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1"/>
  </p:notesMasterIdLst>
  <p:handoutMasterIdLst>
    <p:handoutMasterId r:id="rId22"/>
  </p:handoutMasterIdLst>
  <p:sldIdLst>
    <p:sldId id="261" r:id="rId2"/>
    <p:sldId id="303" r:id="rId3"/>
    <p:sldId id="302" r:id="rId4"/>
    <p:sldId id="299" r:id="rId5"/>
    <p:sldId id="300" r:id="rId6"/>
    <p:sldId id="301" r:id="rId7"/>
    <p:sldId id="304" r:id="rId8"/>
    <p:sldId id="305" r:id="rId9"/>
    <p:sldId id="291" r:id="rId10"/>
    <p:sldId id="294" r:id="rId11"/>
    <p:sldId id="288" r:id="rId12"/>
    <p:sldId id="296" r:id="rId13"/>
    <p:sldId id="265" r:id="rId14"/>
    <p:sldId id="289" r:id="rId15"/>
    <p:sldId id="290" r:id="rId16"/>
    <p:sldId id="295" r:id="rId17"/>
    <p:sldId id="292" r:id="rId18"/>
    <p:sldId id="298" r:id="rId19"/>
    <p:sldId id="306" r:id="rId20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251" autoAdjust="0"/>
  </p:normalViewPr>
  <p:slideViewPr>
    <p:cSldViewPr>
      <p:cViewPr varScale="1">
        <p:scale>
          <a:sx n="54" d="100"/>
          <a:sy n="54" d="100"/>
        </p:scale>
        <p:origin x="135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2971" y="67"/>
      </p:cViewPr>
      <p:guideLst>
        <p:guide orient="horz" pos="2929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hcg.local\DFS\Planning\Planning\Comp%20Planning\Administration\Budget\FY21-22\October%20Meeting\CaseLoadMonthly(10-19-20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hcg.local\DFS\Planning\Planning\Comp%20Planning\Administration\Budget\FY21-22\Spreadsheets\BudgetPresentationCharts-FY21-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hcg.local\DFS\Planning\Planning\Comp%20Planning\Administration\Budget\FY21-22\Spreadsheets\Copy%20of%20ZoningCases_2015-2020_V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Total </a:t>
            </a:r>
            <a:r>
              <a:rPr lang="en-US" dirty="0">
                <a:solidFill>
                  <a:schemeClr val="tx1"/>
                </a:solidFill>
              </a:rPr>
              <a:t>Cases </a:t>
            </a:r>
            <a:r>
              <a:rPr lang="en-US" sz="168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March 2019 -- Dec 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734012336256677E-2"/>
          <c:y val="0.18004463516654959"/>
          <c:w val="0.93265987663743322"/>
          <c:h val="0.73575439431859757"/>
        </c:manualLayout>
      </c:layout>
      <c:barChart>
        <c:barDir val="col"/>
        <c:grouping val="clustered"/>
        <c:varyColors val="0"/>
        <c:ser>
          <c:idx val="0"/>
          <c:order val="0"/>
          <c:tx>
            <c:v>2019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Total!$B$17:$B$26</c:f>
              <c:strCache>
                <c:ptCount val="10"/>
                <c:pt idx="0">
                  <c:v>Mar</c:v>
                </c:pt>
                <c:pt idx="1">
                  <c:v>Apr</c:v>
                </c:pt>
                <c:pt idx="2">
                  <c:v>May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Oct</c:v>
                </c:pt>
                <c:pt idx="8">
                  <c:v>Nov</c:v>
                </c:pt>
                <c:pt idx="9">
                  <c:v>Dec</c:v>
                </c:pt>
              </c:strCache>
              <c:extLst/>
            </c:strRef>
          </c:cat>
          <c:val>
            <c:numRef>
              <c:f>Total!$I$5:$I$14</c:f>
              <c:numCache>
                <c:formatCode>General</c:formatCode>
                <c:ptCount val="10"/>
                <c:pt idx="0">
                  <c:v>21</c:v>
                </c:pt>
                <c:pt idx="1">
                  <c:v>14</c:v>
                </c:pt>
                <c:pt idx="2">
                  <c:v>17</c:v>
                </c:pt>
                <c:pt idx="3">
                  <c:v>20</c:v>
                </c:pt>
                <c:pt idx="4">
                  <c:v>14</c:v>
                </c:pt>
                <c:pt idx="5">
                  <c:v>10</c:v>
                </c:pt>
                <c:pt idx="6">
                  <c:v>21</c:v>
                </c:pt>
                <c:pt idx="7">
                  <c:v>16</c:v>
                </c:pt>
                <c:pt idx="8">
                  <c:v>18</c:v>
                </c:pt>
                <c:pt idx="9">
                  <c:v>10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33FD-45E7-8997-F3EE3FC6ED57}"/>
            </c:ext>
          </c:extLst>
        </c:ser>
        <c:ser>
          <c:idx val="1"/>
          <c:order val="1"/>
          <c:tx>
            <c:v>2020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Total!$B$17:$B$26</c:f>
              <c:strCache>
                <c:ptCount val="10"/>
                <c:pt idx="0">
                  <c:v>Mar</c:v>
                </c:pt>
                <c:pt idx="1">
                  <c:v>Apr</c:v>
                </c:pt>
                <c:pt idx="2">
                  <c:v>May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Oct</c:v>
                </c:pt>
                <c:pt idx="8">
                  <c:v>Nov</c:v>
                </c:pt>
                <c:pt idx="9">
                  <c:v>Dec</c:v>
                </c:pt>
              </c:strCache>
              <c:extLst/>
            </c:strRef>
          </c:cat>
          <c:val>
            <c:numRef>
              <c:f>Total!$I$17:$I$26</c:f>
              <c:numCache>
                <c:formatCode>General</c:formatCode>
                <c:ptCount val="10"/>
                <c:pt idx="0">
                  <c:v>14</c:v>
                </c:pt>
                <c:pt idx="1">
                  <c:v>9</c:v>
                </c:pt>
                <c:pt idx="2">
                  <c:v>20</c:v>
                </c:pt>
                <c:pt idx="3">
                  <c:v>19</c:v>
                </c:pt>
                <c:pt idx="4">
                  <c:v>13</c:v>
                </c:pt>
                <c:pt idx="5">
                  <c:v>16</c:v>
                </c:pt>
                <c:pt idx="6">
                  <c:v>26</c:v>
                </c:pt>
                <c:pt idx="7">
                  <c:v>25</c:v>
                </c:pt>
                <c:pt idx="8">
                  <c:v>29</c:v>
                </c:pt>
                <c:pt idx="9">
                  <c:v>18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33FD-45E7-8997-F3EE3FC6ED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4433344"/>
        <c:axId val="596645680"/>
      </c:barChart>
      <c:catAx>
        <c:axId val="90443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6645680"/>
        <c:crosses val="autoZero"/>
        <c:auto val="1"/>
        <c:lblAlgn val="ctr"/>
        <c:lblOffset val="100"/>
        <c:noMultiLvlLbl val="0"/>
      </c:catAx>
      <c:valAx>
        <c:axId val="59664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43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815358030774152"/>
          <c:y val="9.4898982123148568E-2"/>
          <c:w val="0.13374308830155929"/>
          <c:h val="5.88952687668963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'Recorded Lots'!$A$3</c:f>
              <c:strCache>
                <c:ptCount val="1"/>
                <c:pt idx="0">
                  <c:v>     Single-Family Lots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'Recorded Lots'!$E$2:$J$2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YTD2021</c:v>
                </c:pt>
              </c:strCache>
              <c:extLst/>
            </c:strRef>
          </c:cat>
          <c:val>
            <c:numRef>
              <c:f>'Recorded Lots'!$E$3:$I$3</c:f>
              <c:extLst/>
            </c:numRef>
          </c:val>
          <c:extLst>
            <c:ext xmlns:c16="http://schemas.microsoft.com/office/drawing/2014/chart" uri="{C3380CC4-5D6E-409C-BE32-E72D297353CC}">
              <c16:uniqueId val="{00000000-7330-4E10-B908-563B080817A8}"/>
            </c:ext>
          </c:extLst>
        </c:ser>
        <c:ser>
          <c:idx val="1"/>
          <c:order val="1"/>
          <c:tx>
            <c:strRef>
              <c:f>'Recorded Lots'!$A$4</c:f>
              <c:strCache>
                <c:ptCount val="1"/>
                <c:pt idx="0">
                  <c:v>     Single-Family Lots (Zero Lot Line)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'Recorded Lots'!$E$2:$J$2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YTD2021</c:v>
                </c:pt>
              </c:strCache>
              <c:extLst/>
            </c:strRef>
          </c:cat>
          <c:val>
            <c:numRef>
              <c:f>'Recorded Lots'!$E$4:$I$4</c:f>
              <c:extLst/>
            </c:numRef>
          </c:val>
          <c:extLst>
            <c:ext xmlns:c16="http://schemas.microsoft.com/office/drawing/2014/chart" uri="{C3380CC4-5D6E-409C-BE32-E72D297353CC}">
              <c16:uniqueId val="{00000001-7330-4E10-B908-563B080817A8}"/>
            </c:ext>
          </c:extLst>
        </c:ser>
        <c:ser>
          <c:idx val="2"/>
          <c:order val="2"/>
          <c:tx>
            <c:strRef>
              <c:f>'Recorded Lots'!$A$5</c:f>
              <c:strCache>
                <c:ptCount val="1"/>
                <c:pt idx="0">
                  <c:v>Single-family lots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'Recorded Lots'!$E$2:$J$2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YTD2021</c:v>
                </c:pt>
              </c:strCache>
              <c:extLst/>
            </c:strRef>
          </c:cat>
          <c:val>
            <c:numRef>
              <c:f>'Recorded Lots'!$E$5:$J$5</c:f>
              <c:numCache>
                <c:formatCode>General</c:formatCode>
                <c:ptCount val="6"/>
                <c:pt idx="0">
                  <c:v>269</c:v>
                </c:pt>
                <c:pt idx="1">
                  <c:v>274</c:v>
                </c:pt>
                <c:pt idx="2">
                  <c:v>327</c:v>
                </c:pt>
                <c:pt idx="3">
                  <c:v>335</c:v>
                </c:pt>
                <c:pt idx="4">
                  <c:v>164</c:v>
                </c:pt>
                <c:pt idx="5">
                  <c:v>164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7330-4E10-B908-563B080817A8}"/>
            </c:ext>
          </c:extLst>
        </c:ser>
        <c:ser>
          <c:idx val="3"/>
          <c:order val="3"/>
          <c:tx>
            <c:strRef>
              <c:f>'Recorded Lots'!$A$6</c:f>
              <c:strCache>
                <c:ptCount val="1"/>
                <c:pt idx="0">
                  <c:v>Townhome Lots</c:v>
                </c:pt>
              </c:strCache>
            </c:strRef>
          </c:tx>
          <c:spPr>
            <a:solidFill>
              <a:srgbClr val="ED7D13"/>
            </a:solidFill>
            <a:ln>
              <a:noFill/>
            </a:ln>
            <a:effectLst/>
          </c:spPr>
          <c:invertIfNegative val="0"/>
          <c:cat>
            <c:strRef>
              <c:f>'Recorded Lots'!$E$2:$J$2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YTD2021</c:v>
                </c:pt>
              </c:strCache>
              <c:extLst/>
            </c:strRef>
          </c:cat>
          <c:val>
            <c:numRef>
              <c:f>'Recorded Lots'!$E$6:$J$6</c:f>
              <c:numCache>
                <c:formatCode>General</c:formatCode>
                <c:ptCount val="6"/>
                <c:pt idx="0">
                  <c:v>355</c:v>
                </c:pt>
                <c:pt idx="1">
                  <c:v>302</c:v>
                </c:pt>
                <c:pt idx="2">
                  <c:v>427</c:v>
                </c:pt>
                <c:pt idx="3">
                  <c:v>446</c:v>
                </c:pt>
                <c:pt idx="4">
                  <c:v>127</c:v>
                </c:pt>
                <c:pt idx="5">
                  <c:v>104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7330-4E10-B908-563B080817A8}"/>
            </c:ext>
          </c:extLst>
        </c:ser>
        <c:ser>
          <c:idx val="4"/>
          <c:order val="4"/>
          <c:tx>
            <c:strRef>
              <c:f>'Recorded Lots'!$A$7</c:f>
              <c:strCache>
                <c:ptCount val="1"/>
                <c:pt idx="0">
                  <c:v>Condominium Units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'Recorded Lots'!$E$2:$J$2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YTD2021</c:v>
                </c:pt>
              </c:strCache>
              <c:extLst/>
            </c:strRef>
          </c:cat>
          <c:val>
            <c:numRef>
              <c:f>'Recorded Lots'!$E$7:$J$7</c:f>
              <c:numCache>
                <c:formatCode>General</c:formatCode>
                <c:ptCount val="6"/>
                <c:pt idx="0">
                  <c:v>32</c:v>
                </c:pt>
                <c:pt idx="1">
                  <c:v>122</c:v>
                </c:pt>
                <c:pt idx="2">
                  <c:v>272</c:v>
                </c:pt>
                <c:pt idx="3">
                  <c:v>261</c:v>
                </c:pt>
                <c:pt idx="4">
                  <c:v>125</c:v>
                </c:pt>
                <c:pt idx="5">
                  <c:v>164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7330-4E10-B908-563B080817A8}"/>
            </c:ext>
          </c:extLst>
        </c:ser>
        <c:ser>
          <c:idx val="5"/>
          <c:order val="5"/>
          <c:tx>
            <c:strRef>
              <c:f>'Recorded Lots'!$A$8</c:f>
              <c:strCache>
                <c:ptCount val="1"/>
                <c:pt idx="0">
                  <c:v>Apartments Units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'Recorded Lots'!$E$2:$J$2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YTD2021</c:v>
                </c:pt>
              </c:strCache>
              <c:extLst/>
            </c:strRef>
          </c:cat>
          <c:val>
            <c:numRef>
              <c:f>'Recorded Lots'!$E$8:$J$8</c:f>
              <c:numCache>
                <c:formatCode>General</c:formatCode>
                <c:ptCount val="6"/>
                <c:pt idx="0">
                  <c:v>0</c:v>
                </c:pt>
                <c:pt idx="1">
                  <c:v>220</c:v>
                </c:pt>
                <c:pt idx="2">
                  <c:v>641</c:v>
                </c:pt>
                <c:pt idx="3">
                  <c:v>599</c:v>
                </c:pt>
                <c:pt idx="4">
                  <c:v>1136</c:v>
                </c:pt>
                <c:pt idx="5">
                  <c:v>234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7330-4E10-B908-563B080817A8}"/>
            </c:ext>
          </c:extLst>
        </c:ser>
        <c:ser>
          <c:idx val="6"/>
          <c:order val="6"/>
          <c:tx>
            <c:strRef>
              <c:f>'Recorded Lots'!$A$9</c:f>
              <c:strCache>
                <c:ptCount val="1"/>
                <c:pt idx="0">
                  <c:v>Assisted Living Units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'Recorded Lots'!$E$2:$J$2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YTD2021</c:v>
                </c:pt>
              </c:strCache>
              <c:extLst/>
            </c:strRef>
          </c:cat>
          <c:val>
            <c:numRef>
              <c:f>'Recorded Lots'!$E$9:$J$9</c:f>
              <c:numCache>
                <c:formatCode>General</c:formatCode>
                <c:ptCount val="6"/>
                <c:pt idx="0">
                  <c:v>19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124</c:v>
                </c:pt>
                <c:pt idx="5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7330-4E10-B908-563B08081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7774264"/>
        <c:axId val="497780496"/>
      </c:barChart>
      <c:catAx>
        <c:axId val="497774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780496"/>
        <c:crosses val="autoZero"/>
        <c:auto val="1"/>
        <c:lblAlgn val="ctr"/>
        <c:lblOffset val="100"/>
        <c:noMultiLvlLbl val="0"/>
      </c:catAx>
      <c:valAx>
        <c:axId val="49778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Recorded lots/ approved units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774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FISCAL_YR_STATS!$A$10</c:f>
              <c:strCache>
                <c:ptCount val="1"/>
                <c:pt idx="0">
                  <c:v>Greenfield</c:v>
                </c:pt>
              </c:strCache>
            </c:strRef>
          </c:tx>
          <c:spPr>
            <a:solidFill>
              <a:srgbClr val="8CBEB2"/>
            </a:solidFill>
            <a:ln>
              <a:noFill/>
            </a:ln>
            <a:effectLst/>
            <a:sp3d/>
          </c:spPr>
          <c:invertIfNegative val="0"/>
          <c:cat>
            <c:numRef>
              <c:f>FISCAL_YR_STATS!$D$9:$H$9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FISCAL_YR_STATS!$D$10:$H$10</c:f>
              <c:numCache>
                <c:formatCode>0.00%</c:formatCode>
                <c:ptCount val="5"/>
                <c:pt idx="0">
                  <c:v>0.98071949998411956</c:v>
                </c:pt>
                <c:pt idx="1">
                  <c:v>0.83385436839484306</c:v>
                </c:pt>
                <c:pt idx="2">
                  <c:v>0.87154811763008699</c:v>
                </c:pt>
                <c:pt idx="3">
                  <c:v>0.74905801596192045</c:v>
                </c:pt>
                <c:pt idx="4">
                  <c:v>0.54526378125080455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D2-48EA-987B-7EA0B9BA0432}"/>
            </c:ext>
          </c:extLst>
        </c:ser>
        <c:ser>
          <c:idx val="1"/>
          <c:order val="1"/>
          <c:tx>
            <c:strRef>
              <c:f>FISCAL_YR_STATS!$A$11</c:f>
              <c:strCache>
                <c:ptCount val="1"/>
                <c:pt idx="0">
                  <c:v>Grayfield</c:v>
                </c:pt>
              </c:strCache>
            </c:strRef>
          </c:tx>
          <c:spPr>
            <a:solidFill>
              <a:srgbClr val="F3B562"/>
            </a:solidFill>
            <a:ln>
              <a:noFill/>
            </a:ln>
            <a:effectLst/>
            <a:sp3d/>
          </c:spPr>
          <c:invertIfNegative val="0"/>
          <c:cat>
            <c:numRef>
              <c:f>FISCAL_YR_STATS!$D$9:$H$9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FISCAL_YR_STATS!$D$11:$H$11</c:f>
              <c:numCache>
                <c:formatCode>0.00%</c:formatCode>
                <c:ptCount val="5"/>
                <c:pt idx="0">
                  <c:v>1.9280500015880418E-2</c:v>
                </c:pt>
                <c:pt idx="1">
                  <c:v>2.9698998506058769E-2</c:v>
                </c:pt>
                <c:pt idx="2">
                  <c:v>8.8572424925001669E-2</c:v>
                </c:pt>
                <c:pt idx="3">
                  <c:v>5.9036459464598422E-2</c:v>
                </c:pt>
                <c:pt idx="4">
                  <c:v>0.18184685496536987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D2-48EA-987B-7EA0B9BA0432}"/>
            </c:ext>
          </c:extLst>
        </c:ser>
        <c:ser>
          <c:idx val="2"/>
          <c:order val="2"/>
          <c:tx>
            <c:strRef>
              <c:f>FISCAL_YR_STATS!$A$12</c:f>
              <c:strCache>
                <c:ptCount val="1"/>
                <c:pt idx="0">
                  <c:v>Repurposed</c:v>
                </c:pt>
              </c:strCache>
            </c:strRef>
          </c:tx>
          <c:spPr>
            <a:solidFill>
              <a:srgbClr val="F06060"/>
            </a:solidFill>
            <a:ln>
              <a:noFill/>
            </a:ln>
            <a:effectLst/>
            <a:sp3d/>
          </c:spPr>
          <c:invertIfNegative val="0"/>
          <c:cat>
            <c:numRef>
              <c:f>FISCAL_YR_STATS!$D$9:$H$9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FISCAL_YR_STATS!$D$12:$H$12</c:f>
              <c:numCache>
                <c:formatCode>0.00%</c:formatCode>
                <c:ptCount val="5"/>
                <c:pt idx="0">
                  <c:v>0</c:v>
                </c:pt>
                <c:pt idx="1">
                  <c:v>0.13644663309909813</c:v>
                </c:pt>
                <c:pt idx="2">
                  <c:v>3.9879457444911302E-2</c:v>
                </c:pt>
                <c:pt idx="3">
                  <c:v>0.19190552457348117</c:v>
                </c:pt>
                <c:pt idx="4">
                  <c:v>0.2728893637838255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D2-48EA-987B-7EA0B9BA04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98388328"/>
        <c:axId val="698395872"/>
        <c:axId val="0"/>
      </c:bar3DChart>
      <c:catAx>
        <c:axId val="698388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8395872"/>
        <c:crosses val="autoZero"/>
        <c:auto val="1"/>
        <c:lblAlgn val="ctr"/>
        <c:lblOffset val="100"/>
        <c:noMultiLvlLbl val="0"/>
      </c:catAx>
      <c:valAx>
        <c:axId val="69839587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8388328"/>
        <c:crosses val="autoZero"/>
        <c:crossBetween val="between"/>
        <c:min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913" cy="465138"/>
          </a:xfrm>
          <a:prstGeom prst="rect">
            <a:avLst/>
          </a:prstGeom>
        </p:spPr>
        <p:txBody>
          <a:bodyPr vert="horz" lIns="90801" tIns="45400" rIns="90801" bIns="45400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4" y="0"/>
            <a:ext cx="2982912" cy="465138"/>
          </a:xfrm>
          <a:prstGeom prst="rect">
            <a:avLst/>
          </a:prstGeom>
        </p:spPr>
        <p:txBody>
          <a:bodyPr vert="horz" lIns="90801" tIns="45400" rIns="90801" bIns="45400" rtlCol="0"/>
          <a:lstStyle>
            <a:lvl1pPr algn="r">
              <a:defRPr sz="1100"/>
            </a:lvl1pPr>
          </a:lstStyle>
          <a:p>
            <a:fld id="{4E776A15-23DE-4015-9DE0-AAD2FCEE274C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2982913" cy="465138"/>
          </a:xfrm>
          <a:prstGeom prst="rect">
            <a:avLst/>
          </a:prstGeom>
        </p:spPr>
        <p:txBody>
          <a:bodyPr vert="horz" lIns="90801" tIns="45400" rIns="90801" bIns="45400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4" y="8829676"/>
            <a:ext cx="2982912" cy="465138"/>
          </a:xfrm>
          <a:prstGeom prst="rect">
            <a:avLst/>
          </a:prstGeom>
        </p:spPr>
        <p:txBody>
          <a:bodyPr vert="horz" lIns="90801" tIns="45400" rIns="90801" bIns="45400" rtlCol="0" anchor="b"/>
          <a:lstStyle>
            <a:lvl1pPr algn="r">
              <a:defRPr sz="1100"/>
            </a:lvl1pPr>
          </a:lstStyle>
          <a:p>
            <a:fld id="{A2B041CF-922A-4842-80D5-67A3655464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2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1799" tIns="45900" rIns="91799" bIns="45900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lIns="91799" tIns="45900" rIns="91799" bIns="45900" rtlCol="0"/>
          <a:lstStyle>
            <a:lvl1pPr algn="r">
              <a:defRPr sz="1100"/>
            </a:lvl1pPr>
          </a:lstStyle>
          <a:p>
            <a:fld id="{1AFE5D0A-023B-44D9-AE5A-0F06326CC2D1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99" tIns="45900" rIns="91799" bIns="4590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1799" tIns="45900" rIns="91799" bIns="459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1799" tIns="45900" rIns="91799" bIns="45900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3" y="8829967"/>
            <a:ext cx="2982119" cy="464820"/>
          </a:xfrm>
          <a:prstGeom prst="rect">
            <a:avLst/>
          </a:prstGeom>
        </p:spPr>
        <p:txBody>
          <a:bodyPr vert="horz" lIns="91799" tIns="45900" rIns="91799" bIns="45900" rtlCol="0" anchor="b"/>
          <a:lstStyle>
            <a:lvl1pPr algn="r">
              <a:defRPr sz="1100"/>
            </a:lvl1pPr>
          </a:lstStyle>
          <a:p>
            <a:fld id="{558867A8-D181-4820-91A2-F381C6B07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5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76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67A8-D181-4820-91A2-F381C6B0789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10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4300" y="304800"/>
            <a:ext cx="3657600" cy="20574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67A8-D181-4820-91A2-F381C6B0789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2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78706" y="4415790"/>
            <a:ext cx="5114926" cy="3737611"/>
          </a:xfrm>
        </p:spPr>
        <p:txBody>
          <a:bodyPr>
            <a:normAutofit/>
          </a:bodyPr>
          <a:lstStyle/>
          <a:p>
            <a:endParaRPr lang="en-US" sz="1600" u="sng" dirty="0"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67A8-D181-4820-91A2-F381C6B0789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80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76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67A8-D181-4820-91A2-F381C6B0789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22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4300" y="304800"/>
            <a:ext cx="3657600" cy="20574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67A8-D181-4820-91A2-F381C6B0789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92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4300" y="304800"/>
            <a:ext cx="3657600" cy="20574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67A8-D181-4820-91A2-F381C6B0789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792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3375" y="306388"/>
            <a:ext cx="3657600" cy="20574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67A8-D181-4820-91A2-F381C6B0789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106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2713" y="76200"/>
            <a:ext cx="3657600" cy="20574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67A8-D181-4820-91A2-F381C6B0789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96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41500" y="80963"/>
            <a:ext cx="3198813" cy="18002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67A8-D181-4820-91A2-F381C6B0789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684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1513" y="457200"/>
            <a:ext cx="5537200" cy="31146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67A8-D181-4820-91A2-F381C6B0789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95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76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67A8-D181-4820-91A2-F381C6B0789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78706" y="4415790"/>
            <a:ext cx="5114926" cy="3737611"/>
          </a:xfrm>
        </p:spPr>
        <p:txBody>
          <a:bodyPr>
            <a:normAutofit/>
          </a:bodyPr>
          <a:lstStyle/>
          <a:p>
            <a:endParaRPr lang="en-US" sz="1600" u="sng" dirty="0"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67A8-D181-4820-91A2-F381C6B0789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11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78706" y="4415790"/>
            <a:ext cx="5114926" cy="3737611"/>
          </a:xfrm>
        </p:spPr>
        <p:txBody>
          <a:bodyPr>
            <a:normAutofit/>
          </a:bodyPr>
          <a:lstStyle/>
          <a:p>
            <a:endParaRPr lang="en-US" sz="1600" u="sng" dirty="0"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67A8-D181-4820-91A2-F381C6B0789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33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76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67A8-D181-4820-91A2-F381C6B0789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9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274638"/>
            <a:ext cx="5233987" cy="29432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67A8-D181-4820-91A2-F381C6B0789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6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231775"/>
            <a:ext cx="5462587" cy="307181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67A8-D181-4820-91A2-F381C6B0789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18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1313" y="685800"/>
            <a:ext cx="61976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67A8-D181-4820-91A2-F381C6B0789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01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78706" y="4415790"/>
            <a:ext cx="5114926" cy="3737611"/>
          </a:xfrm>
        </p:spPr>
        <p:txBody>
          <a:bodyPr>
            <a:normAutofit/>
          </a:bodyPr>
          <a:lstStyle/>
          <a:p>
            <a:endParaRPr lang="en-US" sz="1600" u="sng" dirty="0"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67A8-D181-4820-91A2-F381C6B0789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824C30BF-A6F6-4E8D-A4AF-E333D455A664}"/>
              </a:ext>
            </a:extLst>
          </p:cNvPr>
          <p:cNvSpPr txBox="1">
            <a:spLocks/>
          </p:cNvSpPr>
          <p:nvPr/>
        </p:nvSpPr>
        <p:spPr>
          <a:xfrm>
            <a:off x="545306" y="4495800"/>
            <a:ext cx="5648326" cy="3657601"/>
          </a:xfrm>
          <a:prstGeom prst="rect">
            <a:avLst/>
          </a:prstGeom>
        </p:spPr>
        <p:txBody>
          <a:bodyPr vert="horz" lIns="91799" tIns="45900" rIns="91799" bIns="45900" rtlCol="0">
            <a:normAutofit/>
          </a:bodyPr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033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4300" y="304800"/>
            <a:ext cx="3657600" cy="20574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67A8-D181-4820-91A2-F381C6B0789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947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65EF6CB-7D9A-48A9-B92D-B40BAF999189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B6D61C-ABCF-4EAE-B35C-05E0D3FF3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F6CB-7D9A-48A9-B92D-B40BAF999189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D61C-ABCF-4EAE-B35C-05E0D3FF3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265EF6CB-7D9A-48A9-B92D-B40BAF999189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69B6D61C-ABCF-4EAE-B35C-05E0D3FF3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F6CB-7D9A-48A9-B92D-B40BAF999189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B6D61C-ABCF-4EAE-B35C-05E0D3FF3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F6CB-7D9A-48A9-B92D-B40BAF999189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9B6D61C-ABCF-4EAE-B35C-05E0D3FF3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65EF6CB-7D9A-48A9-B92D-B40BAF999189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9B6D61C-ABCF-4EAE-B35C-05E0D3FF3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65EF6CB-7D9A-48A9-B92D-B40BAF999189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9B6D61C-ABCF-4EAE-B35C-05E0D3FF3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F6CB-7D9A-48A9-B92D-B40BAF999189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B6D61C-ABCF-4EAE-B35C-05E0D3FF3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F6CB-7D9A-48A9-B92D-B40BAF999189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B6D61C-ABCF-4EAE-B35C-05E0D3FF3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F6CB-7D9A-48A9-B92D-B40BAF999189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B6D61C-ABCF-4EAE-B35C-05E0D3FF3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265EF6CB-7D9A-48A9-B92D-B40BAF999189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9B6D61C-ABCF-4EAE-B35C-05E0D3FF32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65EF6CB-7D9A-48A9-B92D-B40BAF999189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9B6D61C-ABCF-4EAE-B35C-05E0D3FF3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Henrico County, Virginia               March 24,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1676401"/>
            <a:ext cx="84582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algn="ctr"/>
            <a:r>
              <a:rPr lang="en-US" sz="4800" dirty="0"/>
              <a:t>Multifamily Development in Henrico County</a:t>
            </a:r>
          </a:p>
          <a:p>
            <a:pPr marL="182880" algn="ctr"/>
            <a:r>
              <a:rPr lang="en-US" sz="3200" i="1" dirty="0"/>
              <a:t>Trends and Focus</a:t>
            </a:r>
          </a:p>
          <a:p>
            <a:pPr marL="182880">
              <a:buFont typeface="Arial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86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/>
              <a:t>Henrico County, Virginia            March 24,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CC7D8A-FCA7-4301-B6E0-A9BC7677B607}"/>
              </a:ext>
            </a:extLst>
          </p:cNvPr>
          <p:cNvSpPr txBox="1"/>
          <p:nvPr/>
        </p:nvSpPr>
        <p:spPr>
          <a:xfrm>
            <a:off x="316593" y="134433"/>
            <a:ext cx="5553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Form Based Alternatives Overlay (FBA-O)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768F8-DC36-40AA-96E6-E7DE1DDA0AC6}"/>
              </a:ext>
            </a:extLst>
          </p:cNvPr>
          <p:cNvSpPr txBox="1"/>
          <p:nvPr/>
        </p:nvSpPr>
        <p:spPr>
          <a:xfrm>
            <a:off x="-95045" y="583828"/>
            <a:ext cx="670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Developed through charrette process with extensive community input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 distinct areas evaluated: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Brookfield Office Park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Parham and W. Broad Street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Virginia Center Commons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Williamsburg Road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Short Pump Town Center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94AA14-142A-4A94-BAA8-9AE7BBBF5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523729"/>
            <a:ext cx="2426607" cy="19548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999225-9905-4CF5-B190-6AC10963B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63" y="3449070"/>
            <a:ext cx="3449005" cy="1800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E43EB4-1417-4CB4-8DA9-0A3757E58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451" y="508727"/>
            <a:ext cx="2170099" cy="1984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64A7BB-F364-4583-8E62-58066E63D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2976" y="3637959"/>
            <a:ext cx="3421296" cy="142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F92AF5-7DEB-47BF-9353-1EB2C5EF30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839" y="2820237"/>
            <a:ext cx="3710698" cy="2903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4110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886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/>
              <a:t>Henrico County, Virginia            March 24,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40081-5AEA-4FD1-AFFA-749656510C50}"/>
              </a:ext>
            </a:extLst>
          </p:cNvPr>
          <p:cNvSpPr txBox="1"/>
          <p:nvPr/>
        </p:nvSpPr>
        <p:spPr>
          <a:xfrm>
            <a:off x="762000" y="304800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What tools can be used?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45584-C968-427A-BAB0-36C85E79E41A}"/>
              </a:ext>
            </a:extLst>
          </p:cNvPr>
          <p:cNvSpPr txBox="1"/>
          <p:nvPr/>
        </p:nvSpPr>
        <p:spPr>
          <a:xfrm>
            <a:off x="685800" y="1066800"/>
            <a:ext cx="9296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Allow Residential in Business Districts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Business and Office Districts with a Provisional Use Permit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Limited residential units; Development standards in Zoning Ordinance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Allow Businesses and Development Flexibility in Multifamily Residence Districts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R-6 General Residence District with a Provisional Use Permit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Revised to allow for reduction in setbacks, parking requirements when master plan provided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Also increased allowances for commercial uses, including outside dining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Create New Large-Scaled Mixed Use Communities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Urban Mixed-Use District, 20-acre minimum project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Master plan required; Flexible development standards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Overlay Districts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Westwood Redevelopment Overlay District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Introduces residential uses in traditional commercial areas through provisional use permit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Setback and parking flexibility provided through PUP process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886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/>
              <a:t>Henrico County, Virginia            March 24,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A3755-4428-41C1-B053-792421A96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698" y="838200"/>
            <a:ext cx="5541448" cy="365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944859-C47A-4393-8A0A-EDA9550FD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314553"/>
            <a:ext cx="5310555" cy="2298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A40081-5AEA-4FD1-AFFA-749656510C50}"/>
              </a:ext>
            </a:extLst>
          </p:cNvPr>
          <p:cNvSpPr txBox="1"/>
          <p:nvPr/>
        </p:nvSpPr>
        <p:spPr>
          <a:xfrm>
            <a:off x="762000" y="304800"/>
            <a:ext cx="416837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Mixed-Use in Office and Business Districts with a Provisional Use Permit (PUP):</a:t>
            </a:r>
          </a:p>
          <a:p>
            <a:pPr algn="ctr"/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Up to 4 accessory dwelling units, located on a floor or floors above a retail or office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380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86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/>
              <a:t>Henrico County, Virginia            March 24,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F3346-7B45-4F38-8EED-7DFF15947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1285533"/>
            <a:ext cx="4530149" cy="4390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507DCF-D4CD-4CC6-84B2-29E5B22C9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3997929"/>
            <a:ext cx="3276601" cy="1677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224556-6A3E-4163-9E2A-14AFD82B7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2663924"/>
            <a:ext cx="3276600" cy="1633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CC7D8A-FCA7-4301-B6E0-A9BC7677B607}"/>
              </a:ext>
            </a:extLst>
          </p:cNvPr>
          <p:cNvSpPr txBox="1"/>
          <p:nvPr/>
        </p:nvSpPr>
        <p:spPr>
          <a:xfrm>
            <a:off x="152400" y="220932"/>
            <a:ext cx="7391400" cy="845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Mixed-Use in R-6 General Residence District with a PUP:</a:t>
            </a:r>
          </a:p>
          <a:p>
            <a:r>
              <a:rPr lang="en-US" sz="2400" b="1" dirty="0"/>
              <a:t>Greenfield:  Pouncey Place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E1E9D0-7266-4250-A0C0-7DD6DDB9B2FF}"/>
              </a:ext>
            </a:extLst>
          </p:cNvPr>
          <p:cNvSpPr txBox="1"/>
          <p:nvPr/>
        </p:nvSpPr>
        <p:spPr>
          <a:xfrm>
            <a:off x="381000" y="1112617"/>
            <a:ext cx="4022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Maximum project area of 10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Master Plan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densities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Reduced setbacks and parking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86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/>
              <a:t>Henrico County, Virginia            March 24,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CC7D8A-FCA7-4301-B6E0-A9BC7677B607}"/>
              </a:ext>
            </a:extLst>
          </p:cNvPr>
          <p:cNvSpPr txBox="1"/>
          <p:nvPr/>
        </p:nvSpPr>
        <p:spPr>
          <a:xfrm>
            <a:off x="152400" y="185031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Mixed-Use in R-6 General Residence District with a PUP:</a:t>
            </a:r>
          </a:p>
          <a:p>
            <a:r>
              <a:rPr lang="en-US" sz="2400" b="1" dirty="0"/>
              <a:t>Redevelopment:  Laurel Park Shopping Center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64FA5-1D85-4AB1-8685-913768E9F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1346172"/>
            <a:ext cx="4318424" cy="4495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FB0547-C3FF-4B5A-A2DF-66750BC4E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201" y="3777441"/>
            <a:ext cx="5347997" cy="1871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89141F-F7B0-42F8-A3F1-B103309EB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20" y="1763858"/>
            <a:ext cx="6409231" cy="166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21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86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/>
              <a:t>Henrico County, Virginia            March 24,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CC7D8A-FCA7-4301-B6E0-A9BC7677B607}"/>
              </a:ext>
            </a:extLst>
          </p:cNvPr>
          <p:cNvSpPr txBox="1"/>
          <p:nvPr/>
        </p:nvSpPr>
        <p:spPr>
          <a:xfrm>
            <a:off x="435515" y="232683"/>
            <a:ext cx="2481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Urban Mixed-Use: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46428B-4B81-4754-AF19-1C94E2D17C42}"/>
              </a:ext>
            </a:extLst>
          </p:cNvPr>
          <p:cNvSpPr txBox="1"/>
          <p:nvPr/>
        </p:nvSpPr>
        <p:spPr>
          <a:xfrm>
            <a:off x="381000" y="881060"/>
            <a:ext cx="5410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Minimum project area of 20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Master Plan and development impact statements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Flexibility for setbacks, parking,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Focus on pedestrian infrastructure and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25% of building square footage devoted to commercial/office uses, unless otherwise permitted by Provisional Use Permit (PUP)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DA9282-C7F9-4CE2-8F9D-430B0E674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81555"/>
            <a:ext cx="4039991" cy="3029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1AC75-F545-4937-A2D3-4361EDB9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3595372"/>
            <a:ext cx="8537182" cy="2217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386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86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/>
              <a:t>Henrico County, Virginia            March 24,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CC7D8A-FCA7-4301-B6E0-A9BC7677B607}"/>
              </a:ext>
            </a:extLst>
          </p:cNvPr>
          <p:cNvSpPr txBox="1"/>
          <p:nvPr/>
        </p:nvSpPr>
        <p:spPr>
          <a:xfrm>
            <a:off x="508380" y="340359"/>
            <a:ext cx="9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Urban Mixed-Use in the Innsbrook Redevelopment Overlay District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46428B-4B81-4754-AF19-1C94E2D17C42}"/>
              </a:ext>
            </a:extLst>
          </p:cNvPr>
          <p:cNvSpPr txBox="1"/>
          <p:nvPr/>
        </p:nvSpPr>
        <p:spPr>
          <a:xfrm>
            <a:off x="482789" y="1072423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Reduced minimum project area of 4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impact statements not typically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82AE89-5504-4815-AC9D-9B14ABAB8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07" y="2438400"/>
            <a:ext cx="4358250" cy="28932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744073-9BF5-47D2-BF89-9D1CE4C98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1072423"/>
            <a:ext cx="3386495" cy="4427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535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86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/>
              <a:t>Henrico County, Virginia            March 24,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CC7D8A-FCA7-4301-B6E0-A9BC7677B607}"/>
              </a:ext>
            </a:extLst>
          </p:cNvPr>
          <p:cNvSpPr txBox="1"/>
          <p:nvPr/>
        </p:nvSpPr>
        <p:spPr>
          <a:xfrm>
            <a:off x="642362" y="533400"/>
            <a:ext cx="7988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How can the Zoning Ordinance update support these trends?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5F9CB4-DE80-4D19-9EEA-426E93DCA16C}"/>
              </a:ext>
            </a:extLst>
          </p:cNvPr>
          <p:cNvSpPr txBox="1"/>
          <p:nvPr/>
        </p:nvSpPr>
        <p:spPr>
          <a:xfrm>
            <a:off x="609600" y="1371600"/>
            <a:ext cx="964531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Revised UMU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Reduced to Minimum 12 acres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Minimum 20% of development Residential and 20% Commercial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Planned Development Districts (PD)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SMX-PD Suburban Mixed Use Planned Development District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TND-PD Traditional Neighborhood Development Planned Development District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UMU-PD Urban Mixed-Use Planned Development District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LI-PD Light Industrial Planned Development District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Introduction of Form-Based Overlays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46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886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/>
              <a:t>Henrico County, Virginia            March 24,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40081-5AEA-4FD1-AFFA-749656510C50}"/>
              </a:ext>
            </a:extLst>
          </p:cNvPr>
          <p:cNvSpPr txBox="1"/>
          <p:nvPr/>
        </p:nvSpPr>
        <p:spPr>
          <a:xfrm>
            <a:off x="762000" y="304800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What are the county’s goals and future focus?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45584-C968-427A-BAB0-36C85E79E41A}"/>
              </a:ext>
            </a:extLst>
          </p:cNvPr>
          <p:cNvSpPr txBox="1"/>
          <p:nvPr/>
        </p:nvSpPr>
        <p:spPr>
          <a:xfrm>
            <a:off x="685800" y="1066800"/>
            <a:ext cx="9296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Target redevelopment areas where new construction can spur investment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Emphasize mixed-use communities, access to transit, and pedestrian and bicycle amenities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Focus on form of new development, and consider opportunities to take advantage of new flexibility in density, setback, and parking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Incentivize creation of structured parking where appropriate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Encourage participation in Comp Plan update to guide future decision making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491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Henrico County, Virginia            March 24,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1676401"/>
            <a:ext cx="8458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algn="ctr"/>
            <a:r>
              <a:rPr lang="en-US" sz="4800" dirty="0"/>
              <a:t>Questions?</a:t>
            </a:r>
          </a:p>
          <a:p>
            <a:pPr marL="182880" algn="ctr"/>
            <a:endParaRPr lang="en-US" sz="4800" i="1" dirty="0"/>
          </a:p>
          <a:p>
            <a:pPr marL="182880">
              <a:buFont typeface="Arial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523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886200" y="6050037"/>
            <a:ext cx="8001000" cy="685800"/>
          </a:xfrm>
        </p:spPr>
        <p:txBody>
          <a:bodyPr>
            <a:normAutofit/>
          </a:bodyPr>
          <a:lstStyle/>
          <a:p>
            <a:r>
              <a:rPr lang="en-US" dirty="0"/>
              <a:t>Henrico County, Virginia               March 24,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40081-5AEA-4FD1-AFFA-749656510C50}"/>
              </a:ext>
            </a:extLst>
          </p:cNvPr>
          <p:cNvSpPr txBox="1"/>
          <p:nvPr/>
        </p:nvSpPr>
        <p:spPr>
          <a:xfrm>
            <a:off x="762000" y="304800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Multifamily development in Henrico: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45584-C968-427A-BAB0-36C85E79E41A}"/>
              </a:ext>
            </a:extLst>
          </p:cNvPr>
          <p:cNvSpPr txBox="1"/>
          <p:nvPr/>
        </p:nvSpPr>
        <p:spPr>
          <a:xfrm>
            <a:off x="762000" y="1600200"/>
            <a:ext cx="9296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are the trends?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is the county’s focus?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is the county encouraging and accommodating development?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07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886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/>
              <a:t>Henrico County, Virginia            March 24,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40081-5AEA-4FD1-AFFA-749656510C50}"/>
              </a:ext>
            </a:extLst>
          </p:cNvPr>
          <p:cNvSpPr txBox="1"/>
          <p:nvPr/>
        </p:nvSpPr>
        <p:spPr>
          <a:xfrm>
            <a:off x="762000" y="304800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Development trends: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45584-C968-427A-BAB0-36C85E79E41A}"/>
              </a:ext>
            </a:extLst>
          </p:cNvPr>
          <p:cNvSpPr txBox="1"/>
          <p:nvPr/>
        </p:nvSpPr>
        <p:spPr>
          <a:xfrm>
            <a:off x="770021" y="1295400"/>
            <a:ext cx="9296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Pandemic has not slowed development activity in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County continues to have high percentage of overall multifamily units when compared to region as a whole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Location of rezoning requests and makeup of unit types demonstrates county’s emphasis of locating multifamily developments in redevelopment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172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886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/>
              <a:t>Henrico County, Virginia            March 24,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40081-5AEA-4FD1-AFFA-749656510C50}"/>
              </a:ext>
            </a:extLst>
          </p:cNvPr>
          <p:cNvSpPr txBox="1"/>
          <p:nvPr/>
        </p:nvSpPr>
        <p:spPr>
          <a:xfrm>
            <a:off x="762000" y="304800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Development trends: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45584-C968-427A-BAB0-36C85E79E41A}"/>
              </a:ext>
            </a:extLst>
          </p:cNvPr>
          <p:cNvSpPr txBox="1"/>
          <p:nvPr/>
        </p:nvSpPr>
        <p:spPr>
          <a:xfrm>
            <a:off x="762000" y="703626"/>
            <a:ext cx="922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Pandemic has not slowed development activity in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1E465BE-3EF6-4931-AE2D-94682287EE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9485927"/>
              </p:ext>
            </p:extLst>
          </p:nvPr>
        </p:nvGraphicFramePr>
        <p:xfrm>
          <a:off x="794479" y="1295400"/>
          <a:ext cx="10204863" cy="4624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92734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886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/>
              <a:t>Henrico County, Virginia            March 24,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40081-5AEA-4FD1-AFFA-749656510C50}"/>
              </a:ext>
            </a:extLst>
          </p:cNvPr>
          <p:cNvSpPr txBox="1"/>
          <p:nvPr/>
        </p:nvSpPr>
        <p:spPr>
          <a:xfrm>
            <a:off x="762000" y="304800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Development trends: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45584-C968-427A-BAB0-36C85E79E41A}"/>
              </a:ext>
            </a:extLst>
          </p:cNvPr>
          <p:cNvSpPr txBox="1"/>
          <p:nvPr/>
        </p:nvSpPr>
        <p:spPr>
          <a:xfrm>
            <a:off x="762000" y="753973"/>
            <a:ext cx="929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County continues to approve a large number of multifamily units and has high percentage of multifamily units when compared to region as a whole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4D0B0DB-9DA2-4A80-8553-FE965324F3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1185471"/>
              </p:ext>
            </p:extLst>
          </p:nvPr>
        </p:nvGraphicFramePr>
        <p:xfrm>
          <a:off x="533400" y="1524000"/>
          <a:ext cx="10820400" cy="4267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47046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886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/>
              <a:t>Henrico County, Virginia            March 24,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40081-5AEA-4FD1-AFFA-749656510C50}"/>
              </a:ext>
            </a:extLst>
          </p:cNvPr>
          <p:cNvSpPr txBox="1"/>
          <p:nvPr/>
        </p:nvSpPr>
        <p:spPr>
          <a:xfrm>
            <a:off x="762000" y="304800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Development trends: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45584-C968-427A-BAB0-36C85E79E41A}"/>
              </a:ext>
            </a:extLst>
          </p:cNvPr>
          <p:cNvSpPr txBox="1"/>
          <p:nvPr/>
        </p:nvSpPr>
        <p:spPr>
          <a:xfrm>
            <a:off x="730770" y="766465"/>
            <a:ext cx="929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Location of rezoning requests and makeup of unit types demonstrates county’s emphasis of locating multifamily developments in redevelopment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B97FF-DFF0-4C5A-ADF8-9451E8175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083" y="1116579"/>
            <a:ext cx="6417917" cy="4933458"/>
          </a:xfrm>
          <a:prstGeom prst="rect">
            <a:avLst/>
          </a:prstGeom>
          <a:effectLst/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0025B2A-7309-4549-A091-A11CC21B8B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9413857"/>
              </p:ext>
            </p:extLst>
          </p:nvPr>
        </p:nvGraphicFramePr>
        <p:xfrm>
          <a:off x="700638" y="2521265"/>
          <a:ext cx="5073445" cy="3220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60722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886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/>
              <a:t>Henrico County, Virginia            March 24,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45584-C968-427A-BAB0-36C85E79E41A}"/>
              </a:ext>
            </a:extLst>
          </p:cNvPr>
          <p:cNvSpPr txBox="1"/>
          <p:nvPr/>
        </p:nvSpPr>
        <p:spPr>
          <a:xfrm>
            <a:off x="609600" y="1066800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917977-CB38-4374-B044-8E5E3DAD0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08" y="138545"/>
            <a:ext cx="7315200" cy="56526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0DAA5D7-2E36-44A8-9F4F-77C368780E2C}"/>
              </a:ext>
            </a:extLst>
          </p:cNvPr>
          <p:cNvSpPr txBox="1">
            <a:spLocks/>
          </p:cNvSpPr>
          <p:nvPr/>
        </p:nvSpPr>
        <p:spPr>
          <a:xfrm>
            <a:off x="8546389" y="496383"/>
            <a:ext cx="3048001" cy="10397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Henrico Corridors of Interest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2B7A04-1498-4160-88F6-BBD234C7D442}"/>
              </a:ext>
            </a:extLst>
          </p:cNvPr>
          <p:cNvSpPr txBox="1"/>
          <p:nvPr/>
        </p:nvSpPr>
        <p:spPr>
          <a:xfrm>
            <a:off x="8592109" y="1536174"/>
            <a:ext cx="29565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Parham 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West Broad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Staples Mill 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Lakeside Avenue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Brook 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Mechanicsville Turnpike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Laburnum Avenue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Nine Mile 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Williamsburg Road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3F20FD-32B3-481D-9EC7-6917AD96B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08" y="4767786"/>
            <a:ext cx="1761356" cy="55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98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886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/>
              <a:t>Henrico County, Virginia            March 24,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40081-5AEA-4FD1-AFFA-749656510C50}"/>
              </a:ext>
            </a:extLst>
          </p:cNvPr>
          <p:cNvSpPr txBox="1"/>
          <p:nvPr/>
        </p:nvSpPr>
        <p:spPr>
          <a:xfrm>
            <a:off x="762000" y="304800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How do we target those corridors?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45584-C968-427A-BAB0-36C85E79E41A}"/>
              </a:ext>
            </a:extLst>
          </p:cNvPr>
          <p:cNvSpPr txBox="1"/>
          <p:nvPr/>
        </p:nvSpPr>
        <p:spPr>
          <a:xfrm>
            <a:off x="685800" y="1066800"/>
            <a:ext cx="9296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Westwood Redevelopment Overlay District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Residential and development flexibility through Provisional Use Permit 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Form-Based Alternative Overlay Districts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Developed for 5 areas in the County through charrette process with extensive community input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Comprehensive Plan Update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Examine corridors and redevelopment areas as part of ongoing Comp Plan update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Plan can emphasize redevelopment goals and guide focus for Planning Commission and Board of Supervisors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14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86200" y="6050037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/>
              <a:t>Henrico County, Virginia            March 24,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CC7D8A-FCA7-4301-B6E0-A9BC7677B607}"/>
              </a:ext>
            </a:extLst>
          </p:cNvPr>
          <p:cNvSpPr txBox="1"/>
          <p:nvPr/>
        </p:nvSpPr>
        <p:spPr>
          <a:xfrm>
            <a:off x="457200" y="345425"/>
            <a:ext cx="4775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Westwood Redevelopment Overlay: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2D9A82-07AF-4B6F-A64D-2392E09C5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793211"/>
            <a:ext cx="3821836" cy="152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28E573-2331-4176-B6C1-DB33807C6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2613685"/>
            <a:ext cx="3821836" cy="1416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7286D1-380F-4C5F-9961-CAF6F37B7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5448" y="4408654"/>
            <a:ext cx="3818788" cy="125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591574-E5D2-4885-A0F6-EA764DAA8A49}"/>
              </a:ext>
            </a:extLst>
          </p:cNvPr>
          <p:cNvSpPr txBox="1"/>
          <p:nvPr/>
        </p:nvSpPr>
        <p:spPr>
          <a:xfrm>
            <a:off x="597764" y="793211"/>
            <a:ext cx="6185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Adjacent to W. Broad Street BRT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Residential uses and development flexibility allowed through PUP process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BFD5DA-1DBE-4289-822F-3E9912DCA54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855129"/>
            <a:ext cx="4419600" cy="387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114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9246</TotalTime>
  <Words>882</Words>
  <Application>Microsoft Office PowerPoint</Application>
  <PresentationFormat>Widescreen</PresentationFormat>
  <Paragraphs>156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Tw Cen MT</vt:lpstr>
      <vt:lpstr>Wingdings</vt:lpstr>
      <vt:lpstr>Wingdings 2</vt:lpstr>
      <vt:lpstr>Median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County of Henrico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Henrico, Virginia</dc:title>
  <dc:creator>moo24</dc:creator>
  <cp:lastModifiedBy>Elizabeth Hancock Greenfield</cp:lastModifiedBy>
  <cp:revision>338</cp:revision>
  <cp:lastPrinted>2016-06-16T13:39:02Z</cp:lastPrinted>
  <dcterms:created xsi:type="dcterms:W3CDTF">2014-05-23T14:57:41Z</dcterms:created>
  <dcterms:modified xsi:type="dcterms:W3CDTF">2021-03-24T18:16:51Z</dcterms:modified>
</cp:coreProperties>
</file>