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media/image8.jpg" ContentType="image/jpg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9.jpg" ContentType="image/jpg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3" r:id="rId2"/>
    <p:sldMasterId id="2147483680" r:id="rId3"/>
  </p:sldMasterIdLst>
  <p:notesMasterIdLst>
    <p:notesMasterId r:id="rId21"/>
  </p:notesMasterIdLst>
  <p:handoutMasterIdLst>
    <p:handoutMasterId r:id="rId22"/>
  </p:handoutMasterIdLst>
  <p:sldIdLst>
    <p:sldId id="512" r:id="rId4"/>
    <p:sldId id="513" r:id="rId5"/>
    <p:sldId id="554" r:id="rId6"/>
    <p:sldId id="538" r:id="rId7"/>
    <p:sldId id="535" r:id="rId8"/>
    <p:sldId id="543" r:id="rId9"/>
    <p:sldId id="545" r:id="rId10"/>
    <p:sldId id="518" r:id="rId11"/>
    <p:sldId id="263" r:id="rId12"/>
    <p:sldId id="552" r:id="rId13"/>
    <p:sldId id="300" r:id="rId14"/>
    <p:sldId id="297" r:id="rId15"/>
    <p:sldId id="553" r:id="rId16"/>
    <p:sldId id="265" r:id="rId17"/>
    <p:sldId id="555" r:id="rId18"/>
    <p:sldId id="556" r:id="rId19"/>
    <p:sldId id="548" r:id="rId20"/>
  </p:sldIdLst>
  <p:sldSz cx="12192000" cy="6858000"/>
  <p:notesSz cx="9601200" cy="7315200"/>
  <p:embeddedFontLs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Franklin Gothic Book" panose="020B0503020102020204" pitchFamily="34" charset="0"/>
      <p:regular r:id="rId34"/>
      <p: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9D2E77-1040-495C-BC0D-76A73DC6B629}">
          <p14:sldIdLst>
            <p14:sldId id="512"/>
            <p14:sldId id="513"/>
            <p14:sldId id="554"/>
            <p14:sldId id="538"/>
            <p14:sldId id="535"/>
            <p14:sldId id="543"/>
            <p14:sldId id="545"/>
            <p14:sldId id="518"/>
          </p14:sldIdLst>
        </p14:section>
        <p14:section name="Default Section" id="{D6AD6446-65BF-4B31-B8A9-D01F3FBBCDF7}">
          <p14:sldIdLst>
            <p14:sldId id="263"/>
            <p14:sldId id="552"/>
            <p14:sldId id="300"/>
            <p14:sldId id="297"/>
            <p14:sldId id="553"/>
            <p14:sldId id="265"/>
            <p14:sldId id="555"/>
            <p14:sldId id="556"/>
            <p14:sldId id="5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Karen M. Bell" initials="KMB" lastIdx="12" clrIdx="0">
    <p:extLst>
      <p:ext uri="{19B8F6BF-5375-455C-9EA6-DF929625EA0E}">
        <p15:presenceInfo xmlns:p15="http://schemas.microsoft.com/office/powerpoint/2012/main" userId="S-1-5-21-19610888-2073718587-1536260354-23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B3EEFF"/>
    <a:srgbClr val="80E2FF"/>
    <a:srgbClr val="007DA1"/>
    <a:srgbClr val="61DDFF"/>
    <a:srgbClr val="072F49"/>
    <a:srgbClr val="2FC2F2"/>
    <a:srgbClr val="2E75B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46679-67E0-4421-9332-17B55BF45CF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468F03-7745-4FDB-9CF4-18A141BE61D8}">
      <dgm:prSet/>
      <dgm:spPr/>
      <dgm:t>
        <a:bodyPr/>
        <a:lstStyle/>
        <a:p>
          <a:r>
            <a:rPr lang="en-US" b="1" dirty="0"/>
            <a:t>Infrastructure Investment &amp; Jobs Act </a:t>
          </a:r>
          <a:endParaRPr lang="en-US" dirty="0"/>
        </a:p>
      </dgm:t>
    </dgm:pt>
    <dgm:pt modelId="{36F5C316-7388-4545-83B2-847236C56659}" type="parTrans" cxnId="{67DD859D-A4B6-49D5-9707-526CD373E2B4}">
      <dgm:prSet/>
      <dgm:spPr/>
      <dgm:t>
        <a:bodyPr/>
        <a:lstStyle/>
        <a:p>
          <a:endParaRPr lang="en-US"/>
        </a:p>
      </dgm:t>
    </dgm:pt>
    <dgm:pt modelId="{8B7F6FE0-05B0-4EE1-8CB6-19297146CD2C}" type="sibTrans" cxnId="{67DD859D-A4B6-49D5-9707-526CD373E2B4}">
      <dgm:prSet/>
      <dgm:spPr/>
      <dgm:t>
        <a:bodyPr/>
        <a:lstStyle/>
        <a:p>
          <a:endParaRPr lang="en-US"/>
        </a:p>
      </dgm:t>
    </dgm:pt>
    <dgm:pt modelId="{2B86EFF2-7C18-4CB6-B94A-1CD7027A5635}">
      <dgm:prSet/>
      <dgm:spPr/>
      <dgm:t>
        <a:bodyPr/>
        <a:lstStyle/>
        <a:p>
          <a:r>
            <a:rPr lang="en-US" b="1" dirty="0"/>
            <a:t>Office of Infrastructure – Mission and Deliverables</a:t>
          </a:r>
          <a:endParaRPr lang="en-US" dirty="0"/>
        </a:p>
      </dgm:t>
    </dgm:pt>
    <dgm:pt modelId="{EE5615EB-A9F5-49F1-B1C5-03630334D086}" type="parTrans" cxnId="{870F463A-99F0-4B3B-A58C-BCBE3E10865E}">
      <dgm:prSet/>
      <dgm:spPr/>
      <dgm:t>
        <a:bodyPr/>
        <a:lstStyle/>
        <a:p>
          <a:endParaRPr lang="en-US"/>
        </a:p>
      </dgm:t>
    </dgm:pt>
    <dgm:pt modelId="{4999EE35-E62F-47A5-BD00-E4350E0DB985}" type="sibTrans" cxnId="{870F463A-99F0-4B3B-A58C-BCBE3E10865E}">
      <dgm:prSet/>
      <dgm:spPr/>
      <dgm:t>
        <a:bodyPr/>
        <a:lstStyle/>
        <a:p>
          <a:endParaRPr lang="en-US"/>
        </a:p>
      </dgm:t>
    </dgm:pt>
    <dgm:pt modelId="{49270197-23CC-4F4B-8A70-9919BA3BE763}">
      <dgm:prSet/>
      <dgm:spPr/>
      <dgm:t>
        <a:bodyPr/>
        <a:lstStyle/>
        <a:p>
          <a:r>
            <a:rPr lang="en-US" b="1" dirty="0"/>
            <a:t>Alaska’s Key Grants &amp; Successes</a:t>
          </a:r>
          <a:endParaRPr lang="en-US" dirty="0"/>
        </a:p>
      </dgm:t>
    </dgm:pt>
    <dgm:pt modelId="{493D33FD-B151-479A-81AB-EC5B846E7F29}" type="parTrans" cxnId="{F8649B3F-0786-4F8E-BDDC-37021741EF8A}">
      <dgm:prSet/>
      <dgm:spPr/>
      <dgm:t>
        <a:bodyPr/>
        <a:lstStyle/>
        <a:p>
          <a:endParaRPr lang="en-US"/>
        </a:p>
      </dgm:t>
    </dgm:pt>
    <dgm:pt modelId="{87F4F6FF-0864-46A1-9D50-BD291E55ACD8}" type="sibTrans" cxnId="{F8649B3F-0786-4F8E-BDDC-37021741EF8A}">
      <dgm:prSet/>
      <dgm:spPr/>
      <dgm:t>
        <a:bodyPr/>
        <a:lstStyle/>
        <a:p>
          <a:endParaRPr lang="en-US"/>
        </a:p>
      </dgm:t>
    </dgm:pt>
    <dgm:pt modelId="{88105A1B-59C2-47B3-B958-939D3CC3894B}">
      <dgm:prSet/>
      <dgm:spPr/>
      <dgm:t>
        <a:bodyPr/>
        <a:lstStyle/>
        <a:p>
          <a:r>
            <a:rPr lang="en-US" b="1" dirty="0"/>
            <a:t>Project Bundling – Why &amp; Obstacles</a:t>
          </a:r>
          <a:endParaRPr lang="en-US" dirty="0"/>
        </a:p>
      </dgm:t>
    </dgm:pt>
    <dgm:pt modelId="{F5A15747-C5DC-4440-A6A4-A9BD20C5FF4F}" type="parTrans" cxnId="{05B69791-1D2E-41DB-B43C-65C4F72E972A}">
      <dgm:prSet/>
      <dgm:spPr/>
      <dgm:t>
        <a:bodyPr/>
        <a:lstStyle/>
        <a:p>
          <a:endParaRPr lang="en-US"/>
        </a:p>
      </dgm:t>
    </dgm:pt>
    <dgm:pt modelId="{7BFF2A93-4889-4D79-BF5C-ADEBD12F6232}" type="sibTrans" cxnId="{05B69791-1D2E-41DB-B43C-65C4F72E972A}">
      <dgm:prSet/>
      <dgm:spPr/>
      <dgm:t>
        <a:bodyPr/>
        <a:lstStyle/>
        <a:p>
          <a:endParaRPr lang="en-US"/>
        </a:p>
      </dgm:t>
    </dgm:pt>
    <dgm:pt modelId="{D8CD8F83-6E24-4911-BBE8-99B026A48C2A}">
      <dgm:prSet/>
      <dgm:spPr/>
      <dgm:t>
        <a:bodyPr/>
        <a:lstStyle/>
        <a:p>
          <a:r>
            <a:rPr lang="en-US" b="1" dirty="0"/>
            <a:t>Workforce – Obstacles &amp; Plan</a:t>
          </a:r>
          <a:endParaRPr lang="en-US" dirty="0"/>
        </a:p>
      </dgm:t>
    </dgm:pt>
    <dgm:pt modelId="{E3ED5F04-AE8B-461B-8882-590BA49D8F75}" type="parTrans" cxnId="{B17FF8D0-9148-404C-BE3F-5191226770EF}">
      <dgm:prSet/>
      <dgm:spPr/>
      <dgm:t>
        <a:bodyPr/>
        <a:lstStyle/>
        <a:p>
          <a:endParaRPr lang="en-US"/>
        </a:p>
      </dgm:t>
    </dgm:pt>
    <dgm:pt modelId="{19A0C746-D043-44FB-A028-C3D61D872FCD}" type="sibTrans" cxnId="{B17FF8D0-9148-404C-BE3F-5191226770EF}">
      <dgm:prSet/>
      <dgm:spPr/>
      <dgm:t>
        <a:bodyPr/>
        <a:lstStyle/>
        <a:p>
          <a:endParaRPr lang="en-US"/>
        </a:p>
      </dgm:t>
    </dgm:pt>
    <dgm:pt modelId="{D5BDC0D6-7C27-4A87-AEF3-ECFEBD051C4C}">
      <dgm:prSet/>
      <dgm:spPr/>
      <dgm:t>
        <a:bodyPr/>
        <a:lstStyle/>
        <a:p>
          <a:r>
            <a:rPr lang="en-US" b="1" dirty="0"/>
            <a:t>Infrastructure Partnerships – We must!</a:t>
          </a:r>
          <a:endParaRPr lang="en-US" dirty="0"/>
        </a:p>
      </dgm:t>
    </dgm:pt>
    <dgm:pt modelId="{3696DD72-5566-4BBD-AC99-CFD3F83D7C14}" type="parTrans" cxnId="{EB1B38D0-91D9-4148-94F0-759256C7225E}">
      <dgm:prSet/>
      <dgm:spPr/>
      <dgm:t>
        <a:bodyPr/>
        <a:lstStyle/>
        <a:p>
          <a:endParaRPr lang="en-US"/>
        </a:p>
      </dgm:t>
    </dgm:pt>
    <dgm:pt modelId="{69198217-49C2-4ABD-BEE3-106BC7F1A67E}" type="sibTrans" cxnId="{EB1B38D0-91D9-4148-94F0-759256C7225E}">
      <dgm:prSet/>
      <dgm:spPr/>
      <dgm:t>
        <a:bodyPr/>
        <a:lstStyle/>
        <a:p>
          <a:endParaRPr lang="en-US"/>
        </a:p>
      </dgm:t>
    </dgm:pt>
    <dgm:pt modelId="{2E5A4701-37BC-4F62-9EF6-50AB57334AB9}" type="pres">
      <dgm:prSet presAssocID="{6E146679-67E0-4421-9332-17B55BF45CFE}" presName="linear" presStyleCnt="0">
        <dgm:presLayoutVars>
          <dgm:animLvl val="lvl"/>
          <dgm:resizeHandles val="exact"/>
        </dgm:presLayoutVars>
      </dgm:prSet>
      <dgm:spPr/>
    </dgm:pt>
    <dgm:pt modelId="{CCCCC9C6-1814-48C8-8ADA-B08D4FE1B214}" type="pres">
      <dgm:prSet presAssocID="{41468F03-7745-4FDB-9CF4-18A141BE61D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BA9B323-A07D-4600-93E5-113A0AE67AAA}" type="pres">
      <dgm:prSet presAssocID="{8B7F6FE0-05B0-4EE1-8CB6-19297146CD2C}" presName="spacer" presStyleCnt="0"/>
      <dgm:spPr/>
    </dgm:pt>
    <dgm:pt modelId="{1FEE532F-65B7-4397-8C92-BA01C2BFCAA2}" type="pres">
      <dgm:prSet presAssocID="{2B86EFF2-7C18-4CB6-B94A-1CD7027A563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E10F4F3-C399-486B-B99B-737B5A03EF11}" type="pres">
      <dgm:prSet presAssocID="{4999EE35-E62F-47A5-BD00-E4350E0DB985}" presName="spacer" presStyleCnt="0"/>
      <dgm:spPr/>
    </dgm:pt>
    <dgm:pt modelId="{F49DE8E4-9E12-4A21-8206-2A89DE3C1C68}" type="pres">
      <dgm:prSet presAssocID="{49270197-23CC-4F4B-8A70-9919BA3BE76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14F11D6-9E9F-4964-A6EA-13DFB606D2D1}" type="pres">
      <dgm:prSet presAssocID="{87F4F6FF-0864-46A1-9D50-BD291E55ACD8}" presName="spacer" presStyleCnt="0"/>
      <dgm:spPr/>
    </dgm:pt>
    <dgm:pt modelId="{0F0D4E7A-02D8-4BA5-9157-60267441B6BA}" type="pres">
      <dgm:prSet presAssocID="{88105A1B-59C2-47B3-B958-939D3CC3894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098BDDE-4D68-41AC-8000-0B34E5566549}" type="pres">
      <dgm:prSet presAssocID="{7BFF2A93-4889-4D79-BF5C-ADEBD12F6232}" presName="spacer" presStyleCnt="0"/>
      <dgm:spPr/>
    </dgm:pt>
    <dgm:pt modelId="{8C0CEE9F-6CA9-4F9D-88C2-F178D1EFF6B9}" type="pres">
      <dgm:prSet presAssocID="{D8CD8F83-6E24-4911-BBE8-99B026A48C2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E0DC87E-CECB-4D14-B27F-84E9CDD2819C}" type="pres">
      <dgm:prSet presAssocID="{19A0C746-D043-44FB-A028-C3D61D872FCD}" presName="spacer" presStyleCnt="0"/>
      <dgm:spPr/>
    </dgm:pt>
    <dgm:pt modelId="{9FE2A311-FB92-49AA-9C55-A493F3586348}" type="pres">
      <dgm:prSet presAssocID="{D5BDC0D6-7C27-4A87-AEF3-ECFEBD051C4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0EBE40A-B76E-4C5B-97E1-6EDBF19C6E72}" type="presOf" srcId="{2B86EFF2-7C18-4CB6-B94A-1CD7027A5635}" destId="{1FEE532F-65B7-4397-8C92-BA01C2BFCAA2}" srcOrd="0" destOrd="0" presId="urn:microsoft.com/office/officeart/2005/8/layout/vList2"/>
    <dgm:cxn modelId="{091DF30D-18E5-4128-8BB1-54B3EB1EE515}" type="presOf" srcId="{49270197-23CC-4F4B-8A70-9919BA3BE763}" destId="{F49DE8E4-9E12-4A21-8206-2A89DE3C1C68}" srcOrd="0" destOrd="0" presId="urn:microsoft.com/office/officeart/2005/8/layout/vList2"/>
    <dgm:cxn modelId="{421D5719-C50A-41D6-AD23-E104EC115B73}" type="presOf" srcId="{41468F03-7745-4FDB-9CF4-18A141BE61D8}" destId="{CCCCC9C6-1814-48C8-8ADA-B08D4FE1B214}" srcOrd="0" destOrd="0" presId="urn:microsoft.com/office/officeart/2005/8/layout/vList2"/>
    <dgm:cxn modelId="{F97FE919-1093-42AF-AD31-3AEA70D5546E}" type="presOf" srcId="{88105A1B-59C2-47B3-B958-939D3CC3894B}" destId="{0F0D4E7A-02D8-4BA5-9157-60267441B6BA}" srcOrd="0" destOrd="0" presId="urn:microsoft.com/office/officeart/2005/8/layout/vList2"/>
    <dgm:cxn modelId="{870F463A-99F0-4B3B-A58C-BCBE3E10865E}" srcId="{6E146679-67E0-4421-9332-17B55BF45CFE}" destId="{2B86EFF2-7C18-4CB6-B94A-1CD7027A5635}" srcOrd="1" destOrd="0" parTransId="{EE5615EB-A9F5-49F1-B1C5-03630334D086}" sibTransId="{4999EE35-E62F-47A5-BD00-E4350E0DB985}"/>
    <dgm:cxn modelId="{F8649B3F-0786-4F8E-BDDC-37021741EF8A}" srcId="{6E146679-67E0-4421-9332-17B55BF45CFE}" destId="{49270197-23CC-4F4B-8A70-9919BA3BE763}" srcOrd="2" destOrd="0" parTransId="{493D33FD-B151-479A-81AB-EC5B846E7F29}" sibTransId="{87F4F6FF-0864-46A1-9D50-BD291E55ACD8}"/>
    <dgm:cxn modelId="{44D19171-5810-474A-B942-83ED4D9E69A3}" type="presOf" srcId="{6E146679-67E0-4421-9332-17B55BF45CFE}" destId="{2E5A4701-37BC-4F62-9EF6-50AB57334AB9}" srcOrd="0" destOrd="0" presId="urn:microsoft.com/office/officeart/2005/8/layout/vList2"/>
    <dgm:cxn modelId="{2D67428F-E93C-4F54-8C4B-5B7E4BD03630}" type="presOf" srcId="{D5BDC0D6-7C27-4A87-AEF3-ECFEBD051C4C}" destId="{9FE2A311-FB92-49AA-9C55-A493F3586348}" srcOrd="0" destOrd="0" presId="urn:microsoft.com/office/officeart/2005/8/layout/vList2"/>
    <dgm:cxn modelId="{05B69791-1D2E-41DB-B43C-65C4F72E972A}" srcId="{6E146679-67E0-4421-9332-17B55BF45CFE}" destId="{88105A1B-59C2-47B3-B958-939D3CC3894B}" srcOrd="3" destOrd="0" parTransId="{F5A15747-C5DC-4440-A6A4-A9BD20C5FF4F}" sibTransId="{7BFF2A93-4889-4D79-BF5C-ADEBD12F6232}"/>
    <dgm:cxn modelId="{67DD859D-A4B6-49D5-9707-526CD373E2B4}" srcId="{6E146679-67E0-4421-9332-17B55BF45CFE}" destId="{41468F03-7745-4FDB-9CF4-18A141BE61D8}" srcOrd="0" destOrd="0" parTransId="{36F5C316-7388-4545-83B2-847236C56659}" sibTransId="{8B7F6FE0-05B0-4EE1-8CB6-19297146CD2C}"/>
    <dgm:cxn modelId="{EB1B38D0-91D9-4148-94F0-759256C7225E}" srcId="{6E146679-67E0-4421-9332-17B55BF45CFE}" destId="{D5BDC0D6-7C27-4A87-AEF3-ECFEBD051C4C}" srcOrd="5" destOrd="0" parTransId="{3696DD72-5566-4BBD-AC99-CFD3F83D7C14}" sibTransId="{69198217-49C2-4ABD-BEE3-106BC7F1A67E}"/>
    <dgm:cxn modelId="{B17FF8D0-9148-404C-BE3F-5191226770EF}" srcId="{6E146679-67E0-4421-9332-17B55BF45CFE}" destId="{D8CD8F83-6E24-4911-BBE8-99B026A48C2A}" srcOrd="4" destOrd="0" parTransId="{E3ED5F04-AE8B-461B-8882-590BA49D8F75}" sibTransId="{19A0C746-D043-44FB-A028-C3D61D872FCD}"/>
    <dgm:cxn modelId="{C139E3F1-6411-43BF-9B1B-1822941085CF}" type="presOf" srcId="{D8CD8F83-6E24-4911-BBE8-99B026A48C2A}" destId="{8C0CEE9F-6CA9-4F9D-88C2-F178D1EFF6B9}" srcOrd="0" destOrd="0" presId="urn:microsoft.com/office/officeart/2005/8/layout/vList2"/>
    <dgm:cxn modelId="{CCE3232E-F672-400B-80BC-2721242D5FFC}" type="presParOf" srcId="{2E5A4701-37BC-4F62-9EF6-50AB57334AB9}" destId="{CCCCC9C6-1814-48C8-8ADA-B08D4FE1B214}" srcOrd="0" destOrd="0" presId="urn:microsoft.com/office/officeart/2005/8/layout/vList2"/>
    <dgm:cxn modelId="{38D7593D-7B81-47C1-BEC3-3BEB588C6A66}" type="presParOf" srcId="{2E5A4701-37BC-4F62-9EF6-50AB57334AB9}" destId="{1BA9B323-A07D-4600-93E5-113A0AE67AAA}" srcOrd="1" destOrd="0" presId="urn:microsoft.com/office/officeart/2005/8/layout/vList2"/>
    <dgm:cxn modelId="{D087F068-E0DE-4CDC-9D29-4CC3C17BC0A1}" type="presParOf" srcId="{2E5A4701-37BC-4F62-9EF6-50AB57334AB9}" destId="{1FEE532F-65B7-4397-8C92-BA01C2BFCAA2}" srcOrd="2" destOrd="0" presId="urn:microsoft.com/office/officeart/2005/8/layout/vList2"/>
    <dgm:cxn modelId="{9425ED00-F58C-4C06-AE8E-DA702FD6F0B4}" type="presParOf" srcId="{2E5A4701-37BC-4F62-9EF6-50AB57334AB9}" destId="{3E10F4F3-C399-486B-B99B-737B5A03EF11}" srcOrd="3" destOrd="0" presId="urn:microsoft.com/office/officeart/2005/8/layout/vList2"/>
    <dgm:cxn modelId="{F7C7DFA3-032C-4D2B-8B17-21B55832762B}" type="presParOf" srcId="{2E5A4701-37BC-4F62-9EF6-50AB57334AB9}" destId="{F49DE8E4-9E12-4A21-8206-2A89DE3C1C68}" srcOrd="4" destOrd="0" presId="urn:microsoft.com/office/officeart/2005/8/layout/vList2"/>
    <dgm:cxn modelId="{E13A8665-3F1E-40AF-94C9-D9D1BC16FF24}" type="presParOf" srcId="{2E5A4701-37BC-4F62-9EF6-50AB57334AB9}" destId="{014F11D6-9E9F-4964-A6EA-13DFB606D2D1}" srcOrd="5" destOrd="0" presId="urn:microsoft.com/office/officeart/2005/8/layout/vList2"/>
    <dgm:cxn modelId="{5CAB758E-8CC2-497F-9810-025CDFAEA170}" type="presParOf" srcId="{2E5A4701-37BC-4F62-9EF6-50AB57334AB9}" destId="{0F0D4E7A-02D8-4BA5-9157-60267441B6BA}" srcOrd="6" destOrd="0" presId="urn:microsoft.com/office/officeart/2005/8/layout/vList2"/>
    <dgm:cxn modelId="{461FB2D5-6C51-44BF-9855-76CB72E11954}" type="presParOf" srcId="{2E5A4701-37BC-4F62-9EF6-50AB57334AB9}" destId="{C098BDDE-4D68-41AC-8000-0B34E5566549}" srcOrd="7" destOrd="0" presId="urn:microsoft.com/office/officeart/2005/8/layout/vList2"/>
    <dgm:cxn modelId="{257F4AEF-C22B-4CC6-84FD-D43A891D9D3C}" type="presParOf" srcId="{2E5A4701-37BC-4F62-9EF6-50AB57334AB9}" destId="{8C0CEE9F-6CA9-4F9D-88C2-F178D1EFF6B9}" srcOrd="8" destOrd="0" presId="urn:microsoft.com/office/officeart/2005/8/layout/vList2"/>
    <dgm:cxn modelId="{829691FB-C709-4539-A98A-F730A072FB09}" type="presParOf" srcId="{2E5A4701-37BC-4F62-9EF6-50AB57334AB9}" destId="{DE0DC87E-CECB-4D14-B27F-84E9CDD2819C}" srcOrd="9" destOrd="0" presId="urn:microsoft.com/office/officeart/2005/8/layout/vList2"/>
    <dgm:cxn modelId="{57A979D2-FA95-438F-AAFF-B813D18DE6B9}" type="presParOf" srcId="{2E5A4701-37BC-4F62-9EF6-50AB57334AB9}" destId="{9FE2A311-FB92-49AA-9C55-A493F358634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CC9C6-1814-48C8-8ADA-B08D4FE1B214}">
      <dsp:nvSpPr>
        <dsp:cNvPr id="0" name=""/>
        <dsp:cNvSpPr/>
      </dsp:nvSpPr>
      <dsp:spPr>
        <a:xfrm>
          <a:off x="0" y="1053263"/>
          <a:ext cx="6245265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Infrastructure Investment &amp; Jobs Act </a:t>
          </a:r>
          <a:endParaRPr lang="en-US" sz="2200" kern="1200" dirty="0"/>
        </a:p>
      </dsp:txBody>
      <dsp:txXfrm>
        <a:off x="25759" y="1079022"/>
        <a:ext cx="6193747" cy="476152"/>
      </dsp:txXfrm>
    </dsp:sp>
    <dsp:sp modelId="{1FEE532F-65B7-4397-8C92-BA01C2BFCAA2}">
      <dsp:nvSpPr>
        <dsp:cNvPr id="0" name=""/>
        <dsp:cNvSpPr/>
      </dsp:nvSpPr>
      <dsp:spPr>
        <a:xfrm>
          <a:off x="0" y="1644293"/>
          <a:ext cx="6245265" cy="52767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Office of Infrastructure – Mission and Deliverables</a:t>
          </a:r>
          <a:endParaRPr lang="en-US" sz="2200" kern="1200" dirty="0"/>
        </a:p>
      </dsp:txBody>
      <dsp:txXfrm>
        <a:off x="25759" y="1670052"/>
        <a:ext cx="6193747" cy="476152"/>
      </dsp:txXfrm>
    </dsp:sp>
    <dsp:sp modelId="{F49DE8E4-9E12-4A21-8206-2A89DE3C1C68}">
      <dsp:nvSpPr>
        <dsp:cNvPr id="0" name=""/>
        <dsp:cNvSpPr/>
      </dsp:nvSpPr>
      <dsp:spPr>
        <a:xfrm>
          <a:off x="0" y="2235323"/>
          <a:ext cx="6245265" cy="52767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Alaska’s Key Grants &amp; Successes</a:t>
          </a:r>
          <a:endParaRPr lang="en-US" sz="2200" kern="1200" dirty="0"/>
        </a:p>
      </dsp:txBody>
      <dsp:txXfrm>
        <a:off x="25759" y="2261082"/>
        <a:ext cx="6193747" cy="476152"/>
      </dsp:txXfrm>
    </dsp:sp>
    <dsp:sp modelId="{0F0D4E7A-02D8-4BA5-9157-60267441B6BA}">
      <dsp:nvSpPr>
        <dsp:cNvPr id="0" name=""/>
        <dsp:cNvSpPr/>
      </dsp:nvSpPr>
      <dsp:spPr>
        <a:xfrm>
          <a:off x="0" y="2826353"/>
          <a:ext cx="6245265" cy="52767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Project Bundling – Why &amp; Obstacles</a:t>
          </a:r>
          <a:endParaRPr lang="en-US" sz="2200" kern="1200" dirty="0"/>
        </a:p>
      </dsp:txBody>
      <dsp:txXfrm>
        <a:off x="25759" y="2852112"/>
        <a:ext cx="6193747" cy="476152"/>
      </dsp:txXfrm>
    </dsp:sp>
    <dsp:sp modelId="{8C0CEE9F-6CA9-4F9D-88C2-F178D1EFF6B9}">
      <dsp:nvSpPr>
        <dsp:cNvPr id="0" name=""/>
        <dsp:cNvSpPr/>
      </dsp:nvSpPr>
      <dsp:spPr>
        <a:xfrm>
          <a:off x="0" y="3417383"/>
          <a:ext cx="6245265" cy="52767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Workforce – Obstacles &amp; Plan</a:t>
          </a:r>
          <a:endParaRPr lang="en-US" sz="2200" kern="1200" dirty="0"/>
        </a:p>
      </dsp:txBody>
      <dsp:txXfrm>
        <a:off x="25759" y="3443142"/>
        <a:ext cx="6193747" cy="476152"/>
      </dsp:txXfrm>
    </dsp:sp>
    <dsp:sp modelId="{9FE2A311-FB92-49AA-9C55-A493F3586348}">
      <dsp:nvSpPr>
        <dsp:cNvPr id="0" name=""/>
        <dsp:cNvSpPr/>
      </dsp:nvSpPr>
      <dsp:spPr>
        <a:xfrm>
          <a:off x="0" y="4008413"/>
          <a:ext cx="6245265" cy="5276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Infrastructure Partnerships – We must!</a:t>
          </a:r>
          <a:endParaRPr lang="en-US" sz="2200" kern="1200" dirty="0"/>
        </a:p>
      </dsp:txBody>
      <dsp:txXfrm>
        <a:off x="25759" y="4034172"/>
        <a:ext cx="6193747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61390" cy="367259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637" y="1"/>
            <a:ext cx="4161390" cy="367259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FCDCF53-9EFA-4C71-A3A9-84106D905BBB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7942"/>
            <a:ext cx="4161390" cy="36725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637" y="6947942"/>
            <a:ext cx="4161390" cy="36725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66AB506-BF5D-461A-BFDF-5FC6B6658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0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6D06F98-D2FF-4722-B605-70C810D0F010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6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2E19A2C-3E0A-47CE-9D42-EA02C0E36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7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tranches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485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DCCED FY2023 Budget</a:t>
            </a:r>
            <a:endParaRPr lang="de-D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485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1/25/2022</a:t>
            </a: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 fontAlgn="base">
              <a:spcBef>
                <a:spcPct val="0"/>
              </a:spcBef>
              <a:spcAft>
                <a:spcPct val="0"/>
              </a:spcAft>
              <a:defRPr/>
            </a:pPr>
            <a:fld id="{B550DEAF-72FD-4A26-873D-00FB742DFBCC}" type="slidenum">
              <a:rPr lang="de-DE">
                <a:solidFill>
                  <a:srgbClr val="000000"/>
                </a:solidFill>
                <a:latin typeface="Times New Roman" pitchFamily="18" charset="0"/>
              </a:rPr>
              <a:pPr defTabSz="948507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1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0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2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blipFill dpi="0" rotWithShape="1">
          <a:blip r:embed="rId2">
            <a:alphaModFix amt="2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0331" y="-7749"/>
            <a:ext cx="12202332" cy="1697064"/>
          </a:xfrm>
          <a:prstGeom prst="rect">
            <a:avLst/>
          </a:prstGeom>
          <a:gradFill>
            <a:gsLst>
              <a:gs pos="0">
                <a:srgbClr val="003764">
                  <a:alpha val="80000"/>
                </a:srgbClr>
              </a:gs>
              <a:gs pos="100000">
                <a:srgbClr val="00376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2400" y="2209800"/>
            <a:ext cx="8890000" cy="1143000"/>
          </a:xfrm>
          <a:prstGeom prst="rect">
            <a:avLst/>
          </a:prstGeom>
        </p:spPr>
        <p:txBody>
          <a:bodyPr/>
          <a:lstStyle>
            <a:lvl1pPr algn="l">
              <a:defRPr b="1" cap="small" baseline="0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92400" y="3352800"/>
            <a:ext cx="767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60800" y="5105400"/>
            <a:ext cx="4572000" cy="60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6994" y="147641"/>
            <a:ext cx="3519613" cy="1490660"/>
          </a:xfrm>
          <a:prstGeom prst="rect">
            <a:avLst/>
          </a:prstGeom>
        </p:spPr>
      </p:pic>
      <p:pic>
        <p:nvPicPr>
          <p:cNvPr id="8" name="Picture 2" descr="http://ltgov.alaska.gov/campbell_media/state_seal/sea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98" y="138305"/>
            <a:ext cx="1461895" cy="1461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1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93802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1006"/>
            <a:ext cx="10972800" cy="4775159"/>
          </a:xfrm>
        </p:spPr>
        <p:txBody>
          <a:bodyPr/>
          <a:lstStyle>
            <a:lvl1pPr marL="0" indent="0">
              <a:buNone/>
              <a:defRPr b="1">
                <a:latin typeface="Calibri Light" panose="020F0302020204030204" pitchFamily="34" charset="0"/>
              </a:defRPr>
            </a:lvl1pPr>
            <a:lvl2pPr marL="757748" indent="-450839">
              <a:defRPr>
                <a:latin typeface="Calibri Light" panose="020F0302020204030204" pitchFamily="34" charset="0"/>
              </a:defRPr>
            </a:lvl2pPr>
            <a:lvl3pPr marL="1219170" indent="-461422">
              <a:defRPr>
                <a:latin typeface="Calibri Light" panose="020F0302020204030204" pitchFamily="34" charset="0"/>
              </a:defRPr>
            </a:lvl3pPr>
            <a:lvl4pPr marL="1680591" indent="-461422"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400" y="6554558"/>
            <a:ext cx="508000" cy="358588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27FB048-B665-4A2F-9418-E5EC1A553E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91733" y="381000"/>
            <a:ext cx="10244667" cy="609600"/>
          </a:xfrm>
          <a:prstGeom prst="rect">
            <a:avLst/>
          </a:prstGeom>
        </p:spPr>
        <p:txBody>
          <a:bodyPr/>
          <a:lstStyle>
            <a:lvl1pPr algn="l">
              <a:defRPr sz="3733" b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074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99382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1006"/>
            <a:ext cx="10972800" cy="4775159"/>
          </a:xfrm>
        </p:spPr>
        <p:txBody>
          <a:bodyPr>
            <a:normAutofit/>
          </a:bodyPr>
          <a:lstStyle>
            <a:lvl1pPr marL="0" indent="0">
              <a:buNone/>
              <a:defRPr sz="3733" b="1">
                <a:latin typeface="Calibri Light" panose="020F0302020204030204" pitchFamily="34" charset="0"/>
              </a:defRPr>
            </a:lvl1pPr>
            <a:lvl2pPr marL="757748" indent="-450839">
              <a:defRPr sz="3200">
                <a:latin typeface="Calibri Light" panose="020F0302020204030204" pitchFamily="34" charset="0"/>
              </a:defRPr>
            </a:lvl2pPr>
            <a:lvl3pPr marL="1219170" indent="-461422">
              <a:defRPr sz="2667">
                <a:latin typeface="Calibri Light" panose="020F0302020204030204" pitchFamily="34" charset="0"/>
              </a:defRPr>
            </a:lvl3pPr>
            <a:lvl4pPr marL="1680591" indent="-461422">
              <a:defRPr sz="2400">
                <a:latin typeface="Calibri Light" panose="020F0302020204030204" pitchFamily="34" charset="0"/>
              </a:defRPr>
            </a:lvl4pPr>
            <a:lvl5pPr>
              <a:defRPr sz="2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400" y="6554558"/>
            <a:ext cx="508000" cy="358588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27FB048-B665-4A2F-9418-E5EC1A553E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91733" y="381000"/>
            <a:ext cx="10244667" cy="609600"/>
          </a:xfrm>
          <a:prstGeom prst="rect">
            <a:avLst/>
          </a:prstGeom>
        </p:spPr>
        <p:txBody>
          <a:bodyPr/>
          <a:lstStyle>
            <a:lvl1pPr algn="l">
              <a:defRPr sz="3733" b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074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  <p:pic>
        <p:nvPicPr>
          <p:cNvPr id="2" name="Picture 1" descr="Dog with collar sitting outdoors on wood park bench">
            <a:extLst>
              <a:ext uri="{FF2B5EF4-FFF2-40B4-BE49-F238E27FC236}">
                <a16:creationId xmlns:a16="http://schemas.microsoft.com/office/drawing/2014/main" id="{BB2E7479-4B3E-266D-0FB9-0A89984454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r="34184" b="26568"/>
          <a:stretch/>
        </p:blipFill>
        <p:spPr>
          <a:xfrm>
            <a:off x="9753600" y="1101014"/>
            <a:ext cx="2133600" cy="2105196"/>
          </a:xfrm>
          <a:prstGeom prst="flowChartConnector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925540-9C0C-3070-2AD7-659DA9C5B600}"/>
              </a:ext>
            </a:extLst>
          </p:cNvPr>
          <p:cNvSpPr txBox="1"/>
          <p:nvPr userDrawn="1"/>
        </p:nvSpPr>
        <p:spPr>
          <a:xfrm>
            <a:off x="10067745" y="3121223"/>
            <a:ext cx="162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Title </a:t>
            </a:r>
          </a:p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6377624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B048-B665-4A2F-9418-E5EC1A553E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7867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81000"/>
            <a:ext cx="8534400" cy="609600"/>
          </a:xfrm>
          <a:prstGeom prst="rect">
            <a:avLst/>
          </a:prstGeom>
        </p:spPr>
        <p:txBody>
          <a:bodyPr/>
          <a:lstStyle>
            <a:lvl1pPr algn="r">
              <a:defRPr sz="3733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B048-B665-4A2F-9418-E5EC1A553E5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64433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B048-B665-4A2F-9418-E5EC1A553E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00" y="381000"/>
            <a:ext cx="8534400" cy="609600"/>
          </a:xfrm>
          <a:prstGeom prst="rect">
            <a:avLst/>
          </a:prstGeom>
        </p:spPr>
        <p:txBody>
          <a:bodyPr/>
          <a:lstStyle>
            <a:lvl1pPr algn="r">
              <a:defRPr sz="3733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27346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B048-B665-4A2F-9418-E5EC1A553E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81000"/>
            <a:ext cx="8534400" cy="609600"/>
          </a:xfrm>
          <a:prstGeom prst="rect">
            <a:avLst/>
          </a:prstGeom>
        </p:spPr>
        <p:txBody>
          <a:bodyPr/>
          <a:lstStyle>
            <a:lvl1pPr algn="r">
              <a:defRPr sz="3733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0261600" y="-76200"/>
            <a:ext cx="1016000" cy="12192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7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31913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21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B048-B665-4A2F-9418-E5EC1A553E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7600" y="381000"/>
            <a:ext cx="8534400" cy="609600"/>
          </a:xfrm>
          <a:prstGeom prst="rect">
            <a:avLst/>
          </a:prstGeom>
        </p:spPr>
        <p:txBody>
          <a:bodyPr/>
          <a:lstStyle>
            <a:lvl1pPr algn="r">
              <a:defRPr sz="3733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090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06680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66801"/>
            <a:ext cx="6815667" cy="505936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286000"/>
            <a:ext cx="4011084" cy="38401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B048-B665-4A2F-9418-E5EC1A553E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381000"/>
            <a:ext cx="8534400" cy="609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/>
              <a:t>Click to edit Master title style</a:t>
            </a:r>
          </a:p>
        </p:txBody>
      </p:sp>
      <p:pic>
        <p:nvPicPr>
          <p:cNvPr id="9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74217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66801"/>
            <a:ext cx="7315200" cy="36607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B048-B665-4A2F-9418-E5EC1A553E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381000"/>
            <a:ext cx="8534400" cy="609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/>
              <a:t>Click to edit Master title style</a:t>
            </a:r>
          </a:p>
        </p:txBody>
      </p:sp>
      <p:pic>
        <p:nvPicPr>
          <p:cNvPr id="9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55078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B048-B665-4A2F-9418-E5EC1A553E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57600" y="381000"/>
            <a:ext cx="8534400" cy="609600"/>
          </a:xfrm>
          <a:prstGeom prst="rect">
            <a:avLst/>
          </a:prstGeom>
        </p:spPr>
        <p:txBody>
          <a:bodyPr/>
          <a:lstStyle>
            <a:lvl1pPr algn="r">
              <a:defRPr sz="3733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34064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66801"/>
            <a:ext cx="2743200" cy="50593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66801"/>
            <a:ext cx="8026400" cy="5059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B048-B665-4A2F-9418-E5EC1A553E5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13705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80" y="452719"/>
            <a:ext cx="9407173" cy="77519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00" y="1695379"/>
            <a:ext cx="8948872" cy="455302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AEA Infrastructure Progress Update | Alaska Chamber Fall Forum | September 27, 2023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127FB048-B665-4A2F-9418-E5EC1A553E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115" y="1152489"/>
            <a:ext cx="10160000" cy="5334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548626" indent="0">
              <a:buNone/>
              <a:defRPr/>
            </a:lvl2pPr>
            <a:lvl3pPr marL="1036294" indent="0">
              <a:buNone/>
              <a:defRPr/>
            </a:lvl3pPr>
            <a:lvl4pPr marL="1402045" indent="0">
              <a:buNone/>
              <a:defRPr/>
            </a:lvl4pPr>
            <a:lvl5pPr marL="1767796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0682521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80" y="452719"/>
            <a:ext cx="9407173" cy="6997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421" y="1790662"/>
            <a:ext cx="990599" cy="3048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/>
          <a:lstStyle/>
          <a:p>
            <a:r>
              <a:rPr lang="de-DE"/>
              <a:t>AEA Infrastructure Progress Update | Alaska Chamber Fall Forum | September 27,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B048-B665-4A2F-9418-E5EC1A553E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115" y="1152489"/>
            <a:ext cx="10160000" cy="5334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548626" indent="0">
              <a:buNone/>
              <a:defRPr/>
            </a:lvl2pPr>
            <a:lvl3pPr marL="1036294" indent="0">
              <a:buNone/>
              <a:defRPr/>
            </a:lvl3pPr>
            <a:lvl4pPr marL="1402045" indent="0">
              <a:buNone/>
              <a:defRPr/>
            </a:lvl4pPr>
            <a:lvl5pPr marL="1767796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74043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80" y="452719"/>
            <a:ext cx="9407173" cy="6997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281" y="1751458"/>
            <a:ext cx="4754880" cy="445127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281" y="2307266"/>
            <a:ext cx="4754880" cy="42423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5672" y="2301949"/>
            <a:ext cx="4754880" cy="42477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8421" y="1790662"/>
            <a:ext cx="990599" cy="3048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/>
          <a:lstStyle/>
          <a:p>
            <a:r>
              <a:rPr lang="de-DE"/>
              <a:t>AEA Infrastructure Progress Update | Alaska Chamber Fall Forum | September 27,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B048-B665-4A2F-9418-E5EC1A553E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115" y="1152489"/>
            <a:ext cx="10160000" cy="5334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548626" indent="0">
              <a:buNone/>
              <a:defRPr/>
            </a:lvl2pPr>
            <a:lvl3pPr marL="1036294" indent="0">
              <a:buNone/>
              <a:defRPr/>
            </a:lvl3pPr>
            <a:lvl4pPr marL="1402045" indent="0">
              <a:buNone/>
              <a:defRPr/>
            </a:lvl4pPr>
            <a:lvl5pPr marL="1767796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5625672" y="1720538"/>
            <a:ext cx="4754880" cy="445127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33781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lang="en-US" smtClean="0">
                <a:solidFill>
                  <a:srgbClr val="585858"/>
                </a:solidFill>
              </a:rPr>
              <a:pPr marL="95885">
                <a:lnSpc>
                  <a:spcPts val="955"/>
                </a:lnSpc>
              </a:pPr>
              <a:t>‹#›</a:t>
            </a:fld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80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lang="en-US" smtClean="0">
                <a:solidFill>
                  <a:srgbClr val="585858"/>
                </a:solidFill>
              </a:rPr>
              <a:pPr marL="95885">
                <a:lnSpc>
                  <a:spcPts val="955"/>
                </a:lnSpc>
              </a:pPr>
              <a:t>‹#›</a:t>
            </a:fld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0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62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6629401"/>
            <a:ext cx="12191999" cy="2285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5" y="6243828"/>
            <a:ext cx="751839" cy="5638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01" y="6324601"/>
            <a:ext cx="609599" cy="4571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1997" cy="8595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lang="en-US" smtClean="0">
                <a:solidFill>
                  <a:srgbClr val="585858"/>
                </a:solidFill>
              </a:rPr>
              <a:pPr marL="95885">
                <a:lnSpc>
                  <a:spcPts val="955"/>
                </a:lnSpc>
              </a:pPr>
              <a:t>‹#›</a:t>
            </a:fld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lang="en-US" smtClean="0">
                <a:solidFill>
                  <a:srgbClr val="585858"/>
                </a:solidFill>
              </a:rPr>
              <a:pPr marL="95885">
                <a:lnSpc>
                  <a:spcPts val="955"/>
                </a:lnSpc>
              </a:pPr>
              <a:t>‹#›</a:t>
            </a:fld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43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lang="en-US" smtClean="0">
                <a:solidFill>
                  <a:srgbClr val="585858"/>
                </a:solidFill>
              </a:rPr>
              <a:pPr marL="95885">
                <a:lnSpc>
                  <a:spcPts val="955"/>
                </a:lnSpc>
              </a:pPr>
              <a:t>‹#›</a:t>
            </a:fld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3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0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2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24" y="6356350"/>
            <a:ext cx="102092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1065275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fld id="{CE1FE628-372D-4C8C-AFF8-C9E04528C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-1" y="6631633"/>
            <a:ext cx="12192000" cy="223288"/>
          </a:xfrm>
          <a:prstGeom prst="rect">
            <a:avLst/>
          </a:prstGeom>
          <a:gradFill flip="none" rotWithShape="1">
            <a:gsLst>
              <a:gs pos="0">
                <a:srgbClr val="003764"/>
              </a:gs>
              <a:gs pos="100000">
                <a:srgbClr val="003764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84873"/>
            <a:ext cx="508000" cy="34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27FB048-B665-4A2F-9418-E5EC1A553E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5875" y="381000"/>
            <a:ext cx="12191997" cy="609600"/>
          </a:xfrm>
          <a:prstGeom prst="rect">
            <a:avLst/>
          </a:prstGeom>
          <a:gradFill flip="none" rotWithShape="1">
            <a:gsLst>
              <a:gs pos="0">
                <a:srgbClr val="003764"/>
              </a:gs>
              <a:gs pos="100000">
                <a:srgbClr val="013864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2" descr="http://ltgov.alaska.gov/campbell_media/state_seal/seal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211083"/>
            <a:ext cx="1265912" cy="949435"/>
          </a:xfrm>
          <a:prstGeom prst="rect">
            <a:avLst/>
          </a:prstGeom>
          <a:noFill/>
        </p:spPr>
      </p:pic>
      <p:pic>
        <p:nvPicPr>
          <p:cNvPr id="10" name="Picture 2" descr="http://ltgov.alaska.gov/campbell_media/state_seal/seal.jpg"/>
          <p:cNvPicPr>
            <a:picLocks noChangeArrowheads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93" b="95122" l="4390" r="93659">
                        <a14:foregroundMark x1="29756" y1="12683" x2="23902" y2="15610"/>
                        <a14:foregroundMark x1="8780" y1="40976" x2="8293" y2="59024"/>
                        <a14:foregroundMark x1="41463" y1="95122" x2="59512" y2="77073"/>
                        <a14:foregroundMark x1="94146" y1="62927" x2="85366" y2="38537"/>
                        <a14:foregroundMark x1="4390" y1="44390" x2="4390" y2="48780"/>
                        <a14:backgroundMark x1="3902" y1="43902" x2="3902" y2="43902"/>
                        <a14:backgroundMark x1="3902" y1="47317" x2="3902" y2="43415"/>
                        <a14:backgroundMark x1="3902" y1="47805" x2="3902" y2="47805"/>
                        <a14:backgroundMark x1="3902" y1="48780" x2="3902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83037"/>
            <a:ext cx="1265912" cy="126796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9F7B0C-16BC-B3CC-1BFA-AC6706B0A6F7}"/>
              </a:ext>
            </a:extLst>
          </p:cNvPr>
          <p:cNvSpPr txBox="1"/>
          <p:nvPr userDrawn="1"/>
        </p:nvSpPr>
        <p:spPr>
          <a:xfrm>
            <a:off x="108165" y="6573226"/>
            <a:ext cx="592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ALASKA DEPARTMENT OF COMMERCE, COMMUNITY,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25248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ransition spd="med">
    <p:fade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6629401"/>
            <a:ext cx="12191999" cy="2285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055" y="6243828"/>
            <a:ext cx="751839" cy="5638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601" y="6324601"/>
            <a:ext cx="609599" cy="457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861" y="75516"/>
            <a:ext cx="116103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AEA Infrastructure Progress Update | Alaska Chamber Fall Forum | September 27, 2023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62749" y="6683375"/>
            <a:ext cx="273692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lang="en-US" smtClean="0">
                <a:solidFill>
                  <a:srgbClr val="585858"/>
                </a:solidFill>
              </a:rPr>
              <a:pPr marL="95885">
                <a:lnSpc>
                  <a:spcPts val="955"/>
                </a:lnSpc>
              </a:pPr>
              <a:t>‹#›</a:t>
            </a:fld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HAREEN.CROSBY@ALASKA.GO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9CB61F1-196C-03C3-DAFB-DF449B9D4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3" y="2042013"/>
            <a:ext cx="11277600" cy="31859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501CA-E1B8-CA0F-499F-84ED5DAFC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1FE628-372D-4C8C-AFF8-C9E04528CFAA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35EAC099-EE28-9270-614C-0EBA0078E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21" y="402336"/>
            <a:ext cx="2385087" cy="23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806CD-844E-6174-11F8-2C15DC98C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1FE628-372D-4C8C-AFF8-C9E04528CFA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9C572-C349-F2A8-EC86-340F15C3D642}"/>
              </a:ext>
            </a:extLst>
          </p:cNvPr>
          <p:cNvSpPr txBox="1"/>
          <p:nvPr/>
        </p:nvSpPr>
        <p:spPr>
          <a:xfrm>
            <a:off x="713641" y="615646"/>
            <a:ext cx="106394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chemeClr val="accent5">
                    <a:lumMod val="50000"/>
                  </a:schemeClr>
                </a:solidFill>
              </a:rPr>
              <a:t>Alaska Energy Authority</a:t>
            </a:r>
            <a:br>
              <a:rPr lang="en-US" sz="75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7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800" b="1" dirty="0">
                <a:effectLst/>
                <a:latin typeface="Segoe UI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AEA Secures </a:t>
            </a:r>
            <a:r>
              <a:rPr lang="en-US" sz="1800" b="1" dirty="0">
                <a:effectLst/>
                <a:highlight>
                  <a:srgbClr val="FFFF00"/>
                </a:highlight>
                <a:latin typeface="Segoe UI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$206.5 Million </a:t>
            </a:r>
            <a:r>
              <a:rPr lang="en-US" sz="1800" b="1" dirty="0">
                <a:effectLst/>
                <a:latin typeface="Segoe UI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from U.S. DOE to modernize Alaska’s energy infrastructure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0"/>
              </a:spcBef>
              <a:spcAft>
                <a:spcPts val="10"/>
              </a:spcAft>
            </a:pPr>
            <a:r>
              <a:rPr lang="en-US" sz="1800" dirty="0">
                <a:effectLst/>
                <a:latin typeface="Segoe UI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0"/>
              </a:spcBef>
              <a:spcAft>
                <a:spcPts val="10"/>
              </a:spcAf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(Anchorage) — </a:t>
            </a:r>
            <a:r>
              <a:rPr lang="en-US" sz="1800" dirty="0">
                <a:effectLst/>
                <a:latin typeface="Segoe UI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Alaska Energy Authority (AEA) has secured </a:t>
            </a:r>
            <a:r>
              <a:rPr lang="en-US" sz="1800" b="1" dirty="0">
                <a:effectLst/>
                <a:latin typeface="Segoe UI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$206.5 million for Grid Resilience and Innovation Partnership (GRIP) </a:t>
            </a:r>
            <a:r>
              <a:rPr lang="en-US" sz="1800" dirty="0">
                <a:effectLst/>
                <a:latin typeface="Segoe UI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Topic Area 3: Grid Innovation through the United States Department of Energy Grid’s (DOE) Grid Deployment Office (GDO). A cost match of 100 percent, or $206.5 million, is required for a total project amount of $413 million.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0"/>
              </a:spcBef>
              <a:spcAft>
                <a:spcPts val="10"/>
              </a:spcAft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Segoe UI" panose="020B0502040204020203" pitchFamily="34" charset="0"/>
                <a:ea typeface="Cambria" panose="02040503050406030204" pitchFamily="18" charset="0"/>
              </a:rPr>
              <a:t>The awarded project will construct a High Voltage Direct Current (HVDC) submarine cable to serve as a parallel transmission route from the Kenai Peninsula to Anchorage, creating a much-needed redundant system in case of disruptive events. </a:t>
            </a:r>
            <a:endParaRPr lang="en-US" sz="75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5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7B4707-C1DF-819A-9665-246A01898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8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D427184-2C35-EE96-65D4-52BB31CF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98105-9C8A-1340-B58D-44E7338390D4}"/>
              </a:ext>
            </a:extLst>
          </p:cNvPr>
          <p:cNvSpPr txBox="1"/>
          <p:nvPr/>
        </p:nvSpPr>
        <p:spPr>
          <a:xfrm>
            <a:off x="712086" y="2668537"/>
            <a:ext cx="4805996" cy="2788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Bundling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aka ‘Dig Once’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94964-1D0D-BFE7-EF87-AB79A994F3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A935C-9FA8-1FA1-9E2D-3227A33A00AC}"/>
              </a:ext>
            </a:extLst>
          </p:cNvPr>
          <p:cNvSpPr txBox="1"/>
          <p:nvPr/>
        </p:nvSpPr>
        <p:spPr>
          <a:xfrm>
            <a:off x="6160863" y="609600"/>
            <a:ext cx="56882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WHY?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Economies of Scale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Maximizing once-in-a-generation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Permitting + procurement + logistics (mobilizing)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Maximizing limited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Less community disruption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HOW?  Magic!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Coordination of multiple agencies + contractors, fund sources, locations + projects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OBSTACLES (there are many):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Permitting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Accounting – fed, agency-agency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Communication between entities (one POC for 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4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3998" cy="8595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9445" y="2869704"/>
            <a:ext cx="5925311" cy="30632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24000" y="0"/>
            <a:ext cx="9142730" cy="859790"/>
            <a:chOff x="0" y="0"/>
            <a:chExt cx="9142730" cy="85979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2730" cy="859790"/>
            </a:xfrm>
            <a:custGeom>
              <a:avLst/>
              <a:gdLst/>
              <a:ahLst/>
              <a:cxnLst/>
              <a:rect l="l" t="t" r="r" b="b"/>
              <a:pathLst>
                <a:path w="9142730" h="859790">
                  <a:moveTo>
                    <a:pt x="9142476" y="0"/>
                  </a:moveTo>
                  <a:lnTo>
                    <a:pt x="0" y="0"/>
                  </a:lnTo>
                  <a:lnTo>
                    <a:pt x="0" y="859536"/>
                  </a:lnTo>
                  <a:lnTo>
                    <a:pt x="9142476" y="859536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2C6A7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1" y="124968"/>
              <a:ext cx="7115555" cy="73304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7861" y="75517"/>
            <a:ext cx="11610340" cy="536045"/>
          </a:xfrm>
          <a:prstGeom prst="rect">
            <a:avLst/>
          </a:prstGeom>
        </p:spPr>
        <p:txBody>
          <a:bodyPr vert="horz" wrap="square" lIns="0" tIns="134621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600" dirty="0"/>
              <a:t>DOT </a:t>
            </a:r>
            <a:r>
              <a:rPr sz="2600" dirty="0"/>
              <a:t>Workforce</a:t>
            </a:r>
            <a:r>
              <a:rPr sz="2600" spc="-80" dirty="0"/>
              <a:t> </a:t>
            </a:r>
            <a:r>
              <a:rPr sz="2600" dirty="0"/>
              <a:t>Development</a:t>
            </a:r>
            <a:r>
              <a:rPr sz="2600" spc="-90" dirty="0"/>
              <a:t> </a:t>
            </a:r>
            <a:r>
              <a:rPr sz="2600" dirty="0"/>
              <a:t>and</a:t>
            </a:r>
            <a:r>
              <a:rPr sz="2600" spc="-65" dirty="0"/>
              <a:t> </a:t>
            </a:r>
            <a:r>
              <a:rPr sz="2600" spc="-10" dirty="0"/>
              <a:t>Training</a:t>
            </a:r>
            <a:endParaRPr sz="2600" dirty="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14873" y="920497"/>
            <a:ext cx="4200143" cy="260908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49426" y="959359"/>
            <a:ext cx="4200143" cy="11374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spcBef>
                <a:spcPts val="229"/>
              </a:spcBef>
            </a:pP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STIP</a:t>
            </a:r>
            <a:r>
              <a:rPr b="1" kern="0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ID:</a:t>
            </a:r>
            <a:r>
              <a:rPr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34200</a:t>
            </a:r>
            <a:endParaRPr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1440" marR="163830" indent="-635"/>
            <a:r>
              <a:rPr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Transportation</a:t>
            </a:r>
            <a:r>
              <a:rPr b="1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Workforce</a:t>
            </a:r>
            <a:r>
              <a:rPr b="1" kern="0" spc="-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Developm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ent</a:t>
            </a:r>
            <a:r>
              <a:rPr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&amp;</a:t>
            </a:r>
            <a:r>
              <a:rPr b="1" kern="0" spc="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Training</a:t>
            </a:r>
            <a:r>
              <a:rPr b="1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endParaRPr lang="en-US" b="1" kern="0" spc="-3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1440" marR="163830" indent="-635"/>
            <a:r>
              <a:rPr b="1" kern="0" spc="-20" dirty="0">
                <a:solidFill>
                  <a:sysClr val="windowText" lastClr="000000"/>
                </a:solidFill>
                <a:highlight>
                  <a:srgbClr val="FFFF00"/>
                </a:highlight>
                <a:latin typeface="Calibri"/>
                <a:cs typeface="Calibri"/>
              </a:rPr>
              <a:t>$24</a:t>
            </a:r>
            <a:r>
              <a:rPr lang="en-US" b="1" kern="0" spc="-20" dirty="0">
                <a:solidFill>
                  <a:sysClr val="windowText" lastClr="000000"/>
                </a:solidFill>
                <a:highlight>
                  <a:srgbClr val="FFFF00"/>
                </a:highlight>
                <a:latin typeface="Calibri"/>
                <a:cs typeface="Calibri"/>
              </a:rPr>
              <a:t> million</a:t>
            </a:r>
            <a:endParaRPr kern="0" dirty="0">
              <a:solidFill>
                <a:sysClr val="windowText" lastClr="000000"/>
              </a:solidFill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6586" y="6683375"/>
            <a:ext cx="25781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kern="0" spc="-20" dirty="0">
                <a:solidFill>
                  <a:srgbClr val="585858"/>
                </a:solidFill>
                <a:latin typeface="Calibri Light"/>
                <a:cs typeface="Calibri Light"/>
              </a:rPr>
              <a:t>2023</a:t>
            </a:r>
            <a:endParaRPr sz="900" kern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kern="0" spc="-25" dirty="0">
                <a:solidFill>
                  <a:srgbClr val="585858"/>
                </a:solidFill>
              </a:rPr>
              <a:pPr marL="38100">
                <a:lnSpc>
                  <a:spcPts val="955"/>
                </a:lnSpc>
              </a:pPr>
              <a:t>14</a:t>
            </a:fld>
            <a:endParaRPr kern="0" spc="-25" dirty="0">
              <a:solidFill>
                <a:srgbClr val="585858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62E618-12BB-D66E-C68F-5D95175653D0}"/>
              </a:ext>
            </a:extLst>
          </p:cNvPr>
          <p:cNvSpPr/>
          <p:nvPr/>
        </p:nvSpPr>
        <p:spPr>
          <a:xfrm>
            <a:off x="6400800" y="3076575"/>
            <a:ext cx="2209800" cy="34480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98105-9C8A-1340-B58D-44E7338390D4}"/>
              </a:ext>
            </a:extLst>
          </p:cNvPr>
          <p:cNvSpPr txBox="1"/>
          <p:nvPr/>
        </p:nvSpPr>
        <p:spPr>
          <a:xfrm>
            <a:off x="1223143" y="2625888"/>
            <a:ext cx="9144000" cy="3330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457200" indent="-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+mj-lt"/>
                <a:ea typeface="+mj-ea"/>
                <a:cs typeface="+mj-cs"/>
              </a:rPr>
              <a:t>Understanding conditions that led to high prime-age employment gaps in Alaska</a:t>
            </a:r>
          </a:p>
          <a:p>
            <a:pPr marL="457200" indent="-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+mj-lt"/>
                <a:ea typeface="+mj-ea"/>
                <a:cs typeface="+mj-cs"/>
              </a:rPr>
              <a:t>Understanding workforce needs – now + 10 years </a:t>
            </a:r>
          </a:p>
          <a:p>
            <a:pPr marL="457200" indent="-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+mj-lt"/>
                <a:ea typeface="+mj-ea"/>
                <a:cs typeface="+mj-cs"/>
              </a:rPr>
              <a:t>Targeting workers ages 17-53                                       (grant focuses on economically disadvantaged)</a:t>
            </a:r>
          </a:p>
          <a:p>
            <a:pPr marL="457200" indent="-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+mj-lt"/>
                <a:ea typeface="+mj-ea"/>
                <a:cs typeface="+mj-cs"/>
              </a:rPr>
              <a:t>Training, apprenticeships, university</a:t>
            </a:r>
          </a:p>
          <a:p>
            <a:pPr marL="457200" indent="-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500" dirty="0">
              <a:latin typeface="+mj-lt"/>
              <a:ea typeface="+mj-ea"/>
              <a:cs typeface="+mj-cs"/>
            </a:endParaRPr>
          </a:p>
          <a:p>
            <a:pPr marL="457200" indent="-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5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94964-1D0D-BFE7-EF87-AB79A994F3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489019" y="6356350"/>
            <a:ext cx="12688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15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35476-07FE-DB55-1C14-514D246CEAFD}"/>
              </a:ext>
            </a:extLst>
          </p:cNvPr>
          <p:cNvSpPr/>
          <p:nvPr/>
        </p:nvSpPr>
        <p:spPr>
          <a:xfrm>
            <a:off x="2278251" y="5393410"/>
            <a:ext cx="7563173" cy="1588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BD9C5-8A1D-BAB8-D98D-76403805A885}"/>
              </a:ext>
            </a:extLst>
          </p:cNvPr>
          <p:cNvSpPr txBox="1"/>
          <p:nvPr/>
        </p:nvSpPr>
        <p:spPr>
          <a:xfrm>
            <a:off x="441402" y="286519"/>
            <a:ext cx="114578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WORKFORCE</a:t>
            </a:r>
            <a:br>
              <a:rPr lang="en-US" sz="6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EDA ‘Recompete’ Grant - $50 million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40642-AADE-1173-599F-22D4DC7C9F45}"/>
              </a:ext>
            </a:extLst>
          </p:cNvPr>
          <p:cNvSpPr txBox="1"/>
          <p:nvPr/>
        </p:nvSpPr>
        <p:spPr>
          <a:xfrm rot="20485095">
            <a:off x="596256" y="717360"/>
            <a:ext cx="227315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Applied $50 MILLION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EFDBF-D897-4AB6-7806-8E52DFECEB04}"/>
              </a:ext>
            </a:extLst>
          </p:cNvPr>
          <p:cNvSpPr txBox="1"/>
          <p:nvPr/>
        </p:nvSpPr>
        <p:spPr>
          <a:xfrm>
            <a:off x="1515979" y="5615582"/>
            <a:ext cx="897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Partners: Office of the Governor, Alaska Department of Labor, AVTEC, Alaska Municipal League, University of Alaska, Denali Commission, Alaska Workforce Investment Board,         with </a:t>
            </a:r>
            <a:r>
              <a:rPr lang="en-US" b="1" dirty="0">
                <a:solidFill>
                  <a:srgbClr val="C00000"/>
                </a:solidFill>
              </a:rPr>
              <a:t>Alaska Safety Alliance as the primary partner + grant applicant.</a:t>
            </a:r>
          </a:p>
        </p:txBody>
      </p:sp>
    </p:spTree>
    <p:extLst>
      <p:ext uri="{BB962C8B-B14F-4D97-AF65-F5344CB8AC3E}">
        <p14:creationId xmlns:p14="http://schemas.microsoft.com/office/powerpoint/2010/main" val="65792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98105-9C8A-1340-B58D-44E7338390D4}"/>
              </a:ext>
            </a:extLst>
          </p:cNvPr>
          <p:cNvSpPr txBox="1"/>
          <p:nvPr/>
        </p:nvSpPr>
        <p:spPr>
          <a:xfrm>
            <a:off x="5550582" y="518205"/>
            <a:ext cx="6028696" cy="583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PARTNERSHIPS</a:t>
            </a:r>
          </a:p>
          <a:p>
            <a:pPr marL="857250" indent="-8572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Grant applications are stronger</a:t>
            </a:r>
          </a:p>
          <a:p>
            <a:pPr marL="857250" indent="-8572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Shared resources in Alaska’s limited environment</a:t>
            </a:r>
          </a:p>
          <a:p>
            <a:pPr marL="1314450" lvl="1" indent="-8572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Funds</a:t>
            </a:r>
          </a:p>
          <a:p>
            <a:pPr marL="1314450" lvl="1" indent="-8572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Expertise</a:t>
            </a:r>
          </a:p>
          <a:p>
            <a:pPr marL="1314450" lvl="1" indent="-8572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Risk</a:t>
            </a:r>
          </a:p>
          <a:p>
            <a:pPr marL="857250" indent="-8572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State entities, Communities, Tribes/ANCSAs, U.S. delegates, trades, non-profits, for profits </a:t>
            </a:r>
          </a:p>
          <a:p>
            <a:pPr marL="857250" indent="-8572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Public-Private Partnerships</a:t>
            </a:r>
          </a:p>
        </p:txBody>
      </p:sp>
      <p:pic>
        <p:nvPicPr>
          <p:cNvPr id="7" name="Graphic 6" descr="Relationship">
            <a:extLst>
              <a:ext uri="{FF2B5EF4-FFF2-40B4-BE49-F238E27FC236}">
                <a16:creationId xmlns:a16="http://schemas.microsoft.com/office/drawing/2014/main" id="{7F8C640D-984C-C0D2-707B-733AF0F1E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94964-1D0D-BFE7-EF87-AB79A994F3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1D60167-4931-47E6-BA6A-407CBD079E47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4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3EBE5-4BB0-BC55-7F39-14859FEB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797032"/>
            <a:ext cx="3201366" cy="1841318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91D53-81CD-792A-AF88-C4EEEF5DF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051" y="649480"/>
            <a:ext cx="6909555" cy="554604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4500" b="1" dirty="0"/>
              <a:t>Shareen Crosby</a:t>
            </a:r>
          </a:p>
          <a:p>
            <a:pPr marL="0" indent="0">
              <a:buNone/>
            </a:pPr>
            <a:r>
              <a:rPr lang="en-US" sz="4500" b="1" dirty="0"/>
              <a:t>Infrastructure Investment Coordinator</a:t>
            </a:r>
          </a:p>
          <a:p>
            <a:pPr marL="0" indent="0">
              <a:buNone/>
            </a:pPr>
            <a:r>
              <a:rPr lang="en-US" sz="4500" dirty="0"/>
              <a:t>Office of Infrastructure</a:t>
            </a:r>
          </a:p>
          <a:p>
            <a:pPr marL="0" indent="0">
              <a:buNone/>
            </a:pPr>
            <a:r>
              <a:rPr lang="en-US" sz="4500" dirty="0"/>
              <a:t>Office of the Governor</a:t>
            </a:r>
            <a:br>
              <a:rPr lang="en-US" sz="4500" dirty="0"/>
            </a:br>
            <a:endParaRPr lang="en-US" sz="4500" dirty="0"/>
          </a:p>
          <a:p>
            <a:pPr marL="0" indent="0">
              <a:buNone/>
            </a:pPr>
            <a:r>
              <a:rPr lang="en-US" sz="4500" dirty="0"/>
              <a:t>(907) 717-5551</a:t>
            </a:r>
          </a:p>
          <a:p>
            <a:pPr marL="0" indent="0">
              <a:buNone/>
            </a:pPr>
            <a:r>
              <a:rPr lang="en-US" sz="4500" dirty="0"/>
              <a:t>Shareen.Crosby@alaska.gov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B3147-C3FE-F9A5-7758-73D981DC7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1FE628-372D-4C8C-AFF8-C9E04528CFA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8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B7F2A-90B3-D275-AEB9-3555D33CC13F}"/>
              </a:ext>
            </a:extLst>
          </p:cNvPr>
          <p:cNvSpPr txBox="1"/>
          <p:nvPr/>
        </p:nvSpPr>
        <p:spPr>
          <a:xfrm>
            <a:off x="137265" y="637437"/>
            <a:ext cx="440054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Alaska Infrastructure Federal Funding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F75B99-6CA5-74A4-6FD7-503536ACB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204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E1FE628-372D-4C8C-AFF8-C9E04528CFAA}" type="slidenum">
              <a:rPr lang="en-US" sz="1200">
                <a:solidFill>
                  <a:schemeClr val="tx1">
                    <a:alpha val="6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chemeClr val="tx1">
                  <a:alpha val="60000"/>
                </a:schemeClr>
              </a:solidFill>
              <a:latin typeface="+mn-lt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extBox 3">
            <a:extLst>
              <a:ext uri="{FF2B5EF4-FFF2-40B4-BE49-F238E27FC236}">
                <a16:creationId xmlns:a16="http://schemas.microsoft.com/office/drawing/2014/main" id="{361A0379-C925-D119-6900-5548FA989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409256"/>
              </p:ext>
            </p:extLst>
          </p:nvPr>
        </p:nvGraphicFramePr>
        <p:xfrm>
          <a:off x="5108535" y="642639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79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B6095-BC66-AB1A-C79E-CEF4E72D1982}"/>
              </a:ext>
            </a:extLst>
          </p:cNvPr>
          <p:cNvSpPr txBox="1"/>
          <p:nvPr/>
        </p:nvSpPr>
        <p:spPr>
          <a:xfrm>
            <a:off x="561975" y="1809750"/>
            <a:ext cx="11344275" cy="4410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Infrastructure Investment &amp; Jobs Act (IIJA) – November 2021</a:t>
            </a:r>
            <a:r>
              <a:rPr lang="en-US" sz="2500" dirty="0"/>
              <a:t> 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2500" dirty="0"/>
              <a:t>		aka Bipartisan Infrastructure Law or BIL (FY22-26)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Inflation Reduction Act (IRA) – August 2022</a:t>
            </a:r>
          </a:p>
          <a:p>
            <a:pPr marL="1371600" lvl="4">
              <a:lnSpc>
                <a:spcPct val="90000"/>
              </a:lnSpc>
              <a:spcAft>
                <a:spcPts val="600"/>
              </a:spcAft>
            </a:pPr>
            <a:r>
              <a:rPr lang="en-US" sz="2500" b="1" dirty="0"/>
              <a:t>	</a:t>
            </a:r>
            <a:r>
              <a:rPr lang="en-US" sz="2500" dirty="0"/>
              <a:t>Government created; Business led (tax credits)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CHIPS &amp; Science Act (CHIPS) – August 2022</a:t>
            </a:r>
          </a:p>
          <a:p>
            <a:pPr marL="457200" lvl="2">
              <a:lnSpc>
                <a:spcPct val="90000"/>
              </a:lnSpc>
              <a:spcAft>
                <a:spcPts val="600"/>
              </a:spcAft>
            </a:pPr>
            <a:r>
              <a:rPr lang="en-US" sz="2500" dirty="0"/>
              <a:t>		Semiconductor Manufacturing* Incentives</a:t>
            </a:r>
          </a:p>
          <a:p>
            <a:pPr marL="457200" lvl="2">
              <a:lnSpc>
                <a:spcPct val="90000"/>
              </a:lnSpc>
              <a:spcAft>
                <a:spcPts val="600"/>
              </a:spcAft>
            </a:pPr>
            <a:br>
              <a:rPr lang="en-US" sz="2500" i="1" dirty="0"/>
            </a:br>
            <a:r>
              <a:rPr lang="en-US" sz="2500" i="1" dirty="0"/>
              <a:t>*While in DC in September, I pushed back on </a:t>
            </a:r>
            <a:r>
              <a:rPr lang="en-US" sz="2500" b="1" i="1" dirty="0"/>
              <a:t>permitting obstacles for Alaska’s critical minerals needed for semiconductors</a:t>
            </a:r>
            <a:r>
              <a:rPr lang="en-US" sz="2500" i="1" dirty="0"/>
              <a:t>: Federal siloes and talking out of both sides of their face.</a:t>
            </a:r>
            <a:endParaRPr lang="en-US" sz="25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F75B99-6CA5-74A4-6FD7-503536ACB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1FE628-372D-4C8C-AFF8-C9E04528CF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B7F2A-90B3-D275-AEB9-3555D33CC13F}"/>
              </a:ext>
            </a:extLst>
          </p:cNvPr>
          <p:cNvSpPr txBox="1"/>
          <p:nvPr/>
        </p:nvSpPr>
        <p:spPr>
          <a:xfrm>
            <a:off x="1247775" y="285750"/>
            <a:ext cx="94202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500" b="1" dirty="0">
                <a:solidFill>
                  <a:schemeClr val="bg1"/>
                </a:solidFill>
              </a:rPr>
              <a:t>Federal Infrastructure Funding</a:t>
            </a:r>
          </a:p>
        </p:txBody>
      </p:sp>
    </p:spTree>
    <p:extLst>
      <p:ext uri="{BB962C8B-B14F-4D97-AF65-F5344CB8AC3E}">
        <p14:creationId xmlns:p14="http://schemas.microsoft.com/office/powerpoint/2010/main" val="37500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50000"/>
                  </a:schemeClr>
                </a:solidFill>
              </a:rPr>
              <a:t>Infrastructure Investment &amp; Jobs Act (IIJA)</a:t>
            </a:r>
            <a:br>
              <a:rPr lang="en-US" sz="42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4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1"/>
            <a:r>
              <a:rPr lang="en-US" sz="2200"/>
              <a:t>$1.2 Trillion</a:t>
            </a:r>
          </a:p>
          <a:p>
            <a:pPr lvl="1"/>
            <a:r>
              <a:rPr lang="en-US" sz="2200"/>
              <a:t>65% increase to Formula funding (primarily transportation)</a:t>
            </a:r>
          </a:p>
          <a:p>
            <a:pPr lvl="1"/>
            <a:r>
              <a:rPr lang="en-US" sz="2200"/>
              <a:t>30% Discretionary grants up for grabs from all states &amp; territories</a:t>
            </a:r>
          </a:p>
          <a:p>
            <a:pPr lvl="2"/>
            <a:r>
              <a:rPr lang="en-US" sz="2200"/>
              <a:t>Of that, most will be paid directly to governments, tribes, and non-profits; many grants require matching funds*</a:t>
            </a:r>
          </a:p>
          <a:p>
            <a:pPr lvl="1"/>
            <a:r>
              <a:rPr lang="en-US" sz="2200"/>
              <a:t>5% Loans</a:t>
            </a:r>
          </a:p>
          <a:p>
            <a:pPr marL="457200" lvl="1" indent="0">
              <a:buNone/>
            </a:pPr>
            <a:endParaRPr lang="en-US" sz="2200"/>
          </a:p>
          <a:p>
            <a:pPr lvl="1"/>
            <a:r>
              <a:rPr lang="en-US" sz="2200"/>
              <a:t>Focused on Building up Underserved Communities (Justice40) and Renewable Energy </a:t>
            </a:r>
          </a:p>
          <a:p>
            <a:pPr lvl="1"/>
            <a:r>
              <a:rPr lang="en-US" sz="2200"/>
              <a:t>Fiscal years 2022-2026, with implementation over 10 years (maybe extended?)</a:t>
            </a:r>
          </a:p>
          <a:p>
            <a:pPr lvl="1"/>
            <a:r>
              <a:rPr lang="en-US" sz="2200"/>
              <a:t>Federal agencies recently added much-needed Technical Assistance</a:t>
            </a:r>
          </a:p>
          <a:p>
            <a:pPr marL="457200" lvl="1" indent="0">
              <a:buNone/>
            </a:pPr>
            <a:r>
              <a:rPr lang="en-US" sz="2200"/>
              <a:t>*Potential for Secretaries to waive matching fund requirements = important for Alaska </a:t>
            </a:r>
          </a:p>
          <a:p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AC632-A241-052C-E588-0E37E96A5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1FE628-372D-4C8C-AFF8-C9E04528CFAA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B6095-BC66-AB1A-C79E-CEF4E72D1982}"/>
              </a:ext>
            </a:extLst>
          </p:cNvPr>
          <p:cNvSpPr txBox="1"/>
          <p:nvPr/>
        </p:nvSpPr>
        <p:spPr>
          <a:xfrm>
            <a:off x="462225" y="502419"/>
            <a:ext cx="10891576" cy="5136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7500" b="1" dirty="0">
                <a:solidFill>
                  <a:schemeClr val="accent5">
                    <a:lumMod val="50000"/>
                  </a:schemeClr>
                </a:solidFill>
              </a:rPr>
              <a:t>Office of Infrastructure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b="1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Understand Alaska’s Infrastructure Needs, Priorities, and Obstacles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Track Funding – Grants &amp; Awards – </a:t>
            </a:r>
            <a:r>
              <a:rPr lang="en-US" sz="2500" dirty="0"/>
              <a:t>find, understand, communicate</a:t>
            </a:r>
            <a:endParaRPr lang="en-US" sz="25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Connect State, Community &amp; Tribal Partners</a:t>
            </a:r>
            <a:r>
              <a:rPr lang="en-US" sz="2500" dirty="0"/>
              <a:t>, incl. Federal Delegates &amp; Agencies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Coordinate &amp; Support </a:t>
            </a:r>
            <a:r>
              <a:rPr lang="en-US" sz="2500" dirty="0"/>
              <a:t>– Letters of Support; Matching Funds (when needed)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Maximize Funds</a:t>
            </a:r>
            <a:r>
              <a:rPr lang="en-US" sz="2500" dirty="0"/>
              <a:t> – Project Bundling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Workforce Development </a:t>
            </a:r>
            <a:r>
              <a:rPr lang="en-US" sz="2500" dirty="0"/>
              <a:t>– EDA ‘Recompete’ grant ($50MM); USDOT grant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Governor’s priorities, </a:t>
            </a:r>
            <a:r>
              <a:rPr lang="en-US" sz="2500" dirty="0"/>
              <a:t>incl. Lowering Cost of Energy, Access, Food security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My goal: Cumulative Infrastructure Asset Data - &amp; GIS Mapped!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Joint goal: Strategic Infrastructure Plans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Weekly Email &amp; Website</a:t>
            </a:r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AB7C8-E901-835A-82A2-8180D95BDFB4}"/>
              </a:ext>
            </a:extLst>
          </p:cNvPr>
          <p:cNvSpPr txBox="1"/>
          <p:nvPr/>
        </p:nvSpPr>
        <p:spPr>
          <a:xfrm>
            <a:off x="581025" y="5638801"/>
            <a:ext cx="1106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 </a:t>
            </a:r>
            <a:r>
              <a:rPr lang="en-US" sz="4000" b="1" dirty="0">
                <a:hlinkClick r:id="rId2"/>
              </a:rPr>
              <a:t>SHAREEN.CROSBY@ALASKA.GOV</a:t>
            </a:r>
            <a:r>
              <a:rPr lang="en-US" sz="4000" b="1" dirty="0"/>
              <a:t>    (907) 717-5551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D2E37-7638-2D67-2893-195E15385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1FE628-372D-4C8C-AFF8-C9E04528CFA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8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C66D203-2BE5-6591-E17E-A57A85D36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8806CD-844E-6174-11F8-2C15DC98C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1FE628-372D-4C8C-AFF8-C9E04528CFA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9C572-C349-F2A8-EC86-340F15C3D642}"/>
              </a:ext>
            </a:extLst>
          </p:cNvPr>
          <p:cNvSpPr txBox="1"/>
          <p:nvPr/>
        </p:nvSpPr>
        <p:spPr>
          <a:xfrm>
            <a:off x="713641" y="615646"/>
            <a:ext cx="1063942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chemeClr val="accent5">
                    <a:lumMod val="50000"/>
                  </a:schemeClr>
                </a:solidFill>
              </a:rPr>
              <a:t>Alaska’s funding (thus far)</a:t>
            </a:r>
            <a:br>
              <a:rPr lang="en-US" sz="7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7500" dirty="0">
                <a:solidFill>
                  <a:schemeClr val="accent5">
                    <a:lumMod val="50000"/>
                  </a:schemeClr>
                </a:solidFill>
              </a:rPr>
              <a:t>$5.4 billion</a:t>
            </a:r>
          </a:p>
          <a:p>
            <a:pPr algn="ctr"/>
            <a:endParaRPr lang="en-US" sz="75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It’s exciting</a:t>
            </a:r>
          </a:p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(but complicated)!</a:t>
            </a:r>
          </a:p>
        </p:txBody>
      </p:sp>
    </p:spTree>
    <p:extLst>
      <p:ext uri="{BB962C8B-B14F-4D97-AF65-F5344CB8AC3E}">
        <p14:creationId xmlns:p14="http://schemas.microsoft.com/office/powerpoint/2010/main" val="13917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5DE9A1-6ED5-0CE6-B4D9-10279D31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27FB048-B665-4A2F-9418-E5EC1A553E57}" type="slidenum">
              <a:rPr lang="en-US">
                <a:solidFill>
                  <a:prstClr val="white">
                    <a:lumMod val="9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prstClr val="white">
                  <a:lumMod val="9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FFF899-6F33-5887-1302-8184145D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 panose="020F0302020204030204" pitchFamily="34" charset="0"/>
              </a:rPr>
              <a:t>Broadband Equity, Access and Deployment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E83975-3B1F-BABE-96B0-F88269C2A7D9}"/>
              </a:ext>
            </a:extLst>
          </p:cNvPr>
          <p:cNvSpPr txBox="1"/>
          <p:nvPr/>
        </p:nvSpPr>
        <p:spPr>
          <a:xfrm>
            <a:off x="740689" y="2078589"/>
            <a:ext cx="10920889" cy="159451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9607" tIns="30480" rIns="170688" bIns="30480" numCol="1" spcCol="1270" anchor="ctr" anchorCtr="0">
            <a:noAutofit/>
          </a:bodyPr>
          <a:lstStyle/>
          <a:p>
            <a:pPr marL="228594" lvl="1" indent="-228594" defTabSz="1066773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SzPct val="75000"/>
              <a:buFontTx/>
              <a:buChar char="•"/>
            </a:pP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Alaska’s Allocation: 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</a:t>
            </a:r>
            <a:r>
              <a:rPr lang="en-US" sz="4800" b="1" dirty="0">
                <a:solidFill>
                  <a:srgbClr val="002060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1,017,139,672.42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1EAC1-2458-BFD5-E435-1C005E7D3B55}"/>
              </a:ext>
            </a:extLst>
          </p:cNvPr>
          <p:cNvSpPr txBox="1"/>
          <p:nvPr/>
        </p:nvSpPr>
        <p:spPr>
          <a:xfrm>
            <a:off x="707924" y="1449451"/>
            <a:ext cx="10943824" cy="584775"/>
          </a:xfrm>
          <a:prstGeom prst="rect">
            <a:avLst/>
          </a:prstGeom>
          <a:solidFill>
            <a:srgbClr val="013864"/>
          </a:solidFill>
          <a:ln w="9525">
            <a:solidFill>
              <a:srgbClr val="013864"/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en-US" sz="3200" b="1" cap="small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Allocated $42.45 Billion for all States and Territories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CF070-3AE7-0351-8E48-D45862EF2B08}"/>
              </a:ext>
            </a:extLst>
          </p:cNvPr>
          <p:cNvSpPr txBox="1"/>
          <p:nvPr/>
        </p:nvSpPr>
        <p:spPr>
          <a:xfrm>
            <a:off x="704652" y="3884557"/>
            <a:ext cx="10943824" cy="584775"/>
          </a:xfrm>
          <a:prstGeom prst="rect">
            <a:avLst/>
          </a:prstGeom>
          <a:solidFill>
            <a:srgbClr val="003764"/>
          </a:solidFill>
          <a:ln w="12700">
            <a:solidFill>
              <a:srgbClr val="003764"/>
            </a:solidFill>
          </a:ln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en-US" sz="3200" b="1" cap="small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Plus Tribal &amp; Community grants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E9117-5B58-9E4D-5908-6DAEA04A8758}"/>
              </a:ext>
            </a:extLst>
          </p:cNvPr>
          <p:cNvSpPr/>
          <p:nvPr/>
        </p:nvSpPr>
        <p:spPr>
          <a:xfrm>
            <a:off x="717754" y="2065005"/>
            <a:ext cx="10920889" cy="1594516"/>
          </a:xfrm>
          <a:prstGeom prst="rect">
            <a:avLst/>
          </a:prstGeom>
          <a:noFill/>
          <a:ln>
            <a:solidFill>
              <a:srgbClr val="01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907AA-1583-7328-94E5-B3A30DFE6ED1}"/>
              </a:ext>
            </a:extLst>
          </p:cNvPr>
          <p:cNvSpPr/>
          <p:nvPr/>
        </p:nvSpPr>
        <p:spPr>
          <a:xfrm>
            <a:off x="707925" y="4500110"/>
            <a:ext cx="10930719" cy="1900237"/>
          </a:xfrm>
          <a:prstGeom prst="rect">
            <a:avLst/>
          </a:prstGeom>
          <a:noFill/>
          <a:ln>
            <a:solidFill>
              <a:srgbClr val="0037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C8391-80CE-C4AA-0F9D-627170CC1397}"/>
              </a:ext>
            </a:extLst>
          </p:cNvPr>
          <p:cNvSpPr txBox="1"/>
          <p:nvPr/>
        </p:nvSpPr>
        <p:spPr>
          <a:xfrm>
            <a:off x="740689" y="4611291"/>
            <a:ext cx="10920889" cy="159451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9607" tIns="30480" rIns="170688" bIns="30480" numCol="1" spcCol="1270" anchor="ctr" anchorCtr="0">
            <a:noAutofit/>
          </a:bodyPr>
          <a:lstStyle/>
          <a:p>
            <a:pPr marL="228594" lvl="1" indent="-228594" defTabSz="1066773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SzPct val="75000"/>
              <a:buFontTx/>
              <a:buChar char="•"/>
            </a:pPr>
            <a:r>
              <a:rPr lang="en-US" sz="4800" b="1" dirty="0">
                <a:solidFill>
                  <a:srgbClr val="002060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$490,000,000+ 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(growing weekly)</a:t>
            </a:r>
          </a:p>
        </p:txBody>
      </p:sp>
    </p:spTree>
    <p:extLst>
      <p:ext uri="{BB962C8B-B14F-4D97-AF65-F5344CB8AC3E}">
        <p14:creationId xmlns:p14="http://schemas.microsoft.com/office/powerpoint/2010/main" val="40313075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859790"/>
            <a:chOff x="0" y="0"/>
            <a:chExt cx="9144000" cy="859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8595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2730" cy="859790"/>
            </a:xfrm>
            <a:custGeom>
              <a:avLst/>
              <a:gdLst/>
              <a:ahLst/>
              <a:cxnLst/>
              <a:rect l="l" t="t" r="r" b="b"/>
              <a:pathLst>
                <a:path w="9142730" h="859790">
                  <a:moveTo>
                    <a:pt x="9142476" y="0"/>
                  </a:moveTo>
                  <a:lnTo>
                    <a:pt x="0" y="0"/>
                  </a:lnTo>
                  <a:lnTo>
                    <a:pt x="0" y="859536"/>
                  </a:lnTo>
                  <a:lnTo>
                    <a:pt x="9142476" y="859536"/>
                  </a:lnTo>
                  <a:lnTo>
                    <a:pt x="9142476" y="0"/>
                  </a:lnTo>
                  <a:close/>
                </a:path>
              </a:pathLst>
            </a:custGeom>
            <a:solidFill>
              <a:srgbClr val="2C6A7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5825" y="75517"/>
            <a:ext cx="9449408" cy="522193"/>
          </a:xfrm>
          <a:prstGeom prst="rect">
            <a:avLst/>
          </a:prstGeom>
        </p:spPr>
        <p:txBody>
          <a:bodyPr vert="horz" wrap="square" lIns="0" tIns="151383" rIns="0" bIns="0" rtlCol="0">
            <a:spAutoFit/>
          </a:bodyPr>
          <a:lstStyle/>
          <a:p>
            <a:pPr marL="1640205">
              <a:spcBef>
                <a:spcPts val="100"/>
              </a:spcBef>
            </a:pPr>
            <a:r>
              <a:rPr lang="en-US" sz="2400" dirty="0"/>
              <a:t>Transportation – DOT STIP + IIJA funding</a:t>
            </a:r>
            <a:endParaRPr sz="24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633729" y="870204"/>
            <a:ext cx="8796655" cy="4973320"/>
            <a:chOff x="109728" y="870204"/>
            <a:chExt cx="8796655" cy="49733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8" y="870204"/>
              <a:ext cx="8796527" cy="35410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7079" y="1876044"/>
              <a:ext cx="5151119" cy="39669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744" y="4413503"/>
              <a:ext cx="2077212" cy="6050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" y="5100840"/>
              <a:ext cx="1131785" cy="60502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67891" y="6025134"/>
            <a:ext cx="8263255" cy="191078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spcBef>
                <a:spcPts val="290"/>
              </a:spcBef>
            </a:pPr>
            <a:r>
              <a:rPr sz="1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DRAFT</a:t>
            </a:r>
            <a:r>
              <a:rPr sz="10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Project</a:t>
            </a:r>
            <a:r>
              <a:rPr sz="1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Bundling</a:t>
            </a:r>
            <a:r>
              <a:rPr sz="10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Dashboard</a:t>
            </a:r>
            <a:r>
              <a:rPr sz="1000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–</a:t>
            </a:r>
            <a:r>
              <a:rPr sz="1000" kern="0" dirty="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sz="1000" kern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kern="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000" kern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kern="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1000" kern="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kern="0" dirty="0">
                <a:solidFill>
                  <a:srgbClr val="FF0000"/>
                </a:solidFill>
                <a:latin typeface="Calibri"/>
                <a:cs typeface="Calibri"/>
              </a:rPr>
              <a:t>purposes</a:t>
            </a:r>
            <a:r>
              <a:rPr sz="1000" kern="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kern="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000" kern="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kern="0" spc="-10" dirty="0">
                <a:solidFill>
                  <a:srgbClr val="FF0000"/>
                </a:solidFill>
                <a:latin typeface="Calibri"/>
                <a:cs typeface="Calibri"/>
              </a:rPr>
              <a:t>illustration</a:t>
            </a:r>
            <a:r>
              <a:rPr sz="1000" kern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kern="0" dirty="0">
                <a:solidFill>
                  <a:srgbClr val="FF0000"/>
                </a:solidFill>
                <a:latin typeface="Calibri"/>
                <a:cs typeface="Calibri"/>
              </a:rPr>
              <a:t>only</a:t>
            </a:r>
            <a:r>
              <a:rPr sz="1000" kern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to</a:t>
            </a:r>
            <a:r>
              <a:rPr sz="10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demonstrate</a:t>
            </a:r>
            <a:r>
              <a:rPr sz="1000" kern="0" spc="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potential</a:t>
            </a:r>
            <a:r>
              <a:rPr sz="10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Interactive</a:t>
            </a:r>
            <a:r>
              <a:rPr sz="1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5-</a:t>
            </a:r>
            <a:r>
              <a:rPr sz="1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year</a:t>
            </a:r>
            <a:r>
              <a:rPr sz="1000" kern="0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Infrastructure</a:t>
            </a:r>
            <a:r>
              <a:rPr sz="10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10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Dashboard</a:t>
            </a:r>
            <a:endParaRPr sz="10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66586" y="6683375"/>
            <a:ext cx="25781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kern="0" spc="-20" dirty="0">
                <a:solidFill>
                  <a:srgbClr val="585858"/>
                </a:solidFill>
                <a:latin typeface="Calibri Light"/>
                <a:cs typeface="Calibri Light"/>
              </a:rPr>
              <a:t>2023</a:t>
            </a:r>
            <a:endParaRPr sz="900" kern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955"/>
              </a:lnSpc>
            </a:pPr>
            <a:fld id="{81D60167-4931-47E6-BA6A-407CBD079E47}" type="slidenum">
              <a:rPr kern="0" dirty="0">
                <a:solidFill>
                  <a:srgbClr val="585858"/>
                </a:solidFill>
              </a:rPr>
              <a:pPr marL="95885">
                <a:lnSpc>
                  <a:spcPts val="955"/>
                </a:lnSpc>
              </a:pPr>
              <a:t>9</a:t>
            </a:fld>
            <a:endParaRPr kern="0" dirty="0">
              <a:solidFill>
                <a:srgbClr val="58585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9BD886-22F3-8FDC-54E5-032511512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2908" y="4345672"/>
            <a:ext cx="2834886" cy="8718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3EBA0A-FB0E-A491-F822-DD650F49C7EF}"/>
              </a:ext>
            </a:extLst>
          </p:cNvPr>
          <p:cNvSpPr txBox="1"/>
          <p:nvPr/>
        </p:nvSpPr>
        <p:spPr>
          <a:xfrm>
            <a:off x="4831080" y="1876044"/>
            <a:ext cx="6589395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IIJA Transportation funding (to date):</a:t>
            </a:r>
            <a:endParaRPr lang="en-US" sz="5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5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5000" dirty="0">
                <a:solidFill>
                  <a:srgbClr val="C00000"/>
                </a:solidFill>
                <a:highlight>
                  <a:srgbClr val="FFFF00"/>
                </a:highlight>
              </a:rPr>
              <a:t>$3.355 billion</a:t>
            </a:r>
          </a:p>
          <a:p>
            <a:endParaRPr lang="en-US" sz="5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Includes increased formula funding + discretionary grants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CCED">
  <a:themeElements>
    <a:clrScheme name="DCCED Present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D965"/>
      </a:accent2>
      <a:accent3>
        <a:srgbClr val="AEABAB"/>
      </a:accent3>
      <a:accent4>
        <a:srgbClr val="E7E6E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CED Presentation Template 02.06.2023  -  Read-Only" id="{CC6A0E9F-18AD-4F59-B79C-DDC47AB7F53D}" vid="{7A5A5FC4-8E1B-4018-9E0C-5D9E5752FEB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4946</TotalTime>
  <Words>844</Words>
  <Application>Microsoft Office PowerPoint</Application>
  <PresentationFormat>Widescreen</PresentationFormat>
  <Paragraphs>129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Arial Black</vt:lpstr>
      <vt:lpstr>Calibri Light</vt:lpstr>
      <vt:lpstr>Segoe UI</vt:lpstr>
      <vt:lpstr>Franklin Gothic Book</vt:lpstr>
      <vt:lpstr>Times New Roman</vt:lpstr>
      <vt:lpstr>Cambria</vt:lpstr>
      <vt:lpstr>Arial</vt:lpstr>
      <vt:lpstr>Office Theme</vt:lpstr>
      <vt:lpstr>DCCED</vt:lpstr>
      <vt:lpstr>1_Office Theme</vt:lpstr>
      <vt:lpstr>PowerPoint Presentation</vt:lpstr>
      <vt:lpstr>PowerPoint Presentation</vt:lpstr>
      <vt:lpstr>PowerPoint Presentation</vt:lpstr>
      <vt:lpstr>Infrastructure Investment &amp; Jobs Act (IIJA) </vt:lpstr>
      <vt:lpstr>PowerPoint Presentation</vt:lpstr>
      <vt:lpstr>PowerPoint Presentation</vt:lpstr>
      <vt:lpstr>PowerPoint Presentation</vt:lpstr>
      <vt:lpstr>Broadband Equity, Access and Deployment</vt:lpstr>
      <vt:lpstr>Transportation – DOT STIP + IIJA funding</vt:lpstr>
      <vt:lpstr>PowerPoint Presentation</vt:lpstr>
      <vt:lpstr>PowerPoint Presentation</vt:lpstr>
      <vt:lpstr>PowerPoint Presentation</vt:lpstr>
      <vt:lpstr>PowerPoint Presentation</vt:lpstr>
      <vt:lpstr>DOT Workforce Development and Training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Brandy M. Dixon</dc:creator>
  <cp:lastModifiedBy>Crosby, Shareen R (GOV)</cp:lastModifiedBy>
  <cp:revision>98</cp:revision>
  <cp:lastPrinted>2023-11-08T19:15:05Z</cp:lastPrinted>
  <dcterms:created xsi:type="dcterms:W3CDTF">2023-09-06T19:02:27Z</dcterms:created>
  <dcterms:modified xsi:type="dcterms:W3CDTF">2023-11-08T19:19:53Z</dcterms:modified>
</cp:coreProperties>
</file>