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52C6E"/>
                </a:solidFill>
                <a:latin typeface="Franklin Gothic Medium Cond"/>
                <a:cs typeface="Franklin Gothic Medium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Franklin Gothic Book"/>
                <a:cs typeface="Franklin Gothic Book"/>
              </a:defRPr>
            </a:lvl1pPr>
          </a:lstStyle>
          <a:p>
            <a:pPr marL="11239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C6E"/>
                </a:solidFill>
                <a:latin typeface="Franklin Gothic Medium Cond"/>
                <a:cs typeface="Franklin Gothic Medium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Franklin Gothic Book"/>
                <a:cs typeface="Franklin Gothic Book"/>
              </a:defRPr>
            </a:lvl1pPr>
          </a:lstStyle>
          <a:p>
            <a:pPr marL="11239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C6E"/>
                </a:solidFill>
                <a:latin typeface="Franklin Gothic Medium Cond"/>
                <a:cs typeface="Franklin Gothic Medium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Franklin Gothic Book"/>
                <a:cs typeface="Franklin Gothic Book"/>
              </a:defRPr>
            </a:lvl1pPr>
          </a:lstStyle>
          <a:p>
            <a:pPr marL="11239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C6E"/>
                </a:solidFill>
                <a:latin typeface="Franklin Gothic Medium Cond"/>
                <a:cs typeface="Franklin Gothic Medium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Franklin Gothic Book"/>
                <a:cs typeface="Franklin Gothic Book"/>
              </a:defRPr>
            </a:lvl1pPr>
          </a:lstStyle>
          <a:p>
            <a:pPr marL="11239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Franklin Gothic Book"/>
                <a:cs typeface="Franklin Gothic Book"/>
              </a:defRPr>
            </a:lvl1pPr>
          </a:lstStyle>
          <a:p>
            <a:pPr marL="11239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9259" y="20523"/>
            <a:ext cx="10580039" cy="915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52C6E"/>
                </a:solidFill>
                <a:latin typeface="Franklin Gothic Medium Cond"/>
                <a:cs typeface="Franklin Gothic Medium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50567" y="1929129"/>
            <a:ext cx="7700009" cy="1493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463528" y="6499245"/>
            <a:ext cx="238759" cy="168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A6A6A6"/>
                </a:solidFill>
                <a:latin typeface="Franklin Gothic Book"/>
                <a:cs typeface="Franklin Gothic Book"/>
              </a:defRPr>
            </a:lvl1pPr>
          </a:lstStyle>
          <a:p>
            <a:pPr marL="11239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://www.aidea.org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hyperlink" Target="http://www.pathtoopportunity.org/" TargetMode="External"/><Relationship Id="rId7" Type="http://schemas.openxmlformats.org/officeDocument/2006/relationships/hyperlink" Target="mailto:info@ambleraccess.org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hyperlink" Target="https://www.spglobal.com/_division_assets/images/special-editorial/china-s-global-reach-grows-behind-critical-minerals/082423-china-s-global-reach-grows-behind-critical-minerals.pdf" TargetMode="External"/><Relationship Id="rId4" Type="http://schemas.openxmlformats.org/officeDocument/2006/relationships/image" Target="../media/image1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3172"/>
              <a:ext cx="5347715" cy="2282952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707004" y="6372250"/>
            <a:ext cx="10255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Franklin Gothic Demi Cond"/>
                <a:cs typeface="Franklin Gothic Demi Cond"/>
                <a:hlinkClick r:id="rId4"/>
              </a:rPr>
              <a:t>www.aidea.org</a:t>
            </a:r>
            <a:endParaRPr sz="1400">
              <a:latin typeface="Franklin Gothic Demi Cond"/>
              <a:cs typeface="Franklin Gothic Demi Cond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0"/>
            <a:ext cx="5777865" cy="6858000"/>
            <a:chOff x="0" y="0"/>
            <a:chExt cx="5777865" cy="6858000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034028"/>
              <a:ext cx="4116324" cy="282397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868423"/>
              <a:ext cx="4204715" cy="311200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2076" y="2351532"/>
              <a:ext cx="3328416" cy="12954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0379" y="3668267"/>
              <a:ext cx="2737104" cy="7086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675131" cy="685799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013450" y="740410"/>
            <a:ext cx="5593080" cy="17018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0" spc="220">
                <a:solidFill>
                  <a:srgbClr val="FFFFFF"/>
                </a:solidFill>
              </a:rPr>
              <a:t>DEFENDING</a:t>
            </a:r>
            <a:endParaRPr sz="5500"/>
          </a:p>
          <a:p>
            <a:pPr marL="12700">
              <a:lnSpc>
                <a:spcPct val="100000"/>
              </a:lnSpc>
              <a:tabLst>
                <a:tab pos="3454400" algn="l"/>
              </a:tabLst>
            </a:pPr>
            <a:r>
              <a:rPr dirty="0" sz="5500" spc="220">
                <a:solidFill>
                  <a:srgbClr val="FFFFFF"/>
                </a:solidFill>
              </a:rPr>
              <a:t>ALASKANS’</a:t>
            </a:r>
            <a:r>
              <a:rPr dirty="0" sz="5500">
                <a:solidFill>
                  <a:srgbClr val="FFFFFF"/>
                </a:solidFill>
              </a:rPr>
              <a:t>	</a:t>
            </a:r>
            <a:r>
              <a:rPr dirty="0" sz="5500" spc="220">
                <a:solidFill>
                  <a:srgbClr val="FFFFFF"/>
                </a:solidFill>
              </a:rPr>
              <a:t>RIGHTS</a:t>
            </a:r>
            <a:endParaRPr sz="5500"/>
          </a:p>
        </p:txBody>
      </p:sp>
      <p:sp>
        <p:nvSpPr>
          <p:cNvPr id="13" name="object 13" descr=""/>
          <p:cNvSpPr txBox="1"/>
          <p:nvPr/>
        </p:nvSpPr>
        <p:spPr>
          <a:xfrm>
            <a:off x="6013450" y="3128899"/>
            <a:ext cx="5363210" cy="2590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62125" algn="l"/>
                <a:tab pos="2139315" algn="l"/>
                <a:tab pos="3336925" algn="l"/>
                <a:tab pos="5102860" algn="l"/>
              </a:tabLst>
            </a:pP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2300" spc="-13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2300" spc="-14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2300" spc="-13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2300" spc="-14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2300" spc="-13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	o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	G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2300" spc="-1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	C</a:t>
            </a:r>
            <a:r>
              <a:rPr dirty="0" sz="2300" spc="-15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2300" spc="-14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2300" spc="-1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2300" spc="-14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2300" spc="-12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2300" spc="-8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	o</a:t>
            </a:r>
            <a:r>
              <a:rPr dirty="0" sz="2300" spc="-14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f</a:t>
            </a:r>
            <a:endParaRPr sz="230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</a:pP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2300" spc="-13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2300" spc="-14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2300" spc="-14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2300" spc="-12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a</a:t>
            </a:r>
            <a:endParaRPr sz="2300">
              <a:latin typeface="Franklin Gothic Medium Cond"/>
              <a:cs typeface="Franklin Gothic Medium Con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080770" algn="l"/>
              </a:tabLst>
            </a:pP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2300" spc="-13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u</a:t>
            </a:r>
            <a:r>
              <a:rPr dirty="0" sz="2300" spc="-14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	C</a:t>
            </a:r>
            <a:r>
              <a:rPr dirty="0" sz="2300" spc="-14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2300" spc="-12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2300" spc="-14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2300" spc="-13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2300" spc="-14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e</a:t>
            </a:r>
            <a:endParaRPr sz="2300">
              <a:latin typeface="Franklin Gothic Medium Cond"/>
              <a:cs typeface="Franklin Gothic Medium Cond"/>
            </a:endParaRPr>
          </a:p>
          <a:p>
            <a:pPr marL="12700" marR="3256915">
              <a:lnSpc>
                <a:spcPct val="231199"/>
              </a:lnSpc>
              <a:spcBef>
                <a:spcPts val="270"/>
              </a:spcBef>
              <a:tabLst>
                <a:tab pos="1225550" algn="l"/>
              </a:tabLst>
            </a:pP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600" spc="-1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600" spc="-1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v</a:t>
            </a:r>
            <a:r>
              <a:rPr dirty="0" sz="1600" spc="-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600" spc="-1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m</a:t>
            </a:r>
            <a:r>
              <a:rPr dirty="0" sz="1600" spc="-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b</a:t>
            </a:r>
            <a:r>
              <a:rPr dirty="0" sz="1600" spc="-1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600" spc="-1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	9</a:t>
            </a:r>
            <a:r>
              <a:rPr dirty="0" sz="1600" spc="-1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,</a:t>
            </a:r>
            <a:r>
              <a:rPr dirty="0" sz="1600" spc="14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600" spc="-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0</a:t>
            </a:r>
            <a:r>
              <a:rPr dirty="0" sz="1600" spc="-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600" spc="-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3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J</a:t>
            </a:r>
            <a:r>
              <a:rPr dirty="0" sz="1600" spc="-1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600" spc="-1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600" spc="-1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600" spc="-1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600" spc="14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W i</a:t>
            </a:r>
            <a:r>
              <a:rPr dirty="0" sz="1600" spc="-1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600" spc="-15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600" spc="-1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600" spc="-1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n</a:t>
            </a:r>
            <a:endParaRPr sz="1600">
              <a:latin typeface="Franklin Gothic Medium Cond"/>
              <a:cs typeface="Franklin Gothic Medium Cond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83111" y="0"/>
            <a:ext cx="1008888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015484"/>
            <a:ext cx="12192000" cy="1842770"/>
          </a:xfrm>
          <a:custGeom>
            <a:avLst/>
            <a:gdLst/>
            <a:ahLst/>
            <a:cxnLst/>
            <a:rect l="l" t="t" r="r" b="b"/>
            <a:pathLst>
              <a:path w="12192000" h="1842770">
                <a:moveTo>
                  <a:pt x="0" y="1842515"/>
                </a:moveTo>
                <a:lnTo>
                  <a:pt x="12192000" y="1842515"/>
                </a:lnTo>
                <a:lnTo>
                  <a:pt x="12192000" y="0"/>
                </a:lnTo>
                <a:lnTo>
                  <a:pt x="0" y="0"/>
                </a:lnTo>
                <a:lnTo>
                  <a:pt x="0" y="1842515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6095" y="-6096"/>
            <a:ext cx="12204700" cy="6870700"/>
            <a:chOff x="-6095" y="-6096"/>
            <a:chExt cx="12204700" cy="687070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501548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11476" y="5517896"/>
            <a:ext cx="833183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60">
                <a:solidFill>
                  <a:srgbClr val="FFFFFF"/>
                </a:solidFill>
              </a:rPr>
              <a:t>Applying</a:t>
            </a:r>
            <a:r>
              <a:rPr dirty="0" sz="4000" spc="305">
                <a:solidFill>
                  <a:srgbClr val="FFFFFF"/>
                </a:solidFill>
              </a:rPr>
              <a:t> </a:t>
            </a:r>
            <a:r>
              <a:rPr dirty="0" sz="4000">
                <a:solidFill>
                  <a:srgbClr val="FFFFFF"/>
                </a:solidFill>
              </a:rPr>
              <a:t>JEM</a:t>
            </a:r>
            <a:r>
              <a:rPr dirty="0" sz="4000" spc="260">
                <a:solidFill>
                  <a:srgbClr val="FFFFFF"/>
                </a:solidFill>
              </a:rPr>
              <a:t> </a:t>
            </a:r>
            <a:r>
              <a:rPr dirty="0" sz="4000">
                <a:solidFill>
                  <a:srgbClr val="FFFFFF"/>
                </a:solidFill>
              </a:rPr>
              <a:t>to</a:t>
            </a:r>
            <a:r>
              <a:rPr dirty="0" sz="4000" spc="245">
                <a:solidFill>
                  <a:srgbClr val="FFFFFF"/>
                </a:solidFill>
              </a:rPr>
              <a:t> </a:t>
            </a:r>
            <a:r>
              <a:rPr dirty="0" sz="4000">
                <a:solidFill>
                  <a:srgbClr val="FFFFFF"/>
                </a:solidFill>
              </a:rPr>
              <a:t>the</a:t>
            </a:r>
            <a:r>
              <a:rPr dirty="0" sz="4000" spc="270">
                <a:solidFill>
                  <a:srgbClr val="FFFFFF"/>
                </a:solidFill>
              </a:rPr>
              <a:t> </a:t>
            </a:r>
            <a:r>
              <a:rPr dirty="0" sz="4000" spc="55">
                <a:solidFill>
                  <a:srgbClr val="FFFFFF"/>
                </a:solidFill>
              </a:rPr>
              <a:t>Ambler</a:t>
            </a:r>
            <a:r>
              <a:rPr dirty="0" sz="4000" spc="270">
                <a:solidFill>
                  <a:srgbClr val="FFFFFF"/>
                </a:solidFill>
              </a:rPr>
              <a:t> </a:t>
            </a:r>
            <a:r>
              <a:rPr dirty="0" sz="4000" spc="55">
                <a:solidFill>
                  <a:srgbClr val="FFFFFF"/>
                </a:solidFill>
              </a:rPr>
              <a:t>Access</a:t>
            </a:r>
            <a:r>
              <a:rPr dirty="0" sz="4000" spc="280">
                <a:solidFill>
                  <a:srgbClr val="FFFFFF"/>
                </a:solidFill>
              </a:rPr>
              <a:t> </a:t>
            </a:r>
            <a:r>
              <a:rPr dirty="0" sz="4000" spc="55">
                <a:solidFill>
                  <a:srgbClr val="FFFFFF"/>
                </a:solidFill>
              </a:rPr>
              <a:t>Project</a:t>
            </a:r>
            <a:endParaRPr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02663" y="283463"/>
            <a:ext cx="9374505" cy="6068695"/>
            <a:chOff x="1502663" y="283463"/>
            <a:chExt cx="9374505" cy="6068695"/>
          </a:xfrm>
        </p:grpSpPr>
        <p:sp>
          <p:nvSpPr>
            <p:cNvPr id="3" name="object 3" descr=""/>
            <p:cNvSpPr/>
            <p:nvPr/>
          </p:nvSpPr>
          <p:spPr>
            <a:xfrm>
              <a:off x="5629655" y="4485131"/>
              <a:ext cx="1122045" cy="452755"/>
            </a:xfrm>
            <a:custGeom>
              <a:avLst/>
              <a:gdLst/>
              <a:ahLst/>
              <a:cxnLst/>
              <a:rect l="l" t="t" r="r" b="b"/>
              <a:pathLst>
                <a:path w="1122045" h="452754">
                  <a:moveTo>
                    <a:pt x="0" y="226314"/>
                  </a:moveTo>
                  <a:lnTo>
                    <a:pt x="14811" y="174429"/>
                  </a:lnTo>
                  <a:lnTo>
                    <a:pt x="57001" y="126796"/>
                  </a:lnTo>
                  <a:lnTo>
                    <a:pt x="123204" y="84775"/>
                  </a:lnTo>
                  <a:lnTo>
                    <a:pt x="164258" y="66294"/>
                  </a:lnTo>
                  <a:lnTo>
                    <a:pt x="210054" y="49725"/>
                  </a:lnTo>
                  <a:lnTo>
                    <a:pt x="260170" y="35239"/>
                  </a:lnTo>
                  <a:lnTo>
                    <a:pt x="314186" y="23006"/>
                  </a:lnTo>
                  <a:lnTo>
                    <a:pt x="371680" y="13196"/>
                  </a:lnTo>
                  <a:lnTo>
                    <a:pt x="432233" y="5978"/>
                  </a:lnTo>
                  <a:lnTo>
                    <a:pt x="495424" y="1522"/>
                  </a:lnTo>
                  <a:lnTo>
                    <a:pt x="560832" y="0"/>
                  </a:lnTo>
                  <a:lnTo>
                    <a:pt x="626239" y="1522"/>
                  </a:lnTo>
                  <a:lnTo>
                    <a:pt x="689430" y="5978"/>
                  </a:lnTo>
                  <a:lnTo>
                    <a:pt x="749983" y="13196"/>
                  </a:lnTo>
                  <a:lnTo>
                    <a:pt x="807477" y="23006"/>
                  </a:lnTo>
                  <a:lnTo>
                    <a:pt x="861493" y="35239"/>
                  </a:lnTo>
                  <a:lnTo>
                    <a:pt x="911609" y="49725"/>
                  </a:lnTo>
                  <a:lnTo>
                    <a:pt x="957405" y="66294"/>
                  </a:lnTo>
                  <a:lnTo>
                    <a:pt x="998459" y="84775"/>
                  </a:lnTo>
                  <a:lnTo>
                    <a:pt x="1034352" y="104999"/>
                  </a:lnTo>
                  <a:lnTo>
                    <a:pt x="1088969" y="149996"/>
                  </a:lnTo>
                  <a:lnTo>
                    <a:pt x="1117891" y="199925"/>
                  </a:lnTo>
                  <a:lnTo>
                    <a:pt x="1121664" y="226314"/>
                  </a:lnTo>
                  <a:lnTo>
                    <a:pt x="1117891" y="252702"/>
                  </a:lnTo>
                  <a:lnTo>
                    <a:pt x="1088969" y="302631"/>
                  </a:lnTo>
                  <a:lnTo>
                    <a:pt x="1034352" y="347628"/>
                  </a:lnTo>
                  <a:lnTo>
                    <a:pt x="998459" y="367852"/>
                  </a:lnTo>
                  <a:lnTo>
                    <a:pt x="957405" y="386334"/>
                  </a:lnTo>
                  <a:lnTo>
                    <a:pt x="911609" y="402902"/>
                  </a:lnTo>
                  <a:lnTo>
                    <a:pt x="861493" y="417388"/>
                  </a:lnTo>
                  <a:lnTo>
                    <a:pt x="807477" y="429621"/>
                  </a:lnTo>
                  <a:lnTo>
                    <a:pt x="749983" y="439431"/>
                  </a:lnTo>
                  <a:lnTo>
                    <a:pt x="689430" y="446649"/>
                  </a:lnTo>
                  <a:lnTo>
                    <a:pt x="626239" y="451105"/>
                  </a:lnTo>
                  <a:lnTo>
                    <a:pt x="560832" y="452628"/>
                  </a:lnTo>
                  <a:lnTo>
                    <a:pt x="495424" y="451105"/>
                  </a:lnTo>
                  <a:lnTo>
                    <a:pt x="432233" y="446649"/>
                  </a:lnTo>
                  <a:lnTo>
                    <a:pt x="371680" y="439431"/>
                  </a:lnTo>
                  <a:lnTo>
                    <a:pt x="314186" y="429621"/>
                  </a:lnTo>
                  <a:lnTo>
                    <a:pt x="260170" y="417388"/>
                  </a:lnTo>
                  <a:lnTo>
                    <a:pt x="210054" y="402902"/>
                  </a:lnTo>
                  <a:lnTo>
                    <a:pt x="164258" y="386334"/>
                  </a:lnTo>
                  <a:lnTo>
                    <a:pt x="123204" y="367852"/>
                  </a:lnTo>
                  <a:lnTo>
                    <a:pt x="87311" y="347628"/>
                  </a:lnTo>
                  <a:lnTo>
                    <a:pt x="32694" y="302631"/>
                  </a:lnTo>
                  <a:lnTo>
                    <a:pt x="3772" y="252702"/>
                  </a:lnTo>
                  <a:lnTo>
                    <a:pt x="0" y="226314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2663" y="283463"/>
              <a:ext cx="9374124" cy="606856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209287" y="4296155"/>
              <a:ext cx="1010919" cy="189230"/>
            </a:xfrm>
            <a:custGeom>
              <a:avLst/>
              <a:gdLst/>
              <a:ahLst/>
              <a:cxnLst/>
              <a:rect l="l" t="t" r="r" b="b"/>
              <a:pathLst>
                <a:path w="1010920" h="189229">
                  <a:moveTo>
                    <a:pt x="915924" y="0"/>
                  </a:moveTo>
                  <a:lnTo>
                    <a:pt x="915924" y="47244"/>
                  </a:lnTo>
                  <a:lnTo>
                    <a:pt x="0" y="47244"/>
                  </a:lnTo>
                  <a:lnTo>
                    <a:pt x="0" y="141732"/>
                  </a:lnTo>
                  <a:lnTo>
                    <a:pt x="915924" y="141732"/>
                  </a:lnTo>
                  <a:lnTo>
                    <a:pt x="915924" y="188976"/>
                  </a:lnTo>
                  <a:lnTo>
                    <a:pt x="1010412" y="94488"/>
                  </a:lnTo>
                  <a:lnTo>
                    <a:pt x="9159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209287" y="4296155"/>
              <a:ext cx="1010919" cy="189230"/>
            </a:xfrm>
            <a:custGeom>
              <a:avLst/>
              <a:gdLst/>
              <a:ahLst/>
              <a:cxnLst/>
              <a:rect l="l" t="t" r="r" b="b"/>
              <a:pathLst>
                <a:path w="1010920" h="189229">
                  <a:moveTo>
                    <a:pt x="0" y="47244"/>
                  </a:moveTo>
                  <a:lnTo>
                    <a:pt x="915924" y="47244"/>
                  </a:lnTo>
                  <a:lnTo>
                    <a:pt x="915924" y="0"/>
                  </a:lnTo>
                  <a:lnTo>
                    <a:pt x="1010412" y="94488"/>
                  </a:lnTo>
                  <a:lnTo>
                    <a:pt x="915924" y="188976"/>
                  </a:lnTo>
                  <a:lnTo>
                    <a:pt x="915924" y="141732"/>
                  </a:lnTo>
                  <a:lnTo>
                    <a:pt x="0" y="141732"/>
                  </a:lnTo>
                  <a:lnTo>
                    <a:pt x="0" y="4724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41808" y="6492235"/>
            <a:ext cx="7530465" cy="16891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’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h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22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u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v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m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b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9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,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0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-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-5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3</a:t>
            </a:r>
            <a:r>
              <a:rPr dirty="0" sz="1000" spc="5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endParaRPr sz="1000">
              <a:latin typeface="Franklin Gothic Medium Cond"/>
              <a:cs typeface="Franklin Gothic Medium Cond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25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192759" y="3777984"/>
            <a:ext cx="6021705" cy="2458720"/>
            <a:chOff x="3192759" y="3777984"/>
            <a:chExt cx="6021705" cy="24587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2759" y="3777984"/>
              <a:ext cx="6021365" cy="245823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246501" y="3811016"/>
              <a:ext cx="5821045" cy="2344420"/>
            </a:xfrm>
            <a:custGeom>
              <a:avLst/>
              <a:gdLst/>
              <a:ahLst/>
              <a:cxnLst/>
              <a:rect l="l" t="t" r="r" b="b"/>
              <a:pathLst>
                <a:path w="5821045" h="2344420">
                  <a:moveTo>
                    <a:pt x="4160012" y="0"/>
                  </a:moveTo>
                  <a:lnTo>
                    <a:pt x="3194685" y="415035"/>
                  </a:lnTo>
                  <a:lnTo>
                    <a:pt x="2785745" y="28828"/>
                  </a:lnTo>
                  <a:lnTo>
                    <a:pt x="2385695" y="553719"/>
                  </a:lnTo>
                  <a:lnTo>
                    <a:pt x="1374266" y="32384"/>
                  </a:lnTo>
                  <a:lnTo>
                    <a:pt x="1518793" y="603884"/>
                  </a:lnTo>
                  <a:lnTo>
                    <a:pt x="402336" y="486028"/>
                  </a:lnTo>
                  <a:lnTo>
                    <a:pt x="1063498" y="1025651"/>
                  </a:lnTo>
                  <a:lnTo>
                    <a:pt x="0" y="1025016"/>
                  </a:lnTo>
                  <a:lnTo>
                    <a:pt x="827404" y="1482597"/>
                  </a:lnTo>
                  <a:lnTo>
                    <a:pt x="238506" y="1710435"/>
                  </a:lnTo>
                  <a:lnTo>
                    <a:pt x="1158113" y="1910689"/>
                  </a:lnTo>
                  <a:lnTo>
                    <a:pt x="1119632" y="2344280"/>
                  </a:lnTo>
                  <a:lnTo>
                    <a:pt x="1878076" y="2009889"/>
                  </a:lnTo>
                  <a:lnTo>
                    <a:pt x="2155190" y="2261539"/>
                  </a:lnTo>
                  <a:lnTo>
                    <a:pt x="2511552" y="2011616"/>
                  </a:lnTo>
                  <a:lnTo>
                    <a:pt x="2940431" y="2272322"/>
                  </a:lnTo>
                  <a:lnTo>
                    <a:pt x="3149091" y="1924989"/>
                  </a:lnTo>
                  <a:lnTo>
                    <a:pt x="3848227" y="2223731"/>
                  </a:lnTo>
                  <a:lnTo>
                    <a:pt x="3829812" y="1825586"/>
                  </a:lnTo>
                  <a:lnTo>
                    <a:pt x="4920742" y="2166505"/>
                  </a:lnTo>
                  <a:lnTo>
                    <a:pt x="4329810" y="1637918"/>
                  </a:lnTo>
                  <a:lnTo>
                    <a:pt x="4848733" y="1586864"/>
                  </a:lnTo>
                  <a:lnTo>
                    <a:pt x="4548251" y="1292097"/>
                  </a:lnTo>
                  <a:lnTo>
                    <a:pt x="5820664" y="1133220"/>
                  </a:lnTo>
                  <a:lnTo>
                    <a:pt x="4446905" y="900429"/>
                  </a:lnTo>
                  <a:lnTo>
                    <a:pt x="4943856" y="539495"/>
                  </a:lnTo>
                  <a:lnTo>
                    <a:pt x="3973068" y="726439"/>
                  </a:lnTo>
                  <a:lnTo>
                    <a:pt x="4160012" y="0"/>
                  </a:lnTo>
                  <a:close/>
                </a:path>
              </a:pathLst>
            </a:custGeom>
            <a:solidFill>
              <a:srgbClr val="2840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46501" y="3811016"/>
              <a:ext cx="5821045" cy="2344420"/>
            </a:xfrm>
            <a:custGeom>
              <a:avLst/>
              <a:gdLst/>
              <a:ahLst/>
              <a:cxnLst/>
              <a:rect l="l" t="t" r="r" b="b"/>
              <a:pathLst>
                <a:path w="5821045" h="2344420">
                  <a:moveTo>
                    <a:pt x="3194685" y="415035"/>
                  </a:moveTo>
                  <a:lnTo>
                    <a:pt x="4160012" y="0"/>
                  </a:lnTo>
                  <a:lnTo>
                    <a:pt x="3973068" y="726439"/>
                  </a:lnTo>
                  <a:lnTo>
                    <a:pt x="4943856" y="539495"/>
                  </a:lnTo>
                  <a:lnTo>
                    <a:pt x="4446905" y="900429"/>
                  </a:lnTo>
                  <a:lnTo>
                    <a:pt x="5820664" y="1133220"/>
                  </a:lnTo>
                  <a:lnTo>
                    <a:pt x="4548251" y="1292097"/>
                  </a:lnTo>
                  <a:lnTo>
                    <a:pt x="4848733" y="1586864"/>
                  </a:lnTo>
                  <a:lnTo>
                    <a:pt x="4329810" y="1637918"/>
                  </a:lnTo>
                  <a:lnTo>
                    <a:pt x="4920742" y="2166505"/>
                  </a:lnTo>
                  <a:lnTo>
                    <a:pt x="3829812" y="1825586"/>
                  </a:lnTo>
                  <a:lnTo>
                    <a:pt x="3848227" y="2223731"/>
                  </a:lnTo>
                  <a:lnTo>
                    <a:pt x="3149091" y="1924989"/>
                  </a:lnTo>
                  <a:lnTo>
                    <a:pt x="2940431" y="2272322"/>
                  </a:lnTo>
                  <a:lnTo>
                    <a:pt x="2511552" y="2011616"/>
                  </a:lnTo>
                  <a:lnTo>
                    <a:pt x="2155190" y="2261539"/>
                  </a:lnTo>
                  <a:lnTo>
                    <a:pt x="1878076" y="2009889"/>
                  </a:lnTo>
                  <a:lnTo>
                    <a:pt x="1119632" y="2344280"/>
                  </a:lnTo>
                  <a:lnTo>
                    <a:pt x="1158113" y="1910689"/>
                  </a:lnTo>
                  <a:lnTo>
                    <a:pt x="238506" y="1710435"/>
                  </a:lnTo>
                  <a:lnTo>
                    <a:pt x="827404" y="1482597"/>
                  </a:lnTo>
                  <a:lnTo>
                    <a:pt x="0" y="1025016"/>
                  </a:lnTo>
                  <a:lnTo>
                    <a:pt x="1063498" y="1025651"/>
                  </a:lnTo>
                  <a:lnTo>
                    <a:pt x="402336" y="486028"/>
                  </a:lnTo>
                  <a:lnTo>
                    <a:pt x="1518793" y="603884"/>
                  </a:lnTo>
                  <a:lnTo>
                    <a:pt x="1374266" y="32384"/>
                  </a:lnTo>
                  <a:lnTo>
                    <a:pt x="2385695" y="553719"/>
                  </a:lnTo>
                  <a:lnTo>
                    <a:pt x="2785745" y="28828"/>
                  </a:lnTo>
                  <a:lnTo>
                    <a:pt x="3194685" y="415035"/>
                  </a:lnTo>
                  <a:close/>
                </a:path>
              </a:pathLst>
            </a:custGeom>
            <a:ln w="28575">
              <a:solidFill>
                <a:srgbClr val="EFB80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2647" y="4553712"/>
              <a:ext cx="3150870" cy="67741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4775" y="4919472"/>
              <a:ext cx="788670" cy="67741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0348" y="4919472"/>
              <a:ext cx="1270253" cy="67741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7504" y="4919472"/>
              <a:ext cx="1373886" cy="67741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758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70">
                <a:solidFill>
                  <a:srgbClr val="1F3863"/>
                </a:solidFill>
              </a:rPr>
              <a:t>Results</a:t>
            </a:r>
            <a:r>
              <a:rPr dirty="0" spc="204">
                <a:solidFill>
                  <a:srgbClr val="1F3863"/>
                </a:solidFill>
              </a:rPr>
              <a:t> </a:t>
            </a:r>
            <a:r>
              <a:rPr dirty="0" spc="45">
                <a:solidFill>
                  <a:srgbClr val="1F3863"/>
                </a:solidFill>
              </a:rPr>
              <a:t>of</a:t>
            </a:r>
            <a:r>
              <a:rPr dirty="0" spc="215">
                <a:solidFill>
                  <a:srgbClr val="1F3863"/>
                </a:solidFill>
              </a:rPr>
              <a:t> </a:t>
            </a:r>
            <a:r>
              <a:rPr dirty="0" spc="60">
                <a:solidFill>
                  <a:srgbClr val="1F3863"/>
                </a:solidFill>
              </a:rPr>
              <a:t>JEM</a:t>
            </a:r>
            <a:r>
              <a:rPr dirty="0" spc="220">
                <a:solidFill>
                  <a:srgbClr val="1F3863"/>
                </a:solidFill>
              </a:rPr>
              <a:t> </a:t>
            </a:r>
            <a:r>
              <a:rPr dirty="0" spc="80">
                <a:solidFill>
                  <a:srgbClr val="1F3863"/>
                </a:solidFill>
              </a:rPr>
              <a:t>Application</a:t>
            </a:r>
            <a:r>
              <a:rPr dirty="0" spc="280">
                <a:solidFill>
                  <a:srgbClr val="1F3863"/>
                </a:solidFill>
              </a:rPr>
              <a:t> </a:t>
            </a:r>
            <a:r>
              <a:rPr dirty="0" spc="60">
                <a:solidFill>
                  <a:srgbClr val="1F3863"/>
                </a:solidFill>
              </a:rPr>
              <a:t>to</a:t>
            </a:r>
            <a:r>
              <a:rPr dirty="0" spc="210">
                <a:solidFill>
                  <a:srgbClr val="1F3863"/>
                </a:solidFill>
              </a:rPr>
              <a:t> </a:t>
            </a:r>
            <a:r>
              <a:rPr dirty="0" spc="60">
                <a:solidFill>
                  <a:srgbClr val="1F3863"/>
                </a:solidFill>
              </a:rPr>
              <a:t>the</a:t>
            </a:r>
            <a:r>
              <a:rPr dirty="0" spc="215">
                <a:solidFill>
                  <a:srgbClr val="1F3863"/>
                </a:solidFill>
              </a:rPr>
              <a:t> </a:t>
            </a:r>
            <a:r>
              <a:rPr dirty="0" spc="70">
                <a:solidFill>
                  <a:srgbClr val="1F3863"/>
                </a:solidFill>
              </a:rPr>
              <a:t>Ambler</a:t>
            </a:r>
            <a:r>
              <a:rPr dirty="0" spc="245">
                <a:solidFill>
                  <a:srgbClr val="1F3863"/>
                </a:solidFill>
              </a:rPr>
              <a:t> </a:t>
            </a:r>
            <a:r>
              <a:rPr dirty="0" spc="75">
                <a:solidFill>
                  <a:srgbClr val="1F3863"/>
                </a:solidFill>
              </a:rPr>
              <a:t>Access</a:t>
            </a:r>
            <a:r>
              <a:rPr dirty="0" spc="235">
                <a:solidFill>
                  <a:srgbClr val="1F3863"/>
                </a:solidFill>
              </a:rPr>
              <a:t> </a:t>
            </a:r>
            <a:r>
              <a:rPr dirty="0" spc="75">
                <a:solidFill>
                  <a:srgbClr val="1F3863"/>
                </a:solidFill>
              </a:rPr>
              <a:t>Project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374138" y="1354963"/>
            <a:ext cx="62712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1F3863"/>
                </a:solidFill>
                <a:latin typeface="Open Sans"/>
                <a:cs typeface="Open Sans"/>
              </a:rPr>
              <a:t>Project</a:t>
            </a:r>
            <a:r>
              <a:rPr dirty="0" sz="2400" spc="-75" b="1">
                <a:solidFill>
                  <a:srgbClr val="1F3863"/>
                </a:solidFill>
                <a:latin typeface="Open Sans"/>
                <a:cs typeface="Open Sans"/>
              </a:rPr>
              <a:t> </a:t>
            </a:r>
            <a:r>
              <a:rPr dirty="0" sz="2400" b="1">
                <a:solidFill>
                  <a:srgbClr val="1F3863"/>
                </a:solidFill>
                <a:latin typeface="Open Sans"/>
                <a:cs typeface="Open Sans"/>
              </a:rPr>
              <a:t>results</a:t>
            </a:r>
            <a:r>
              <a:rPr dirty="0" sz="2400" spc="-65" b="1">
                <a:solidFill>
                  <a:srgbClr val="1F3863"/>
                </a:solidFill>
                <a:latin typeface="Open Sans"/>
                <a:cs typeface="Open Sans"/>
              </a:rPr>
              <a:t> </a:t>
            </a:r>
            <a:r>
              <a:rPr dirty="0" sz="2400" b="1">
                <a:solidFill>
                  <a:srgbClr val="1F3863"/>
                </a:solidFill>
                <a:latin typeface="Open Sans"/>
                <a:cs typeface="Open Sans"/>
              </a:rPr>
              <a:t>to</a:t>
            </a:r>
            <a:r>
              <a:rPr dirty="0" sz="2400" spc="-60" b="1">
                <a:solidFill>
                  <a:srgbClr val="1F3863"/>
                </a:solidFill>
                <a:latin typeface="Open Sans"/>
                <a:cs typeface="Open Sans"/>
              </a:rPr>
              <a:t> </a:t>
            </a:r>
            <a:r>
              <a:rPr dirty="0" sz="2400" b="1">
                <a:solidFill>
                  <a:srgbClr val="1F3863"/>
                </a:solidFill>
                <a:latin typeface="Open Sans"/>
                <a:cs typeface="Open Sans"/>
              </a:rPr>
              <a:t>jurisdictional</a:t>
            </a:r>
            <a:r>
              <a:rPr dirty="0" sz="2400" spc="-35" b="1">
                <a:solidFill>
                  <a:srgbClr val="1F3863"/>
                </a:solidFill>
                <a:latin typeface="Open Sans"/>
                <a:cs typeface="Open Sans"/>
              </a:rPr>
              <a:t> </a:t>
            </a:r>
            <a:r>
              <a:rPr dirty="0" sz="2400" spc="-10" b="1">
                <a:solidFill>
                  <a:srgbClr val="1F3863"/>
                </a:solidFill>
                <a:latin typeface="Open Sans"/>
                <a:cs typeface="Open Sans"/>
              </a:rPr>
              <a:t>wetlands:</a:t>
            </a:r>
            <a:endParaRPr sz="2400">
              <a:latin typeface="Open Sans"/>
              <a:cs typeface="Open Sans"/>
            </a:endParaRPr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2288667" y="1929129"/>
          <a:ext cx="7700009" cy="149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5554"/>
                <a:gridCol w="3805554"/>
              </a:tblGrid>
              <a:tr h="91440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Pre-</a:t>
                      </a:r>
                      <a:r>
                        <a:rPr dirty="0" sz="1800" spc="-10" b="1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Sackett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 marL="322580" marR="3168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Final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Environmental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Impact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Statement</a:t>
                      </a:r>
                      <a:r>
                        <a:rPr dirty="0" sz="1800" spc="-60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(March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2020)</a:t>
                      </a:r>
                      <a:endParaRPr sz="1800">
                        <a:latin typeface="Open Sans"/>
                        <a:cs typeface="Open Sans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8406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Post-</a:t>
                      </a:r>
                      <a:r>
                        <a:rPr dirty="0" sz="1800" spc="-10" b="1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Sackett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 marL="565150" marR="5575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JEM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Application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Data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(October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2023)</a:t>
                      </a:r>
                      <a:endParaRPr sz="1800">
                        <a:latin typeface="Open Sans"/>
                        <a:cs typeface="Open Sans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84064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518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3200" b="1">
                          <a:solidFill>
                            <a:srgbClr val="284064"/>
                          </a:solidFill>
                          <a:latin typeface="Calibri"/>
                          <a:cs typeface="Calibri"/>
                        </a:rPr>
                        <a:t>2,079</a:t>
                      </a:r>
                      <a:r>
                        <a:rPr dirty="0" sz="3200" spc="-10" b="1">
                          <a:solidFill>
                            <a:srgbClr val="284064"/>
                          </a:solidFill>
                          <a:latin typeface="Calibri"/>
                          <a:cs typeface="Calibri"/>
                        </a:rPr>
                        <a:t> acres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107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3200" b="1">
                          <a:solidFill>
                            <a:srgbClr val="284064"/>
                          </a:solidFill>
                          <a:latin typeface="Calibri"/>
                          <a:cs typeface="Calibri"/>
                        </a:rPr>
                        <a:t>308</a:t>
                      </a:r>
                      <a:r>
                        <a:rPr dirty="0" sz="3200" spc="-5" b="1">
                          <a:solidFill>
                            <a:srgbClr val="28406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20" b="1">
                          <a:solidFill>
                            <a:srgbClr val="284064"/>
                          </a:solidFill>
                          <a:latin typeface="Calibri"/>
                          <a:cs typeface="Calibri"/>
                        </a:rPr>
                        <a:t>acres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 descr=""/>
          <p:cNvSpPr/>
          <p:nvPr/>
        </p:nvSpPr>
        <p:spPr>
          <a:xfrm>
            <a:off x="447294" y="852677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 h="0">
                <a:moveTo>
                  <a:pt x="0" y="0"/>
                </a:moveTo>
                <a:lnTo>
                  <a:pt x="926972" y="0"/>
                </a:lnTo>
              </a:path>
            </a:pathLst>
          </a:custGeom>
          <a:ln w="28956">
            <a:solidFill>
              <a:srgbClr val="F8C6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4601717" y="4623307"/>
            <a:ext cx="26936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Open Sans"/>
                <a:cs typeface="Open Sans"/>
              </a:rPr>
              <a:t>An</a:t>
            </a:r>
            <a:r>
              <a:rPr dirty="0" sz="2400" spc="-2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pen Sans"/>
                <a:cs typeface="Open Sans"/>
              </a:rPr>
              <a:t>85% </a:t>
            </a:r>
            <a:r>
              <a:rPr dirty="0" sz="2400" spc="-10" b="1">
                <a:solidFill>
                  <a:srgbClr val="FFFFFF"/>
                </a:solidFill>
                <a:latin typeface="Open Sans"/>
                <a:cs typeface="Open Sans"/>
              </a:rPr>
              <a:t>reduction</a:t>
            </a:r>
            <a:endParaRPr sz="2400">
              <a:latin typeface="Open Sans"/>
              <a:cs typeface="Open Sans"/>
            </a:endParaRPr>
          </a:p>
          <a:p>
            <a:pPr algn="ctr" marL="127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dirty="0" sz="2400" spc="-1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pen Sans"/>
                <a:cs typeface="Open Sans"/>
              </a:rPr>
              <a:t>1,771</a:t>
            </a:r>
            <a:r>
              <a:rPr dirty="0" sz="2400" spc="2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Open Sans"/>
                <a:cs typeface="Open Sans"/>
              </a:rPr>
              <a:t>acres!</a:t>
            </a:r>
            <a:endParaRPr sz="2400">
              <a:latin typeface="Open Sans"/>
              <a:cs typeface="Open San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41808" y="6492235"/>
            <a:ext cx="7530465" cy="16891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’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h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22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u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v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m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b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9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,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0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-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-5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3</a:t>
            </a:r>
            <a:r>
              <a:rPr dirty="0" sz="1000" spc="5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endParaRPr sz="1000">
              <a:latin typeface="Franklin Gothic Medium Cond"/>
              <a:cs typeface="Franklin Gothic Medium Cond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25"/>
              <a:t>11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678" rIns="0" bIns="0" rtlCol="0" vert="horz">
            <a:spAutoFit/>
          </a:bodyPr>
          <a:lstStyle/>
          <a:p>
            <a:pPr marL="871855">
              <a:lnSpc>
                <a:spcPct val="100000"/>
              </a:lnSpc>
              <a:spcBef>
                <a:spcPts val="100"/>
              </a:spcBef>
            </a:pPr>
            <a:r>
              <a:rPr dirty="0" spc="70"/>
              <a:t>Ambler</a:t>
            </a:r>
            <a:r>
              <a:rPr dirty="0" spc="220"/>
              <a:t> </a:t>
            </a:r>
            <a:r>
              <a:rPr dirty="0" spc="75"/>
              <a:t>Access</a:t>
            </a:r>
            <a:r>
              <a:rPr dirty="0" spc="275"/>
              <a:t> </a:t>
            </a:r>
            <a:r>
              <a:rPr dirty="0" spc="85"/>
              <a:t>Project</a:t>
            </a:r>
            <a:r>
              <a:rPr dirty="0" spc="235"/>
              <a:t> </a:t>
            </a:r>
            <a:r>
              <a:rPr dirty="0" spc="105"/>
              <a:t>Draft</a:t>
            </a:r>
            <a:r>
              <a:rPr dirty="0" spc="210"/>
              <a:t> </a:t>
            </a:r>
            <a:r>
              <a:rPr dirty="0" spc="45"/>
              <a:t>SEIS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501628" y="6511945"/>
            <a:ext cx="149860" cy="143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15"/>
              </a:lnSpc>
            </a:pPr>
            <a:r>
              <a:rPr dirty="0" sz="1000" spc="-25">
                <a:solidFill>
                  <a:srgbClr val="A6A6A6"/>
                </a:solidFill>
                <a:latin typeface="Franklin Gothic Book"/>
                <a:cs typeface="Franklin Gothic Book"/>
              </a:rPr>
              <a:t>13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2023" y="1347064"/>
            <a:ext cx="6063615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26034" indent="-287020">
              <a:lnSpc>
                <a:spcPct val="120000"/>
              </a:lnSpc>
              <a:spcBef>
                <a:spcPts val="100"/>
              </a:spcBef>
              <a:buClr>
                <a:srgbClr val="212A35"/>
              </a:buClr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Draft</a:t>
            </a:r>
            <a:r>
              <a:rPr dirty="0" sz="1400" spc="-2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Supplemental</a:t>
            </a:r>
            <a:r>
              <a:rPr dirty="0" sz="1400" spc="-6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Environmental</a:t>
            </a:r>
            <a:r>
              <a:rPr dirty="0" sz="1400" spc="-6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Impact</a:t>
            </a:r>
            <a:r>
              <a:rPr dirty="0" sz="1400" spc="-4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Statement</a:t>
            </a:r>
            <a:r>
              <a:rPr dirty="0" sz="1400" spc="-2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(SEIS)</a:t>
            </a:r>
            <a:r>
              <a:rPr dirty="0" sz="1400" spc="-4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252C6E"/>
                </a:solidFill>
                <a:latin typeface="Open Sans"/>
                <a:cs typeface="Open Sans"/>
              </a:rPr>
              <a:t>comment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period</a:t>
            </a:r>
            <a:r>
              <a:rPr dirty="0" sz="1400" spc="-3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now</a:t>
            </a:r>
            <a:r>
              <a:rPr dirty="0" sz="1400" spc="-2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open</a:t>
            </a:r>
            <a:r>
              <a:rPr dirty="0" sz="1400" spc="-2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through</a:t>
            </a:r>
            <a:r>
              <a:rPr dirty="0" sz="1400" spc="-1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December</a:t>
            </a:r>
            <a:r>
              <a:rPr dirty="0" sz="1400" spc="-4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 spc="-35">
                <a:solidFill>
                  <a:srgbClr val="252C6E"/>
                </a:solidFill>
                <a:latin typeface="Open Sans"/>
                <a:cs typeface="Open Sans"/>
              </a:rPr>
              <a:t>22</a:t>
            </a:r>
            <a:endParaRPr sz="14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12A35"/>
              </a:buClr>
              <a:buFont typeface="Arial"/>
              <a:buChar char="•"/>
            </a:pPr>
            <a:endParaRPr sz="1700">
              <a:latin typeface="Open Sans"/>
              <a:cs typeface="Open Sans"/>
            </a:endParaRPr>
          </a:p>
          <a:p>
            <a:pPr marL="299085" indent="-286385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Key</a:t>
            </a:r>
            <a:r>
              <a:rPr dirty="0" sz="1400" spc="-4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Points</a:t>
            </a:r>
            <a:r>
              <a:rPr dirty="0" sz="1400" spc="-4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for</a:t>
            </a:r>
            <a:r>
              <a:rPr dirty="0" sz="1400" spc="-1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the</a:t>
            </a:r>
            <a:r>
              <a:rPr dirty="0" sz="1400" spc="-1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Construction</a:t>
            </a:r>
            <a:r>
              <a:rPr dirty="0" sz="1400" spc="-2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252C6E"/>
                </a:solidFill>
                <a:latin typeface="Open Sans"/>
                <a:cs typeface="Open Sans"/>
              </a:rPr>
              <a:t>Industry:</a:t>
            </a:r>
            <a:endParaRPr sz="1400">
              <a:latin typeface="Open Sans"/>
              <a:cs typeface="Open Sans"/>
            </a:endParaRPr>
          </a:p>
          <a:p>
            <a:pPr lvl="1" marL="756285" marR="5080" indent="-287020">
              <a:lnSpc>
                <a:spcPct val="120000"/>
              </a:lnSpc>
              <a:buClr>
                <a:srgbClr val="212A35"/>
              </a:buClr>
              <a:buFont typeface="Arial"/>
              <a:buChar char="•"/>
              <a:tabLst>
                <a:tab pos="756285" algn="l"/>
              </a:tabLst>
            </a:pP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EIS</a:t>
            </a:r>
            <a:r>
              <a:rPr dirty="0" sz="1400" spc="-2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suggests</a:t>
            </a:r>
            <a:r>
              <a:rPr dirty="0" sz="1400" spc="-2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the</a:t>
            </a:r>
            <a:r>
              <a:rPr dirty="0" sz="1400" spc="-2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construction</a:t>
            </a:r>
            <a:r>
              <a:rPr dirty="0" sz="1400" spc="-2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of</a:t>
            </a:r>
            <a:r>
              <a:rPr dirty="0" sz="1400" spc="-1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a road</a:t>
            </a:r>
            <a:r>
              <a:rPr dirty="0" sz="1400" spc="-1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without</a:t>
            </a:r>
            <a:r>
              <a:rPr dirty="0" sz="1400" spc="-1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phasing</a:t>
            </a:r>
            <a:r>
              <a:rPr dirty="0" sz="1400" spc="-4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(Page</a:t>
            </a:r>
            <a:r>
              <a:rPr dirty="0" sz="1400" spc="-1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 spc="-25">
                <a:solidFill>
                  <a:srgbClr val="252C6E"/>
                </a:solidFill>
                <a:latin typeface="Open Sans"/>
                <a:cs typeface="Open Sans"/>
              </a:rPr>
              <a:t>2- 4)</a:t>
            </a:r>
            <a:endParaRPr sz="1400">
              <a:latin typeface="Open Sans"/>
              <a:cs typeface="Open Sans"/>
            </a:endParaRPr>
          </a:p>
          <a:p>
            <a:pPr lvl="1" marL="756285" marR="254000" indent="-287020">
              <a:lnSpc>
                <a:spcPct val="120000"/>
              </a:lnSpc>
              <a:buClr>
                <a:srgbClr val="212A35"/>
              </a:buClr>
              <a:buFont typeface="Arial"/>
              <a:buChar char="•"/>
              <a:tabLst>
                <a:tab pos="756285" algn="l"/>
              </a:tabLst>
            </a:pP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EIS</a:t>
            </a:r>
            <a:r>
              <a:rPr dirty="0" sz="1400" spc="-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makes</a:t>
            </a:r>
            <a:r>
              <a:rPr dirty="0" sz="1400" spc="-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252C6E"/>
                </a:solidFill>
                <a:latin typeface="Open Sans"/>
                <a:cs typeface="Open Sans"/>
              </a:rPr>
              <a:t>construction-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related</a:t>
            </a:r>
            <a:r>
              <a:rPr dirty="0" sz="1400" spc="-1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252C6E"/>
                </a:solidFill>
                <a:latin typeface="Open Sans"/>
                <a:cs typeface="Open Sans"/>
              </a:rPr>
              <a:t>recommendations</a:t>
            </a:r>
            <a:r>
              <a:rPr dirty="0" sz="1400" spc="-2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based</a:t>
            </a:r>
            <a:r>
              <a:rPr dirty="0" sz="1400" spc="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 spc="-25">
                <a:solidFill>
                  <a:srgbClr val="252C6E"/>
                </a:solidFill>
                <a:latin typeface="Open Sans"/>
                <a:cs typeface="Open Sans"/>
              </a:rPr>
              <a:t>on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public</a:t>
            </a:r>
            <a:r>
              <a:rPr dirty="0" sz="1400" spc="-4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comments</a:t>
            </a:r>
            <a:r>
              <a:rPr dirty="0" sz="1400" spc="-3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that would</a:t>
            </a:r>
            <a:r>
              <a:rPr dirty="0" sz="1400" spc="-2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be</a:t>
            </a:r>
            <a:r>
              <a:rPr dirty="0" sz="1400" spc="-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problematic</a:t>
            </a:r>
            <a:r>
              <a:rPr dirty="0" sz="1400" spc="-4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for </a:t>
            </a:r>
            <a:r>
              <a:rPr dirty="0" sz="1400" spc="-10">
                <a:solidFill>
                  <a:srgbClr val="252C6E"/>
                </a:solidFill>
                <a:latin typeface="Open Sans"/>
                <a:cs typeface="Open Sans"/>
              </a:rPr>
              <a:t>construction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(Page</a:t>
            </a:r>
            <a:r>
              <a:rPr dirty="0" sz="1400" spc="-2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252C6E"/>
                </a:solidFill>
                <a:latin typeface="Open Sans"/>
                <a:cs typeface="Open Sans"/>
              </a:rPr>
              <a:t>2-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20</a:t>
            </a:r>
            <a:r>
              <a:rPr dirty="0" sz="1400" spc="-2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and</a:t>
            </a:r>
            <a:r>
              <a:rPr dirty="0" sz="1400" spc="-1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Section</a:t>
            </a:r>
            <a:r>
              <a:rPr dirty="0" sz="1400" spc="-10">
                <a:solidFill>
                  <a:srgbClr val="252C6E"/>
                </a:solidFill>
                <a:latin typeface="Open Sans"/>
                <a:cs typeface="Open Sans"/>
              </a:rPr>
              <a:t> 2.4.8).</a:t>
            </a:r>
            <a:endParaRPr sz="14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Open Sans"/>
              <a:cs typeface="Open Sans"/>
            </a:endParaRPr>
          </a:p>
          <a:p>
            <a:pPr marL="12700" marR="337820">
              <a:lnSpc>
                <a:spcPct val="120000"/>
              </a:lnSpc>
            </a:pP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The</a:t>
            </a:r>
            <a:r>
              <a:rPr dirty="0" sz="1400" spc="-2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decisions</a:t>
            </a:r>
            <a:r>
              <a:rPr dirty="0" sz="1400" spc="-2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on</a:t>
            </a:r>
            <a:r>
              <a:rPr dirty="0" sz="1400" spc="-3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how</a:t>
            </a:r>
            <a:r>
              <a:rPr dirty="0" sz="1400" spc="-2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to build</a:t>
            </a:r>
            <a:r>
              <a:rPr dirty="0" sz="1400" spc="-3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the</a:t>
            </a:r>
            <a:r>
              <a:rPr dirty="0" sz="1400" spc="-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road</a:t>
            </a:r>
            <a:r>
              <a:rPr dirty="0" sz="1400" spc="-1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should</a:t>
            </a:r>
            <a:r>
              <a:rPr dirty="0" sz="1400" spc="-3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be</a:t>
            </a:r>
            <a:r>
              <a:rPr dirty="0" sz="1400" spc="-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made</a:t>
            </a:r>
            <a:r>
              <a:rPr dirty="0" sz="1400" spc="-2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by</a:t>
            </a:r>
            <a:r>
              <a:rPr dirty="0" sz="1400" spc="-2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the</a:t>
            </a:r>
            <a:r>
              <a:rPr dirty="0" sz="1400" spc="-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252C6E"/>
                </a:solidFill>
                <a:latin typeface="Open Sans"/>
                <a:cs typeface="Open Sans"/>
              </a:rPr>
              <a:t>actual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contractors</a:t>
            </a:r>
            <a:r>
              <a:rPr dirty="0" sz="1400" spc="-5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building</a:t>
            </a:r>
            <a:r>
              <a:rPr dirty="0" sz="1400" spc="-3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the</a:t>
            </a:r>
            <a:r>
              <a:rPr dirty="0" sz="1400" spc="-4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road</a:t>
            </a:r>
            <a:r>
              <a:rPr dirty="0" sz="1400" spc="-2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and</a:t>
            </a:r>
            <a:r>
              <a:rPr dirty="0" sz="1400" spc="-1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not</a:t>
            </a:r>
            <a:r>
              <a:rPr dirty="0" sz="1400" spc="-20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252C6E"/>
                </a:solidFill>
                <a:latin typeface="Open Sans"/>
                <a:cs typeface="Open Sans"/>
              </a:rPr>
              <a:t>federal</a:t>
            </a:r>
            <a:r>
              <a:rPr dirty="0" sz="1400" spc="-45">
                <a:solidFill>
                  <a:srgbClr val="252C6E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252C6E"/>
                </a:solidFill>
                <a:latin typeface="Open Sans"/>
                <a:cs typeface="Open Sans"/>
              </a:rPr>
              <a:t>regulators.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11302" y="6488684"/>
            <a:ext cx="43414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20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u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b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u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y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8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,</a:t>
            </a:r>
            <a:r>
              <a:rPr dirty="0" sz="1000" spc="20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0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-5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3</a:t>
            </a:r>
            <a:endParaRPr sz="1000">
              <a:latin typeface="Franklin Gothic Medium Cond"/>
              <a:cs typeface="Franklin Gothic Medium Cond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0055" cy="121005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8416" y="0"/>
            <a:ext cx="5053583" cy="6857997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63474" y="4702302"/>
            <a:ext cx="6360160" cy="1477010"/>
          </a:xfrm>
          <a:prstGeom prst="rect">
            <a:avLst/>
          </a:prstGeom>
          <a:ln w="38100">
            <a:solidFill>
              <a:srgbClr val="284064"/>
            </a:solidFill>
          </a:ln>
        </p:spPr>
        <p:txBody>
          <a:bodyPr wrap="square" lIns="0" tIns="179705" rIns="0" bIns="0" rtlCol="0" vert="horz">
            <a:spAutoFit/>
          </a:bodyPr>
          <a:lstStyle/>
          <a:p>
            <a:pPr marL="182245" marR="386080">
              <a:lnSpc>
                <a:spcPct val="100000"/>
              </a:lnSpc>
              <a:spcBef>
                <a:spcPts val="1415"/>
              </a:spcBef>
            </a:pPr>
            <a:r>
              <a:rPr dirty="0" sz="1400" spc="-105" i="1">
                <a:solidFill>
                  <a:srgbClr val="284064"/>
                </a:solidFill>
                <a:latin typeface="Open Sans"/>
                <a:cs typeface="Open Sans"/>
              </a:rPr>
              <a:t>“…constructed</a:t>
            </a:r>
            <a:r>
              <a:rPr dirty="0" sz="1400" spc="-19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50" i="1">
                <a:solidFill>
                  <a:srgbClr val="284064"/>
                </a:solidFill>
                <a:latin typeface="Open Sans"/>
                <a:cs typeface="Open Sans"/>
              </a:rPr>
              <a:t>to</a:t>
            </a:r>
            <a:r>
              <a:rPr dirty="0" sz="1400" spc="-18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85" i="1">
                <a:solidFill>
                  <a:srgbClr val="284064"/>
                </a:solidFill>
                <a:latin typeface="Open Sans"/>
                <a:cs typeface="Open Sans"/>
              </a:rPr>
              <a:t>Phase</a:t>
            </a:r>
            <a:r>
              <a:rPr dirty="0" sz="1400" spc="-19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i="1">
                <a:solidFill>
                  <a:srgbClr val="284064"/>
                </a:solidFill>
                <a:latin typeface="Open Sans"/>
                <a:cs typeface="Open Sans"/>
              </a:rPr>
              <a:t>2</a:t>
            </a:r>
            <a:r>
              <a:rPr dirty="0" sz="1400" spc="-16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100" i="1">
                <a:solidFill>
                  <a:srgbClr val="284064"/>
                </a:solidFill>
                <a:latin typeface="Open Sans"/>
                <a:cs typeface="Open Sans"/>
              </a:rPr>
              <a:t>standards</a:t>
            </a:r>
            <a:r>
              <a:rPr dirty="0" sz="1400" spc="-20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100" i="1">
                <a:solidFill>
                  <a:srgbClr val="284064"/>
                </a:solidFill>
                <a:latin typeface="Open Sans"/>
                <a:cs typeface="Open Sans"/>
              </a:rPr>
              <a:t>(year-</a:t>
            </a:r>
            <a:r>
              <a:rPr dirty="0" sz="1400" spc="-90" i="1">
                <a:solidFill>
                  <a:srgbClr val="284064"/>
                </a:solidFill>
                <a:latin typeface="Open Sans"/>
                <a:cs typeface="Open Sans"/>
              </a:rPr>
              <a:t>round</a:t>
            </a:r>
            <a:r>
              <a:rPr dirty="0" sz="1400" spc="-21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105" i="1">
                <a:solidFill>
                  <a:srgbClr val="284064"/>
                </a:solidFill>
                <a:latin typeface="Open Sans"/>
                <a:cs typeface="Open Sans"/>
              </a:rPr>
              <a:t>1-</a:t>
            </a:r>
            <a:r>
              <a:rPr dirty="0" sz="1400" spc="-80" i="1">
                <a:solidFill>
                  <a:srgbClr val="284064"/>
                </a:solidFill>
                <a:latin typeface="Open Sans"/>
                <a:cs typeface="Open Sans"/>
              </a:rPr>
              <a:t>lane</a:t>
            </a:r>
            <a:r>
              <a:rPr dirty="0" sz="1400" spc="-21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90" i="1">
                <a:solidFill>
                  <a:srgbClr val="284064"/>
                </a:solidFill>
                <a:latin typeface="Open Sans"/>
                <a:cs typeface="Open Sans"/>
              </a:rPr>
              <a:t>road)</a:t>
            </a:r>
            <a:r>
              <a:rPr dirty="0" sz="1400" spc="-21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80" i="1">
                <a:solidFill>
                  <a:srgbClr val="284064"/>
                </a:solidFill>
                <a:latin typeface="Open Sans"/>
                <a:cs typeface="Open Sans"/>
              </a:rPr>
              <a:t>from</a:t>
            </a:r>
            <a:r>
              <a:rPr dirty="0" sz="1400" spc="-20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70" i="1">
                <a:solidFill>
                  <a:srgbClr val="284064"/>
                </a:solidFill>
                <a:latin typeface="Open Sans"/>
                <a:cs typeface="Open Sans"/>
              </a:rPr>
              <a:t>thestart,</a:t>
            </a:r>
            <a:r>
              <a:rPr dirty="0" sz="1400" spc="-20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95" i="1">
                <a:solidFill>
                  <a:srgbClr val="284064"/>
                </a:solidFill>
                <a:latin typeface="Open Sans"/>
                <a:cs typeface="Open Sans"/>
              </a:rPr>
              <a:t>without</a:t>
            </a:r>
            <a:r>
              <a:rPr dirty="0" sz="1400" spc="-21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25" i="1">
                <a:solidFill>
                  <a:srgbClr val="284064"/>
                </a:solidFill>
                <a:latin typeface="Open Sans"/>
                <a:cs typeface="Open Sans"/>
              </a:rPr>
              <a:t>the</a:t>
            </a:r>
            <a:r>
              <a:rPr dirty="0" sz="1400" spc="-2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100" i="1">
                <a:solidFill>
                  <a:srgbClr val="284064"/>
                </a:solidFill>
                <a:latin typeface="Open Sans"/>
                <a:cs typeface="Open Sans"/>
              </a:rPr>
              <a:t>construction</a:t>
            </a:r>
            <a:r>
              <a:rPr dirty="0" sz="1400" spc="-21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55" i="1">
                <a:solidFill>
                  <a:srgbClr val="284064"/>
                </a:solidFill>
                <a:latin typeface="Open Sans"/>
                <a:cs typeface="Open Sans"/>
              </a:rPr>
              <a:t>of</a:t>
            </a:r>
            <a:r>
              <a:rPr dirty="0" sz="1400" spc="-16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i="1">
                <a:solidFill>
                  <a:srgbClr val="284064"/>
                </a:solidFill>
                <a:latin typeface="Open Sans"/>
                <a:cs typeface="Open Sans"/>
              </a:rPr>
              <a:t>a</a:t>
            </a:r>
            <a:r>
              <a:rPr dirty="0" sz="1400" spc="-17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90" i="1">
                <a:solidFill>
                  <a:srgbClr val="284064"/>
                </a:solidFill>
                <a:latin typeface="Open Sans"/>
                <a:cs typeface="Open Sans"/>
              </a:rPr>
              <a:t>pioneer</a:t>
            </a:r>
            <a:r>
              <a:rPr dirty="0" sz="1400" spc="-22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90" i="1">
                <a:solidFill>
                  <a:srgbClr val="284064"/>
                </a:solidFill>
                <a:latin typeface="Open Sans"/>
                <a:cs typeface="Open Sans"/>
              </a:rPr>
              <a:t>road.</a:t>
            </a:r>
            <a:r>
              <a:rPr dirty="0" sz="1400" spc="-204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50" i="1">
                <a:solidFill>
                  <a:srgbClr val="284064"/>
                </a:solidFill>
                <a:latin typeface="Open Sans"/>
                <a:cs typeface="Open Sans"/>
              </a:rPr>
              <a:t>It</a:t>
            </a:r>
            <a:r>
              <a:rPr dirty="0" sz="1400" spc="-17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55" i="1">
                <a:solidFill>
                  <a:srgbClr val="284064"/>
                </a:solidFill>
                <a:latin typeface="Open Sans"/>
                <a:cs typeface="Open Sans"/>
              </a:rPr>
              <a:t>is</a:t>
            </a:r>
            <a:r>
              <a:rPr dirty="0" sz="1400" spc="-19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100" i="1">
                <a:solidFill>
                  <a:srgbClr val="284064"/>
                </a:solidFill>
                <a:latin typeface="Open Sans"/>
                <a:cs typeface="Open Sans"/>
              </a:rPr>
              <a:t>estimated</a:t>
            </a:r>
            <a:r>
              <a:rPr dirty="0" sz="1400" spc="-21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90" i="1">
                <a:solidFill>
                  <a:srgbClr val="284064"/>
                </a:solidFill>
                <a:latin typeface="Open Sans"/>
                <a:cs typeface="Open Sans"/>
              </a:rPr>
              <a:t>thatconstruction</a:t>
            </a:r>
            <a:r>
              <a:rPr dirty="0" sz="1400" spc="-19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55" i="1">
                <a:solidFill>
                  <a:srgbClr val="284064"/>
                </a:solidFill>
                <a:latin typeface="Open Sans"/>
                <a:cs typeface="Open Sans"/>
              </a:rPr>
              <a:t>of</a:t>
            </a:r>
            <a:r>
              <a:rPr dirty="0" sz="1400" spc="-18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65" i="1">
                <a:solidFill>
                  <a:srgbClr val="284064"/>
                </a:solidFill>
                <a:latin typeface="Open Sans"/>
                <a:cs typeface="Open Sans"/>
              </a:rPr>
              <a:t>the</a:t>
            </a:r>
            <a:r>
              <a:rPr dirty="0" sz="1400" spc="-19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90" i="1">
                <a:solidFill>
                  <a:srgbClr val="284064"/>
                </a:solidFill>
                <a:latin typeface="Open Sans"/>
                <a:cs typeface="Open Sans"/>
              </a:rPr>
              <a:t>route</a:t>
            </a:r>
            <a:r>
              <a:rPr dirty="0" sz="1400" spc="-21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50" i="1">
                <a:solidFill>
                  <a:srgbClr val="284064"/>
                </a:solidFill>
                <a:latin typeface="Open Sans"/>
                <a:cs typeface="Open Sans"/>
              </a:rPr>
              <a:t>to</a:t>
            </a:r>
            <a:r>
              <a:rPr dirty="0" sz="1400" spc="-17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85" i="1">
                <a:solidFill>
                  <a:srgbClr val="284064"/>
                </a:solidFill>
                <a:latin typeface="Open Sans"/>
                <a:cs typeface="Open Sans"/>
              </a:rPr>
              <a:t>Phase</a:t>
            </a:r>
            <a:r>
              <a:rPr dirty="0" sz="1400" spc="-19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50" i="1">
                <a:solidFill>
                  <a:srgbClr val="284064"/>
                </a:solidFill>
                <a:latin typeface="Open Sans"/>
                <a:cs typeface="Open Sans"/>
              </a:rPr>
              <a:t>2 </a:t>
            </a:r>
            <a:r>
              <a:rPr dirty="0" sz="1400" spc="-105" i="1">
                <a:solidFill>
                  <a:srgbClr val="284064"/>
                </a:solidFill>
                <a:latin typeface="Open Sans"/>
                <a:cs typeface="Open Sans"/>
              </a:rPr>
              <a:t>requirements</a:t>
            </a:r>
            <a:r>
              <a:rPr dirty="0" sz="1400" spc="-20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85" i="1">
                <a:solidFill>
                  <a:srgbClr val="284064"/>
                </a:solidFill>
                <a:latin typeface="Open Sans"/>
                <a:cs typeface="Open Sans"/>
              </a:rPr>
              <a:t>would</a:t>
            </a:r>
            <a:r>
              <a:rPr dirty="0" sz="1400" spc="-204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100" i="1">
                <a:solidFill>
                  <a:srgbClr val="284064"/>
                </a:solidFill>
                <a:latin typeface="Open Sans"/>
                <a:cs typeface="Open Sans"/>
              </a:rPr>
              <a:t>require</a:t>
            </a:r>
            <a:r>
              <a:rPr dirty="0" sz="1400" spc="-21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i="1">
                <a:solidFill>
                  <a:srgbClr val="284064"/>
                </a:solidFill>
                <a:latin typeface="Open Sans"/>
                <a:cs typeface="Open Sans"/>
              </a:rPr>
              <a:t>a</a:t>
            </a:r>
            <a:r>
              <a:rPr dirty="0" sz="1400" spc="-16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90" i="1">
                <a:solidFill>
                  <a:srgbClr val="284064"/>
                </a:solidFill>
                <a:latin typeface="Open Sans"/>
                <a:cs typeface="Open Sans"/>
              </a:rPr>
              <a:t>single</a:t>
            </a:r>
            <a:r>
              <a:rPr dirty="0" sz="1400" spc="-21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95" i="1">
                <a:solidFill>
                  <a:srgbClr val="284064"/>
                </a:solidFill>
                <a:latin typeface="Open Sans"/>
                <a:cs typeface="Open Sans"/>
              </a:rPr>
              <a:t>mobilization</a:t>
            </a:r>
            <a:r>
              <a:rPr dirty="0" sz="1400" spc="-204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55" i="1">
                <a:solidFill>
                  <a:srgbClr val="284064"/>
                </a:solidFill>
                <a:latin typeface="Open Sans"/>
                <a:cs typeface="Open Sans"/>
              </a:rPr>
              <a:t>of</a:t>
            </a:r>
            <a:r>
              <a:rPr dirty="0" sz="1400" spc="-16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100" i="1">
                <a:solidFill>
                  <a:srgbClr val="284064"/>
                </a:solidFill>
                <a:latin typeface="Open Sans"/>
                <a:cs typeface="Open Sans"/>
              </a:rPr>
              <a:t>construction</a:t>
            </a:r>
            <a:r>
              <a:rPr dirty="0" sz="1400" spc="-204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95" i="1">
                <a:solidFill>
                  <a:srgbClr val="284064"/>
                </a:solidFill>
                <a:latin typeface="Open Sans"/>
                <a:cs typeface="Open Sans"/>
              </a:rPr>
              <a:t>equipment</a:t>
            </a:r>
            <a:r>
              <a:rPr dirty="0" sz="1400" spc="-21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25" i="1">
                <a:solidFill>
                  <a:srgbClr val="284064"/>
                </a:solidFill>
                <a:latin typeface="Open Sans"/>
                <a:cs typeface="Open Sans"/>
              </a:rPr>
              <a:t>and </a:t>
            </a:r>
            <a:r>
              <a:rPr dirty="0" sz="1400" spc="-100" i="1">
                <a:solidFill>
                  <a:srgbClr val="284064"/>
                </a:solidFill>
                <a:latin typeface="Open Sans"/>
                <a:cs typeface="Open Sans"/>
              </a:rPr>
              <a:t>construction</a:t>
            </a:r>
            <a:r>
              <a:rPr dirty="0" sz="1400" spc="-229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80" i="1">
                <a:solidFill>
                  <a:srgbClr val="284064"/>
                </a:solidFill>
                <a:latin typeface="Open Sans"/>
                <a:cs typeface="Open Sans"/>
              </a:rPr>
              <a:t>timeofapproximately</a:t>
            </a:r>
            <a:r>
              <a:rPr dirty="0" sz="1400" spc="-21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i="1">
                <a:solidFill>
                  <a:srgbClr val="284064"/>
                </a:solidFill>
                <a:latin typeface="Open Sans"/>
                <a:cs typeface="Open Sans"/>
              </a:rPr>
              <a:t>2</a:t>
            </a:r>
            <a:r>
              <a:rPr dirty="0" sz="1400" spc="-17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50" i="1">
                <a:solidFill>
                  <a:srgbClr val="284064"/>
                </a:solidFill>
                <a:latin typeface="Open Sans"/>
                <a:cs typeface="Open Sans"/>
              </a:rPr>
              <a:t>to</a:t>
            </a:r>
            <a:r>
              <a:rPr dirty="0" sz="1400" spc="-19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i="1">
                <a:solidFill>
                  <a:srgbClr val="284064"/>
                </a:solidFill>
                <a:latin typeface="Open Sans"/>
                <a:cs typeface="Open Sans"/>
              </a:rPr>
              <a:t>3</a:t>
            </a:r>
            <a:r>
              <a:rPr dirty="0" sz="1400" spc="-16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85" i="1">
                <a:solidFill>
                  <a:srgbClr val="284064"/>
                </a:solidFill>
                <a:latin typeface="Open Sans"/>
                <a:cs typeface="Open Sans"/>
              </a:rPr>
              <a:t>years</a:t>
            </a:r>
            <a:r>
              <a:rPr dirty="0" sz="1400" spc="-21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100" i="1">
                <a:solidFill>
                  <a:srgbClr val="284064"/>
                </a:solidFill>
                <a:latin typeface="Open Sans"/>
                <a:cs typeface="Open Sans"/>
              </a:rPr>
              <a:t>(compared</a:t>
            </a:r>
            <a:r>
              <a:rPr dirty="0" sz="1400" spc="-22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50" i="1">
                <a:solidFill>
                  <a:srgbClr val="284064"/>
                </a:solidFill>
                <a:latin typeface="Open Sans"/>
                <a:cs typeface="Open Sans"/>
              </a:rPr>
              <a:t>to</a:t>
            </a:r>
            <a:r>
              <a:rPr dirty="0" sz="1400" spc="-18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i="1">
                <a:solidFill>
                  <a:srgbClr val="284064"/>
                </a:solidFill>
                <a:latin typeface="Open Sans"/>
                <a:cs typeface="Open Sans"/>
              </a:rPr>
              <a:t>3</a:t>
            </a:r>
            <a:r>
              <a:rPr dirty="0" sz="1400" spc="-17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50" i="1">
                <a:solidFill>
                  <a:srgbClr val="284064"/>
                </a:solidFill>
                <a:latin typeface="Open Sans"/>
                <a:cs typeface="Open Sans"/>
              </a:rPr>
              <a:t>to</a:t>
            </a:r>
            <a:r>
              <a:rPr dirty="0" sz="1400" spc="-19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i="1">
                <a:solidFill>
                  <a:srgbClr val="284064"/>
                </a:solidFill>
                <a:latin typeface="Open Sans"/>
                <a:cs typeface="Open Sans"/>
              </a:rPr>
              <a:t>4</a:t>
            </a:r>
            <a:r>
              <a:rPr dirty="0" sz="1400" spc="-17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85" i="1">
                <a:solidFill>
                  <a:srgbClr val="284064"/>
                </a:solidFill>
                <a:latin typeface="Open Sans"/>
                <a:cs typeface="Open Sans"/>
              </a:rPr>
              <a:t>years</a:t>
            </a:r>
            <a:r>
              <a:rPr dirty="0" sz="1400" spc="-20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10" i="1">
                <a:solidFill>
                  <a:srgbClr val="284064"/>
                </a:solidFill>
                <a:latin typeface="Open Sans"/>
                <a:cs typeface="Open Sans"/>
              </a:rPr>
              <a:t>forseparate </a:t>
            </a:r>
            <a:r>
              <a:rPr dirty="0" sz="1400" spc="-100" i="1">
                <a:solidFill>
                  <a:srgbClr val="284064"/>
                </a:solidFill>
                <a:latin typeface="Open Sans"/>
                <a:cs typeface="Open Sans"/>
              </a:rPr>
              <a:t>construction</a:t>
            </a:r>
            <a:r>
              <a:rPr dirty="0" sz="1400" spc="-22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55" i="1">
                <a:solidFill>
                  <a:srgbClr val="284064"/>
                </a:solidFill>
                <a:latin typeface="Open Sans"/>
                <a:cs typeface="Open Sans"/>
              </a:rPr>
              <a:t>of</a:t>
            </a:r>
            <a:r>
              <a:rPr dirty="0" sz="1400" spc="-18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85" i="1">
                <a:solidFill>
                  <a:srgbClr val="284064"/>
                </a:solidFill>
                <a:latin typeface="Open Sans"/>
                <a:cs typeface="Open Sans"/>
              </a:rPr>
              <a:t>Phase</a:t>
            </a:r>
            <a:r>
              <a:rPr dirty="0" sz="1400" spc="-229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i="1">
                <a:solidFill>
                  <a:srgbClr val="284064"/>
                </a:solidFill>
                <a:latin typeface="Open Sans"/>
                <a:cs typeface="Open Sans"/>
              </a:rPr>
              <a:t>1</a:t>
            </a:r>
            <a:r>
              <a:rPr dirty="0" sz="1400" spc="-180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65" i="1">
                <a:solidFill>
                  <a:srgbClr val="284064"/>
                </a:solidFill>
                <a:latin typeface="Open Sans"/>
                <a:cs typeface="Open Sans"/>
              </a:rPr>
              <a:t>and</a:t>
            </a:r>
            <a:r>
              <a:rPr dirty="0" sz="1400" spc="-19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i="1">
                <a:solidFill>
                  <a:srgbClr val="284064"/>
                </a:solidFill>
                <a:latin typeface="Open Sans"/>
                <a:cs typeface="Open Sans"/>
              </a:rPr>
              <a:t>2</a:t>
            </a:r>
            <a:r>
              <a:rPr dirty="0" sz="1400" spc="-18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spc="-95" i="1">
                <a:solidFill>
                  <a:srgbClr val="284064"/>
                </a:solidFill>
                <a:latin typeface="Open Sans"/>
                <a:cs typeface="Open Sans"/>
              </a:rPr>
              <a:t>roads).”</a:t>
            </a:r>
            <a:r>
              <a:rPr dirty="0" sz="1400" spc="6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400" i="1">
                <a:solidFill>
                  <a:srgbClr val="284064"/>
                </a:solidFill>
                <a:latin typeface="Open Sans"/>
                <a:cs typeface="Open Sans"/>
              </a:rPr>
              <a:t>-</a:t>
            </a:r>
            <a:r>
              <a:rPr dirty="0" sz="1400" spc="-185" i="1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95">
                <a:solidFill>
                  <a:srgbClr val="284064"/>
                </a:solidFill>
                <a:latin typeface="Open Sans"/>
                <a:cs typeface="Open Sans"/>
              </a:rPr>
              <a:t>Ambler</a:t>
            </a:r>
            <a:r>
              <a:rPr dirty="0" sz="1600" spc="-21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95">
                <a:solidFill>
                  <a:srgbClr val="284064"/>
                </a:solidFill>
                <a:latin typeface="Open Sans"/>
                <a:cs typeface="Open Sans"/>
              </a:rPr>
              <a:t>Road</a:t>
            </a:r>
            <a:r>
              <a:rPr dirty="0" sz="1600" spc="-18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80">
                <a:solidFill>
                  <a:srgbClr val="284064"/>
                </a:solidFill>
                <a:latin typeface="Open Sans"/>
                <a:cs typeface="Open Sans"/>
              </a:rPr>
              <a:t>EIS</a:t>
            </a:r>
            <a:r>
              <a:rPr dirty="0" sz="1600" spc="-19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90">
                <a:solidFill>
                  <a:srgbClr val="284064"/>
                </a:solidFill>
                <a:latin typeface="Open Sans"/>
                <a:cs typeface="Open Sans"/>
              </a:rPr>
              <a:t>page</a:t>
            </a:r>
            <a:r>
              <a:rPr dirty="0" sz="1600" spc="-19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10">
                <a:solidFill>
                  <a:srgbClr val="284064"/>
                </a:solidFill>
                <a:latin typeface="Open Sans"/>
                <a:cs typeface="Open Sans"/>
              </a:rPr>
              <a:t>2-</a:t>
            </a:r>
            <a:r>
              <a:rPr dirty="0" sz="1600" spc="-25">
                <a:solidFill>
                  <a:srgbClr val="284064"/>
                </a:solidFill>
                <a:latin typeface="Open Sans"/>
                <a:cs typeface="Open Sans"/>
              </a:rPr>
              <a:t>20</a:t>
            </a:r>
            <a:endParaRPr sz="16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82768"/>
            <a:ext cx="8481060" cy="5138420"/>
            <a:chOff x="0" y="782768"/>
            <a:chExt cx="8481060" cy="51384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82768"/>
              <a:ext cx="8480617" cy="513832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05434" y="1291590"/>
              <a:ext cx="927100" cy="0"/>
            </a:xfrm>
            <a:custGeom>
              <a:avLst/>
              <a:gdLst/>
              <a:ahLst/>
              <a:cxnLst/>
              <a:rect l="l" t="t" r="r" b="b"/>
              <a:pathLst>
                <a:path w="927100" h="0">
                  <a:moveTo>
                    <a:pt x="0" y="0"/>
                  </a:moveTo>
                  <a:lnTo>
                    <a:pt x="926972" y="0"/>
                  </a:lnTo>
                </a:path>
              </a:pathLst>
            </a:custGeom>
            <a:ln w="28956">
              <a:solidFill>
                <a:srgbClr val="F8C6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774293" y="504189"/>
            <a:ext cx="316420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1F3863"/>
                </a:solidFill>
                <a:latin typeface="Franklin Gothic Medium Cond"/>
                <a:cs typeface="Franklin Gothic Medium Cond"/>
              </a:rPr>
              <a:t>We</a:t>
            </a:r>
            <a:r>
              <a:rPr dirty="0" sz="3200" spc="254">
                <a:solidFill>
                  <a:srgbClr val="1F3863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3200" spc="70">
                <a:solidFill>
                  <a:srgbClr val="1F3863"/>
                </a:solidFill>
                <a:latin typeface="Franklin Gothic Medium Cond"/>
                <a:cs typeface="Franklin Gothic Medium Cond"/>
              </a:rPr>
              <a:t>Need</a:t>
            </a:r>
            <a:r>
              <a:rPr dirty="0" sz="3200" spc="265">
                <a:solidFill>
                  <a:srgbClr val="1F3863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3200">
                <a:solidFill>
                  <a:srgbClr val="1F3863"/>
                </a:solidFill>
                <a:latin typeface="Franklin Gothic Medium Cond"/>
                <a:cs typeface="Franklin Gothic Medium Cond"/>
              </a:rPr>
              <a:t>Your</a:t>
            </a:r>
            <a:r>
              <a:rPr dirty="0" sz="3200" spc="290">
                <a:solidFill>
                  <a:srgbClr val="1F3863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3200" spc="60">
                <a:solidFill>
                  <a:srgbClr val="1F3863"/>
                </a:solidFill>
                <a:latin typeface="Franklin Gothic Medium Cond"/>
                <a:cs typeface="Franklin Gothic Medium Cond"/>
              </a:rPr>
              <a:t>Help!</a:t>
            </a:r>
            <a:endParaRPr sz="3200">
              <a:latin typeface="Franklin Gothic Medium Cond"/>
              <a:cs typeface="Franklin Gothic Medium Cond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488928" y="6488684"/>
            <a:ext cx="1752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A6A6A6"/>
                </a:solidFill>
                <a:latin typeface="Franklin Gothic Book"/>
                <a:cs typeface="Franklin Gothic Book"/>
              </a:rPr>
              <a:t>14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914131" y="45719"/>
            <a:ext cx="3919854" cy="6597650"/>
            <a:chOff x="7914131" y="45719"/>
            <a:chExt cx="3919854" cy="659765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4131" y="45719"/>
              <a:ext cx="3919728" cy="659739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4517" y="86105"/>
              <a:ext cx="3788663" cy="646633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954517" y="86105"/>
              <a:ext cx="3789045" cy="6466840"/>
            </a:xfrm>
            <a:custGeom>
              <a:avLst/>
              <a:gdLst/>
              <a:ahLst/>
              <a:cxnLst/>
              <a:rect l="l" t="t" r="r" b="b"/>
              <a:pathLst>
                <a:path w="3789045" h="6466840">
                  <a:moveTo>
                    <a:pt x="0" y="631444"/>
                  </a:moveTo>
                  <a:lnTo>
                    <a:pt x="1731" y="584317"/>
                  </a:lnTo>
                  <a:lnTo>
                    <a:pt x="6846" y="538132"/>
                  </a:lnTo>
                  <a:lnTo>
                    <a:pt x="15221" y="493010"/>
                  </a:lnTo>
                  <a:lnTo>
                    <a:pt x="26734" y="449072"/>
                  </a:lnTo>
                  <a:lnTo>
                    <a:pt x="41263" y="406442"/>
                  </a:lnTo>
                  <a:lnTo>
                    <a:pt x="58687" y="365240"/>
                  </a:lnTo>
                  <a:lnTo>
                    <a:pt x="78882" y="325590"/>
                  </a:lnTo>
                  <a:lnTo>
                    <a:pt x="101728" y="287613"/>
                  </a:lnTo>
                  <a:lnTo>
                    <a:pt x="127101" y="251432"/>
                  </a:lnTo>
                  <a:lnTo>
                    <a:pt x="154880" y="217168"/>
                  </a:lnTo>
                  <a:lnTo>
                    <a:pt x="184943" y="184943"/>
                  </a:lnTo>
                  <a:lnTo>
                    <a:pt x="217168" y="154880"/>
                  </a:lnTo>
                  <a:lnTo>
                    <a:pt x="251432" y="127101"/>
                  </a:lnTo>
                  <a:lnTo>
                    <a:pt x="287613" y="101728"/>
                  </a:lnTo>
                  <a:lnTo>
                    <a:pt x="325590" y="78882"/>
                  </a:lnTo>
                  <a:lnTo>
                    <a:pt x="365240" y="58687"/>
                  </a:lnTo>
                  <a:lnTo>
                    <a:pt x="406442" y="41263"/>
                  </a:lnTo>
                  <a:lnTo>
                    <a:pt x="449072" y="26734"/>
                  </a:lnTo>
                  <a:lnTo>
                    <a:pt x="493010" y="15221"/>
                  </a:lnTo>
                  <a:lnTo>
                    <a:pt x="538132" y="6846"/>
                  </a:lnTo>
                  <a:lnTo>
                    <a:pt x="584317" y="1731"/>
                  </a:lnTo>
                  <a:lnTo>
                    <a:pt x="631443" y="0"/>
                  </a:lnTo>
                  <a:lnTo>
                    <a:pt x="3157220" y="0"/>
                  </a:lnTo>
                  <a:lnTo>
                    <a:pt x="3204346" y="1731"/>
                  </a:lnTo>
                  <a:lnTo>
                    <a:pt x="3250531" y="6846"/>
                  </a:lnTo>
                  <a:lnTo>
                    <a:pt x="3295653" y="15221"/>
                  </a:lnTo>
                  <a:lnTo>
                    <a:pt x="3339591" y="26734"/>
                  </a:lnTo>
                  <a:lnTo>
                    <a:pt x="3382221" y="41263"/>
                  </a:lnTo>
                  <a:lnTo>
                    <a:pt x="3423423" y="58687"/>
                  </a:lnTo>
                  <a:lnTo>
                    <a:pt x="3463073" y="78882"/>
                  </a:lnTo>
                  <a:lnTo>
                    <a:pt x="3501050" y="101728"/>
                  </a:lnTo>
                  <a:lnTo>
                    <a:pt x="3537231" y="127101"/>
                  </a:lnTo>
                  <a:lnTo>
                    <a:pt x="3571495" y="154880"/>
                  </a:lnTo>
                  <a:lnTo>
                    <a:pt x="3603720" y="184943"/>
                  </a:lnTo>
                  <a:lnTo>
                    <a:pt x="3633783" y="217168"/>
                  </a:lnTo>
                  <a:lnTo>
                    <a:pt x="3661562" y="251432"/>
                  </a:lnTo>
                  <a:lnTo>
                    <a:pt x="3686935" y="287613"/>
                  </a:lnTo>
                  <a:lnTo>
                    <a:pt x="3709781" y="325590"/>
                  </a:lnTo>
                  <a:lnTo>
                    <a:pt x="3729976" y="365240"/>
                  </a:lnTo>
                  <a:lnTo>
                    <a:pt x="3747400" y="406442"/>
                  </a:lnTo>
                  <a:lnTo>
                    <a:pt x="3761929" y="449072"/>
                  </a:lnTo>
                  <a:lnTo>
                    <a:pt x="3773442" y="493010"/>
                  </a:lnTo>
                  <a:lnTo>
                    <a:pt x="3781817" y="538132"/>
                  </a:lnTo>
                  <a:lnTo>
                    <a:pt x="3786932" y="584317"/>
                  </a:lnTo>
                  <a:lnTo>
                    <a:pt x="3788663" y="631444"/>
                  </a:lnTo>
                  <a:lnTo>
                    <a:pt x="3788663" y="5834875"/>
                  </a:lnTo>
                  <a:lnTo>
                    <a:pt x="3786932" y="5882001"/>
                  </a:lnTo>
                  <a:lnTo>
                    <a:pt x="3781817" y="5928186"/>
                  </a:lnTo>
                  <a:lnTo>
                    <a:pt x="3773442" y="5973309"/>
                  </a:lnTo>
                  <a:lnTo>
                    <a:pt x="3761929" y="6017247"/>
                  </a:lnTo>
                  <a:lnTo>
                    <a:pt x="3747400" y="6059878"/>
                  </a:lnTo>
                  <a:lnTo>
                    <a:pt x="3729976" y="6101080"/>
                  </a:lnTo>
                  <a:lnTo>
                    <a:pt x="3709781" y="6140731"/>
                  </a:lnTo>
                  <a:lnTo>
                    <a:pt x="3686935" y="6178709"/>
                  </a:lnTo>
                  <a:lnTo>
                    <a:pt x="3661562" y="6214891"/>
                  </a:lnTo>
                  <a:lnTo>
                    <a:pt x="3633783" y="6249156"/>
                  </a:lnTo>
                  <a:lnTo>
                    <a:pt x="3603720" y="6281381"/>
                  </a:lnTo>
                  <a:lnTo>
                    <a:pt x="3571495" y="6311445"/>
                  </a:lnTo>
                  <a:lnTo>
                    <a:pt x="3537231" y="6339225"/>
                  </a:lnTo>
                  <a:lnTo>
                    <a:pt x="3501050" y="6364599"/>
                  </a:lnTo>
                  <a:lnTo>
                    <a:pt x="3463073" y="6387446"/>
                  </a:lnTo>
                  <a:lnTo>
                    <a:pt x="3423423" y="6407642"/>
                  </a:lnTo>
                  <a:lnTo>
                    <a:pt x="3382221" y="6425066"/>
                  </a:lnTo>
                  <a:lnTo>
                    <a:pt x="3339591" y="6439596"/>
                  </a:lnTo>
                  <a:lnTo>
                    <a:pt x="3295653" y="6451110"/>
                  </a:lnTo>
                  <a:lnTo>
                    <a:pt x="3250531" y="6459485"/>
                  </a:lnTo>
                  <a:lnTo>
                    <a:pt x="3204346" y="6464599"/>
                  </a:lnTo>
                  <a:lnTo>
                    <a:pt x="3157220" y="6466332"/>
                  </a:lnTo>
                  <a:lnTo>
                    <a:pt x="631443" y="6466332"/>
                  </a:lnTo>
                  <a:lnTo>
                    <a:pt x="584317" y="6464599"/>
                  </a:lnTo>
                  <a:lnTo>
                    <a:pt x="538132" y="6459485"/>
                  </a:lnTo>
                  <a:lnTo>
                    <a:pt x="493010" y="6451110"/>
                  </a:lnTo>
                  <a:lnTo>
                    <a:pt x="449072" y="6439596"/>
                  </a:lnTo>
                  <a:lnTo>
                    <a:pt x="406442" y="6425066"/>
                  </a:lnTo>
                  <a:lnTo>
                    <a:pt x="365240" y="6407642"/>
                  </a:lnTo>
                  <a:lnTo>
                    <a:pt x="325590" y="6387446"/>
                  </a:lnTo>
                  <a:lnTo>
                    <a:pt x="287613" y="6364599"/>
                  </a:lnTo>
                  <a:lnTo>
                    <a:pt x="251432" y="6339225"/>
                  </a:lnTo>
                  <a:lnTo>
                    <a:pt x="217168" y="6311445"/>
                  </a:lnTo>
                  <a:lnTo>
                    <a:pt x="184943" y="6281381"/>
                  </a:lnTo>
                  <a:lnTo>
                    <a:pt x="154880" y="6249156"/>
                  </a:lnTo>
                  <a:lnTo>
                    <a:pt x="127101" y="6214891"/>
                  </a:lnTo>
                  <a:lnTo>
                    <a:pt x="101728" y="6178709"/>
                  </a:lnTo>
                  <a:lnTo>
                    <a:pt x="78882" y="6140731"/>
                  </a:lnTo>
                  <a:lnTo>
                    <a:pt x="58687" y="6101080"/>
                  </a:lnTo>
                  <a:lnTo>
                    <a:pt x="41263" y="6059878"/>
                  </a:lnTo>
                  <a:lnTo>
                    <a:pt x="26734" y="6017247"/>
                  </a:lnTo>
                  <a:lnTo>
                    <a:pt x="15221" y="5973309"/>
                  </a:lnTo>
                  <a:lnTo>
                    <a:pt x="6846" y="5928186"/>
                  </a:lnTo>
                  <a:lnTo>
                    <a:pt x="1731" y="5882001"/>
                  </a:lnTo>
                  <a:lnTo>
                    <a:pt x="0" y="5834875"/>
                  </a:lnTo>
                  <a:lnTo>
                    <a:pt x="0" y="631444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34653" y="285749"/>
            <a:ext cx="16230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solidFill>
                  <a:srgbClr val="FFFFFF"/>
                </a:solidFill>
              </a:rPr>
              <a:t>Take</a:t>
            </a:r>
            <a:r>
              <a:rPr dirty="0" sz="2800" spc="-110">
                <a:solidFill>
                  <a:srgbClr val="FFFFFF"/>
                </a:solidFill>
              </a:rPr>
              <a:t> </a:t>
            </a:r>
            <a:r>
              <a:rPr dirty="0" sz="2800" spc="-10">
                <a:solidFill>
                  <a:srgbClr val="FFFFFF"/>
                </a:solidFill>
              </a:rPr>
              <a:t>Action!</a:t>
            </a:r>
            <a:endParaRPr sz="2800"/>
          </a:p>
        </p:txBody>
      </p:sp>
      <p:sp>
        <p:nvSpPr>
          <p:cNvPr id="12" name="object 12" descr=""/>
          <p:cNvSpPr txBox="1"/>
          <p:nvPr/>
        </p:nvSpPr>
        <p:spPr>
          <a:xfrm>
            <a:off x="8261731" y="805383"/>
            <a:ext cx="27114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 spc="-25">
                <a:solidFill>
                  <a:srgbClr val="FFFF00"/>
                </a:solidFill>
                <a:latin typeface="Open Sans"/>
                <a:cs typeface="Open Sans"/>
              </a:rPr>
              <a:t>1.</a:t>
            </a:r>
            <a:r>
              <a:rPr dirty="0" sz="1800">
                <a:solidFill>
                  <a:srgbClr val="FFFF00"/>
                </a:solidFill>
                <a:latin typeface="Open Sans"/>
                <a:cs typeface="Open Sans"/>
              </a:rPr>
              <a:t>	Ambler</a:t>
            </a:r>
            <a:r>
              <a:rPr dirty="0" sz="1800" spc="-50">
                <a:solidFill>
                  <a:srgbClr val="FFFF00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FFFF00"/>
                </a:solidFill>
                <a:latin typeface="Open Sans"/>
                <a:cs typeface="Open Sans"/>
              </a:rPr>
              <a:t>Access</a:t>
            </a:r>
            <a:r>
              <a:rPr dirty="0" sz="1800" spc="-15">
                <a:solidFill>
                  <a:srgbClr val="FFFF00"/>
                </a:solidFill>
                <a:latin typeface="Open Sans"/>
                <a:cs typeface="Open Sans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Open Sans"/>
                <a:cs typeface="Open Sans"/>
              </a:rPr>
              <a:t>Project</a:t>
            </a:r>
            <a:endParaRPr sz="1800">
              <a:latin typeface="Open Sans"/>
              <a:cs typeface="Open Sans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87968" y="1252727"/>
            <a:ext cx="2148839" cy="215646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8261731" y="3499230"/>
            <a:ext cx="3195320" cy="2803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774065" marR="5588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Comment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Deadline: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December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22,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  <a:p>
            <a:pPr algn="ctr" marL="207645">
              <a:lnSpc>
                <a:spcPct val="100000"/>
              </a:lnSpc>
              <a:spcBef>
                <a:spcPts val="36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www.pathtoopportunity.org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dirty="0" sz="1800" spc="-25">
                <a:solidFill>
                  <a:srgbClr val="FFFF00"/>
                </a:solidFill>
                <a:latin typeface="Open Sans"/>
                <a:cs typeface="Open Sans"/>
              </a:rPr>
              <a:t>2.</a:t>
            </a:r>
            <a:r>
              <a:rPr dirty="0" sz="1800">
                <a:solidFill>
                  <a:srgbClr val="FFFF00"/>
                </a:solidFill>
                <a:latin typeface="Open Sans"/>
                <a:cs typeface="Open Sans"/>
              </a:rPr>
              <a:t>	Anchorage</a:t>
            </a:r>
            <a:r>
              <a:rPr dirty="0" sz="1800" spc="-50">
                <a:solidFill>
                  <a:srgbClr val="FFFF00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FFFF00"/>
                </a:solidFill>
                <a:latin typeface="Open Sans"/>
                <a:cs typeface="Open Sans"/>
              </a:rPr>
              <a:t>Public</a:t>
            </a:r>
            <a:r>
              <a:rPr dirty="0" sz="1800" spc="-65">
                <a:solidFill>
                  <a:srgbClr val="FFFF00"/>
                </a:solidFill>
                <a:latin typeface="Open Sans"/>
                <a:cs typeface="Open Sans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Open Sans"/>
                <a:cs typeface="Open Sans"/>
              </a:rPr>
              <a:t>Meeting!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Open Sans"/>
              <a:cs typeface="Open Sans"/>
            </a:endParaRPr>
          </a:p>
          <a:p>
            <a:pPr algn="ctr" marL="207645">
              <a:lnSpc>
                <a:spcPct val="100000"/>
              </a:lnSpc>
            </a:pP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announced!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algn="ctr" marL="614680" marR="399415" indent="-63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Sign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updates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info@ambleraccess.org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41808" y="6481673"/>
            <a:ext cx="75304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’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h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22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u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v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m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b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9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,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0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-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-5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3</a:t>
            </a:r>
            <a:r>
              <a:rPr dirty="0" sz="1000" spc="5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endParaRPr sz="10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9192" y="1640535"/>
            <a:ext cx="427101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65">
                <a:solidFill>
                  <a:srgbClr val="FFFFFF"/>
                </a:solidFill>
              </a:rPr>
              <a:t>THAN</a:t>
            </a:r>
            <a:r>
              <a:rPr dirty="0" u="sng" sz="7200" spc="65">
                <a:solidFill>
                  <a:srgbClr val="FFFFFF"/>
                </a:solidFill>
                <a:uFill>
                  <a:solidFill>
                    <a:srgbClr val="F8C61E"/>
                  </a:solidFill>
                </a:uFill>
              </a:rPr>
              <a:t>K</a:t>
            </a:r>
            <a:r>
              <a:rPr dirty="0" u="sng" sz="7200" spc="260">
                <a:solidFill>
                  <a:srgbClr val="FFFFFF"/>
                </a:solidFill>
                <a:uFill>
                  <a:solidFill>
                    <a:srgbClr val="F8C61E"/>
                  </a:solidFill>
                </a:uFill>
              </a:rPr>
              <a:t> </a:t>
            </a:r>
            <a:r>
              <a:rPr dirty="0" u="sng" sz="7200" spc="25">
                <a:solidFill>
                  <a:srgbClr val="FFFFFF"/>
                </a:solidFill>
                <a:uFill>
                  <a:solidFill>
                    <a:srgbClr val="F8C61E"/>
                  </a:solidFill>
                </a:uFill>
              </a:rPr>
              <a:t>Y</a:t>
            </a:r>
            <a:r>
              <a:rPr dirty="0" sz="7200" spc="25">
                <a:solidFill>
                  <a:srgbClr val="FFFFFF"/>
                </a:solidFill>
              </a:rPr>
              <a:t>OU!</a:t>
            </a:r>
            <a:endParaRPr sz="7200"/>
          </a:p>
        </p:txBody>
      </p:sp>
      <p:sp>
        <p:nvSpPr>
          <p:cNvPr id="4" name="object 4" descr=""/>
          <p:cNvSpPr txBox="1"/>
          <p:nvPr/>
        </p:nvSpPr>
        <p:spPr>
          <a:xfrm>
            <a:off x="11488928" y="6488684"/>
            <a:ext cx="1752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A6A6A6"/>
                </a:solidFill>
                <a:latin typeface="Franklin Gothic Book"/>
                <a:cs typeface="Franklin Gothic Book"/>
              </a:rPr>
              <a:t>15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3112" y="0"/>
              <a:ext cx="1008888" cy="685799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675131" cy="685799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9163" y="3020567"/>
              <a:ext cx="3566160" cy="1345691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3413505" y="4570857"/>
            <a:ext cx="492887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Join us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on social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media!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https://bit.ly/AIDEAAK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Visit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AIDEA.org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43178" y="6488684"/>
            <a:ext cx="75304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’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h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22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u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v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m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b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9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,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0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-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-5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3</a:t>
            </a:r>
            <a:r>
              <a:rPr dirty="0" sz="1000" spc="5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endParaRPr sz="10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455" y="1141475"/>
            <a:ext cx="9253728" cy="50916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2150" rIns="0" bIns="0" rtlCol="0" vert="horz">
            <a:spAutoFit/>
          </a:bodyPr>
          <a:lstStyle/>
          <a:p>
            <a:pPr marL="421640">
              <a:lnSpc>
                <a:spcPct val="100000"/>
              </a:lnSpc>
              <a:spcBef>
                <a:spcPts val="95"/>
              </a:spcBef>
            </a:pPr>
            <a:r>
              <a:rPr dirty="0" u="sng" sz="4000" spc="-20">
                <a:uFill>
                  <a:solidFill>
                    <a:srgbClr val="F8C61E"/>
                  </a:solidFill>
                </a:uFill>
              </a:rPr>
              <a:t> </a:t>
            </a:r>
            <a:r>
              <a:rPr dirty="0" u="sng" sz="4000" spc="65">
                <a:uFill>
                  <a:solidFill>
                    <a:srgbClr val="F8C61E"/>
                  </a:solidFill>
                </a:uFill>
              </a:rPr>
              <a:t>Inter</a:t>
            </a:r>
            <a:r>
              <a:rPr dirty="0" sz="4000" spc="65"/>
              <a:t>national</a:t>
            </a:r>
            <a:r>
              <a:rPr dirty="0" sz="4000" spc="275"/>
              <a:t> </a:t>
            </a:r>
            <a:r>
              <a:rPr dirty="0" sz="4000" spc="50"/>
              <a:t>News</a:t>
            </a:r>
            <a:r>
              <a:rPr dirty="0" sz="4000" spc="254"/>
              <a:t> </a:t>
            </a:r>
            <a:r>
              <a:rPr dirty="0" sz="4000"/>
              <a:t>on</a:t>
            </a:r>
            <a:r>
              <a:rPr dirty="0" sz="4000" spc="235"/>
              <a:t> </a:t>
            </a:r>
            <a:r>
              <a:rPr dirty="0" sz="4000" spc="60"/>
              <a:t>September</a:t>
            </a:r>
            <a:r>
              <a:rPr dirty="0" sz="4000" spc="275"/>
              <a:t> </a:t>
            </a:r>
            <a:r>
              <a:rPr dirty="0" sz="4000"/>
              <a:t>6,</a:t>
            </a:r>
            <a:r>
              <a:rPr dirty="0" sz="4000" spc="225"/>
              <a:t> </a:t>
            </a:r>
            <a:r>
              <a:rPr dirty="0" sz="4000" spc="-20"/>
              <a:t>2023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241808" y="6492235"/>
            <a:ext cx="7530465" cy="16891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’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h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22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u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v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m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b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9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,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0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-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-5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3</a:t>
            </a:r>
            <a:r>
              <a:rPr dirty="0" sz="1000" spc="5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endParaRPr sz="1000">
              <a:latin typeface="Franklin Gothic Medium Cond"/>
              <a:cs typeface="Franklin Gothic Medium Cond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51153" y="968502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 h="0">
                <a:moveTo>
                  <a:pt x="0" y="0"/>
                </a:moveTo>
                <a:lnTo>
                  <a:pt x="926972" y="0"/>
                </a:lnTo>
              </a:path>
            </a:pathLst>
          </a:custGeom>
          <a:ln w="28956">
            <a:solidFill>
              <a:srgbClr val="F8C6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2150" rIns="0" bIns="0" rtlCol="0" vert="horz">
            <a:spAutoFit/>
          </a:bodyPr>
          <a:lstStyle/>
          <a:p>
            <a:pPr marL="34798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Why</a:t>
            </a:r>
            <a:r>
              <a:rPr dirty="0" sz="4000" spc="235"/>
              <a:t> </a:t>
            </a:r>
            <a:r>
              <a:rPr dirty="0" sz="4000"/>
              <a:t>Is</a:t>
            </a:r>
            <a:r>
              <a:rPr dirty="0" sz="4000" spc="210"/>
              <a:t> </a:t>
            </a:r>
            <a:r>
              <a:rPr dirty="0" sz="4000" spc="50"/>
              <a:t>This</a:t>
            </a:r>
            <a:r>
              <a:rPr dirty="0" sz="4000" spc="250"/>
              <a:t> </a:t>
            </a:r>
            <a:r>
              <a:rPr dirty="0" sz="4000" spc="90"/>
              <a:t>Important</a:t>
            </a:r>
            <a:r>
              <a:rPr dirty="0" sz="4000" spc="280"/>
              <a:t> </a:t>
            </a:r>
            <a:r>
              <a:rPr dirty="0" sz="4000"/>
              <a:t>To</a:t>
            </a:r>
            <a:r>
              <a:rPr dirty="0" sz="4000" spc="225"/>
              <a:t> </a:t>
            </a:r>
            <a:r>
              <a:rPr dirty="0" sz="4000" spc="50"/>
              <a:t>Alaskans?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514" y="1511776"/>
            <a:ext cx="5519296" cy="458959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745226" y="1322958"/>
            <a:ext cx="6184265" cy="45027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45590" marR="1427480" indent="118745">
              <a:lnSpc>
                <a:spcPct val="100000"/>
              </a:lnSpc>
              <a:spcBef>
                <a:spcPts val="105"/>
              </a:spcBef>
            </a:pPr>
            <a:r>
              <a:rPr dirty="0" sz="2000" spc="85">
                <a:solidFill>
                  <a:srgbClr val="1F3863"/>
                </a:solidFill>
                <a:latin typeface="Franklin Gothic Medium Cond"/>
                <a:cs typeface="Franklin Gothic Medium Cond"/>
              </a:rPr>
              <a:t>Statehood</a:t>
            </a:r>
            <a:r>
              <a:rPr dirty="0" sz="2000" spc="229">
                <a:solidFill>
                  <a:srgbClr val="1F3863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000" spc="60">
                <a:solidFill>
                  <a:srgbClr val="1F3863"/>
                </a:solidFill>
                <a:latin typeface="Franklin Gothic Medium Cond"/>
                <a:cs typeface="Franklin Gothic Medium Cond"/>
              </a:rPr>
              <a:t>Act</a:t>
            </a:r>
            <a:r>
              <a:rPr dirty="0" sz="2000" spc="245">
                <a:solidFill>
                  <a:srgbClr val="1F3863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000">
                <a:solidFill>
                  <a:srgbClr val="1F3863"/>
                </a:solidFill>
                <a:latin typeface="Franklin Gothic Medium Cond"/>
                <a:cs typeface="Franklin Gothic Medium Cond"/>
              </a:rPr>
              <a:t>–</a:t>
            </a:r>
            <a:r>
              <a:rPr dirty="0" sz="2000" spc="204">
                <a:solidFill>
                  <a:srgbClr val="1F3863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000" spc="75">
                <a:solidFill>
                  <a:srgbClr val="1F3863"/>
                </a:solidFill>
                <a:latin typeface="Franklin Gothic Medium Cond"/>
                <a:cs typeface="Franklin Gothic Medium Cond"/>
              </a:rPr>
              <a:t>Section</a:t>
            </a:r>
            <a:r>
              <a:rPr dirty="0" sz="2000" spc="235">
                <a:solidFill>
                  <a:srgbClr val="1F3863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000" spc="55">
                <a:solidFill>
                  <a:srgbClr val="1F3863"/>
                </a:solidFill>
                <a:latin typeface="Franklin Gothic Medium Cond"/>
                <a:cs typeface="Franklin Gothic Medium Cond"/>
              </a:rPr>
              <a:t>6(i) </a:t>
            </a:r>
            <a:r>
              <a:rPr dirty="0" sz="2000" spc="75">
                <a:solidFill>
                  <a:srgbClr val="1F3863"/>
                </a:solidFill>
                <a:latin typeface="Franklin Gothic Medium Cond"/>
                <a:cs typeface="Franklin Gothic Medium Cond"/>
              </a:rPr>
              <a:t>Alaska</a:t>
            </a:r>
            <a:r>
              <a:rPr dirty="0" sz="2000" spc="235">
                <a:solidFill>
                  <a:srgbClr val="1F3863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000" spc="85">
                <a:solidFill>
                  <a:srgbClr val="1F3863"/>
                </a:solidFill>
                <a:latin typeface="Franklin Gothic Medium Cond"/>
                <a:cs typeface="Franklin Gothic Medium Cond"/>
              </a:rPr>
              <a:t>Constitution</a:t>
            </a:r>
            <a:r>
              <a:rPr dirty="0" sz="2000" spc="270">
                <a:solidFill>
                  <a:srgbClr val="1F3863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000">
                <a:solidFill>
                  <a:srgbClr val="1F3863"/>
                </a:solidFill>
                <a:latin typeface="Franklin Gothic Medium Cond"/>
                <a:cs typeface="Franklin Gothic Medium Cond"/>
              </a:rPr>
              <a:t>–</a:t>
            </a:r>
            <a:r>
              <a:rPr dirty="0" sz="2000" spc="204">
                <a:solidFill>
                  <a:srgbClr val="1F3863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000" spc="90">
                <a:solidFill>
                  <a:srgbClr val="1F3863"/>
                </a:solidFill>
                <a:latin typeface="Franklin Gothic Medium Cond"/>
                <a:cs typeface="Franklin Gothic Medium Cond"/>
              </a:rPr>
              <a:t>Article</a:t>
            </a:r>
            <a:r>
              <a:rPr dirty="0" sz="2000" spc="210">
                <a:solidFill>
                  <a:srgbClr val="1F3863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2000" spc="-50">
                <a:solidFill>
                  <a:srgbClr val="1F3863"/>
                </a:solidFill>
                <a:latin typeface="Franklin Gothic Medium Cond"/>
                <a:cs typeface="Franklin Gothic Medium Cond"/>
              </a:rPr>
              <a:t>8</a:t>
            </a:r>
            <a:endParaRPr sz="2000">
              <a:latin typeface="Franklin Gothic Medium Cond"/>
              <a:cs typeface="Franklin Gothic Medium Con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rights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offered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Congress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Alaskans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statehood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included:</a:t>
            </a:r>
            <a:endParaRPr sz="1800">
              <a:latin typeface="Calibri"/>
              <a:cs typeface="Calibri"/>
            </a:endParaRPr>
          </a:p>
          <a:p>
            <a:pPr marL="469900" marR="630555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right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select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receive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ownership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title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to </a:t>
            </a:r>
            <a:r>
              <a:rPr dirty="0" sz="1800" spc="-10">
                <a:latin typeface="Calibri"/>
                <a:cs typeface="Calibri"/>
              </a:rPr>
              <a:t>approximately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30%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state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(102.5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million acres)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as </a:t>
            </a:r>
            <a:r>
              <a:rPr dirty="0" sz="1800" spc="-10">
                <a:latin typeface="Calibri"/>
                <a:cs typeface="Calibri"/>
              </a:rPr>
              <a:t>“statehood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lands”</a:t>
            </a:r>
            <a:endParaRPr sz="1800">
              <a:latin typeface="Calibri"/>
              <a:cs typeface="Calibri"/>
            </a:endParaRPr>
          </a:p>
          <a:p>
            <a:pPr marL="469900" marR="37719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dirty="0" sz="1800">
                <a:latin typeface="Calibri"/>
                <a:cs typeface="Calibri"/>
              </a:rPr>
              <a:t>Ownership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minerals,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oil,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gas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beneath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statehood lands</a:t>
            </a:r>
            <a:endParaRPr sz="1800">
              <a:latin typeface="Calibri"/>
              <a:cs typeface="Calibri"/>
            </a:endParaRPr>
          </a:p>
          <a:p>
            <a:pPr marL="469900" marR="142875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right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access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across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federal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other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lands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“prospect </a:t>
            </a:r>
            <a:r>
              <a:rPr dirty="0" sz="1800" spc="-30">
                <a:latin typeface="Calibri"/>
                <a:cs typeface="Calibri"/>
              </a:rPr>
              <a:t>for,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mine,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remove”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state-</a:t>
            </a:r>
            <a:r>
              <a:rPr dirty="0" sz="1800">
                <a:latin typeface="Calibri"/>
                <a:cs typeface="Calibri"/>
              </a:rPr>
              <a:t>owned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minerals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state</a:t>
            </a:r>
            <a:r>
              <a:rPr dirty="0" sz="1800" spc="-20">
                <a:latin typeface="Calibri"/>
                <a:cs typeface="Calibri"/>
              </a:rPr>
              <a:t> land</a:t>
            </a:r>
            <a:endParaRPr sz="18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right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manage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decide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whether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resources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should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be </a:t>
            </a:r>
            <a:r>
              <a:rPr dirty="0" sz="1800">
                <a:latin typeface="Calibri"/>
                <a:cs typeface="Calibri"/>
              </a:rPr>
              <a:t>developed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state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lands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according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laws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passed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>
                <a:latin typeface="Calibri"/>
                <a:cs typeface="Calibri"/>
              </a:rPr>
              <a:t>Alaska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Legislature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Alaska</a:t>
            </a:r>
            <a:r>
              <a:rPr dirty="0" sz="1800" spc="-10">
                <a:latin typeface="Calibri"/>
                <a:cs typeface="Calibri"/>
              </a:rPr>
              <a:t> Constitution</a:t>
            </a:r>
            <a:endParaRPr sz="1800">
              <a:latin typeface="Calibri"/>
              <a:cs typeface="Calibri"/>
            </a:endParaRPr>
          </a:p>
          <a:p>
            <a:pPr marL="469900" marR="401320" indent="-457200">
              <a:lnSpc>
                <a:spcPts val="2180"/>
              </a:lnSpc>
              <a:spcBef>
                <a:spcPts val="55"/>
              </a:spcBef>
              <a:buAutoNum type="arabicPeriod"/>
              <a:tabLst>
                <a:tab pos="469900" algn="l"/>
              </a:tabLst>
            </a:pPr>
            <a:r>
              <a:rPr dirty="0" sz="1800">
                <a:latin typeface="Calibri"/>
                <a:cs typeface="Calibri"/>
              </a:rPr>
              <a:t>Title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submerged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lands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minerals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beneath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navigable waters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41808" y="6492235"/>
            <a:ext cx="7530465" cy="16891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’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h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22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u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v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m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b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9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,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0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-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-5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3</a:t>
            </a:r>
            <a:r>
              <a:rPr dirty="0" sz="1000" spc="5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endParaRPr sz="1000">
              <a:latin typeface="Franklin Gothic Medium Cond"/>
              <a:cs typeface="Franklin Gothic Medium Cond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3068" y="112776"/>
            <a:ext cx="5539740" cy="5949950"/>
            <a:chOff x="163068" y="112776"/>
            <a:chExt cx="5539740" cy="5949950"/>
          </a:xfrm>
        </p:grpSpPr>
        <p:sp>
          <p:nvSpPr>
            <p:cNvPr id="3" name="object 3" descr=""/>
            <p:cNvSpPr/>
            <p:nvPr/>
          </p:nvSpPr>
          <p:spPr>
            <a:xfrm>
              <a:off x="851154" y="968501"/>
              <a:ext cx="927100" cy="0"/>
            </a:xfrm>
            <a:custGeom>
              <a:avLst/>
              <a:gdLst/>
              <a:ahLst/>
              <a:cxnLst/>
              <a:rect l="l" t="t" r="r" b="b"/>
              <a:pathLst>
                <a:path w="927100" h="0">
                  <a:moveTo>
                    <a:pt x="0" y="0"/>
                  </a:moveTo>
                  <a:lnTo>
                    <a:pt x="926972" y="0"/>
                  </a:lnTo>
                </a:path>
              </a:pathLst>
            </a:custGeom>
            <a:ln w="28956">
              <a:solidFill>
                <a:srgbClr val="F8C61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68" y="112776"/>
              <a:ext cx="5539740" cy="5949696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39597" y="5943701"/>
            <a:ext cx="4899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082423-</a:t>
            </a:r>
            <a:r>
              <a:rPr dirty="0" u="sng" sz="12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china-s-global-reach-grows-behind-critical-minerals.pdf</a:t>
            </a:r>
            <a:r>
              <a:rPr dirty="0" u="sng" sz="1200" spc="24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2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(spglobal.com)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5199" y="1010543"/>
            <a:ext cx="5000830" cy="504583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41808" y="6492235"/>
            <a:ext cx="7530465" cy="16891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’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h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22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u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v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m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b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9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,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0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-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-5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3</a:t>
            </a:r>
            <a:r>
              <a:rPr dirty="0" sz="1000" spc="5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endParaRPr sz="1000">
              <a:latin typeface="Franklin Gothic Medium Cond"/>
              <a:cs typeface="Franklin Gothic Medium Cond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51153" y="968502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 h="0">
                <a:moveTo>
                  <a:pt x="0" y="0"/>
                </a:moveTo>
                <a:lnTo>
                  <a:pt x="926972" y="0"/>
                </a:lnTo>
              </a:path>
            </a:pathLst>
          </a:custGeom>
          <a:ln w="28956">
            <a:solidFill>
              <a:srgbClr val="F8C6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2150" rIns="0" bIns="0" rtlCol="0" vert="horz">
            <a:spAutoFit/>
          </a:bodyPr>
          <a:lstStyle/>
          <a:p>
            <a:pPr marL="34798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Our</a:t>
            </a:r>
            <a:r>
              <a:rPr dirty="0" sz="4000" spc="254"/>
              <a:t> </a:t>
            </a:r>
            <a:r>
              <a:rPr dirty="0" sz="4000" spc="50"/>
              <a:t>Other</a:t>
            </a:r>
            <a:r>
              <a:rPr dirty="0" sz="4000" spc="265"/>
              <a:t> </a:t>
            </a:r>
            <a:r>
              <a:rPr dirty="0" sz="4000"/>
              <a:t>Key</a:t>
            </a:r>
            <a:r>
              <a:rPr dirty="0" sz="4000" spc="280"/>
              <a:t> </a:t>
            </a:r>
            <a:r>
              <a:rPr dirty="0" sz="4000" spc="65"/>
              <a:t>Initiatives</a:t>
            </a:r>
            <a:r>
              <a:rPr dirty="0" sz="4000" spc="290"/>
              <a:t> </a:t>
            </a:r>
            <a:r>
              <a:rPr dirty="0" sz="4000" spc="80"/>
              <a:t>Supporting</a:t>
            </a:r>
            <a:r>
              <a:rPr dirty="0" sz="4000" spc="285"/>
              <a:t> </a:t>
            </a:r>
            <a:r>
              <a:rPr dirty="0" sz="4000" spc="50"/>
              <a:t>Alaskans</a:t>
            </a:r>
            <a:endParaRPr sz="40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5735" y="1103375"/>
            <a:ext cx="4933188" cy="21915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887711" y="1103375"/>
            <a:ext cx="1891664" cy="5196840"/>
            <a:chOff x="9887711" y="1103375"/>
            <a:chExt cx="1891664" cy="51968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87711" y="1103375"/>
              <a:ext cx="1854707" cy="519684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063733" y="4024121"/>
              <a:ext cx="1696720" cy="589915"/>
            </a:xfrm>
            <a:custGeom>
              <a:avLst/>
              <a:gdLst/>
              <a:ahLst/>
              <a:cxnLst/>
              <a:rect l="l" t="t" r="r" b="b"/>
              <a:pathLst>
                <a:path w="1696720" h="589914">
                  <a:moveTo>
                    <a:pt x="0" y="294894"/>
                  </a:moveTo>
                  <a:lnTo>
                    <a:pt x="11100" y="247073"/>
                  </a:lnTo>
                  <a:lnTo>
                    <a:pt x="43238" y="201704"/>
                  </a:lnTo>
                  <a:lnTo>
                    <a:pt x="94667" y="159395"/>
                  </a:lnTo>
                  <a:lnTo>
                    <a:pt x="163641" y="120755"/>
                  </a:lnTo>
                  <a:lnTo>
                    <a:pt x="204160" y="103001"/>
                  </a:lnTo>
                  <a:lnTo>
                    <a:pt x="248412" y="86391"/>
                  </a:lnTo>
                  <a:lnTo>
                    <a:pt x="296175" y="71003"/>
                  </a:lnTo>
                  <a:lnTo>
                    <a:pt x="347234" y="56912"/>
                  </a:lnTo>
                  <a:lnTo>
                    <a:pt x="401368" y="44194"/>
                  </a:lnTo>
                  <a:lnTo>
                    <a:pt x="458361" y="32925"/>
                  </a:lnTo>
                  <a:lnTo>
                    <a:pt x="517993" y="23181"/>
                  </a:lnTo>
                  <a:lnTo>
                    <a:pt x="580046" y="15038"/>
                  </a:lnTo>
                  <a:lnTo>
                    <a:pt x="644302" y="8573"/>
                  </a:lnTo>
                  <a:lnTo>
                    <a:pt x="710543" y="3861"/>
                  </a:lnTo>
                  <a:lnTo>
                    <a:pt x="778550" y="977"/>
                  </a:lnTo>
                  <a:lnTo>
                    <a:pt x="848106" y="0"/>
                  </a:lnTo>
                  <a:lnTo>
                    <a:pt x="917661" y="977"/>
                  </a:lnTo>
                  <a:lnTo>
                    <a:pt x="985668" y="3861"/>
                  </a:lnTo>
                  <a:lnTo>
                    <a:pt x="1051909" y="8573"/>
                  </a:lnTo>
                  <a:lnTo>
                    <a:pt x="1116165" y="15038"/>
                  </a:lnTo>
                  <a:lnTo>
                    <a:pt x="1178218" y="23181"/>
                  </a:lnTo>
                  <a:lnTo>
                    <a:pt x="1237850" y="32925"/>
                  </a:lnTo>
                  <a:lnTo>
                    <a:pt x="1294843" y="44194"/>
                  </a:lnTo>
                  <a:lnTo>
                    <a:pt x="1348977" y="56912"/>
                  </a:lnTo>
                  <a:lnTo>
                    <a:pt x="1400036" y="71003"/>
                  </a:lnTo>
                  <a:lnTo>
                    <a:pt x="1447800" y="86391"/>
                  </a:lnTo>
                  <a:lnTo>
                    <a:pt x="1492051" y="103001"/>
                  </a:lnTo>
                  <a:lnTo>
                    <a:pt x="1532570" y="120755"/>
                  </a:lnTo>
                  <a:lnTo>
                    <a:pt x="1569141" y="139579"/>
                  </a:lnTo>
                  <a:lnTo>
                    <a:pt x="1629560" y="180129"/>
                  </a:lnTo>
                  <a:lnTo>
                    <a:pt x="1671562" y="224044"/>
                  </a:lnTo>
                  <a:lnTo>
                    <a:pt x="1693400" y="270715"/>
                  </a:lnTo>
                  <a:lnTo>
                    <a:pt x="1696212" y="294894"/>
                  </a:lnTo>
                  <a:lnTo>
                    <a:pt x="1693400" y="319072"/>
                  </a:lnTo>
                  <a:lnTo>
                    <a:pt x="1671562" y="365743"/>
                  </a:lnTo>
                  <a:lnTo>
                    <a:pt x="1629560" y="409658"/>
                  </a:lnTo>
                  <a:lnTo>
                    <a:pt x="1569141" y="450208"/>
                  </a:lnTo>
                  <a:lnTo>
                    <a:pt x="1532570" y="469032"/>
                  </a:lnTo>
                  <a:lnTo>
                    <a:pt x="1492051" y="486786"/>
                  </a:lnTo>
                  <a:lnTo>
                    <a:pt x="1447800" y="503396"/>
                  </a:lnTo>
                  <a:lnTo>
                    <a:pt x="1400036" y="518784"/>
                  </a:lnTo>
                  <a:lnTo>
                    <a:pt x="1348977" y="532875"/>
                  </a:lnTo>
                  <a:lnTo>
                    <a:pt x="1294843" y="545593"/>
                  </a:lnTo>
                  <a:lnTo>
                    <a:pt x="1237850" y="556862"/>
                  </a:lnTo>
                  <a:lnTo>
                    <a:pt x="1178218" y="566606"/>
                  </a:lnTo>
                  <a:lnTo>
                    <a:pt x="1116165" y="574749"/>
                  </a:lnTo>
                  <a:lnTo>
                    <a:pt x="1051909" y="581214"/>
                  </a:lnTo>
                  <a:lnTo>
                    <a:pt x="985668" y="585926"/>
                  </a:lnTo>
                  <a:lnTo>
                    <a:pt x="917661" y="588810"/>
                  </a:lnTo>
                  <a:lnTo>
                    <a:pt x="848106" y="589788"/>
                  </a:lnTo>
                  <a:lnTo>
                    <a:pt x="778550" y="588810"/>
                  </a:lnTo>
                  <a:lnTo>
                    <a:pt x="710543" y="585926"/>
                  </a:lnTo>
                  <a:lnTo>
                    <a:pt x="644302" y="581214"/>
                  </a:lnTo>
                  <a:lnTo>
                    <a:pt x="580046" y="574749"/>
                  </a:lnTo>
                  <a:lnTo>
                    <a:pt x="517993" y="566606"/>
                  </a:lnTo>
                  <a:lnTo>
                    <a:pt x="458361" y="556862"/>
                  </a:lnTo>
                  <a:lnTo>
                    <a:pt x="401368" y="545593"/>
                  </a:lnTo>
                  <a:lnTo>
                    <a:pt x="347234" y="532875"/>
                  </a:lnTo>
                  <a:lnTo>
                    <a:pt x="296175" y="518784"/>
                  </a:lnTo>
                  <a:lnTo>
                    <a:pt x="248412" y="503396"/>
                  </a:lnTo>
                  <a:lnTo>
                    <a:pt x="204160" y="486786"/>
                  </a:lnTo>
                  <a:lnTo>
                    <a:pt x="163641" y="469032"/>
                  </a:lnTo>
                  <a:lnTo>
                    <a:pt x="127070" y="450208"/>
                  </a:lnTo>
                  <a:lnTo>
                    <a:pt x="66651" y="409658"/>
                  </a:lnTo>
                  <a:lnTo>
                    <a:pt x="24649" y="365743"/>
                  </a:lnTo>
                  <a:lnTo>
                    <a:pt x="2811" y="319072"/>
                  </a:lnTo>
                  <a:lnTo>
                    <a:pt x="0" y="29489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2208" y="3403091"/>
            <a:ext cx="5001768" cy="289712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908" y="1098803"/>
            <a:ext cx="4130040" cy="5182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41808" y="6492235"/>
            <a:ext cx="7530465" cy="16891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’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h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22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u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v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m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b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9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,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0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-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-5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3</a:t>
            </a:r>
            <a:r>
              <a:rPr dirty="0" sz="1000" spc="5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endParaRPr sz="1000">
              <a:latin typeface="Franklin Gothic Medium Cond"/>
              <a:cs typeface="Franklin Gothic Medium Cond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51153" y="968502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 h="0">
                <a:moveTo>
                  <a:pt x="0" y="0"/>
                </a:moveTo>
                <a:lnTo>
                  <a:pt x="926972" y="0"/>
                </a:lnTo>
              </a:path>
            </a:pathLst>
          </a:custGeom>
          <a:ln w="28956">
            <a:solidFill>
              <a:srgbClr val="F8C6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2150" rIns="0" bIns="0" rtlCol="0" vert="horz">
            <a:spAutoFit/>
          </a:bodyPr>
          <a:lstStyle/>
          <a:p>
            <a:pPr marL="34798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Our</a:t>
            </a:r>
            <a:r>
              <a:rPr dirty="0" sz="4000" spc="250"/>
              <a:t> </a:t>
            </a:r>
            <a:r>
              <a:rPr dirty="0" sz="4000" spc="50"/>
              <a:t>Other</a:t>
            </a:r>
            <a:r>
              <a:rPr dirty="0" sz="4000" spc="260"/>
              <a:t> </a:t>
            </a:r>
            <a:r>
              <a:rPr dirty="0" sz="4000"/>
              <a:t>Key</a:t>
            </a:r>
            <a:r>
              <a:rPr dirty="0" sz="4000" spc="270"/>
              <a:t> </a:t>
            </a:r>
            <a:r>
              <a:rPr dirty="0" sz="4000" spc="65"/>
              <a:t>Initiatives</a:t>
            </a:r>
            <a:r>
              <a:rPr dirty="0" sz="4000" spc="290"/>
              <a:t> </a:t>
            </a:r>
            <a:r>
              <a:rPr dirty="0" sz="4000" spc="60"/>
              <a:t>Defending</a:t>
            </a:r>
            <a:r>
              <a:rPr dirty="0" sz="4000" spc="290"/>
              <a:t> </a:t>
            </a:r>
            <a:r>
              <a:rPr dirty="0" sz="4000" spc="65"/>
              <a:t>Alaskans’</a:t>
            </a:r>
            <a:r>
              <a:rPr dirty="0" sz="4000" spc="270"/>
              <a:t> </a:t>
            </a:r>
            <a:r>
              <a:rPr dirty="0" sz="4000" spc="45"/>
              <a:t>Rights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236" y="1199388"/>
            <a:ext cx="3265932" cy="456133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982" y="2226259"/>
            <a:ext cx="3293706" cy="1631365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4011167" y="1109472"/>
            <a:ext cx="3848100" cy="4744720"/>
            <a:chOff x="4011167" y="1109472"/>
            <a:chExt cx="3848100" cy="474472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1083" y="1141476"/>
              <a:ext cx="3742944" cy="457202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025645" y="1123950"/>
              <a:ext cx="3819525" cy="4715510"/>
            </a:xfrm>
            <a:custGeom>
              <a:avLst/>
              <a:gdLst/>
              <a:ahLst/>
              <a:cxnLst/>
              <a:rect l="l" t="t" r="r" b="b"/>
              <a:pathLst>
                <a:path w="3819525" h="4715510">
                  <a:moveTo>
                    <a:pt x="0" y="4715256"/>
                  </a:moveTo>
                  <a:lnTo>
                    <a:pt x="3819144" y="4715256"/>
                  </a:lnTo>
                  <a:lnTo>
                    <a:pt x="3819144" y="0"/>
                  </a:lnTo>
                  <a:lnTo>
                    <a:pt x="0" y="0"/>
                  </a:lnTo>
                  <a:lnTo>
                    <a:pt x="0" y="4715256"/>
                  </a:lnTo>
                  <a:close/>
                </a:path>
              </a:pathLst>
            </a:custGeom>
            <a:ln w="28955">
              <a:solidFill>
                <a:srgbClr val="252C6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0255" y="5937303"/>
            <a:ext cx="1899979" cy="21912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91616" y="5854395"/>
            <a:ext cx="19221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252C6E"/>
                </a:solidFill>
                <a:latin typeface="Calibri"/>
                <a:cs typeface="Calibri"/>
              </a:rPr>
              <a:t>September</a:t>
            </a:r>
            <a:r>
              <a:rPr dirty="0" sz="1800" spc="-65" b="1">
                <a:solidFill>
                  <a:srgbClr val="252C6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52C6E"/>
                </a:solidFill>
                <a:latin typeface="Calibri"/>
                <a:cs typeface="Calibri"/>
              </a:rPr>
              <a:t>25,</a:t>
            </a:r>
            <a:r>
              <a:rPr dirty="0" sz="1800" spc="-15" b="1">
                <a:solidFill>
                  <a:srgbClr val="252C6E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252C6E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27962" y="5964735"/>
            <a:ext cx="1628988" cy="20999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5110098" y="5881827"/>
            <a:ext cx="165036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252C6E"/>
                </a:solidFill>
                <a:latin typeface="Calibri"/>
                <a:cs typeface="Calibri"/>
              </a:rPr>
              <a:t>October</a:t>
            </a:r>
            <a:r>
              <a:rPr dirty="0" sz="1800" spc="-60" b="1">
                <a:solidFill>
                  <a:srgbClr val="252C6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52C6E"/>
                </a:solidFill>
                <a:latin typeface="Calibri"/>
                <a:cs typeface="Calibri"/>
              </a:rPr>
              <a:t>18,</a:t>
            </a:r>
            <a:r>
              <a:rPr dirty="0" sz="1800" spc="-10" b="1">
                <a:solidFill>
                  <a:srgbClr val="252C6E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252C6E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37383" y="5964735"/>
            <a:ext cx="1108009" cy="178038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9623297" y="5881827"/>
            <a:ext cx="11334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252C6E"/>
                </a:solidFill>
                <a:latin typeface="Calibri"/>
                <a:cs typeface="Calibri"/>
              </a:rPr>
              <a:t>THIS</a:t>
            </a:r>
            <a:r>
              <a:rPr dirty="0" sz="1800" spc="-10" b="1">
                <a:solidFill>
                  <a:srgbClr val="252C6E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252C6E"/>
                </a:solidFill>
                <a:latin typeface="Calibri"/>
                <a:cs typeface="Calibri"/>
              </a:rPr>
              <a:t>WEEK!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41808" y="6492235"/>
            <a:ext cx="7530465" cy="16891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’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h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22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u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v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m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b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9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,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0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-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-5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3</a:t>
            </a:r>
            <a:r>
              <a:rPr dirty="0" sz="1000" spc="5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endParaRPr sz="1000">
              <a:latin typeface="Franklin Gothic Medium Cond"/>
              <a:cs typeface="Franklin Gothic Medium Cond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438" y="2428746"/>
            <a:ext cx="4358388" cy="21574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52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">
                <a:solidFill>
                  <a:srgbClr val="1F3863"/>
                </a:solidFill>
              </a:rPr>
              <a:t>Introducing</a:t>
            </a:r>
            <a:r>
              <a:rPr dirty="0" spc="245">
                <a:solidFill>
                  <a:srgbClr val="1F3863"/>
                </a:solidFill>
              </a:rPr>
              <a:t> </a:t>
            </a:r>
            <a:r>
              <a:rPr dirty="0">
                <a:solidFill>
                  <a:srgbClr val="1F3863"/>
                </a:solidFill>
              </a:rPr>
              <a:t>-</a:t>
            </a:r>
            <a:r>
              <a:rPr dirty="0" spc="200">
                <a:solidFill>
                  <a:srgbClr val="1F3863"/>
                </a:solidFill>
              </a:rPr>
              <a:t> </a:t>
            </a:r>
            <a:r>
              <a:rPr dirty="0" spc="70">
                <a:solidFill>
                  <a:srgbClr val="1F3863"/>
                </a:solidFill>
              </a:rPr>
              <a:t>AIDEA</a:t>
            </a:r>
            <a:r>
              <a:rPr dirty="0" spc="235">
                <a:solidFill>
                  <a:srgbClr val="1F3863"/>
                </a:solidFill>
              </a:rPr>
              <a:t> </a:t>
            </a:r>
            <a:r>
              <a:rPr dirty="0" spc="85">
                <a:solidFill>
                  <a:srgbClr val="1F3863"/>
                </a:solidFill>
              </a:rPr>
              <a:t>Jurisdictional</a:t>
            </a:r>
            <a:r>
              <a:rPr dirty="0" spc="254">
                <a:solidFill>
                  <a:srgbClr val="1F3863"/>
                </a:solidFill>
              </a:rPr>
              <a:t> </a:t>
            </a:r>
            <a:r>
              <a:rPr dirty="0" spc="80">
                <a:solidFill>
                  <a:srgbClr val="1F3863"/>
                </a:solidFill>
              </a:rPr>
              <a:t>Evaluation</a:t>
            </a:r>
            <a:r>
              <a:rPr dirty="0" spc="245">
                <a:solidFill>
                  <a:srgbClr val="1F3863"/>
                </a:solidFill>
              </a:rPr>
              <a:t> </a:t>
            </a:r>
            <a:r>
              <a:rPr dirty="0" spc="80">
                <a:solidFill>
                  <a:srgbClr val="1F3863"/>
                </a:solidFill>
              </a:rPr>
              <a:t>Method</a:t>
            </a:r>
            <a:r>
              <a:rPr dirty="0" spc="305">
                <a:solidFill>
                  <a:srgbClr val="1F3863"/>
                </a:solidFill>
              </a:rPr>
              <a:t> </a:t>
            </a:r>
            <a:r>
              <a:rPr dirty="0" spc="60">
                <a:solidFill>
                  <a:srgbClr val="1F3863"/>
                </a:solidFill>
              </a:rPr>
              <a:t>(JEM)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6775577" y="1077341"/>
            <a:ext cx="4982210" cy="5110480"/>
            <a:chOff x="6775577" y="1077341"/>
            <a:chExt cx="4982210" cy="5110480"/>
          </a:xfrm>
        </p:grpSpPr>
        <p:sp>
          <p:nvSpPr>
            <p:cNvPr id="5" name="object 5" descr=""/>
            <p:cNvSpPr/>
            <p:nvPr/>
          </p:nvSpPr>
          <p:spPr>
            <a:xfrm>
              <a:off x="6790182" y="1091946"/>
              <a:ext cx="4953000" cy="5081270"/>
            </a:xfrm>
            <a:custGeom>
              <a:avLst/>
              <a:gdLst/>
              <a:ahLst/>
              <a:cxnLst/>
              <a:rect l="l" t="t" r="r" b="b"/>
              <a:pathLst>
                <a:path w="4953000" h="5081270">
                  <a:moveTo>
                    <a:pt x="4953000" y="0"/>
                  </a:moveTo>
                  <a:lnTo>
                    <a:pt x="0" y="0"/>
                  </a:lnTo>
                  <a:lnTo>
                    <a:pt x="0" y="5081016"/>
                  </a:lnTo>
                  <a:lnTo>
                    <a:pt x="4953000" y="5081016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790182" y="1091946"/>
              <a:ext cx="4953000" cy="5081270"/>
            </a:xfrm>
            <a:custGeom>
              <a:avLst/>
              <a:gdLst/>
              <a:ahLst/>
              <a:cxnLst/>
              <a:rect l="l" t="t" r="r" b="b"/>
              <a:pathLst>
                <a:path w="4953000" h="5081270">
                  <a:moveTo>
                    <a:pt x="0" y="5081016"/>
                  </a:moveTo>
                  <a:lnTo>
                    <a:pt x="4953000" y="5081016"/>
                  </a:lnTo>
                  <a:lnTo>
                    <a:pt x="4953000" y="0"/>
                  </a:lnTo>
                  <a:lnTo>
                    <a:pt x="0" y="0"/>
                  </a:lnTo>
                  <a:lnTo>
                    <a:pt x="0" y="5081016"/>
                  </a:lnTo>
                  <a:close/>
                </a:path>
              </a:pathLst>
            </a:custGeom>
            <a:ln w="28956">
              <a:solidFill>
                <a:srgbClr val="F8C6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947154" y="1171143"/>
            <a:ext cx="89090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6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Basis</a:t>
            </a:r>
            <a:endParaRPr sz="3200">
              <a:latin typeface="Franklin Gothic Medium Cond"/>
              <a:cs typeface="Franklin Gothic Medium Cond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94981" y="1872843"/>
            <a:ext cx="4316095" cy="4093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388620" indent="-287020">
              <a:lnSpc>
                <a:spcPct val="1086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Wetlands</a:t>
            </a:r>
            <a:r>
              <a:rPr dirty="0" sz="14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are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divisible</a:t>
            </a:r>
            <a:r>
              <a:rPr dirty="0" sz="1400" spc="-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into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types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can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be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mapped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into</a:t>
            </a:r>
            <a:r>
              <a:rPr dirty="0" sz="14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polygons</a:t>
            </a:r>
            <a:endParaRPr sz="1400">
              <a:latin typeface="Open Sans"/>
              <a:cs typeface="Open Sans"/>
            </a:endParaRPr>
          </a:p>
          <a:p>
            <a:pPr marL="299085" marR="404495" indent="-287020">
              <a:lnSpc>
                <a:spcPct val="107900"/>
              </a:lnSpc>
              <a:spcBef>
                <a:spcPts val="16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Wetland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polygons</a:t>
            </a:r>
            <a:r>
              <a:rPr dirty="0" sz="14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must</a:t>
            </a:r>
            <a:r>
              <a:rPr dirty="0" sz="14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directly</a:t>
            </a:r>
            <a:r>
              <a:rPr dirty="0" sz="14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abut</a:t>
            </a:r>
            <a:r>
              <a:rPr dirty="0" sz="1400" spc="-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Open Sans"/>
                <a:cs typeface="Open Sans"/>
              </a:rPr>
              <a:t>non-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wetland</a:t>
            </a:r>
            <a:r>
              <a:rPr dirty="0" sz="14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jurisdictional</a:t>
            </a:r>
            <a:r>
              <a:rPr dirty="0" sz="14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Open Sans"/>
                <a:cs typeface="Open Sans"/>
              </a:rPr>
              <a:t>water</a:t>
            </a:r>
            <a:endParaRPr sz="1400">
              <a:latin typeface="Open Sans"/>
              <a:cs typeface="Open Sans"/>
            </a:endParaRPr>
          </a:p>
          <a:p>
            <a:pPr marL="299085" marR="137160" indent="-287020">
              <a:lnSpc>
                <a:spcPct val="108000"/>
              </a:lnSpc>
              <a:spcBef>
                <a:spcPts val="1605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Wetlands</a:t>
            </a:r>
            <a:r>
              <a:rPr dirty="0" sz="14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must</a:t>
            </a:r>
            <a:r>
              <a:rPr dirty="0" sz="14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be</a:t>
            </a:r>
            <a:r>
              <a:rPr dirty="0" sz="1400" spc="-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indistinguishable</a:t>
            </a:r>
            <a:r>
              <a:rPr dirty="0" sz="14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from</a:t>
            </a:r>
            <a:r>
              <a:rPr dirty="0" sz="14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an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adjoining</a:t>
            </a:r>
            <a:r>
              <a:rPr dirty="0" sz="14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jurisdictional</a:t>
            </a:r>
            <a:r>
              <a:rPr dirty="0" sz="14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water</a:t>
            </a:r>
            <a:r>
              <a:rPr dirty="0" sz="14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(other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Open Sans"/>
                <a:cs typeface="Open Sans"/>
              </a:rPr>
              <a:t>than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wetlands)</a:t>
            </a:r>
            <a:r>
              <a:rPr dirty="0" sz="14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or</a:t>
            </a:r>
            <a:r>
              <a:rPr dirty="0" sz="1400" spc="-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relatively</a:t>
            </a:r>
            <a:r>
              <a:rPr dirty="0" sz="14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permanent</a:t>
            </a:r>
            <a:r>
              <a:rPr dirty="0" sz="14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flowing</a:t>
            </a:r>
            <a:r>
              <a:rPr dirty="0" sz="14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or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standing</a:t>
            </a:r>
            <a:r>
              <a:rPr dirty="0" sz="14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water</a:t>
            </a:r>
            <a:r>
              <a:rPr dirty="0" sz="14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that</a:t>
            </a:r>
            <a:r>
              <a:rPr dirty="0" sz="14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is</a:t>
            </a:r>
            <a:r>
              <a:rPr dirty="0" sz="14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either</a:t>
            </a:r>
            <a:r>
              <a:rPr dirty="0" sz="1400" spc="-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jurisdictional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water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or</a:t>
            </a:r>
            <a:r>
              <a:rPr dirty="0" sz="1400" spc="-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tributary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dirty="0" sz="14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jurisdictional</a:t>
            </a:r>
            <a:r>
              <a:rPr dirty="0"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water; 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endParaRPr sz="1400">
              <a:latin typeface="Open Sans"/>
              <a:cs typeface="Open Sans"/>
            </a:endParaRPr>
          </a:p>
          <a:p>
            <a:pPr marL="299085" marR="5080" indent="-287020">
              <a:lnSpc>
                <a:spcPct val="108000"/>
              </a:lnSpc>
              <a:spcBef>
                <a:spcPts val="1595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Relatively</a:t>
            </a:r>
            <a:r>
              <a:rPr dirty="0" sz="14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permanent</a:t>
            </a:r>
            <a:r>
              <a:rPr dirty="0" sz="14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waters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are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based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on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the </a:t>
            </a:r>
            <a:r>
              <a:rPr dirty="0" sz="1400" i="1">
                <a:solidFill>
                  <a:srgbClr val="FFFFFF"/>
                </a:solidFill>
                <a:latin typeface="Open Sans"/>
                <a:cs typeface="Open Sans"/>
              </a:rPr>
              <a:t>Rapanos</a:t>
            </a:r>
            <a:r>
              <a:rPr dirty="0" sz="1400" spc="-25" i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plurality</a:t>
            </a:r>
            <a:r>
              <a:rPr dirty="0" sz="14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which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expressly</a:t>
            </a:r>
            <a:r>
              <a:rPr dirty="0" sz="14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held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Open Sans"/>
                <a:cs typeface="Open Sans"/>
              </a:rPr>
              <a:t>that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WOTUS</a:t>
            </a:r>
            <a:r>
              <a:rPr dirty="0" sz="14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"does</a:t>
            </a:r>
            <a:r>
              <a:rPr dirty="0" sz="14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not</a:t>
            </a:r>
            <a:r>
              <a:rPr dirty="0" sz="14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include</a:t>
            </a:r>
            <a:r>
              <a:rPr dirty="0" sz="14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channels</a:t>
            </a:r>
            <a:r>
              <a:rPr dirty="0" sz="14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through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which</a:t>
            </a:r>
            <a:r>
              <a:rPr dirty="0" sz="14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water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flows</a:t>
            </a:r>
            <a:r>
              <a:rPr dirty="0" sz="1400" spc="-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intermittently</a:t>
            </a:r>
            <a:r>
              <a:rPr dirty="0" sz="14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or</a:t>
            </a:r>
            <a:r>
              <a:rPr dirty="0" sz="14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ephemerally,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or</a:t>
            </a:r>
            <a:r>
              <a:rPr dirty="0" sz="1400" spc="-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channels</a:t>
            </a:r>
            <a:r>
              <a:rPr dirty="0" sz="14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that</a:t>
            </a:r>
            <a:r>
              <a:rPr dirty="0" sz="14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periodically</a:t>
            </a:r>
            <a:r>
              <a:rPr dirty="0" sz="1400" spc="-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provide</a:t>
            </a:r>
            <a:r>
              <a:rPr dirty="0" sz="14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drainage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for</a:t>
            </a:r>
            <a:r>
              <a:rPr dirty="0" sz="14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rainfall"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015733" y="1736598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 h="0">
                <a:moveTo>
                  <a:pt x="0" y="0"/>
                </a:moveTo>
                <a:lnTo>
                  <a:pt x="926973" y="0"/>
                </a:lnTo>
              </a:path>
            </a:pathLst>
          </a:custGeom>
          <a:ln w="28956">
            <a:solidFill>
              <a:srgbClr val="F8C6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47294" y="852677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 h="0">
                <a:moveTo>
                  <a:pt x="0" y="0"/>
                </a:moveTo>
                <a:lnTo>
                  <a:pt x="926972" y="0"/>
                </a:lnTo>
              </a:path>
            </a:pathLst>
          </a:custGeom>
          <a:ln w="28956">
            <a:solidFill>
              <a:srgbClr val="F8C6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41808" y="6492235"/>
            <a:ext cx="7530465" cy="16891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’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h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22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u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v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m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b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9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,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0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-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-5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3</a:t>
            </a:r>
            <a:r>
              <a:rPr dirty="0" sz="1000" spc="5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endParaRPr sz="1000">
              <a:latin typeface="Franklin Gothic Medium Cond"/>
              <a:cs typeface="Franklin Gothic Medium Cond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1808" y="6481673"/>
            <a:ext cx="1352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0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-5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endParaRPr sz="1000">
              <a:latin typeface="Franklin Gothic Medium Cond"/>
              <a:cs typeface="Franklin Gothic Medium Cond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19356" y="6504935"/>
            <a:ext cx="6140450" cy="143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15"/>
              </a:lnSpc>
            </a:pP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’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h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22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20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u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v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m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b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9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,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0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-5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3</a:t>
            </a:r>
            <a:r>
              <a:rPr dirty="0" sz="1000" spc="5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endParaRPr sz="1000">
              <a:latin typeface="Franklin Gothic Medium Cond"/>
              <a:cs typeface="Franklin Gothic Medium Cond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588" y="0"/>
            <a:ext cx="8886444" cy="68579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117215">
              <a:lnSpc>
                <a:spcPct val="100000"/>
              </a:lnSpc>
              <a:spcBef>
                <a:spcPts val="105"/>
              </a:spcBef>
            </a:pPr>
            <a:r>
              <a:rPr dirty="0" spc="75">
                <a:solidFill>
                  <a:srgbClr val="284064"/>
                </a:solidFill>
              </a:rPr>
              <a:t>Example</a:t>
            </a:r>
            <a:r>
              <a:rPr dirty="0" spc="260">
                <a:solidFill>
                  <a:srgbClr val="284064"/>
                </a:solidFill>
              </a:rPr>
              <a:t> </a:t>
            </a:r>
            <a:r>
              <a:rPr dirty="0">
                <a:solidFill>
                  <a:srgbClr val="284064"/>
                </a:solidFill>
              </a:rPr>
              <a:t>of</a:t>
            </a:r>
            <a:r>
              <a:rPr dirty="0" spc="235">
                <a:solidFill>
                  <a:srgbClr val="284064"/>
                </a:solidFill>
              </a:rPr>
              <a:t> </a:t>
            </a:r>
            <a:r>
              <a:rPr dirty="0" spc="70">
                <a:solidFill>
                  <a:srgbClr val="284064"/>
                </a:solidFill>
              </a:rPr>
              <a:t>Wetland</a:t>
            </a:r>
            <a:r>
              <a:rPr dirty="0" spc="250">
                <a:solidFill>
                  <a:srgbClr val="284064"/>
                </a:solidFill>
              </a:rPr>
              <a:t> </a:t>
            </a:r>
            <a:r>
              <a:rPr dirty="0" spc="70">
                <a:solidFill>
                  <a:srgbClr val="284064"/>
                </a:solidFill>
              </a:rPr>
              <a:t>Jurisdiction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1563604" y="6488684"/>
            <a:ext cx="996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A6A6A6"/>
                </a:solidFill>
                <a:latin typeface="Franklin Gothic Book"/>
                <a:cs typeface="Franklin Gothic Book"/>
              </a:rPr>
              <a:t>8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999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dirty="0" spc="50">
                <a:solidFill>
                  <a:srgbClr val="1F3863"/>
                </a:solidFill>
              </a:rPr>
              <a:t>Why</a:t>
            </a:r>
            <a:r>
              <a:rPr dirty="0" spc="254">
                <a:solidFill>
                  <a:srgbClr val="1F3863"/>
                </a:solidFill>
              </a:rPr>
              <a:t> </a:t>
            </a:r>
            <a:r>
              <a:rPr dirty="0">
                <a:solidFill>
                  <a:srgbClr val="1F3863"/>
                </a:solidFill>
              </a:rPr>
              <a:t>Do</a:t>
            </a:r>
            <a:r>
              <a:rPr dirty="0" spc="260">
                <a:solidFill>
                  <a:srgbClr val="1F3863"/>
                </a:solidFill>
              </a:rPr>
              <a:t> </a:t>
            </a:r>
            <a:r>
              <a:rPr dirty="0">
                <a:solidFill>
                  <a:srgbClr val="1F3863"/>
                </a:solidFill>
              </a:rPr>
              <a:t>You</a:t>
            </a:r>
            <a:r>
              <a:rPr dirty="0" spc="240">
                <a:solidFill>
                  <a:srgbClr val="1F3863"/>
                </a:solidFill>
              </a:rPr>
              <a:t> </a:t>
            </a:r>
            <a:r>
              <a:rPr dirty="0" spc="65">
                <a:solidFill>
                  <a:srgbClr val="1F3863"/>
                </a:solidFill>
              </a:rPr>
              <a:t>Care</a:t>
            </a:r>
            <a:r>
              <a:rPr dirty="0" spc="229">
                <a:solidFill>
                  <a:srgbClr val="1F3863"/>
                </a:solidFill>
              </a:rPr>
              <a:t> </a:t>
            </a:r>
            <a:r>
              <a:rPr dirty="0" spc="75">
                <a:solidFill>
                  <a:srgbClr val="1F3863"/>
                </a:solidFill>
              </a:rPr>
              <a:t>About</a:t>
            </a:r>
            <a:r>
              <a:rPr dirty="0" spc="254">
                <a:solidFill>
                  <a:srgbClr val="1F3863"/>
                </a:solidFill>
              </a:rPr>
              <a:t> </a:t>
            </a:r>
            <a:r>
              <a:rPr dirty="0" spc="70">
                <a:solidFill>
                  <a:srgbClr val="1F3863"/>
                </a:solidFill>
              </a:rPr>
              <a:t>Wetland</a:t>
            </a:r>
            <a:r>
              <a:rPr dirty="0" spc="250">
                <a:solidFill>
                  <a:srgbClr val="1F3863"/>
                </a:solidFill>
              </a:rPr>
              <a:t> </a:t>
            </a:r>
            <a:r>
              <a:rPr dirty="0" spc="70">
                <a:solidFill>
                  <a:srgbClr val="1F3863"/>
                </a:solidFill>
              </a:rPr>
              <a:t>Jurisdiction?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5520" y="990600"/>
            <a:ext cx="6009413" cy="517093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1731" y="1096772"/>
            <a:ext cx="5611495" cy="3927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Alaska</a:t>
            </a:r>
            <a:r>
              <a:rPr dirty="0" sz="1600" spc="-7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contains</a:t>
            </a:r>
            <a:r>
              <a:rPr dirty="0" sz="1600" spc="-5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“more</a:t>
            </a:r>
            <a:r>
              <a:rPr dirty="0" sz="1600" spc="-6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area</a:t>
            </a:r>
            <a:r>
              <a:rPr dirty="0" sz="1600" spc="-6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covered</a:t>
            </a:r>
            <a:r>
              <a:rPr dirty="0" sz="1600" spc="-6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by</a:t>
            </a:r>
            <a:r>
              <a:rPr dirty="0" sz="1600" spc="-7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wetlands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–</a:t>
            </a:r>
            <a:r>
              <a:rPr dirty="0" sz="1600" spc="-7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about</a:t>
            </a:r>
            <a:endParaRPr sz="1600">
              <a:latin typeface="Open Sans"/>
              <a:cs typeface="Open Sans"/>
            </a:endParaRPr>
          </a:p>
          <a:p>
            <a:pPr marL="299085">
              <a:lnSpc>
                <a:spcPct val="100000"/>
              </a:lnSpc>
            </a:pP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170</a:t>
            </a:r>
            <a:r>
              <a:rPr dirty="0" sz="1600" spc="-6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million</a:t>
            </a:r>
            <a:r>
              <a:rPr dirty="0" sz="1600" spc="-6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acres</a:t>
            </a:r>
            <a:r>
              <a:rPr dirty="0" sz="1600" spc="-3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–</a:t>
            </a:r>
            <a:r>
              <a:rPr dirty="0" sz="1600" spc="-5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than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the</a:t>
            </a:r>
            <a:r>
              <a:rPr dirty="0" sz="1600" spc="-4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other</a:t>
            </a:r>
            <a:r>
              <a:rPr dirty="0" sz="1600" spc="-5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49</a:t>
            </a:r>
            <a:r>
              <a:rPr dirty="0" sz="1600" spc="-6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states</a:t>
            </a:r>
            <a:r>
              <a:rPr dirty="0" sz="1600" spc="-3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combined.</a:t>
            </a:r>
            <a:endParaRPr sz="1600">
              <a:latin typeface="Open Sans"/>
              <a:cs typeface="Open Sans"/>
            </a:endParaRPr>
          </a:p>
          <a:p>
            <a:pPr marL="299085" marR="34226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The</a:t>
            </a:r>
            <a:r>
              <a:rPr dirty="0" sz="1600" spc="-3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presence</a:t>
            </a:r>
            <a:r>
              <a:rPr dirty="0" sz="1600" spc="-4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of</a:t>
            </a:r>
            <a:r>
              <a:rPr dirty="0" sz="1600" spc="-5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federal</a:t>
            </a:r>
            <a:r>
              <a:rPr dirty="0" sz="1600" spc="-6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wetlands</a:t>
            </a:r>
            <a:r>
              <a:rPr dirty="0" sz="1600" spc="-5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triggers</a:t>
            </a:r>
            <a:r>
              <a:rPr dirty="0" sz="1600" spc="-6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federal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permit</a:t>
            </a:r>
            <a:r>
              <a:rPr dirty="0" sz="1600" spc="-6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requirements</a:t>
            </a:r>
            <a:r>
              <a:rPr dirty="0" sz="1600" spc="-3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which</a:t>
            </a:r>
            <a:r>
              <a:rPr dirty="0" sz="1600" spc="-3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is</a:t>
            </a:r>
            <a:r>
              <a:rPr dirty="0" sz="1600" spc="-5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costly</a:t>
            </a:r>
            <a:r>
              <a:rPr dirty="0" sz="1600" spc="-2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and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takes</a:t>
            </a:r>
            <a:r>
              <a:rPr dirty="0" sz="1600" spc="-5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a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20">
                <a:solidFill>
                  <a:srgbClr val="284064"/>
                </a:solidFill>
                <a:latin typeface="Open Sans"/>
                <a:cs typeface="Open Sans"/>
              </a:rPr>
              <a:t>long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time.</a:t>
            </a:r>
            <a:endParaRPr sz="1600">
              <a:latin typeface="Open Sans"/>
              <a:cs typeface="Open Sans"/>
            </a:endParaRPr>
          </a:p>
          <a:p>
            <a:pPr marL="299085" marR="64960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Federal</a:t>
            </a:r>
            <a:r>
              <a:rPr dirty="0" sz="1600" spc="-8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government</a:t>
            </a:r>
            <a:r>
              <a:rPr dirty="0" sz="1600" spc="-5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gains</a:t>
            </a:r>
            <a:r>
              <a:rPr dirty="0" sz="1600" spc="-6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significant</a:t>
            </a:r>
            <a:r>
              <a:rPr dirty="0" sz="1600" spc="-7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control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20">
                <a:solidFill>
                  <a:srgbClr val="284064"/>
                </a:solidFill>
                <a:latin typeface="Open Sans"/>
                <a:cs typeface="Open Sans"/>
              </a:rPr>
              <a:t>over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resource</a:t>
            </a:r>
            <a:r>
              <a:rPr dirty="0" sz="1600" spc="-3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development</a:t>
            </a:r>
            <a:r>
              <a:rPr dirty="0" sz="1600" spc="-7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decisions</a:t>
            </a:r>
            <a:r>
              <a:rPr dirty="0" sz="1600" spc="-6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in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Alaska.</a:t>
            </a:r>
            <a:endParaRPr sz="1600">
              <a:latin typeface="Open Sans"/>
              <a:cs typeface="Open Sans"/>
            </a:endParaRPr>
          </a:p>
          <a:p>
            <a:pPr marL="299085" marR="18351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Federal</a:t>
            </a:r>
            <a:r>
              <a:rPr dirty="0" sz="1600" spc="-5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government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can</a:t>
            </a:r>
            <a:r>
              <a:rPr dirty="0" sz="1600" spc="-3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force</a:t>
            </a:r>
            <a:r>
              <a:rPr dirty="0" sz="1600" spc="-2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the</a:t>
            </a:r>
            <a:r>
              <a:rPr dirty="0" sz="1600" spc="-4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landowner</a:t>
            </a:r>
            <a:r>
              <a:rPr dirty="0" sz="1600" spc="-2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to</a:t>
            </a:r>
            <a:r>
              <a:rPr dirty="0" sz="1600" spc="-5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pay</a:t>
            </a:r>
            <a:r>
              <a:rPr dirty="0" sz="1600" spc="-3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25">
                <a:solidFill>
                  <a:srgbClr val="284064"/>
                </a:solidFill>
                <a:latin typeface="Open Sans"/>
                <a:cs typeface="Open Sans"/>
              </a:rPr>
              <a:t>in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land</a:t>
            </a:r>
            <a:r>
              <a:rPr dirty="0" sz="1600" spc="-5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or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money</a:t>
            </a:r>
            <a:r>
              <a:rPr dirty="0" sz="1600" spc="-3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as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“mitigation”</a:t>
            </a:r>
            <a:r>
              <a:rPr dirty="0" sz="1600" spc="-6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for</a:t>
            </a:r>
            <a:r>
              <a:rPr dirty="0" sz="1600" spc="-5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impacts</a:t>
            </a:r>
            <a:r>
              <a:rPr dirty="0" sz="1600" spc="-5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to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federal wetlands.</a:t>
            </a:r>
            <a:endParaRPr sz="1600">
              <a:latin typeface="Open Sans"/>
              <a:cs typeface="Open Sans"/>
            </a:endParaRPr>
          </a:p>
          <a:p>
            <a:pPr algn="just" marL="297815" marR="1778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“Crushing”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penalties</a:t>
            </a:r>
            <a:r>
              <a:rPr dirty="0" sz="1600" spc="-6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can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be</a:t>
            </a:r>
            <a:r>
              <a:rPr dirty="0" sz="1600" spc="-5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imposed</a:t>
            </a:r>
            <a:r>
              <a:rPr dirty="0" sz="1600" spc="-6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on</a:t>
            </a:r>
            <a:r>
              <a:rPr dirty="0" sz="1600" spc="-5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landowners</a:t>
            </a:r>
            <a:r>
              <a:rPr dirty="0" sz="1600" spc="-4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25">
                <a:solidFill>
                  <a:srgbClr val="284064"/>
                </a:solidFill>
                <a:latin typeface="Open Sans"/>
                <a:cs typeface="Open Sans"/>
              </a:rPr>
              <a:t>for </a:t>
            </a:r>
            <a:r>
              <a:rPr dirty="0" sz="1600" spc="-25">
                <a:solidFill>
                  <a:srgbClr val="284064"/>
                </a:solidFill>
                <a:latin typeface="Open Sans"/>
                <a:cs typeface="Open Sans"/>
              </a:rPr>
              <a:t>	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even</a:t>
            </a:r>
            <a:r>
              <a:rPr dirty="0" sz="1600" spc="-6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accidental</a:t>
            </a:r>
            <a:r>
              <a:rPr dirty="0" sz="1600" spc="-7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violations</a:t>
            </a:r>
            <a:r>
              <a:rPr dirty="0" sz="1600" spc="-8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such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as</a:t>
            </a:r>
            <a:r>
              <a:rPr dirty="0" sz="1600" spc="-6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imprisonment</a:t>
            </a:r>
            <a:r>
              <a:rPr dirty="0" sz="1600" spc="-6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and</a:t>
            </a:r>
            <a:r>
              <a:rPr dirty="0" sz="1600" spc="-6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25">
                <a:solidFill>
                  <a:srgbClr val="284064"/>
                </a:solidFill>
                <a:latin typeface="Open Sans"/>
                <a:cs typeface="Open Sans"/>
              </a:rPr>
              <a:t>up </a:t>
            </a:r>
            <a:r>
              <a:rPr dirty="0" sz="1600" spc="-25">
                <a:solidFill>
                  <a:srgbClr val="284064"/>
                </a:solidFill>
                <a:latin typeface="Open Sans"/>
                <a:cs typeface="Open Sans"/>
              </a:rPr>
              <a:t>	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to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$60,000</a:t>
            </a:r>
            <a:r>
              <a:rPr dirty="0" sz="1600" spc="-3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a</a:t>
            </a:r>
            <a:r>
              <a:rPr dirty="0" sz="1600" spc="-3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day</a:t>
            </a:r>
            <a:r>
              <a:rPr dirty="0" sz="1600" spc="-3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in</a:t>
            </a:r>
            <a:r>
              <a:rPr dirty="0" sz="1600" spc="-3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fines.</a:t>
            </a:r>
            <a:endParaRPr sz="1600">
              <a:latin typeface="Open Sans"/>
              <a:cs typeface="Open Sans"/>
            </a:endParaRPr>
          </a:p>
          <a:p>
            <a:pPr lvl="1" marL="756285" marR="22860" indent="-287020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For</a:t>
            </a:r>
            <a:r>
              <a:rPr dirty="0" sz="1600" spc="-5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example,</a:t>
            </a:r>
            <a:r>
              <a:rPr dirty="0" sz="1600" spc="-5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each</a:t>
            </a:r>
            <a:r>
              <a:rPr dirty="0" sz="1600" spc="-3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of</a:t>
            </a:r>
            <a:r>
              <a:rPr dirty="0" sz="1600" spc="-5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the</a:t>
            </a:r>
            <a:r>
              <a:rPr dirty="0" sz="1600" spc="-3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348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passes</a:t>
            </a:r>
            <a:r>
              <a:rPr dirty="0" sz="1600" spc="-2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with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a</a:t>
            </a:r>
            <a:r>
              <a:rPr dirty="0" sz="1600" spc="-5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plow</a:t>
            </a:r>
            <a:r>
              <a:rPr dirty="0" sz="1600" spc="-4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25">
                <a:solidFill>
                  <a:srgbClr val="284064"/>
                </a:solidFill>
                <a:latin typeface="Open Sans"/>
                <a:cs typeface="Open Sans"/>
              </a:rPr>
              <a:t>by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a</a:t>
            </a:r>
            <a:r>
              <a:rPr dirty="0" sz="1600" spc="-5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farmer</a:t>
            </a:r>
            <a:r>
              <a:rPr dirty="0" sz="1600" spc="-3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on</a:t>
            </a:r>
            <a:r>
              <a:rPr dirty="0" sz="1600" spc="-3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federal</a:t>
            </a:r>
            <a:r>
              <a:rPr dirty="0" sz="1600" spc="-5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wetlands</a:t>
            </a:r>
            <a:r>
              <a:rPr dirty="0" sz="1600" spc="-2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284064"/>
                </a:solidFill>
                <a:latin typeface="Open Sans"/>
                <a:cs typeface="Open Sans"/>
              </a:rPr>
              <a:t>is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considered</a:t>
            </a:r>
            <a:r>
              <a:rPr dirty="0" sz="1600" spc="-3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50">
                <a:solidFill>
                  <a:srgbClr val="284064"/>
                </a:solidFill>
                <a:latin typeface="Open Sans"/>
                <a:cs typeface="Open Sans"/>
              </a:rPr>
              <a:t>a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separate</a:t>
            </a:r>
            <a:r>
              <a:rPr dirty="0" sz="1600" spc="-4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284064"/>
                </a:solidFill>
                <a:latin typeface="Open Sans"/>
                <a:cs typeface="Open Sans"/>
              </a:rPr>
              <a:t>violation.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57022" y="5107685"/>
            <a:ext cx="6360160" cy="1324610"/>
          </a:xfrm>
          <a:prstGeom prst="rect">
            <a:avLst/>
          </a:prstGeom>
          <a:ln w="38100">
            <a:solidFill>
              <a:srgbClr val="284064"/>
            </a:solidFill>
          </a:ln>
        </p:spPr>
        <p:txBody>
          <a:bodyPr wrap="square" lIns="0" tIns="176530" rIns="0" bIns="0" rtlCol="0" vert="horz">
            <a:spAutoFit/>
          </a:bodyPr>
          <a:lstStyle/>
          <a:p>
            <a:pPr marL="181610" marR="225425">
              <a:lnSpc>
                <a:spcPct val="100000"/>
              </a:lnSpc>
              <a:spcBef>
                <a:spcPts val="1390"/>
              </a:spcBef>
            </a:pPr>
            <a:r>
              <a:rPr dirty="0" sz="1800" spc="-75">
                <a:solidFill>
                  <a:srgbClr val="284064"/>
                </a:solidFill>
                <a:latin typeface="Open Sans"/>
                <a:cs typeface="Open Sans"/>
              </a:rPr>
              <a:t>The</a:t>
            </a:r>
            <a:r>
              <a:rPr dirty="0" sz="1800" spc="-16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100">
                <a:solidFill>
                  <a:srgbClr val="284064"/>
                </a:solidFill>
                <a:latin typeface="Open Sans"/>
                <a:cs typeface="Open Sans"/>
              </a:rPr>
              <a:t>average</a:t>
            </a:r>
            <a:r>
              <a:rPr dirty="0" sz="1800" spc="-16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95">
                <a:solidFill>
                  <a:srgbClr val="284064"/>
                </a:solidFill>
                <a:latin typeface="Open Sans"/>
                <a:cs typeface="Open Sans"/>
              </a:rPr>
              <a:t>applicant</a:t>
            </a:r>
            <a:r>
              <a:rPr dirty="0" sz="1800" spc="-20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70">
                <a:solidFill>
                  <a:srgbClr val="284064"/>
                </a:solidFill>
                <a:latin typeface="Open Sans"/>
                <a:cs typeface="Open Sans"/>
              </a:rPr>
              <a:t>for</a:t>
            </a:r>
            <a:r>
              <a:rPr dirty="0" sz="1800" spc="-17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50">
                <a:solidFill>
                  <a:srgbClr val="284064"/>
                </a:solidFill>
                <a:latin typeface="Open Sans"/>
                <a:cs typeface="Open Sans"/>
              </a:rPr>
              <a:t>an</a:t>
            </a:r>
            <a:r>
              <a:rPr dirty="0" sz="1800" spc="-17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100">
                <a:solidFill>
                  <a:srgbClr val="284064"/>
                </a:solidFill>
                <a:latin typeface="Open Sans"/>
                <a:cs typeface="Open Sans"/>
              </a:rPr>
              <a:t>individual</a:t>
            </a:r>
            <a:r>
              <a:rPr dirty="0" sz="1800" spc="-22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90">
                <a:solidFill>
                  <a:srgbClr val="284064"/>
                </a:solidFill>
                <a:latin typeface="Open Sans"/>
                <a:cs typeface="Open Sans"/>
              </a:rPr>
              <a:t>permit</a:t>
            </a:r>
            <a:r>
              <a:rPr dirty="0" sz="1800" spc="-19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85">
                <a:solidFill>
                  <a:srgbClr val="284064"/>
                </a:solidFill>
                <a:latin typeface="Open Sans"/>
                <a:cs typeface="Open Sans"/>
              </a:rPr>
              <a:t>spends</a:t>
            </a:r>
            <a:r>
              <a:rPr dirty="0" sz="1800" spc="-17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70">
                <a:solidFill>
                  <a:srgbClr val="284064"/>
                </a:solidFill>
                <a:latin typeface="Open Sans"/>
                <a:cs typeface="Open Sans"/>
              </a:rPr>
              <a:t>788</a:t>
            </a:r>
            <a:r>
              <a:rPr dirty="0" sz="1800" spc="-19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55">
                <a:solidFill>
                  <a:srgbClr val="284064"/>
                </a:solidFill>
                <a:latin typeface="Open Sans"/>
                <a:cs typeface="Open Sans"/>
              </a:rPr>
              <a:t>days </a:t>
            </a:r>
            <a:r>
              <a:rPr dirty="0" sz="1800" spc="-75">
                <a:solidFill>
                  <a:srgbClr val="284064"/>
                </a:solidFill>
                <a:latin typeface="Open Sans"/>
                <a:cs typeface="Open Sans"/>
              </a:rPr>
              <a:t>and</a:t>
            </a:r>
            <a:r>
              <a:rPr dirty="0" sz="1800" spc="-21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90">
                <a:solidFill>
                  <a:srgbClr val="284064"/>
                </a:solidFill>
                <a:latin typeface="Open Sans"/>
                <a:cs typeface="Open Sans"/>
              </a:rPr>
              <a:t>$271,596</a:t>
            </a:r>
            <a:r>
              <a:rPr dirty="0" sz="1800" spc="-22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50">
                <a:solidFill>
                  <a:srgbClr val="284064"/>
                </a:solidFill>
                <a:latin typeface="Open Sans"/>
                <a:cs typeface="Open Sans"/>
              </a:rPr>
              <a:t>in</a:t>
            </a:r>
            <a:r>
              <a:rPr dirty="0" sz="1800" spc="-21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90">
                <a:solidFill>
                  <a:srgbClr val="284064"/>
                </a:solidFill>
                <a:latin typeface="Open Sans"/>
                <a:cs typeface="Open Sans"/>
              </a:rPr>
              <a:t>completing</a:t>
            </a:r>
            <a:r>
              <a:rPr dirty="0" sz="1800" spc="-21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75">
                <a:solidFill>
                  <a:srgbClr val="284064"/>
                </a:solidFill>
                <a:latin typeface="Open Sans"/>
                <a:cs typeface="Open Sans"/>
              </a:rPr>
              <a:t>the</a:t>
            </a:r>
            <a:r>
              <a:rPr dirty="0" sz="1800" spc="-20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100">
                <a:solidFill>
                  <a:srgbClr val="284064"/>
                </a:solidFill>
                <a:latin typeface="Open Sans"/>
                <a:cs typeface="Open Sans"/>
              </a:rPr>
              <a:t>process.”</a:t>
            </a:r>
            <a:r>
              <a:rPr dirty="0" sz="1800" spc="-21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>
                <a:solidFill>
                  <a:srgbClr val="284064"/>
                </a:solidFill>
                <a:latin typeface="Open Sans"/>
                <a:cs typeface="Open Sans"/>
              </a:rPr>
              <a:t>-</a:t>
            </a:r>
            <a:r>
              <a:rPr dirty="0" sz="1800" spc="-20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10" i="1">
                <a:solidFill>
                  <a:srgbClr val="284064"/>
                </a:solidFill>
                <a:latin typeface="Open Sans"/>
                <a:cs typeface="Open Sans"/>
              </a:rPr>
              <a:t>Rapanos</a:t>
            </a:r>
            <a:endParaRPr sz="1800">
              <a:latin typeface="Open Sans"/>
              <a:cs typeface="Open Sans"/>
            </a:endParaRPr>
          </a:p>
          <a:p>
            <a:pPr marL="1195070">
              <a:lnSpc>
                <a:spcPct val="100000"/>
              </a:lnSpc>
              <a:spcBef>
                <a:spcPts val="960"/>
              </a:spcBef>
            </a:pPr>
            <a:r>
              <a:rPr dirty="0" sz="1800" spc="-55">
                <a:solidFill>
                  <a:srgbClr val="284064"/>
                </a:solidFill>
                <a:latin typeface="Open Sans"/>
                <a:cs typeface="Open Sans"/>
              </a:rPr>
              <a:t>In</a:t>
            </a:r>
            <a:r>
              <a:rPr dirty="0" sz="1800" spc="-19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95">
                <a:solidFill>
                  <a:srgbClr val="284064"/>
                </a:solidFill>
                <a:latin typeface="Open Sans"/>
                <a:cs typeface="Open Sans"/>
              </a:rPr>
              <a:t>Alaska,</a:t>
            </a:r>
            <a:r>
              <a:rPr dirty="0" sz="1800" spc="-21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85">
                <a:solidFill>
                  <a:srgbClr val="284064"/>
                </a:solidFill>
                <a:latin typeface="Open Sans"/>
                <a:cs typeface="Open Sans"/>
              </a:rPr>
              <a:t>it’s</a:t>
            </a:r>
            <a:r>
              <a:rPr dirty="0" sz="1800" spc="-19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85">
                <a:solidFill>
                  <a:srgbClr val="284064"/>
                </a:solidFill>
                <a:latin typeface="Open Sans"/>
                <a:cs typeface="Open Sans"/>
              </a:rPr>
              <a:t>often</a:t>
            </a:r>
            <a:r>
              <a:rPr dirty="0" sz="1800" spc="-18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90">
                <a:solidFill>
                  <a:srgbClr val="284064"/>
                </a:solidFill>
                <a:latin typeface="Open Sans"/>
                <a:cs typeface="Open Sans"/>
              </a:rPr>
              <a:t>longer</a:t>
            </a:r>
            <a:r>
              <a:rPr dirty="0" sz="1800" spc="-20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75">
                <a:solidFill>
                  <a:srgbClr val="284064"/>
                </a:solidFill>
                <a:latin typeface="Open Sans"/>
                <a:cs typeface="Open Sans"/>
              </a:rPr>
              <a:t>and</a:t>
            </a:r>
            <a:r>
              <a:rPr dirty="0" sz="1800" spc="-185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90">
                <a:solidFill>
                  <a:srgbClr val="284064"/>
                </a:solidFill>
                <a:latin typeface="Open Sans"/>
                <a:cs typeface="Open Sans"/>
              </a:rPr>
              <a:t>more</a:t>
            </a:r>
            <a:r>
              <a:rPr dirty="0" sz="1800" spc="-190">
                <a:solidFill>
                  <a:srgbClr val="284064"/>
                </a:solidFill>
                <a:latin typeface="Open Sans"/>
                <a:cs typeface="Open Sans"/>
              </a:rPr>
              <a:t> </a:t>
            </a:r>
            <a:r>
              <a:rPr dirty="0" sz="1800" spc="-10">
                <a:solidFill>
                  <a:srgbClr val="284064"/>
                </a:solidFill>
                <a:latin typeface="Open Sans"/>
                <a:cs typeface="Open Sans"/>
              </a:rPr>
              <a:t>costly!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64058" y="857250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 h="0">
                <a:moveTo>
                  <a:pt x="0" y="0"/>
                </a:moveTo>
                <a:lnTo>
                  <a:pt x="926973" y="0"/>
                </a:lnTo>
              </a:path>
            </a:pathLst>
          </a:custGeom>
          <a:ln w="28956">
            <a:solidFill>
              <a:srgbClr val="F8C6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1563604" y="6488684"/>
            <a:ext cx="996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A6A6A6"/>
                </a:solidFill>
                <a:latin typeface="Franklin Gothic Book"/>
                <a:cs typeface="Franklin Gothic Book"/>
              </a:rPr>
              <a:t>9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1808" y="6481673"/>
            <a:ext cx="75304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’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h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22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k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2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u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l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f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c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|</a:t>
            </a:r>
            <a:r>
              <a:rPr dirty="0" sz="1000" spc="21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N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o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v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m</a:t>
            </a:r>
            <a:r>
              <a:rPr dirty="0" sz="1000" spc="10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b</a:t>
            </a:r>
            <a:r>
              <a:rPr dirty="0" sz="1000" spc="11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e</a:t>
            </a:r>
            <a:r>
              <a:rPr dirty="0" sz="1000" spc="114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</a:t>
            </a:r>
            <a:r>
              <a:rPr dirty="0" sz="1000" spc="1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9</a:t>
            </a:r>
            <a:r>
              <a:rPr dirty="0" sz="1000" spc="1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,</a:t>
            </a:r>
            <a:r>
              <a:rPr dirty="0" sz="1000" spc="2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0</a:t>
            </a:r>
            <a:r>
              <a:rPr dirty="0" sz="10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9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</a:t>
            </a:r>
            <a:r>
              <a:rPr dirty="0" sz="1000" spc="-5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 sz="1000" spc="-5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3</a:t>
            </a:r>
            <a:r>
              <a:rPr dirty="0" sz="1000" spc="50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endParaRPr sz="10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PowerPoint Presentation</dc:title>
  <dcterms:created xsi:type="dcterms:W3CDTF">2023-11-08T18:57:04Z</dcterms:created>
  <dcterms:modified xsi:type="dcterms:W3CDTF">2023-11-08T18:57:04Z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2023-11-08T00:00:00Z</vt:filetime>
  </property>
  <property fmtid="{D5CDD505-2E9C-101B-9397-08002B2CF9AE}" pid="5" name="Producer">
    <vt:lpwstr>Microsoft® PowerPoint® 2016</vt:lpwstr>
  </property>
</Properties>
</file>