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60" r:id="rId4"/>
  </p:sldMasterIdLst>
  <p:notesMasterIdLst>
    <p:notesMasterId r:id="rId5"/>
  </p:notesMasterIdLst>
  <p:sldIdLst>
    <p:sldId id="256" r:id="rId6"/>
    <p:sldId id="316" r:id="rId7"/>
    <p:sldId id="317" r:id="rId8"/>
    <p:sldId id="318" r:id="rId9"/>
    <p:sldId id="319" r:id="rId10"/>
    <p:sldId id="320" r:id="rId11"/>
    <p:sldId id="321" r:id="rId12"/>
    <p:sldId id="322" r:id="rId13"/>
    <p:sldId id="323" r:id="rId14"/>
    <p:sldId id="324" r:id="rId15"/>
    <p:sldId id="257" r:id="rId16"/>
    <p:sldId id="268" r:id="rId17"/>
    <p:sldId id="298" r:id="rId18"/>
    <p:sldId id="299" r:id="rId19"/>
    <p:sldId id="300" r:id="rId20"/>
    <p:sldId id="301" r:id="rId21"/>
    <p:sldId id="302" r:id="rId22"/>
    <p:sldId id="303" r:id="rId23"/>
    <p:sldId id="304" r:id="rId24"/>
    <p:sldId id="305" r:id="rId25"/>
    <p:sldId id="307" r:id="rId26"/>
    <p:sldId id="308" r:id="rId27"/>
    <p:sldId id="309" r:id="rId28"/>
    <p:sldId id="310" r:id="rId29"/>
    <p:sldId id="311" r:id="rId30"/>
    <p:sldId id="313" r:id="rId31"/>
    <p:sldId id="314" r:id="rId32"/>
    <p:sldId id="315" r:id="rId33"/>
    <p:sldId id="266" r:id="rId34"/>
    <p:sldId id="325" r:id="rId35"/>
    <p:sldId id="326" r:id="rId36"/>
    <p:sldId id="327" r:id="rId37"/>
    <p:sldId id="328" r:id="rId38"/>
    <p:sldId id="329" r:id="rId39"/>
    <p:sldId id="330" r:id="rId40"/>
    <p:sldId id="331" r:id="rId41"/>
    <p:sldId id="332" r:id="rId42"/>
    <p:sldId id="333" r:id="rId43"/>
    <p:sldId id="297" r:id="rId44"/>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A0620-4096-6585-D92B-26A9D33256F1}" name="DeMella, Jonathan" initials="DJ" userId="DeMella, Jonathan" providerId="None"/>
  <p188:author id="{BAE2C89A-BF7F-4E5F-253C-909FFCA830FB}" name="Boddy, Nancy" initials="NB" userId="Boddy, Nancy" providerId="None"/>
</p188: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4213" autoAdjust="0"/>
  </p:normalViewPr>
  <p:slideViewPr>
    <p:cSldViewPr snapToGrid="0">
      <p:cViewPr varScale="1">
        <p:scale>
          <a:sx n="78" d="100"/>
          <a:sy n="78" d="100"/>
        </p:scale>
        <p:origin x="1716" y="96"/>
      </p:cViewPr>
      <p:guideLst/>
    </p:cSldViewPr>
  </p:slideViewPr>
  <p:notesTextViewPr>
    <p:cViewPr>
      <p:scale>
        <a:sx n="1" d="1"/>
        <a:sy n="1" d="1"/>
      </p:scale>
      <p:origin x="0" y="-492"/>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customXml" Target="../customXml/item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customXml" Target="../customXml/item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slideMaster" Target="slideMasters/slideMaster1.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slide" Target="slides/slide37.xml" /><Relationship Id="rId43" Type="http://schemas.openxmlformats.org/officeDocument/2006/relationships/slide" Target="slides/slide38.xml" /><Relationship Id="rId44" Type="http://schemas.openxmlformats.org/officeDocument/2006/relationships/slide" Target="slides/slide39.xml" /><Relationship Id="rId45" Type="http://schemas.openxmlformats.org/officeDocument/2006/relationships/tags" Target="tags/tag2.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microsoft.com/office/2018/10/relationships/authors" Target="authors.xml" /><Relationship Id="rId5" Type="http://schemas.openxmlformats.org/officeDocument/2006/relationships/notesMaster" Target="notesMasters/notesMaster1.xml" /><Relationship Id="rId50" Type="http://schemas.openxmlformats.org/officeDocument/2006/relationships/tableStyles" Target="tableStyles.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CF05C-847D-4EF5-A294-AE51C7410EF6}" type="datetimeFigureOut">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72F28-02DD-4F47-921D-A63799858BBD}" type="slidenum">
              <a:t>‹#›</a:t>
            </a:fld>
            <a:endParaRPr lang="en-US"/>
          </a:p>
        </p:txBody>
      </p:sp>
    </p:spTree>
    <p:extLst>
      <p:ext uri="{BB962C8B-B14F-4D97-AF65-F5344CB8AC3E}">
        <p14:creationId xmlns:p14="http://schemas.microsoft.com/office/powerpoint/2010/main" val="10322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hyperlink" Target="https://www.winston.com/en/blogs-and-podcasts/investigations-enforcement-and-compliance-alerts/be-prepared-for-cmmc-changes#_ftn1" TargetMode="External" /><Relationship Id="rId4" Type="http://schemas.openxmlformats.org/officeDocument/2006/relationships/hyperlink" Target="https://doi.org/10.6028/NIST.SP.800-171r2" TargetMode="External" /><Relationship Id="rId5" Type="http://schemas.openxmlformats.org/officeDocument/2006/relationships/hyperlink" Target="https://www.winston.com/en/blogs-and-podcasts/investigations-enforcement-and-compliance-alerts/coming-soon-nist-revision-3-requirements-for-defense-contractor-protection-of-controlled-unclassified-information" TargetMode="Externa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7472F28-02DD-4F47-921D-A63799858BBD}" type="slidenum">
              <a:t>1</a:t>
            </a:fld>
            <a:endParaRPr lang="en-US"/>
          </a:p>
        </p:txBody>
      </p:sp>
    </p:spTree>
    <p:extLst>
      <p:ext uri="{BB962C8B-B14F-4D97-AF65-F5344CB8AC3E}">
        <p14:creationId xmlns:p14="http://schemas.microsoft.com/office/powerpoint/2010/main" val="28336958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change from 2 step to 3 step process, and decrease reliance on “weighted average,” which the Department views as being inconsistent with the wage that is most widely paid.</a:t>
            </a:r>
          </a:p>
          <a:p>
            <a:r>
              <a:rPr lang="en-US"/>
              <a:t>Jon:  assess whether this will result in an increase.  I’m thinking that it will, otherwise, DOL would not have done it.</a:t>
            </a:r>
          </a:p>
        </p:txBody>
      </p:sp>
      <p:sp>
        <p:nvSpPr>
          <p:cNvPr id="4" name="Slide Number Placeholder 3"/>
          <p:cNvSpPr>
            <a:spLocks noGrp="1"/>
          </p:cNvSpPr>
          <p:nvPr>
            <p:ph type="sldNum" sz="quarter" idx="5"/>
          </p:nvPr>
        </p:nvSpPr>
        <p:spPr/>
        <p:txBody>
          <a:bodyPr/>
          <a:lstStyle/>
          <a:p>
            <a:fld id="{77472F28-02DD-4F47-921D-A63799858BBD}" type="slidenum">
              <a:rPr lang="en-US" smtClean="0"/>
              <a:t>14</a:t>
            </a:fld>
            <a:endParaRPr lang="en-US"/>
          </a:p>
        </p:txBody>
      </p:sp>
    </p:spTree>
    <p:extLst>
      <p:ext uri="{BB962C8B-B14F-4D97-AF65-F5344CB8AC3E}">
        <p14:creationId xmlns:p14="http://schemas.microsoft.com/office/powerpoint/2010/main" val="421395196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COVERAGE</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Previous regs said only when secondary site was one established specifically for the performance of contract or project (first sub-bullet)</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15</a:t>
            </a:fld>
            <a:endParaRPr lang="en-US"/>
          </a:p>
        </p:txBody>
      </p:sp>
    </p:spTree>
    <p:extLst>
      <p:ext uri="{BB962C8B-B14F-4D97-AF65-F5344CB8AC3E}">
        <p14:creationId xmlns:p14="http://schemas.microsoft.com/office/powerpoint/2010/main" val="273873825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Clarification to guidance</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16</a:t>
            </a:fld>
            <a:endParaRPr lang="en-US"/>
          </a:p>
        </p:txBody>
      </p:sp>
    </p:spTree>
    <p:extLst>
      <p:ext uri="{BB962C8B-B14F-4D97-AF65-F5344CB8AC3E}">
        <p14:creationId xmlns:p14="http://schemas.microsoft.com/office/powerpoint/2010/main" val="216674972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Clarification to guidance</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17</a:t>
            </a:fld>
            <a:endParaRPr lang="en-US"/>
          </a:p>
        </p:txBody>
      </p:sp>
    </p:spTree>
    <p:extLst>
      <p:ext uri="{BB962C8B-B14F-4D97-AF65-F5344CB8AC3E}">
        <p14:creationId xmlns:p14="http://schemas.microsoft.com/office/powerpoint/2010/main" val="337968879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If they meet the definition of material supplier, then not a construction contractor, and the workers are not covered.  </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If the entity performs construction work on site, they are a construction contractor, and will be covered.  New definition.  </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No 20% threshold, if they do any construction work, all time is covered. </a:t>
            </a:r>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18</a:t>
            </a:fld>
            <a:endParaRPr lang="en-US"/>
          </a:p>
        </p:txBody>
      </p:sp>
    </p:spTree>
    <p:extLst>
      <p:ext uri="{BB962C8B-B14F-4D97-AF65-F5344CB8AC3E}">
        <p14:creationId xmlns:p14="http://schemas.microsoft.com/office/powerpoint/2010/main" val="398936052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This follows prior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Repair of boilers, generators, other building equipment is included.</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19</a:t>
            </a:fld>
            <a:endParaRPr lang="en-US"/>
          </a:p>
        </p:txBody>
      </p:sp>
    </p:spTree>
    <p:extLst>
      <p:ext uri="{BB962C8B-B14F-4D97-AF65-F5344CB8AC3E}">
        <p14:creationId xmlns:p14="http://schemas.microsoft.com/office/powerpoint/2010/main" val="19432921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3600"/>
              <a:t>Cross withholding provisions in Section 5.5.  See also Section 5.9(c).</a:t>
            </a:r>
            <a:endParaRPr lang="en-US" sz="1800" kern="1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Other new of definitions “construction,” “building,” that expands coverage by DBRA:</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Demolition, green energy projects, survey crews, </a:t>
            </a:r>
          </a:p>
          <a:p>
            <a:pPr marL="0" marR="0" lvl="0" indent="0" algn="l" defTabSz="914400" rtl="0" eaLnBrk="1" fontAlgn="auto" latinLnBrk="0" hangingPunct="1">
              <a:lnSpc>
                <a:spcPct val="100000"/>
              </a:lnSpc>
              <a:spcBef>
                <a:spcPct val="0"/>
              </a:spcBef>
              <a:spcAft>
                <a:spcPct val="0"/>
              </a:spcAft>
              <a:buClrTx/>
              <a:buSzTx/>
              <a:buFontTx/>
              <a:buNone/>
              <a:defRPr/>
            </a:pPr>
            <a:r>
              <a:rPr lang="en-US" sz="3200"/>
              <a:t>Clarifies covered projects, including solar panels, broadband, wind turbines, and car-charging stations</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20</a:t>
            </a:fld>
            <a:endParaRPr lang="en-US"/>
          </a:p>
        </p:txBody>
      </p:sp>
    </p:spTree>
    <p:extLst>
      <p:ext uri="{BB962C8B-B14F-4D97-AF65-F5344CB8AC3E}">
        <p14:creationId xmlns:p14="http://schemas.microsoft.com/office/powerpoint/2010/main" val="425088882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INCORPORATION OF CONTRACT CLAUSES AND WAGE DETERMINATIONS</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r>
              <a:rPr lang="en-US"/>
              <a:t>WHD “very excited” about this.</a:t>
            </a:r>
          </a:p>
          <a:p>
            <a:r>
              <a:rPr lang="en-US"/>
              <a:t>Retroactive to start of contract</a:t>
            </a:r>
          </a:p>
          <a:p>
            <a:endParaRPr lang="en-US"/>
          </a:p>
          <a:p>
            <a:r>
              <a:rPr lang="en-US"/>
              <a:t>Presume it applies and confirm if unclear.</a:t>
            </a:r>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21</a:t>
            </a:fld>
            <a:endParaRPr lang="en-US"/>
          </a:p>
        </p:txBody>
      </p:sp>
    </p:spTree>
    <p:extLst>
      <p:ext uri="{BB962C8B-B14F-4D97-AF65-F5344CB8AC3E}">
        <p14:creationId xmlns:p14="http://schemas.microsoft.com/office/powerpoint/2010/main" val="201491544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a typeface="Times New Roman" panose="02020603050405020304" pitchFamily="18" charset="0"/>
            </a:endParaRPr>
          </a:p>
          <a:p>
            <a:r>
              <a:rPr lang="en-US"/>
              <a:t>Old reg stated only that the clause must be flowed down, although policy was both clauses and WDs must be flowed down.  Final rule makes this explicit.</a:t>
            </a:r>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22</a:t>
            </a:fld>
            <a:endParaRPr lang="en-US"/>
          </a:p>
        </p:txBody>
      </p:sp>
    </p:spTree>
    <p:extLst>
      <p:ext uri="{BB962C8B-B14F-4D97-AF65-F5344CB8AC3E}">
        <p14:creationId xmlns:p14="http://schemas.microsoft.com/office/powerpoint/2010/main" val="247738730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RECORDKEEPING</a:t>
            </a:r>
            <a:endParaRPr lang="en-US"/>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23</a:t>
            </a:fld>
            <a:endParaRPr lang="en-US"/>
          </a:p>
        </p:txBody>
      </p:sp>
    </p:spTree>
    <p:extLst>
      <p:ext uri="{BB962C8B-B14F-4D97-AF65-F5344CB8AC3E}">
        <p14:creationId xmlns:p14="http://schemas.microsoft.com/office/powerpoint/2010/main" val="17252416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Enacted as part of the Infrastructure Investment and Jobs Act.  Office of Management and Budget issued final rule and guidance in August, with an effective date of October 23, 2023</a:t>
            </a:r>
          </a:p>
          <a:p>
            <a:endParaRPr lang="en-US"/>
          </a:p>
          <a:p>
            <a:r>
              <a:rPr lang="en-US"/>
              <a:t>Even if only partially funded with federal dollars </a:t>
            </a:r>
          </a:p>
          <a:p>
            <a:endParaRPr lang="en-US"/>
          </a:p>
          <a:p>
            <a:endParaRPr lang="en-US"/>
          </a:p>
          <a:p>
            <a:endParaRPr lang="en-US"/>
          </a:p>
          <a:p>
            <a:r>
              <a:rPr lang="en-US"/>
              <a:t>Would not apply to temporary structures like scaffolding or items within the structure that are not permanently affixed like furniture </a:t>
            </a:r>
          </a:p>
          <a:p>
            <a:r>
              <a:rPr lang="en-US"/>
              <a:t>Only applies to infrastructure projects</a:t>
            </a:r>
          </a:p>
          <a:p>
            <a:endParaRPr lang="en-US"/>
          </a:p>
          <a:p>
            <a:endParaRPr lang="en-US"/>
          </a:p>
        </p:txBody>
      </p:sp>
      <p:sp>
        <p:nvSpPr>
          <p:cNvPr id="4" name="Slide Number Placeholder 3"/>
          <p:cNvSpPr>
            <a:spLocks noGrp="1"/>
          </p:cNvSpPr>
          <p:nvPr>
            <p:ph type="sldNum" sz="quarter" idx="5"/>
          </p:nvPr>
        </p:nvSpPr>
        <p:spPr/>
        <p:txBody>
          <a:bodyPr/>
          <a:lstStyle/>
          <a:p>
            <a:fld id="{EC4790D8-6C2C-4AB6-ADAC-4B7344879BDA}" type="slidenum">
              <a:rPr lang="en-US" smtClean="0"/>
              <a:t>3</a:t>
            </a:fld>
            <a:endParaRPr lang="en-US"/>
          </a:p>
        </p:txBody>
      </p:sp>
    </p:spTree>
    <p:extLst>
      <p:ext uri="{BB962C8B-B14F-4D97-AF65-F5344CB8AC3E}">
        <p14:creationId xmlns:p14="http://schemas.microsoft.com/office/powerpoint/2010/main" val="107573724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ea typeface="Times New Roman" panose="02020603050405020304" pitchFamily="18" charset="0"/>
              </a:rPr>
              <a:t>ENFORCEMENT</a:t>
            </a: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rPr>
              <a:t>Provisions follow Fair Labor Standards Act</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rPr>
              <a:t>Filing a complaint</a:t>
            </a: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rPr>
              <a:t>Cooperating in investigation</a:t>
            </a: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rPr>
              <a:t>Informing someone else of rights under DBA all protected</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24</a:t>
            </a:fld>
            <a:endParaRPr lang="en-US"/>
          </a:p>
        </p:txBody>
      </p:sp>
    </p:spTree>
    <p:extLst>
      <p:ext uri="{BB962C8B-B14F-4D97-AF65-F5344CB8AC3E}">
        <p14:creationId xmlns:p14="http://schemas.microsoft.com/office/powerpoint/2010/main" val="199164634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25</a:t>
            </a:fld>
            <a:endParaRPr lang="en-US"/>
          </a:p>
        </p:txBody>
      </p:sp>
    </p:spTree>
    <p:extLst>
      <p:ext uri="{BB962C8B-B14F-4D97-AF65-F5344CB8AC3E}">
        <p14:creationId xmlns:p14="http://schemas.microsoft.com/office/powerpoint/2010/main" val="126219321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Times New Roman" panose="02020603050405020304" pitchFamily="18" charset="0"/>
              </a:rPr>
              <a:t>The Corporate Transparency Act requires a broad range of entities to file a report with the U.S. Department of the Treasury’s Financial Crimes Enforcement Network (FinCEN) identifying those who own, control and formed the company.</a:t>
            </a:r>
          </a:p>
          <a:p>
            <a:pPr marL="0" marR="0" lvl="0" indent="0" algn="l" defTabSz="914400" rtl="0" eaLnBrk="1" fontAlgn="auto" latinLnBrk="0" hangingPunct="1">
              <a:lnSpc>
                <a:spcPct val="100000"/>
              </a:lnSpc>
              <a:spcBef>
                <a:spcPct val="0"/>
              </a:spcBef>
              <a:spcAft>
                <a:spcPct val="0"/>
              </a:spcAft>
              <a:buClrTx/>
              <a:buSzTx/>
              <a:buFontTx/>
              <a:buNone/>
              <a:defRPr/>
            </a:pPr>
            <a:r>
              <a:rPr lang="en-US" sz="2800" b="0" i="0">
                <a:solidFill>
                  <a:srgbClr val="000000"/>
                </a:solidFill>
                <a:effectLst/>
                <a:latin typeface="Mercury Text G1 A"/>
              </a:rPr>
              <a:t>The Act authorizes FinCEN to disclose this information to government authorities and some financial institutions for select purposes.</a:t>
            </a:r>
            <a:endParaRPr lang="en-US" sz="1800" b="0" i="0" kern="10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2800" b="0" i="0">
                <a:solidFill>
                  <a:srgbClr val="000000"/>
                </a:solidFill>
                <a:effectLst/>
                <a:latin typeface="Mercury Text G1 A"/>
              </a:rPr>
              <a:t>The requirements are effective January 1, 2024, for new entities and January 1, 2025, for existing entities. However, entities in existence in 2024 will seemingly need to report even if they dissolve before the applicable 2025 reporting deadlines.</a:t>
            </a:r>
          </a:p>
          <a:p>
            <a:pPr marL="0" marR="0" lvl="0" indent="0" algn="l" defTabSz="914400" rtl="0" eaLnBrk="1" fontAlgn="auto" latinLnBrk="0" hangingPunct="1">
              <a:lnSpc>
                <a:spcPct val="100000"/>
              </a:lnSpc>
              <a:spcBef>
                <a:spcPct val="0"/>
              </a:spcBef>
              <a:spcAft>
                <a:spcPct val="0"/>
              </a:spcAft>
              <a:buClrTx/>
              <a:buSzTx/>
              <a:buFontTx/>
              <a:buNone/>
              <a:defRPr/>
            </a:pPr>
            <a:endParaRPr lang="en-US" sz="2800" b="0" i="0" kern="100">
              <a:solidFill>
                <a:srgbClr val="000000"/>
              </a:solidFill>
              <a:effectLst/>
              <a:latin typeface="Mercury Text G1 A"/>
            </a:endParaRPr>
          </a:p>
          <a:p>
            <a:pPr algn="l" fontAlgn="base"/>
            <a:r>
              <a:rPr lang="en-US" sz="2800" b="0" i="0">
                <a:solidFill>
                  <a:srgbClr val="000000"/>
                </a:solidFill>
                <a:effectLst/>
                <a:latin typeface="Mercury Text G1 A"/>
              </a:rPr>
              <a:t>Enacted as part of the Anti-Money Laundering Act of 2020 in the National Defense Authorization Act for Fiscal Year 2021, the Corporate Transparency Act (CTA) requires certain entities—basically smaller and otherwise unregulated companies—to file a report with the U.S. Department of the Treasury’s Financial Crimes Enforcement Network (FinCEN). This report identifies the entities’ beneficial owners, the persons who ultimately own or control the company, and provides similar identifying information about those individuals who formed the entity. The Act further authorizes FinCEN to disclose this information to certain government authorities and to financial institutions for select purposes.</a:t>
            </a:r>
          </a:p>
          <a:p>
            <a:pPr algn="l" fontAlgn="base"/>
            <a:r>
              <a:rPr lang="en-US" sz="2800" b="0" i="0">
                <a:solidFill>
                  <a:srgbClr val="000000"/>
                </a:solidFill>
                <a:effectLst/>
                <a:latin typeface="Mercury Text G1 A"/>
              </a:rPr>
              <a:t>For new entities, these filing requirements are effective January 1, 2024. Existing entities are given until January 1, 2025, to report. With the new entities filing deadline less than a year away, those who might need to report should be proactive in ensuring that they are compliant.</a:t>
            </a:r>
          </a:p>
          <a:p>
            <a:pPr algn="l" fontAlgn="base"/>
            <a:r>
              <a:rPr lang="en-US" sz="2800" b="0" i="0">
                <a:solidFill>
                  <a:srgbClr val="000000"/>
                </a:solidFill>
                <a:effectLst/>
                <a:latin typeface="Mercury Text G1 A"/>
              </a:rPr>
              <a:t>This discussion is an overview of the reporting requirements under the CTA and subsequent guidance and is based on current guidance at the date of publication.</a:t>
            </a:r>
          </a:p>
          <a:p>
            <a:pPr algn="l" fontAlgn="base"/>
            <a:r>
              <a:rPr lang="en-US" sz="2800" b="1" i="0">
                <a:solidFill>
                  <a:srgbClr val="000000"/>
                </a:solidFill>
                <a:effectLst/>
                <a:latin typeface="inherit"/>
              </a:rPr>
              <a:t>Who Must Report?</a:t>
            </a:r>
            <a:endParaRPr lang="en-US" sz="2800" b="0" i="0">
              <a:solidFill>
                <a:srgbClr val="000000"/>
              </a:solidFill>
              <a:effectLst/>
              <a:latin typeface="Mercury Text G1 A"/>
            </a:endParaRPr>
          </a:p>
          <a:p>
            <a:pPr algn="l" fontAlgn="base">
              <a:buFont typeface="Arial" panose="020b0604020202020204" pitchFamily="34" charset="0"/>
              <a:buChar char="•"/>
            </a:pPr>
            <a:r>
              <a:rPr lang="en-US" sz="2800" b="0" i="0">
                <a:solidFill>
                  <a:srgbClr val="000000"/>
                </a:solidFill>
                <a:effectLst/>
                <a:latin typeface="Mercury Text G1 A"/>
              </a:rPr>
              <a:t>Reporting companies include corporations, LLCs and entities that are created or registered to do business by filing a document with a secretary of state or any similar office.</a:t>
            </a:r>
          </a:p>
          <a:p>
            <a:pPr algn="l" fontAlgn="base">
              <a:buFont typeface="Arial" panose="020b0604020202020204" pitchFamily="34" charset="0"/>
              <a:buChar char="•"/>
            </a:pPr>
            <a:r>
              <a:rPr lang="en-US" sz="2800" b="0" i="0">
                <a:solidFill>
                  <a:srgbClr val="000000"/>
                </a:solidFill>
                <a:effectLst/>
                <a:latin typeface="Mercury Text G1 A"/>
              </a:rPr>
              <a:t>Also likely included, depending on applicable state law and subject to any exemptions, are limited partnerships, LLPs, business trusts or statutory trusts, and possibly general partnerships (if they file a document with a secretary of state or similar office).</a:t>
            </a:r>
          </a:p>
          <a:p>
            <a:pPr algn="l" fontAlgn="base">
              <a:buFont typeface="Arial" panose="020b0604020202020204" pitchFamily="34" charset="0"/>
              <a:buChar char="•"/>
            </a:pPr>
            <a:r>
              <a:rPr lang="en-US" sz="2800" b="0" i="0">
                <a:solidFill>
                  <a:srgbClr val="000000"/>
                </a:solidFill>
                <a:effectLst/>
                <a:latin typeface="Mercury Text G1 A"/>
              </a:rPr>
              <a:t>Both domestic and foreign entities registered to do business in the United States are included.</a:t>
            </a:r>
          </a:p>
          <a:p>
            <a:pPr algn="l" fontAlgn="base">
              <a:buFont typeface="Arial" panose="020b0604020202020204" pitchFamily="34" charset="0"/>
              <a:buChar char="•"/>
            </a:pPr>
            <a:r>
              <a:rPr lang="en-US" sz="2800" b="0" i="0">
                <a:solidFill>
                  <a:srgbClr val="000000"/>
                </a:solidFill>
                <a:effectLst/>
                <a:latin typeface="Mercury Text G1 A"/>
              </a:rPr>
              <a:t>Dormant entities might be required to file depending on whether or not they meet the inactive test.</a:t>
            </a:r>
          </a:p>
          <a:p>
            <a:pPr algn="l" fontAlgn="base"/>
            <a:r>
              <a:rPr lang="en-US" sz="2800" b="1" i="0">
                <a:solidFill>
                  <a:srgbClr val="000000"/>
                </a:solidFill>
                <a:effectLst/>
                <a:latin typeface="inherit"/>
              </a:rPr>
              <a:t>Eligible for Exemption:</a:t>
            </a:r>
            <a:endParaRPr lang="en-US" sz="2800" b="0" i="0">
              <a:solidFill>
                <a:srgbClr val="000000"/>
              </a:solidFill>
              <a:effectLst/>
              <a:latin typeface="Mercury Text G1 A"/>
            </a:endParaRPr>
          </a:p>
          <a:p>
            <a:pPr algn="l" fontAlgn="base">
              <a:buFont typeface="Arial" panose="020b0604020202020204" pitchFamily="34" charset="0"/>
              <a:buChar char="•"/>
            </a:pPr>
            <a:r>
              <a:rPr lang="en-US" sz="2800" b="0" i="0">
                <a:solidFill>
                  <a:srgbClr val="000000"/>
                </a:solidFill>
                <a:effectLst/>
                <a:latin typeface="Mercury Text G1 A"/>
              </a:rPr>
              <a:t>Exemptions include: governmental authorities, banks, credit unions, money services businesses, broker-dealers, securities reporting issuers, Securities Exchange Act registered entity, investment companies or investment advisers, venture capital fund advisers, insurance companies, Commodity Exchange Act registered entities, tax-exempt entities, large operating companies and certain subsidiaries.</a:t>
            </a:r>
          </a:p>
          <a:p>
            <a:pPr algn="l" fontAlgn="base">
              <a:buFont typeface="Arial" panose="020b0604020202020204" pitchFamily="34" charset="0"/>
              <a:buChar char="•"/>
            </a:pPr>
            <a:r>
              <a:rPr lang="en-US" sz="2800" b="0" i="0">
                <a:solidFill>
                  <a:srgbClr val="000000"/>
                </a:solidFill>
                <a:effectLst/>
                <a:latin typeface="Mercury Text G1 A"/>
              </a:rPr>
              <a:t>Certain pooled investment vehicles are exempted under the following conditions: must be operated or advised by a bank, a credit union, a registered broker-dealer, a federally registered investment company or investment adviser or a venture capital fund adviser. Further, to meet the definition of “pooled investment vehicle,” the entity must rely on either Section 3(c)(1) or Section 3(c)(7) of the Investment Company Act (accordingly, vehicles that rely on a separate exemption are not exempt) and be reported on the adviser’s Form ADV.</a:t>
            </a:r>
          </a:p>
          <a:p>
            <a:pPr algn="l" fontAlgn="base">
              <a:buFont typeface="Arial" panose="020b0604020202020204" pitchFamily="34" charset="0"/>
              <a:buChar char="•"/>
            </a:pPr>
            <a:r>
              <a:rPr lang="en-US" sz="2800" b="0" i="0">
                <a:solidFill>
                  <a:srgbClr val="000000"/>
                </a:solidFill>
                <a:effectLst/>
                <a:latin typeface="Mercury Text G1 A"/>
              </a:rPr>
              <a:t>Those entities required to file should potentially not include common law trusts and general partnerships, even if those entities make an optional filing with state officials, because those entities generally are not formed by filing a document—but they are not included in the list of entities expressly excluded.</a:t>
            </a:r>
          </a:p>
          <a:p>
            <a:pPr algn="l" fontAlgn="base"/>
            <a:r>
              <a:rPr lang="en-US" sz="2800" b="1" i="0">
                <a:solidFill>
                  <a:srgbClr val="000000"/>
                </a:solidFill>
                <a:effectLst/>
                <a:latin typeface="inherit"/>
              </a:rPr>
              <a:t>Not Eligible for Exemption:</a:t>
            </a:r>
            <a:endParaRPr lang="en-US" sz="2800" b="0" i="0">
              <a:solidFill>
                <a:srgbClr val="000000"/>
              </a:solidFill>
              <a:effectLst/>
              <a:latin typeface="Mercury Text G1 A"/>
            </a:endParaRPr>
          </a:p>
          <a:p>
            <a:pPr algn="l" fontAlgn="base">
              <a:buFont typeface="Arial" panose="020b0604020202020204" pitchFamily="34" charset="0"/>
              <a:buChar char="•"/>
            </a:pPr>
            <a:r>
              <a:rPr lang="en-US" sz="2800" b="0" i="0">
                <a:solidFill>
                  <a:srgbClr val="000000"/>
                </a:solidFill>
                <a:effectLst/>
                <a:latin typeface="Mercury Text G1 A"/>
              </a:rPr>
              <a:t>Foreign private advisers and family offices, and there are </a:t>
            </a:r>
            <a:r>
              <a:rPr lang="en-US" sz="2800" b="0" i="1">
                <a:solidFill>
                  <a:srgbClr val="000000"/>
                </a:solidFill>
                <a:effectLst/>
                <a:latin typeface="Mercury Text G1 A"/>
              </a:rPr>
              <a:t>no blanket exemptions</a:t>
            </a:r>
            <a:r>
              <a:rPr lang="en-US" sz="2800" b="0" i="0">
                <a:solidFill>
                  <a:srgbClr val="000000"/>
                </a:solidFill>
                <a:effectLst/>
                <a:latin typeface="Mercury Text G1 A"/>
              </a:rPr>
              <a:t> for subsidiaries of private funds.</a:t>
            </a:r>
          </a:p>
          <a:p>
            <a:pPr algn="l" fontAlgn="base">
              <a:buFont typeface="Arial" panose="020b0604020202020204" pitchFamily="34" charset="0"/>
              <a:buChar char="•"/>
            </a:pPr>
            <a:r>
              <a:rPr lang="en-US" sz="2800" b="0" i="0">
                <a:solidFill>
                  <a:srgbClr val="000000"/>
                </a:solidFill>
                <a:effectLst/>
                <a:latin typeface="Mercury Text G1 A"/>
              </a:rPr>
              <a:t>Likely, certain feeder fund vehicles, alternate investment vehicles, other subsidiaries of private funds, and holding company entities not otherwise eligible for an exemption. (But certain of these vehicles may in fact be exempt, particularly if they are operated or advised by a registered investment adviser or venture capital fund adviser, rely on the applicable exemption and are listed on the adviser’s Form ADV.)</a:t>
            </a:r>
          </a:p>
          <a:p>
            <a:pPr algn="l" fontAlgn="base">
              <a:buFont typeface="Arial" panose="020b0604020202020204" pitchFamily="34" charset="0"/>
              <a:buChar char="•"/>
            </a:pPr>
            <a:r>
              <a:rPr lang="en-US" sz="2800" b="0" i="0">
                <a:solidFill>
                  <a:srgbClr val="000000"/>
                </a:solidFill>
                <a:effectLst/>
                <a:latin typeface="Mercury Text G1 A"/>
              </a:rPr>
              <a:t>Certain pooled investment vehicles, including real estate vehicles relying on the Section 3(c)(5)(c) exemption under the Investment Company Act of 1940, commodity pools (even those advised by a registered commodity trading advisor and operated by a registered commodity pool operator), pooled investment vehicles advised by state-registered investment advisers (or investment advisers exempt from state registration, if not otherwise in an exempt category above) or investment advisers relying on the “private fund adviser” exemption and foreign pooled investment vehicles.</a:t>
            </a:r>
          </a:p>
          <a:p>
            <a:pPr algn="l" fontAlgn="base">
              <a:buFont typeface="Arial" panose="020b0604020202020204" pitchFamily="34" charset="0"/>
              <a:buChar char="•"/>
            </a:pPr>
            <a:r>
              <a:rPr lang="en-US" sz="2800" b="0" i="0">
                <a:solidFill>
                  <a:srgbClr val="000000"/>
                </a:solidFill>
                <a:effectLst/>
                <a:latin typeface="Mercury Text G1 A"/>
              </a:rPr>
              <a:t>While private fund clients of the above referenced exempt advisers relying on the 3(c)(1) and 3(c)(7) exemptions under the 1940 Act are exempt from the definition of a reporting company under the CTA, subsidiaries of those private fund clients may not be exempt.</a:t>
            </a:r>
          </a:p>
          <a:p>
            <a:pPr algn="l" fontAlgn="base">
              <a:buFont typeface="Arial" panose="020b0604020202020204" pitchFamily="34" charset="0"/>
              <a:buChar char="•"/>
            </a:pPr>
            <a:r>
              <a:rPr lang="en-US" sz="2800" b="0" i="0">
                <a:solidFill>
                  <a:srgbClr val="000000"/>
                </a:solidFill>
                <a:effectLst/>
                <a:latin typeface="Mercury Text G1 A"/>
              </a:rPr>
              <a:t>Entities registered in a state or Tribal jurisdiction that are subsidiaries of large foreign companies that do not qualify for the large operating company exemption due to insufficient U.S. presence or gross receipts, absent another applicable exemption.</a:t>
            </a:r>
          </a:p>
          <a:p>
            <a:pPr algn="l" fontAlgn="base"/>
            <a:r>
              <a:rPr lang="en-US" sz="2800" b="1" i="0">
                <a:solidFill>
                  <a:srgbClr val="000000"/>
                </a:solidFill>
                <a:effectLst/>
                <a:latin typeface="inherit"/>
              </a:rPr>
              <a:t>Information Reported:</a:t>
            </a:r>
            <a:endParaRPr lang="en-US" sz="2800" b="0" i="0">
              <a:solidFill>
                <a:srgbClr val="000000"/>
              </a:solidFill>
              <a:effectLst/>
              <a:latin typeface="Mercury Text G1 A"/>
            </a:endParaRPr>
          </a:p>
          <a:p>
            <a:pPr algn="l" fontAlgn="base">
              <a:buFont typeface="Arial" panose="020b0604020202020204" pitchFamily="34" charset="0"/>
              <a:buChar char="•"/>
            </a:pPr>
            <a:r>
              <a:rPr lang="en-US" sz="2800" b="1" i="0">
                <a:solidFill>
                  <a:srgbClr val="000000"/>
                </a:solidFill>
                <a:effectLst/>
                <a:latin typeface="inherit"/>
              </a:rPr>
              <a:t>Reporting company:</a:t>
            </a:r>
            <a:r>
              <a:rPr lang="en-US" sz="2800" b="0" i="0">
                <a:solidFill>
                  <a:srgbClr val="000000"/>
                </a:solidFill>
                <a:effectLst/>
                <a:latin typeface="Mercury Text G1 A"/>
              </a:rPr>
              <a:t> full name, DBA, address, jurisdiction of formation or registration, TIN or other unique tax ID number shown.</a:t>
            </a:r>
          </a:p>
          <a:p>
            <a:pPr algn="l" fontAlgn="base">
              <a:buFont typeface="Arial" panose="020b0604020202020204" pitchFamily="34" charset="0"/>
              <a:buChar char="•"/>
            </a:pPr>
            <a:r>
              <a:rPr lang="en-US" sz="2800" b="1" i="0">
                <a:solidFill>
                  <a:srgbClr val="000000"/>
                </a:solidFill>
                <a:effectLst/>
                <a:latin typeface="inherit"/>
              </a:rPr>
              <a:t>Beneficial owners:</a:t>
            </a:r>
            <a:r>
              <a:rPr lang="en-US" sz="2800" b="0" i="0">
                <a:solidFill>
                  <a:srgbClr val="000000"/>
                </a:solidFill>
                <a:effectLst/>
                <a:latin typeface="Mercury Text G1 A"/>
              </a:rPr>
              <a:t> full name, DOB, address, photo ID with ID number shown. There is a special rule for reporting companies owned by one or more exempt entities that states that if an individual is deemed to be a “beneficial owner” </a:t>
            </a:r>
            <a:r>
              <a:rPr lang="en-US" sz="2800" b="0" i="1">
                <a:solidFill>
                  <a:srgbClr val="000000"/>
                </a:solidFill>
                <a:effectLst/>
                <a:latin typeface="Mercury Text G1 A"/>
              </a:rPr>
              <a:t>exclusively</a:t>
            </a:r>
            <a:r>
              <a:rPr lang="en-US" sz="2800" b="0" i="0">
                <a:solidFill>
                  <a:srgbClr val="000000"/>
                </a:solidFill>
                <a:effectLst/>
                <a:latin typeface="Mercury Text G1 A"/>
              </a:rPr>
              <a:t> due to his or her ownership of the exempt entity, then the name of the exempt entity may be reported in lieu of the otherwise required information. (The rule specifically states the ownership being the exclusive reason to withhold personal information and provide information regarding the exempt entity. Accordingly, these entities will still need to provide information on those exercising substantial control over the entity under the rules.)</a:t>
            </a:r>
          </a:p>
          <a:p>
            <a:pPr algn="l" fontAlgn="base">
              <a:buFont typeface="Arial" panose="020b0604020202020204" pitchFamily="34" charset="0"/>
              <a:buChar char="•"/>
            </a:pPr>
            <a:r>
              <a:rPr lang="en-US" sz="2800" b="1" i="0">
                <a:solidFill>
                  <a:srgbClr val="000000"/>
                </a:solidFill>
                <a:effectLst/>
                <a:latin typeface="inherit"/>
              </a:rPr>
              <a:t>Company applicants (new reporting companies only, but limited):</a:t>
            </a:r>
            <a:r>
              <a:rPr lang="en-US" sz="2800" b="0" i="0">
                <a:solidFill>
                  <a:srgbClr val="000000"/>
                </a:solidFill>
                <a:effectLst/>
                <a:latin typeface="Mercury Text G1 A"/>
              </a:rPr>
              <a:t> full name, DOB, address, photo ID with ID number shown.</a:t>
            </a:r>
          </a:p>
          <a:p>
            <a:pPr algn="l" fontAlgn="base"/>
            <a:r>
              <a:rPr lang="en-US" sz="2800" b="0" i="0">
                <a:solidFill>
                  <a:srgbClr val="000000"/>
                </a:solidFill>
                <a:effectLst/>
                <a:latin typeface="Mercury Text G1 A"/>
              </a:rPr>
              <a:t>An individual may submit the required information, as detailed above, directly to FinCEN, and receive a unique FinCEN identifier. This individual can then provide their FinCEN identifier, instead of their personal information, to a reporting company to be used in filing a report.</a:t>
            </a:r>
          </a:p>
          <a:p>
            <a:pPr algn="l" fontAlgn="base"/>
            <a:r>
              <a:rPr lang="en-US" sz="2800" b="1" i="0">
                <a:solidFill>
                  <a:srgbClr val="000000"/>
                </a:solidFill>
                <a:effectLst/>
                <a:latin typeface="inherit"/>
              </a:rPr>
              <a:t>A Beneficial Owner Is:</a:t>
            </a:r>
            <a:endParaRPr lang="en-US" sz="2800" b="0" i="0">
              <a:solidFill>
                <a:srgbClr val="000000"/>
              </a:solidFill>
              <a:effectLst/>
              <a:latin typeface="Mercury Text G1 A"/>
            </a:endParaRPr>
          </a:p>
          <a:p>
            <a:pPr algn="l" fontAlgn="base">
              <a:buFont typeface="Arial" panose="020b0604020202020204" pitchFamily="34" charset="0"/>
              <a:buChar char="•"/>
            </a:pPr>
            <a:r>
              <a:rPr lang="en-US" sz="2800" b="0" i="0">
                <a:solidFill>
                  <a:srgbClr val="000000"/>
                </a:solidFill>
                <a:effectLst/>
                <a:latin typeface="Mercury Text G1 A"/>
              </a:rPr>
              <a:t>An individual who, directly or indirectly, exercises substantial control over the reporting company.</a:t>
            </a:r>
          </a:p>
          <a:p>
            <a:pPr algn="l" fontAlgn="base">
              <a:buFont typeface="Arial" panose="020b0604020202020204" pitchFamily="34" charset="0"/>
              <a:buChar char="•"/>
            </a:pPr>
            <a:r>
              <a:rPr lang="en-US" sz="2800" b="0" i="0">
                <a:solidFill>
                  <a:srgbClr val="000000"/>
                </a:solidFill>
                <a:effectLst/>
                <a:latin typeface="Mercury Text G1 A"/>
              </a:rPr>
              <a:t>Includes senior officers (president, CEO, COO, CFO, GC).</a:t>
            </a:r>
          </a:p>
          <a:p>
            <a:pPr algn="l" fontAlgn="base">
              <a:buFont typeface="Arial" panose="020b0604020202020204" pitchFamily="34" charset="0"/>
              <a:buChar char="•"/>
            </a:pPr>
            <a:r>
              <a:rPr lang="en-US" sz="2800" b="0" i="0">
                <a:solidFill>
                  <a:srgbClr val="000000"/>
                </a:solidFill>
                <a:effectLst/>
                <a:latin typeface="Mercury Text G1 A"/>
              </a:rPr>
              <a:t>Also included are those with the ability to make important decisions on behalf of the reporting company.</a:t>
            </a:r>
          </a:p>
          <a:p>
            <a:pPr algn="l" fontAlgn="base">
              <a:buFont typeface="Arial" panose="020b0604020202020204" pitchFamily="34" charset="0"/>
              <a:buChar char="•"/>
            </a:pPr>
            <a:r>
              <a:rPr lang="en-US" sz="2800" b="0" i="0">
                <a:solidFill>
                  <a:srgbClr val="000000"/>
                </a:solidFill>
                <a:effectLst/>
                <a:latin typeface="Mercury Text G1 A"/>
              </a:rPr>
              <a:t>An individual who, directly or indirectly, owns or controls at least 25% of the ownership interests of the reporting company, including of convertible interests irrespective of whether these convertible interests are debt or equity, along with directly held options and warrants.</a:t>
            </a:r>
          </a:p>
          <a:p>
            <a:pPr algn="l" fontAlgn="base">
              <a:buFont typeface="Arial" panose="020b0604020202020204" pitchFamily="34" charset="0"/>
              <a:buChar char="•"/>
            </a:pPr>
            <a:r>
              <a:rPr lang="en-US" sz="2800" b="0" i="0">
                <a:solidFill>
                  <a:srgbClr val="000000"/>
                </a:solidFill>
                <a:effectLst/>
                <a:latin typeface="Mercury Text G1 A"/>
              </a:rPr>
              <a:t>Certain trust arrangements, or those individuals or entities acting as an intermediary, custodian or agent on behalf of another.</a:t>
            </a:r>
          </a:p>
          <a:p>
            <a:pPr algn="l" fontAlgn="base"/>
            <a:r>
              <a:rPr lang="en-US" sz="2800" b="1" i="0">
                <a:solidFill>
                  <a:srgbClr val="000000"/>
                </a:solidFill>
                <a:effectLst/>
                <a:latin typeface="inherit"/>
              </a:rPr>
              <a:t>What Constitutes “Control”?</a:t>
            </a:r>
            <a:br>
              <a:rPr lang="en-US" sz="2800" b="1" i="0">
                <a:solidFill>
                  <a:srgbClr val="000000"/>
                </a:solidFill>
                <a:effectLst/>
                <a:latin typeface="inherit"/>
              </a:rPr>
            </a:br>
            <a:r>
              <a:rPr lang="en-US" sz="2800" b="0" i="0">
                <a:solidFill>
                  <a:srgbClr val="000000"/>
                </a:solidFill>
                <a:effectLst/>
                <a:latin typeface="Mercury Text G1 A"/>
              </a:rPr>
              <a:t>An </a:t>
            </a:r>
            <a:r>
              <a:rPr lang="en-US" sz="2800" b="0" i="1">
                <a:solidFill>
                  <a:srgbClr val="000000"/>
                </a:solidFill>
                <a:effectLst/>
                <a:latin typeface="Mercury Text G1 A"/>
              </a:rPr>
              <a:t>individual</a:t>
            </a:r>
            <a:r>
              <a:rPr lang="en-US" sz="2800" b="0" i="0">
                <a:solidFill>
                  <a:srgbClr val="000000"/>
                </a:solidFill>
                <a:effectLst/>
                <a:latin typeface="Mercury Text G1 A"/>
              </a:rPr>
              <a:t> is deemed to have control or ownership of trust assets if the individual is serving as trustee or otherwise has authority to dispose of trust property. A </a:t>
            </a:r>
            <a:r>
              <a:rPr lang="en-US" sz="2800" b="0" i="1">
                <a:solidFill>
                  <a:srgbClr val="000000"/>
                </a:solidFill>
                <a:effectLst/>
                <a:latin typeface="Mercury Text G1 A"/>
              </a:rPr>
              <a:t>trust beneficiary</a:t>
            </a:r>
            <a:r>
              <a:rPr lang="en-US" sz="2800" b="0" i="0">
                <a:solidFill>
                  <a:srgbClr val="000000"/>
                </a:solidFill>
                <a:effectLst/>
                <a:latin typeface="Mercury Text G1 A"/>
              </a:rPr>
              <a:t> who is the sole permissible recipient of trust income and principal, or who has authority to withdraw trust assets, is deemed to have ownership or control of the trust property. The </a:t>
            </a:r>
            <a:r>
              <a:rPr lang="en-US" sz="2800" b="0" i="1">
                <a:solidFill>
                  <a:srgbClr val="000000"/>
                </a:solidFill>
                <a:effectLst/>
                <a:latin typeface="Mercury Text G1 A"/>
              </a:rPr>
              <a:t>grantor of a trust</a:t>
            </a:r>
            <a:r>
              <a:rPr lang="en-US" sz="2800" b="0" i="0">
                <a:solidFill>
                  <a:srgbClr val="000000"/>
                </a:solidFill>
                <a:effectLst/>
                <a:latin typeface="Mercury Text G1 A"/>
              </a:rPr>
              <a:t> is deemed to have ownership or control if the grantor has the authority to revoke the trust or otherwise withdraw trust assets.</a:t>
            </a:r>
          </a:p>
          <a:p>
            <a:pPr algn="l" fontAlgn="base"/>
            <a:r>
              <a:rPr lang="en-US" sz="2800" b="0" i="0">
                <a:solidFill>
                  <a:srgbClr val="000000"/>
                </a:solidFill>
                <a:effectLst/>
                <a:latin typeface="Mercury Text G1 A"/>
              </a:rPr>
              <a:t>Often, for more complicated irrevocable trusts, only the trustee will be deemed to have control or ownership of the trust assets.</a:t>
            </a:r>
          </a:p>
          <a:p>
            <a:pPr algn="l" fontAlgn="base"/>
            <a:r>
              <a:rPr lang="en-US" sz="2800" b="0" i="0">
                <a:solidFill>
                  <a:srgbClr val="000000"/>
                </a:solidFill>
                <a:effectLst/>
                <a:latin typeface="Mercury Text G1 A"/>
              </a:rPr>
              <a:t>Not included in the definition of beneficial owner are:</a:t>
            </a:r>
          </a:p>
          <a:p>
            <a:pPr algn="l" fontAlgn="base">
              <a:buFont typeface="Arial" panose="020b0604020202020204" pitchFamily="34" charset="0"/>
              <a:buChar char="•"/>
            </a:pPr>
            <a:r>
              <a:rPr lang="en-US" sz="2800" b="0" i="0">
                <a:solidFill>
                  <a:srgbClr val="000000"/>
                </a:solidFill>
                <a:effectLst/>
                <a:latin typeface="Mercury Text G1 A"/>
              </a:rPr>
              <a:t>Minor children (if a parent or legal guardian’s information is reported), individuals acting as nominees, intermediaries, custodians or agents, employees acting solely as employees and not as senior officers, individuals whose only interest in a reporting company is a future interest through a right of inheritance, or creditors of a reporting company (unless the creditor otherwise meets the definition of beneficial owner by exercising substantial control or by owning or controlling 25% or more of the entity’s ownership interests).</a:t>
            </a:r>
          </a:p>
          <a:p>
            <a:pPr algn="l" fontAlgn="base"/>
            <a:r>
              <a:rPr lang="en-US" sz="2800" b="0" i="0">
                <a:solidFill>
                  <a:srgbClr val="000000"/>
                </a:solidFill>
                <a:effectLst/>
                <a:latin typeface="Mercury Text G1 A"/>
              </a:rPr>
              <a:t>Those seeking to file must do so in the non-public cloud-based database maintained by FinCEN. FinCEN proposes extensive protocols and safeguards for authorized users.</a:t>
            </a:r>
          </a:p>
          <a:p>
            <a:pPr algn="l" fontAlgn="base"/>
            <a:r>
              <a:rPr lang="en-US" sz="2800" b="0" i="0">
                <a:solidFill>
                  <a:srgbClr val="000000"/>
                </a:solidFill>
                <a:effectLst/>
                <a:latin typeface="Mercury Text G1 A"/>
              </a:rPr>
              <a:t>Access to the filed information is provided to:</a:t>
            </a:r>
          </a:p>
          <a:p>
            <a:pPr algn="l" fontAlgn="base">
              <a:buFont typeface="Arial" panose="020b0604020202020204" pitchFamily="34" charset="0"/>
              <a:buChar char="•"/>
            </a:pPr>
            <a:r>
              <a:rPr lang="en-US" sz="2800" b="0" i="0">
                <a:solidFill>
                  <a:srgbClr val="000000"/>
                </a:solidFill>
                <a:effectLst/>
                <a:latin typeface="Mercury Text G1 A"/>
              </a:rPr>
              <a:t>Federal agencies engaged in law enforcement, national security or intelligence activity, to be used in furtherance of such activity.</a:t>
            </a:r>
          </a:p>
          <a:p>
            <a:pPr algn="l" fontAlgn="base">
              <a:buFont typeface="Arial" panose="020b0604020202020204" pitchFamily="34" charset="0"/>
              <a:buChar char="•"/>
            </a:pPr>
            <a:r>
              <a:rPr lang="en-US" sz="2800" b="0" i="0">
                <a:solidFill>
                  <a:srgbClr val="000000"/>
                </a:solidFill>
                <a:effectLst/>
                <a:latin typeface="Mercury Text G1 A"/>
              </a:rPr>
              <a:t>State, local and Tribal law enforcement for use in criminal or civil investigations and with authorization from a court of competent jurisdiction.</a:t>
            </a:r>
          </a:p>
          <a:p>
            <a:pPr algn="l" fontAlgn="base">
              <a:buFont typeface="Arial" panose="020b0604020202020204" pitchFamily="34" charset="0"/>
              <a:buChar char="•"/>
            </a:pPr>
            <a:r>
              <a:rPr lang="en-US" sz="2800" b="0" i="0">
                <a:solidFill>
                  <a:srgbClr val="000000"/>
                </a:solidFill>
                <a:effectLst/>
                <a:latin typeface="Mercury Text G1 A"/>
              </a:rPr>
              <a:t>Select foreign agencies engaged in law enforcement, national security or intelligence activity.</a:t>
            </a:r>
          </a:p>
          <a:p>
            <a:pPr algn="l" fontAlgn="base">
              <a:buFont typeface="Arial" panose="020b0604020202020204" pitchFamily="34" charset="0"/>
              <a:buChar char="•"/>
            </a:pPr>
            <a:r>
              <a:rPr lang="en-US" sz="2800" b="0" i="0">
                <a:solidFill>
                  <a:srgbClr val="000000"/>
                </a:solidFill>
                <a:effectLst/>
                <a:latin typeface="Mercury Text G1 A"/>
              </a:rPr>
              <a:t>Financial institutions subject to customer due diligence requirements, to facilitate compliance with these requirements, and their regulators.</a:t>
            </a:r>
          </a:p>
          <a:p>
            <a:pPr algn="l" fontAlgn="base">
              <a:buFont typeface="Arial" panose="020b0604020202020204" pitchFamily="34" charset="0"/>
              <a:buChar char="•"/>
            </a:pPr>
            <a:r>
              <a:rPr lang="en-US" sz="2800" b="0" i="0">
                <a:solidFill>
                  <a:srgbClr val="000000"/>
                </a:solidFill>
                <a:effectLst/>
                <a:latin typeface="Mercury Text G1 A"/>
              </a:rPr>
              <a:t>Certain Treasury officers and employees, including tax administration.</a:t>
            </a:r>
          </a:p>
          <a:p>
            <a:pPr algn="l" fontAlgn="base"/>
            <a:r>
              <a:rPr lang="en-US" sz="2800" b="0" i="0">
                <a:solidFill>
                  <a:srgbClr val="000000"/>
                </a:solidFill>
                <a:effectLst/>
                <a:latin typeface="Mercury Text G1 A"/>
              </a:rPr>
              <a:t>(Note, Treasury published a proposed rule on access on December 15, 2022. FinCEN is expected to issue a final access rule by January 1, 2024, so final guidance has not been issued yet.)</a:t>
            </a:r>
          </a:p>
          <a:p>
            <a:pPr algn="l" fontAlgn="base"/>
            <a:r>
              <a:rPr lang="en-US" sz="2800" b="1" i="0">
                <a:solidFill>
                  <a:srgbClr val="000000"/>
                </a:solidFill>
                <a:effectLst/>
                <a:latin typeface="inherit"/>
              </a:rPr>
              <a:t>Dates and Consequences</a:t>
            </a:r>
            <a:br>
              <a:rPr lang="en-US" sz="2800" b="1" i="0">
                <a:solidFill>
                  <a:srgbClr val="000000"/>
                </a:solidFill>
                <a:effectLst/>
                <a:latin typeface="inherit"/>
              </a:rPr>
            </a:br>
            <a:r>
              <a:rPr lang="en-US" sz="2800" b="0" i="1">
                <a:solidFill>
                  <a:srgbClr val="000000"/>
                </a:solidFill>
                <a:effectLst/>
                <a:latin typeface="Mercury Text G1 A"/>
              </a:rPr>
              <a:t>New companies</a:t>
            </a:r>
            <a:r>
              <a:rPr lang="en-US" sz="2800" b="0" i="0">
                <a:solidFill>
                  <a:srgbClr val="000000"/>
                </a:solidFill>
                <a:effectLst/>
                <a:latin typeface="Mercury Text G1 A"/>
              </a:rPr>
              <a:t> have until January 1, 2024, to file, and they must file the initial report within 30 days of creation or registration. </a:t>
            </a:r>
            <a:r>
              <a:rPr lang="en-US" sz="2800" b="0" i="1">
                <a:solidFill>
                  <a:srgbClr val="000000"/>
                </a:solidFill>
                <a:effectLst/>
                <a:latin typeface="Mercury Text G1 A"/>
              </a:rPr>
              <a:t>Existing reporting companies</a:t>
            </a:r>
            <a:r>
              <a:rPr lang="en-US" sz="2800" b="0" i="0">
                <a:solidFill>
                  <a:srgbClr val="000000"/>
                </a:solidFill>
                <a:effectLst/>
                <a:latin typeface="Mercury Text G1 A"/>
              </a:rPr>
              <a:t> have until January 1, 2025, to file an initial report. </a:t>
            </a:r>
            <a:r>
              <a:rPr lang="en-US" sz="2800" b="0" i="1">
                <a:solidFill>
                  <a:srgbClr val="000000"/>
                </a:solidFill>
                <a:effectLst/>
                <a:latin typeface="Mercury Text G1 A"/>
              </a:rPr>
              <a:t>Updates and corrections</a:t>
            </a:r>
            <a:r>
              <a:rPr lang="en-US" sz="2800" b="0" i="0">
                <a:solidFill>
                  <a:srgbClr val="000000"/>
                </a:solidFill>
                <a:effectLst/>
                <a:latin typeface="Mercury Text G1 A"/>
              </a:rPr>
              <a:t> to beneficial ownership information require the filing of a report within 30 days.</a:t>
            </a:r>
          </a:p>
          <a:p>
            <a:pPr algn="l" fontAlgn="base"/>
            <a:r>
              <a:rPr lang="en-US" sz="2800" b="0" i="0">
                <a:solidFill>
                  <a:srgbClr val="000000"/>
                </a:solidFill>
                <a:effectLst/>
                <a:latin typeface="Mercury Text G1 A"/>
              </a:rPr>
              <a:t>Penalties for noncompliance or misuse of beneficial ownership information fall under two categories:</a:t>
            </a:r>
          </a:p>
          <a:p>
            <a:pPr algn="l" fontAlgn="base">
              <a:buFont typeface="Arial" panose="020b0604020202020204" pitchFamily="34" charset="0"/>
              <a:buChar char="•"/>
            </a:pPr>
            <a:r>
              <a:rPr lang="en-US" sz="2800" b="0" i="0">
                <a:solidFill>
                  <a:srgbClr val="000000"/>
                </a:solidFill>
                <a:effectLst/>
                <a:latin typeface="Mercury Text G1 A"/>
              </a:rPr>
              <a:t>Civil and criminal penalties for willful reporting violations, including fines of up to $10,000 and imprisonment for not more than two years.</a:t>
            </a:r>
          </a:p>
          <a:p>
            <a:pPr algn="l" fontAlgn="base">
              <a:buFont typeface="Arial" panose="020b0604020202020204" pitchFamily="34" charset="0"/>
              <a:buChar char="•"/>
            </a:pPr>
            <a:r>
              <a:rPr lang="en-US" sz="2800" b="0" i="0">
                <a:solidFill>
                  <a:srgbClr val="000000"/>
                </a:solidFill>
                <a:effectLst/>
                <a:latin typeface="Mercury Text G1 A"/>
              </a:rPr>
              <a:t>Civil and criminal penalties for unauthorized disclosure and use of beneficial ownership information also exist.</a:t>
            </a:r>
          </a:p>
          <a:p>
            <a:pPr algn="l" fontAlgn="base"/>
            <a:r>
              <a:rPr lang="en-US" sz="2800" b="0" i="0">
                <a:solidFill>
                  <a:srgbClr val="000000"/>
                </a:solidFill>
                <a:effectLst/>
                <a:latin typeface="Mercury Text G1 A"/>
              </a:rPr>
              <a:t>The rules for filing contain many nuances which can determine who must report under the CTA. Guidance provided to date has errored toward overreporting, as the purpose of these reporting requirements is to broadly begin tracking ownership of the relevant entities. We suggest that you contact us well in advance of reporting deadlines to ensure that all relevant filings are done in a timely manner, knowing that each situation might vary under the specifics of the rules. Any entities for which reporting might be problematic, or mostly but not fully dormant entities, should be addressed well in advance of 2024.</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26</a:t>
            </a:fld>
            <a:endParaRPr lang="en-US"/>
          </a:p>
        </p:txBody>
      </p:sp>
    </p:spTree>
    <p:extLst>
      <p:ext uri="{BB962C8B-B14F-4D97-AF65-F5344CB8AC3E}">
        <p14:creationId xmlns:p14="http://schemas.microsoft.com/office/powerpoint/2010/main" val="242852190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27</a:t>
            </a:fld>
            <a:endParaRPr lang="en-US"/>
          </a:p>
        </p:txBody>
      </p:sp>
    </p:spTree>
    <p:extLst>
      <p:ext uri="{BB962C8B-B14F-4D97-AF65-F5344CB8AC3E}">
        <p14:creationId xmlns:p14="http://schemas.microsoft.com/office/powerpoint/2010/main" val="299299343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a:spcBef>
                <a:spcPct val="0"/>
              </a:spcBef>
              <a:spcAft>
                <a:spcPct val="0"/>
              </a:spcAft>
            </a:pPr>
            <a:r>
              <a:rPr lang="en-US" sz="1100" b="1" u="sng">
                <a:effectLst/>
                <a:latin typeface="Calibri" panose="020f0502020204030204" pitchFamily="34" charset="0"/>
                <a:ea typeface="Calibri" panose="020f0502020204030204" pitchFamily="34" charset="0"/>
              </a:rPr>
              <a:t>Question</a:t>
            </a:r>
            <a:r>
              <a:rPr lang="en-US" sz="1100" b="1">
                <a:effectLst/>
                <a:latin typeface="Calibri" panose="020f0502020204030204" pitchFamily="34" charset="0"/>
                <a:ea typeface="Calibri" panose="020f0502020204030204" pitchFamily="34" charset="0"/>
              </a:rPr>
              <a:t>:</a:t>
            </a:r>
            <a:endParaRPr lang="en-US" sz="1100">
              <a:effectLst/>
              <a:latin typeface="Calibri" panose="020f0502020204030204" pitchFamily="34" charset="0"/>
              <a:ea typeface="Calibri" panose="020f0502020204030204" pitchFamily="34" charset="0"/>
            </a:endParaRPr>
          </a:p>
          <a:p>
            <a:pPr marL="0" marR="0">
              <a:spcBef>
                <a:spcPct val="0"/>
              </a:spcBef>
              <a:spcAft>
                <a:spcPct val="0"/>
              </a:spcAft>
            </a:pPr>
            <a:r>
              <a:rPr lang="en-US" sz="1100">
                <a:effectLst/>
                <a:latin typeface="Calibri" panose="020f0502020204030204" pitchFamily="34" charset="0"/>
                <a:ea typeface="Calibri" panose="020f0502020204030204" pitchFamily="34" charset="0"/>
              </a:rPr>
              <a:t>Are the UIC Entities Required to File Information with the Financial Crimes Enforcement Network (“FinCEN”) under the CTA?</a:t>
            </a:r>
          </a:p>
          <a:p>
            <a:pPr marL="0" marR="0">
              <a:spcBef>
                <a:spcPct val="0"/>
              </a:spcBef>
              <a:spcAft>
                <a:spcPct val="0"/>
              </a:spcAft>
            </a:pPr>
            <a:r>
              <a:rPr lang="en-US" sz="1100">
                <a:effectLst/>
                <a:latin typeface="Calibri" panose="020f0502020204030204" pitchFamily="34" charset="0"/>
                <a:ea typeface="Calibri" panose="020f0502020204030204" pitchFamily="34" charset="0"/>
              </a:rPr>
              <a:t> </a:t>
            </a:r>
          </a:p>
          <a:p>
            <a:pPr marL="0" marR="0">
              <a:spcBef>
                <a:spcPct val="0"/>
              </a:spcBef>
              <a:spcAft>
                <a:spcPct val="0"/>
              </a:spcAft>
            </a:pPr>
            <a:r>
              <a:rPr lang="en-US" sz="1100" b="1" u="sng">
                <a:effectLst/>
                <a:latin typeface="Calibri" panose="020f0502020204030204" pitchFamily="34" charset="0"/>
                <a:ea typeface="Calibri" panose="020f0502020204030204" pitchFamily="34" charset="0"/>
              </a:rPr>
              <a:t>Answer:</a:t>
            </a:r>
            <a:r>
              <a:rPr lang="en-US" sz="1100">
                <a:effectLst/>
                <a:latin typeface="Calibri" panose="020f0502020204030204" pitchFamily="34" charset="0"/>
                <a:ea typeface="Calibri" panose="020f0502020204030204" pitchFamily="34" charset="0"/>
              </a:rPr>
              <a:t> </a:t>
            </a:r>
          </a:p>
          <a:p>
            <a:pPr marL="0" marR="0">
              <a:spcBef>
                <a:spcPct val="0"/>
              </a:spcBef>
              <a:spcAft>
                <a:spcPct val="0"/>
              </a:spcAft>
            </a:pPr>
            <a:r>
              <a:rPr lang="en-US" sz="1100">
                <a:effectLst/>
                <a:latin typeface="Calibri" panose="020f0502020204030204" pitchFamily="34" charset="0"/>
                <a:ea typeface="Calibri" panose="020f0502020204030204" pitchFamily="34" charset="0"/>
              </a:rPr>
              <a:t> </a:t>
            </a:r>
          </a:p>
          <a:p>
            <a:pPr marL="342900" marR="0" lvl="0" indent="-3429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Ukpeaġvik Inupiat Corporation (“UIC”) should be exempt from reporting under the CTA </a:t>
            </a:r>
            <a:r>
              <a:rPr lang="en-US" sz="1100" b="1" i="1">
                <a:effectLst/>
                <a:latin typeface="Calibri" panose="020f0502020204030204" pitchFamily="34" charset="0"/>
                <a:ea typeface="Times New Roman" panose="02020603050405020304" pitchFamily="18" charset="0"/>
              </a:rPr>
              <a:t>provided it has 1) 20+ full-time employees (as defined below), 2) $5M in gross receipts or sales (as defined below), and 3) has an operating presence at a physical office in the United States</a:t>
            </a:r>
            <a:r>
              <a:rPr lang="en-US" sz="1100">
                <a:effectLst/>
                <a:latin typeface="Calibri" panose="020f0502020204030204" pitchFamily="34" charset="0"/>
                <a:ea typeface="Times New Roman" panose="02020603050405020304" pitchFamily="18" charset="0"/>
              </a:rPr>
              <a:t>. If UIC is exempt, then all subsidiary entities that are 1) controlled by UIC or 2) wholly owned, directly or indirectly, by UIC are also exempt.</a:t>
            </a:r>
            <a:endParaRPr lang="en-US" sz="1100">
              <a:effectLst/>
              <a:latin typeface="Calibri" panose="020f0502020204030204" pitchFamily="34" charset="0"/>
              <a:ea typeface="Calibri" panose="020f0502020204030204" pitchFamily="34" charset="0"/>
            </a:endParaRPr>
          </a:p>
          <a:p>
            <a:pPr marL="457200" marR="0">
              <a:spcBef>
                <a:spcPct val="0"/>
              </a:spcBef>
              <a:spcAft>
                <a:spcPct val="0"/>
              </a:spcAft>
            </a:pPr>
            <a:r>
              <a:rPr lang="en-US" sz="1100">
                <a:effectLst/>
                <a:latin typeface="Calibri" panose="020f0502020204030204" pitchFamily="34" charset="0"/>
                <a:ea typeface="Calibri" panose="020f0502020204030204" pitchFamily="34" charset="0"/>
              </a:rPr>
              <a:t> </a:t>
            </a:r>
          </a:p>
          <a:p>
            <a:pPr marL="342900" marR="0" lvl="0" indent="-3429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Regarding holding companies such as UIC that do not earn revenue themselves, in order for the exemption to apply:</a:t>
            </a:r>
            <a:endParaRPr lang="en-US" sz="1100">
              <a:effectLst/>
              <a:latin typeface="Calibri" panose="020f0502020204030204" pitchFamily="34" charset="0"/>
              <a:ea typeface="Calibri" panose="020f0502020204030204" pitchFamily="34" charset="0"/>
            </a:endParaRPr>
          </a:p>
          <a:p>
            <a:pPr marL="742950" marR="0" lvl="1" indent="-28575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UIC must, itself, directly employ the 20+ employees. It cannot count any employees of the subsidiaries.</a:t>
            </a:r>
            <a:endParaRPr lang="en-US" sz="1100">
              <a:effectLst/>
              <a:latin typeface="Calibri" panose="020f0502020204030204" pitchFamily="34" charset="0"/>
              <a:ea typeface="Calibri" panose="020f0502020204030204" pitchFamily="34" charset="0"/>
            </a:endParaRPr>
          </a:p>
          <a:p>
            <a:pPr marL="742950" marR="0" lvl="1" indent="-28575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UIC must have $5M in gross receipts or sales (on a consolidated basis).  (See note below regarding filing of returns on consolidated basis and affiliated groups</a:t>
            </a:r>
            <a:r>
              <a:rPr lang="en-US" sz="1100">
                <a:effectLst/>
                <a:highlight>
                  <a:srgbClr val="FFFF00"/>
                </a:highlight>
                <a:latin typeface="Calibri" panose="020f0502020204030204" pitchFamily="34" charset="0"/>
                <a:ea typeface="Times New Roman" panose="02020603050405020304" pitchFamily="18" charset="0"/>
              </a:rPr>
              <a:t>, and please let us know if returns are filed on a consolidated basis</a:t>
            </a:r>
            <a:r>
              <a:rPr lang="en-US" sz="1100">
                <a:effectLst/>
                <a:latin typeface="Calibri" panose="020f0502020204030204" pitchFamily="34"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p>
            <a:pPr marL="0" marR="0">
              <a:spcBef>
                <a:spcPct val="0"/>
              </a:spcBef>
              <a:spcAft>
                <a:spcPct val="0"/>
              </a:spcAft>
            </a:pPr>
            <a:r>
              <a:rPr lang="en-US" sz="1100">
                <a:effectLst/>
                <a:latin typeface="Calibri" panose="020f0502020204030204" pitchFamily="34" charset="0"/>
                <a:ea typeface="Calibri" panose="020f0502020204030204" pitchFamily="34" charset="0"/>
              </a:rPr>
              <a:t> </a:t>
            </a:r>
          </a:p>
          <a:p>
            <a:pPr marL="342900" marR="0" lvl="0" indent="-3429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In the event that UIC does not meet the above-listed criteria for exemption, then it will have to file the report under the CTA. However, it can perform the same analysis to see if UIC Government Construction, LLC, UIC Commercial Services, LLC, and UIC Governmental Services, LLC. If any of those entities are exempt then all subsidiaries that meet the above-listed criteria are also exempt. However, if UIC Government Construction, LLC, UIC Commercial Services, LLC, and/or UIC Governmental Services, LLC are exempt entities and UIC is not exempt, this would not make UIC exempt, because the exemption does not “flow up” to a holding company, just down to subsidiaries.</a:t>
            </a:r>
            <a:endParaRPr lang="en-US" sz="1100">
              <a:effectLst/>
              <a:latin typeface="Calibri" panose="020f0502020204030204" pitchFamily="34" charset="0"/>
              <a:ea typeface="Calibri" panose="020f0502020204030204" pitchFamily="34" charset="0"/>
            </a:endParaRPr>
          </a:p>
          <a:p>
            <a:pPr marL="0" marR="0">
              <a:spcBef>
                <a:spcPct val="0"/>
              </a:spcBef>
              <a:spcAft>
                <a:spcPct val="0"/>
              </a:spcAft>
            </a:pPr>
            <a:r>
              <a:rPr lang="en-US" sz="1100">
                <a:effectLst/>
                <a:latin typeface="Calibri" panose="020f0502020204030204" pitchFamily="34" charset="0"/>
                <a:ea typeface="Calibri" panose="020f0502020204030204" pitchFamily="34" charset="0"/>
              </a:rPr>
              <a:t> </a:t>
            </a:r>
          </a:p>
          <a:p>
            <a:pPr marL="342900" marR="0" lvl="0" indent="-3429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As to the UIC subsidiaries that are not wholly owned by UIC, such entities may be exempt if they are controlled by UIC.</a:t>
            </a:r>
            <a:endParaRPr lang="en-US" sz="1100">
              <a:effectLst/>
              <a:latin typeface="Calibri" panose="020f0502020204030204" pitchFamily="34" charset="0"/>
              <a:ea typeface="Calibri" panose="020f0502020204030204" pitchFamily="34" charset="0"/>
            </a:endParaRPr>
          </a:p>
          <a:p>
            <a:pPr marL="0" marR="0">
              <a:spcBef>
                <a:spcPct val="0"/>
              </a:spcBef>
              <a:spcAft>
                <a:spcPct val="0"/>
              </a:spcAft>
            </a:pPr>
            <a:r>
              <a:rPr lang="en-US" sz="1100">
                <a:effectLst/>
                <a:latin typeface="Calibri" panose="020f0502020204030204" pitchFamily="34" charset="0"/>
                <a:ea typeface="Calibri" panose="020f0502020204030204" pitchFamily="34" charset="0"/>
              </a:rPr>
              <a:t> </a:t>
            </a:r>
          </a:p>
          <a:p>
            <a:pPr marL="342900" marR="0" lvl="0" indent="-3429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Note that the filings for companies formed before January 1, 2024, and are subject to the CTA’s reporting obligations, do not have to complete filings until December 31, 2024. Companies that are formed after January 1, 2024, and are subject to the CTA’s reporting obligations, must complete the filings within 30-days of the date of corporate formation.</a:t>
            </a:r>
            <a:endParaRPr lang="en-US" sz="1100">
              <a:effectLst/>
              <a:latin typeface="Calibri" panose="020f0502020204030204" pitchFamily="34" charset="0"/>
              <a:ea typeface="Calibri" panose="020f0502020204030204" pitchFamily="34" charset="0"/>
            </a:endParaRPr>
          </a:p>
          <a:p>
            <a:pPr marL="0" marR="0">
              <a:spcBef>
                <a:spcPct val="0"/>
              </a:spcBef>
              <a:spcAft>
                <a:spcPct val="0"/>
              </a:spcAft>
            </a:pPr>
            <a:r>
              <a:rPr lang="en-US" sz="1100">
                <a:effectLst/>
                <a:latin typeface="Calibri" panose="020f0502020204030204" pitchFamily="34" charset="0"/>
                <a:ea typeface="Calibri" panose="020f0502020204030204" pitchFamily="34" charset="0"/>
              </a:rPr>
              <a:t> </a:t>
            </a:r>
          </a:p>
          <a:p>
            <a:pPr marL="342900" marR="0" lvl="0" indent="-342900">
              <a:spcBef>
                <a:spcPct val="0"/>
              </a:spcBef>
              <a:spcAft>
                <a:spcPct val="0"/>
              </a:spcAft>
              <a:buFont typeface="Symbol" panose="05050102010706020507" pitchFamily="18" charset="2"/>
              <a:buChar char=""/>
            </a:pPr>
            <a:r>
              <a:rPr lang="en-US" sz="1100">
                <a:effectLst/>
                <a:highlight>
                  <a:srgbClr val="FFFF00"/>
                </a:highlight>
                <a:latin typeface="Calibri" panose="020f0502020204030204" pitchFamily="34" charset="0"/>
                <a:ea typeface="Times New Roman" panose="02020603050405020304" pitchFamily="18" charset="0"/>
              </a:rPr>
              <a:t>As to the UIC Shareholder Trust, please provide us more information about the trust and we can provide guidance on whether that trust is exempt.</a:t>
            </a:r>
            <a:endParaRPr lang="en-US" sz="1100">
              <a:effectLst/>
              <a:latin typeface="Calibri" panose="020f0502020204030204" pitchFamily="34" charset="0"/>
              <a:ea typeface="Calibri" panose="020f0502020204030204" pitchFamily="34" charset="0"/>
            </a:endParaRPr>
          </a:p>
          <a:p>
            <a:pPr marL="0" marR="0">
              <a:spcBef>
                <a:spcPct val="0"/>
              </a:spcBef>
              <a:spcAft>
                <a:spcPct val="0"/>
              </a:spcAft>
            </a:pPr>
            <a:r>
              <a:rPr lang="en-US" sz="1100">
                <a:effectLst/>
                <a:latin typeface="Calibri" panose="020f0502020204030204" pitchFamily="34" charset="0"/>
                <a:ea typeface="Calibri" panose="020f0502020204030204" pitchFamily="34" charset="0"/>
              </a:rPr>
              <a:t> </a:t>
            </a:r>
          </a:p>
          <a:p>
            <a:pPr marL="0" marR="0">
              <a:spcBef>
                <a:spcPct val="0"/>
              </a:spcBef>
              <a:spcAft>
                <a:spcPct val="0"/>
              </a:spcAft>
            </a:pPr>
            <a:r>
              <a:rPr lang="en-US" sz="1100" b="1" u="sng">
                <a:effectLst/>
                <a:latin typeface="Calibri" panose="020f0502020204030204" pitchFamily="34" charset="0"/>
                <a:ea typeface="Calibri" panose="020f0502020204030204" pitchFamily="34" charset="0"/>
              </a:rPr>
              <a:t>Analysis</a:t>
            </a:r>
            <a:endParaRPr lang="en-US" sz="11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All UIC entities will need to file with FinCEN, </a:t>
            </a:r>
            <a:r>
              <a:rPr lang="en-US" sz="1100" b="1" i="1">
                <a:effectLst/>
                <a:latin typeface="Calibri" panose="020f0502020204030204" pitchFamily="34" charset="0"/>
                <a:ea typeface="Times New Roman" panose="02020603050405020304" pitchFamily="18" charset="0"/>
              </a:rPr>
              <a:t>unless they fall under an exemption</a:t>
            </a:r>
            <a:r>
              <a:rPr lang="en-US" sz="1100">
                <a:effectLst/>
                <a:latin typeface="Calibri" panose="020f0502020204030204" pitchFamily="34" charset="0"/>
                <a:ea typeface="Times New Roman" panose="02020603050405020304" pitchFamily="18" charset="0"/>
              </a:rPr>
              <a:t>. Below is a list of possible exemptions.</a:t>
            </a:r>
            <a:endParaRPr lang="en-US" sz="1100">
              <a:effectLst/>
              <a:latin typeface="Calibri" panose="020f0502020204030204" pitchFamily="34" charset="0"/>
              <a:ea typeface="Calibri" panose="020f0502020204030204" pitchFamily="34" charset="0"/>
            </a:endParaRPr>
          </a:p>
          <a:p>
            <a:pPr marL="742950" marR="0" lvl="1" indent="-28575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Large Operating Companies:</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20+ full time employees </a:t>
            </a:r>
            <a:endParaRPr lang="en-US" sz="1100">
              <a:effectLst/>
              <a:latin typeface="Calibri" panose="020f0502020204030204" pitchFamily="34" charset="0"/>
              <a:ea typeface="Calibri" panose="020f0502020204030204" pitchFamily="34" charset="0"/>
            </a:endParaRPr>
          </a:p>
          <a:p>
            <a:pPr marL="1600200" marR="0" lvl="3"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Full time employee is defined by the Internal Revenue Code and related regulation under the Affordable Care Act to determine whether an employee is “full-time”, such as whether the employee works at least 30 hours per week or 130 hours per month, subject to adjustments and adaptations for salaried and other non-hourly workers, and paid vacation, holidays, jury duty, and similar paid days off are counted toward the 30/130 hour requirement.</a:t>
            </a:r>
            <a:endParaRPr lang="en-US" sz="1100">
              <a:effectLst/>
              <a:latin typeface="Calibri" panose="020f0502020204030204" pitchFamily="34" charset="0"/>
              <a:ea typeface="Calibri" panose="020f0502020204030204" pitchFamily="34" charset="0"/>
            </a:endParaRPr>
          </a:p>
          <a:p>
            <a:pPr marL="1600200" marR="0" lvl="3"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Employees must be employed by the exempt entity, not by subsidiaries or affiliates.</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$5M in gross receipts or sales (based on previous year federal tax filings); </a:t>
            </a:r>
            <a:r>
              <a:rPr lang="en-US" sz="1100" b="1" i="1">
                <a:effectLst/>
                <a:latin typeface="Calibri" panose="020f0502020204030204" pitchFamily="34" charset="0"/>
                <a:ea typeface="Times New Roman" panose="02020603050405020304" pitchFamily="18" charset="0"/>
              </a:rPr>
              <a:t>and</a:t>
            </a:r>
            <a:r>
              <a:rPr lang="en-US" sz="1100">
                <a:effectLst/>
                <a:latin typeface="Calibri" panose="020f0502020204030204" pitchFamily="34"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p>
            <a:pPr marL="1600200" marR="0" lvl="3"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“Gross receipts” for this purpose must be from U.S. sources only and must be calculated net of returns or allowances.</a:t>
            </a:r>
            <a:endParaRPr lang="en-US" sz="1100">
              <a:effectLst/>
              <a:latin typeface="Calibri" panose="020f0502020204030204" pitchFamily="34" charset="0"/>
              <a:ea typeface="Calibri" panose="020f0502020204030204" pitchFamily="34" charset="0"/>
            </a:endParaRPr>
          </a:p>
          <a:p>
            <a:pPr marL="1600200" marR="0" lvl="3"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Receipts and sales of other entities owned by the legal entity and through which the legal entity operates </a:t>
            </a:r>
            <a:r>
              <a:rPr lang="en-US" sz="1100" b="1" i="1">
                <a:effectLst/>
                <a:latin typeface="Calibri" panose="020f0502020204030204" pitchFamily="34" charset="0"/>
                <a:ea typeface="Times New Roman" panose="02020603050405020304" pitchFamily="18" charset="0"/>
              </a:rPr>
              <a:t>are included in the legal entity’s gross receipts</a:t>
            </a:r>
            <a:r>
              <a:rPr lang="en-US" sz="1100">
                <a:effectLst/>
                <a:latin typeface="Calibri" panose="020f0502020204030204" pitchFamily="34" charset="0"/>
                <a:ea typeface="Times New Roman" panose="02020603050405020304" pitchFamily="18" charset="0"/>
              </a:rPr>
              <a:t>.</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Has an operating presence at a physical office within the United States.</a:t>
            </a:r>
            <a:endParaRPr lang="en-US" sz="1100">
              <a:effectLst/>
              <a:latin typeface="Calibri" panose="020f0502020204030204" pitchFamily="34" charset="0"/>
              <a:ea typeface="Calibri" panose="020f0502020204030204" pitchFamily="34" charset="0"/>
            </a:endParaRPr>
          </a:p>
          <a:p>
            <a:pPr marL="742950" marR="0" lvl="1" indent="-28575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Financial Institutions Otherwise Required to Report (e.g. banks, security exchanges, capital funds, certain pooled investment vehicles)</a:t>
            </a:r>
            <a:endParaRPr lang="en-US" sz="1100">
              <a:effectLst/>
              <a:latin typeface="Calibri" panose="020f0502020204030204" pitchFamily="34" charset="0"/>
              <a:ea typeface="Calibri" panose="020f0502020204030204" pitchFamily="34" charset="0"/>
            </a:endParaRPr>
          </a:p>
          <a:p>
            <a:pPr marL="742950" marR="0" lvl="1" indent="-28575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Certain Types of Tax-Exempt Entities:</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IRC §501(c) organizations that are tax exempt under IRC §501(a);</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Political organizations under IRC §527; </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Trusts under IRC §4947(a)(1) or (2) (note: common law trusts are not excluded as exempt; rather, they fall outside the definition of Reporting Company);</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A legal entity that is a church, a charity, a nonprofit entity, or other organization under IRC §501(c) and is exempt from income tax under IRC §501(a);</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A charitable trust or charitable split interest trust described under IRC §4947(a)(1) or (2) is exempt; and</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Any entities that assist a tax-exempt entity described above.</a:t>
            </a:r>
            <a:endParaRPr lang="en-US" sz="1100">
              <a:effectLst/>
              <a:latin typeface="Calibri" panose="020f0502020204030204" pitchFamily="34" charset="0"/>
              <a:ea typeface="Calibri" panose="020f0502020204030204" pitchFamily="34" charset="0"/>
            </a:endParaRPr>
          </a:p>
          <a:p>
            <a:pPr marL="742950" marR="0" lvl="1" indent="-28575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Any Entity Whose Ownership Interests are 1) Controlled or 2) Wholly Owned, Directly or Indirectly, by an Exempt Entity (Based on a  that “wholly” only applies to “owned”, it does not apply to “controlled”). </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Legal entities that are wholly owned or controlled by one or more Large Operating Companies (or are wholly owned or controlled by a combination of one or more Large Operating Companies and any one or more of the types of Act-exempt legal entities) are also exempt.</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There is no corresponding exemption for a parent company or holding company of a Large Operating Company.</a:t>
            </a:r>
            <a:endParaRPr lang="en-US" sz="1100">
              <a:effectLst/>
              <a:latin typeface="Calibri" panose="020f0502020204030204" pitchFamily="34" charset="0"/>
              <a:ea typeface="Calibri" panose="020f0502020204030204" pitchFamily="34" charset="0"/>
            </a:endParaRPr>
          </a:p>
          <a:p>
            <a:pPr marL="0" marR="0">
              <a:spcBef>
                <a:spcPct val="0"/>
              </a:spcBef>
              <a:spcAft>
                <a:spcPct val="0"/>
              </a:spcAft>
            </a:pPr>
            <a:r>
              <a:rPr lang="en-US" sz="1100">
                <a:effectLst/>
                <a:latin typeface="Calibri" panose="020f0502020204030204" pitchFamily="34" charset="0"/>
                <a:ea typeface="Calibri" panose="020f0502020204030204" pitchFamily="34" charset="0"/>
              </a:rPr>
              <a:t> </a:t>
            </a:r>
          </a:p>
          <a:p>
            <a:pPr marL="0" marR="0">
              <a:spcBef>
                <a:spcPct val="0"/>
              </a:spcBef>
              <a:spcAft>
                <a:spcPct val="0"/>
              </a:spcAft>
            </a:pPr>
            <a:r>
              <a:rPr lang="en-US" sz="1100" b="1" u="sng">
                <a:effectLst/>
                <a:latin typeface="Calibri" panose="020f0502020204030204" pitchFamily="34" charset="0"/>
                <a:ea typeface="Calibri" panose="020f0502020204030204" pitchFamily="34" charset="0"/>
              </a:rPr>
              <a:t>Note regarding consolidated filings / affiliated groups:</a:t>
            </a:r>
            <a:endParaRPr lang="en-US" sz="1100">
              <a:effectLst/>
              <a:latin typeface="Calibri" panose="020f0502020204030204" pitchFamily="34" charset="0"/>
              <a:ea typeface="Calibri" panose="020f0502020204030204" pitchFamily="34" charset="0"/>
            </a:endParaRPr>
          </a:p>
          <a:p>
            <a:pPr marL="914400" marR="0">
              <a:spcBef>
                <a:spcPct val="0"/>
              </a:spcBef>
              <a:spcAft>
                <a:spcPct val="0"/>
              </a:spcAft>
            </a:pPr>
            <a:r>
              <a:rPr lang="en-US" sz="1100">
                <a:effectLst/>
                <a:latin typeface="Calibri" panose="020f0502020204030204" pitchFamily="34" charset="0"/>
                <a:ea typeface="Calibri" panose="020f0502020204030204" pitchFamily="34" charset="0"/>
              </a:rPr>
              <a:t> </a:t>
            </a:r>
          </a:p>
          <a:p>
            <a:pPr marL="742950" marR="0" lvl="1" indent="-28575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Any holding company that is permitted to file a consolidated return with the IRS falls within the definition of an affiliated group</a:t>
            </a:r>
            <a:endParaRPr lang="en-US" sz="1100">
              <a:effectLst/>
              <a:latin typeface="Calibri" panose="020f0502020204030204" pitchFamily="34" charset="0"/>
              <a:ea typeface="Calibri" panose="020f0502020204030204" pitchFamily="34" charset="0"/>
            </a:endParaRPr>
          </a:p>
          <a:p>
            <a:pPr marL="742950" marR="0" lvl="1" indent="-28575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The CFR contains the following specific language:</a:t>
            </a:r>
            <a:endParaRPr lang="en-US" sz="1100">
              <a:effectLst/>
              <a:latin typeface="Calibri" panose="020f0502020204030204" pitchFamily="34" charset="0"/>
              <a:ea typeface="Calibri" panose="020f0502020204030204" pitchFamily="34" charset="0"/>
            </a:endParaRPr>
          </a:p>
          <a:p>
            <a:pPr marL="1143000" marR="0" lvl="2"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Filed a Federal income tax or information return in the United States for the previous year demonstrating more than $5,000,000 in gross receipts or sales, as reported as gross receipts or sales (net of returns and allowances) on the entity's </a:t>
            </a:r>
            <a:r>
              <a:rPr lang="en-US" sz="1100" i="1" u="sng">
                <a:effectLst/>
                <a:latin typeface="Calibri" panose="020f0502020204030204" pitchFamily="34" charset="0"/>
                <a:ea typeface="Times New Roman" panose="02020603050405020304" pitchFamily="18" charset="0"/>
              </a:rPr>
              <a:t>IRS Form 1120, consolidated IRS Form 1120, IRS Form 1120-S, IRS Form 1065, or other applicable IRS form</a:t>
            </a:r>
            <a:r>
              <a:rPr lang="en-US" sz="1100">
                <a:effectLst/>
                <a:latin typeface="Calibri" panose="020f0502020204030204" pitchFamily="34" charset="0"/>
                <a:ea typeface="Times New Roman" panose="02020603050405020304" pitchFamily="18" charset="0"/>
              </a:rPr>
              <a:t>, excluding gross receipts or sales from sources outside the United States, as determined under Federal income tax principles. </a:t>
            </a:r>
            <a:r>
              <a:rPr lang="en-US" sz="1100" i="1" u="sng">
                <a:effectLst/>
                <a:latin typeface="Calibri" panose="020f0502020204030204" pitchFamily="34" charset="0"/>
                <a:ea typeface="Times New Roman" panose="02020603050405020304" pitchFamily="18" charset="0"/>
              </a:rPr>
              <a:t>For an entity that is part of an affiliated group of corporations within the meaning of 26 U.S.C. 1504 that filed a consolidated return, the applicable amount shall be the amount reported on the consolidated return for such group</a:t>
            </a:r>
            <a:r>
              <a:rPr lang="en-US" sz="1100">
                <a:effectLst/>
                <a:latin typeface="Calibri" panose="020f0502020204030204" pitchFamily="34" charset="0"/>
                <a:ea typeface="Times New Roman" panose="02020603050405020304" pitchFamily="18" charset="0"/>
              </a:rPr>
              <a:t>.</a:t>
            </a:r>
            <a:endParaRPr lang="en-US" sz="1100">
              <a:effectLst/>
              <a:latin typeface="Calibri" panose="020f0502020204030204" pitchFamily="34" charset="0"/>
              <a:ea typeface="Calibri" panose="020f0502020204030204" pitchFamily="34" charset="0"/>
            </a:endParaRPr>
          </a:p>
          <a:p>
            <a:pPr marL="1600200" marR="0" lvl="3"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26 U.S.C 1504:</a:t>
            </a:r>
            <a:endParaRPr lang="en-US" sz="1100">
              <a:effectLst/>
              <a:latin typeface="Calibri" panose="020f0502020204030204" pitchFamily="34" charset="0"/>
              <a:ea typeface="Calibri" panose="020f0502020204030204" pitchFamily="34" charset="0"/>
            </a:endParaRPr>
          </a:p>
          <a:p>
            <a:pPr marL="1600200" marR="0" lvl="3"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(1) In General</a:t>
            </a:r>
            <a:endParaRPr lang="en-US" sz="1100">
              <a:effectLst/>
              <a:latin typeface="Calibri" panose="020f0502020204030204" pitchFamily="34" charset="0"/>
              <a:ea typeface="Calibri" panose="020f0502020204030204" pitchFamily="34" charset="0"/>
            </a:endParaRPr>
          </a:p>
          <a:p>
            <a:pPr marL="2057400" marR="0" lvl="4" indent="-22860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The term “affiliated group” means – </a:t>
            </a:r>
            <a:endParaRPr lang="en-US" sz="1100">
              <a:effectLst/>
              <a:latin typeface="Calibri" panose="020f0502020204030204" pitchFamily="34" charset="0"/>
              <a:ea typeface="Calibri" panose="020f0502020204030204" pitchFamily="34" charset="0"/>
            </a:endParaRPr>
          </a:p>
          <a:p>
            <a:pPr marL="2514600" marR="0" lvl="5"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(A) 1 or more chains of includible corporations connected through stock ownership with a common parent corporation which is an includible corporation, but only if—</a:t>
            </a:r>
            <a:endParaRPr lang="en-US" sz="1100">
              <a:effectLst/>
              <a:latin typeface="Calibri" panose="020f0502020204030204" pitchFamily="34" charset="0"/>
              <a:ea typeface="Calibri" panose="020f0502020204030204" pitchFamily="34" charset="0"/>
            </a:endParaRPr>
          </a:p>
          <a:p>
            <a:pPr marL="2514600" marR="0" lvl="5"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(B) </a:t>
            </a:r>
            <a:endParaRPr lang="en-US" sz="1100">
              <a:effectLst/>
              <a:latin typeface="Calibri" panose="020f0502020204030204" pitchFamily="34" charset="0"/>
              <a:ea typeface="Calibri" panose="020f0502020204030204" pitchFamily="34" charset="0"/>
            </a:endParaRPr>
          </a:p>
          <a:p>
            <a:pPr marL="2971800" marR="0" lvl="6"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(i) the common parent owns directly stock meeting the requirements of paragraph (2) in at least 1 of the other includible corporations, and </a:t>
            </a:r>
            <a:endParaRPr lang="en-US" sz="1100">
              <a:effectLst/>
              <a:latin typeface="Calibri" panose="020f0502020204030204" pitchFamily="34" charset="0"/>
              <a:ea typeface="Calibri" panose="020f0502020204030204" pitchFamily="34" charset="0"/>
            </a:endParaRPr>
          </a:p>
          <a:p>
            <a:pPr marL="2971800" marR="0" lvl="6"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(ii) stock meeting the requirements of paragraph (2) in each of the includible corporations (except the common parent) is owned directly by 1 or more of the other includible corporations</a:t>
            </a:r>
            <a:endParaRPr lang="en-US" sz="1100">
              <a:effectLst/>
              <a:latin typeface="Calibri" panose="020f0502020204030204" pitchFamily="34" charset="0"/>
              <a:ea typeface="Calibri" panose="020f0502020204030204" pitchFamily="34" charset="0"/>
            </a:endParaRPr>
          </a:p>
          <a:p>
            <a:pPr marL="1600200" marR="0" lvl="3" indent="-228600">
              <a:spcBef>
                <a:spcPct val="0"/>
              </a:spcBef>
              <a:spcAft>
                <a:spcPct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(2) 80-percent voting and value test</a:t>
            </a:r>
            <a:endParaRPr lang="en-US" sz="1100">
              <a:effectLst/>
              <a:latin typeface="Calibri" panose="020f0502020204030204" pitchFamily="34" charset="0"/>
              <a:ea typeface="Calibri" panose="020f0502020204030204" pitchFamily="34" charset="0"/>
            </a:endParaRPr>
          </a:p>
          <a:p>
            <a:pPr marL="2057400" marR="0" lvl="4" indent="-228600">
              <a:spcBef>
                <a:spcPct val="0"/>
              </a:spcBef>
              <a:spcAft>
                <a:spcPct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The ownership of stock of any corporation meets the requirements of this paragraph if it – </a:t>
            </a:r>
            <a:endParaRPr lang="en-US" sz="1100">
              <a:effectLst/>
              <a:latin typeface="Calibri" panose="020f0502020204030204" pitchFamily="34" charset="0"/>
              <a:ea typeface="Calibri" panose="020f0502020204030204" pitchFamily="34" charset="0"/>
            </a:endParaRPr>
          </a:p>
          <a:p>
            <a:pPr marL="2514600" marR="0" lvl="5"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(A) possesses at least 80 percent of the total voting power of the stock of such corporation, and </a:t>
            </a:r>
            <a:endParaRPr lang="en-US" sz="1100">
              <a:effectLst/>
              <a:latin typeface="Calibri" panose="020f0502020204030204" pitchFamily="34" charset="0"/>
              <a:ea typeface="Calibri" panose="020f0502020204030204" pitchFamily="34" charset="0"/>
            </a:endParaRPr>
          </a:p>
          <a:p>
            <a:pPr marL="2514600" marR="0" lvl="5" indent="-228600">
              <a:spcBef>
                <a:spcPct val="0"/>
              </a:spcBef>
              <a:spcAft>
                <a:spcPct val="0"/>
              </a:spcAft>
              <a:buFont typeface="Wingdings" panose="05000000000000000000" pitchFamily="2" charset="2"/>
              <a:buChar char=""/>
            </a:pPr>
            <a:r>
              <a:rPr lang="en-US" sz="1100">
                <a:effectLst/>
                <a:latin typeface="Calibri" panose="020f0502020204030204" pitchFamily="34" charset="0"/>
                <a:ea typeface="Times New Roman" panose="02020603050405020304" pitchFamily="18" charset="0"/>
              </a:rPr>
              <a:t>(B) has a value equal to at least 80 percent  of the total value of the stock of such corporation.</a:t>
            </a:r>
            <a:endParaRPr lang="en-US" sz="11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28</a:t>
            </a:fld>
            <a:endParaRPr lang="en-US"/>
          </a:p>
        </p:txBody>
      </p:sp>
    </p:spTree>
    <p:extLst>
      <p:ext uri="{BB962C8B-B14F-4D97-AF65-F5344CB8AC3E}">
        <p14:creationId xmlns:p14="http://schemas.microsoft.com/office/powerpoint/2010/main" val="136001375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 SBCs</a:t>
            </a:r>
          </a:p>
          <a:p>
            <a:r>
              <a:rPr lang="en-US"/>
              <a:t>Noncompetes offer a limited means by which SBCs can protect investment and prevent their employees from moving to the larger, more established firms</a:t>
            </a:r>
          </a:p>
          <a:p>
            <a:r>
              <a:rPr lang="en-US"/>
              <a:t>Noncompetes, NDAs protect SBC IP and proprietary information</a:t>
            </a:r>
          </a:p>
        </p:txBody>
      </p:sp>
      <p:sp>
        <p:nvSpPr>
          <p:cNvPr id="4" name="Slide Number Placeholder 3"/>
          <p:cNvSpPr>
            <a:spLocks noGrp="1"/>
          </p:cNvSpPr>
          <p:nvPr>
            <p:ph type="sldNum" sz="quarter" idx="5"/>
          </p:nvPr>
        </p:nvSpPr>
        <p:spPr/>
        <p:txBody>
          <a:bodyPr/>
          <a:lstStyle/>
          <a:p>
            <a:fld id="{77472F28-02DD-4F47-921D-A63799858BBD}" type="slidenum">
              <a:rPr lang="en-US" smtClean="0"/>
              <a:t>29</a:t>
            </a:fld>
            <a:endParaRPr lang="en-US"/>
          </a:p>
        </p:txBody>
      </p:sp>
    </p:spTree>
    <p:extLst>
      <p:ext uri="{BB962C8B-B14F-4D97-AF65-F5344CB8AC3E}">
        <p14:creationId xmlns:p14="http://schemas.microsoft.com/office/powerpoint/2010/main" val="237779944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32</a:t>
            </a:fld>
            <a:endParaRPr lang="en-US"/>
          </a:p>
        </p:txBody>
      </p:sp>
    </p:spTree>
    <p:extLst>
      <p:ext uri="{BB962C8B-B14F-4D97-AF65-F5344CB8AC3E}">
        <p14:creationId xmlns:p14="http://schemas.microsoft.com/office/powerpoint/2010/main" val="155771438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33</a:t>
            </a:fld>
            <a:endParaRPr lang="en-US"/>
          </a:p>
        </p:txBody>
      </p:sp>
    </p:spTree>
    <p:extLst>
      <p:ext uri="{BB962C8B-B14F-4D97-AF65-F5344CB8AC3E}">
        <p14:creationId xmlns:p14="http://schemas.microsoft.com/office/powerpoint/2010/main" val="333140568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BF503BE-80D2-4BDD-A7BB-D601526D4F28}"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ct val="0"/>
                </a:spcBef>
                <a:spcAft>
                  <a:spcPct val="0"/>
                </a:spcAft>
                <a:buClrTx/>
                <a:buSzTx/>
                <a:buFontTx/>
                <a:buNone/>
                <a:defRPr/>
              </a:pPr>
              <a:t>35</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418423725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BF503BE-80D2-4BDD-A7BB-D601526D4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53907860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790D8-6C2C-4AB6-ADAC-4B7344879BDA}" type="slidenum">
              <a:rPr lang="en-US" smtClean="0"/>
              <a:t>5</a:t>
            </a:fld>
            <a:endParaRPr lang="en-US"/>
          </a:p>
        </p:txBody>
      </p:sp>
    </p:spTree>
    <p:extLst>
      <p:ext uri="{BB962C8B-B14F-4D97-AF65-F5344CB8AC3E}">
        <p14:creationId xmlns:p14="http://schemas.microsoft.com/office/powerpoint/2010/main" val="70635050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FBF503BE-80D2-4BDD-A7BB-D601526D4F28}" type="slidenum">
              <a:rPr lang="en-US" smtClean="0"/>
              <a:t>37</a:t>
            </a:fld>
            <a:endParaRPr lang="en-US"/>
          </a:p>
        </p:txBody>
      </p:sp>
    </p:spTree>
    <p:extLst>
      <p:ext uri="{BB962C8B-B14F-4D97-AF65-F5344CB8AC3E}">
        <p14:creationId xmlns:p14="http://schemas.microsoft.com/office/powerpoint/2010/main" val="132250259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7E85F6-13F7-544E-827E-C940DAEECCE7}" type="slidenum">
              <a:rPr lang="en-US" smtClean="0"/>
              <a:t>39</a:t>
            </a:fld>
            <a:endParaRPr lang="en-US"/>
          </a:p>
        </p:txBody>
      </p:sp>
    </p:spTree>
    <p:extLst>
      <p:ext uri="{BB962C8B-B14F-4D97-AF65-F5344CB8AC3E}">
        <p14:creationId xmlns:p14="http://schemas.microsoft.com/office/powerpoint/2010/main" val="25815087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Wet concrete or hot mix asphalt that is not in a particular shape when arriving onsite would still fall under the exception </a:t>
            </a:r>
          </a:p>
        </p:txBody>
      </p:sp>
      <p:sp>
        <p:nvSpPr>
          <p:cNvPr id="4" name="Slide Number Placeholder 3"/>
          <p:cNvSpPr>
            <a:spLocks noGrp="1"/>
          </p:cNvSpPr>
          <p:nvPr>
            <p:ph type="sldNum" sz="quarter" idx="5"/>
          </p:nvPr>
        </p:nvSpPr>
        <p:spPr/>
        <p:txBody>
          <a:bodyPr/>
          <a:lstStyle/>
          <a:p>
            <a:fld id="{EC4790D8-6C2C-4AB6-ADAC-4B7344879BDA}" type="slidenum">
              <a:rPr lang="en-US" smtClean="0"/>
              <a:t>6</a:t>
            </a:fld>
            <a:endParaRPr lang="en-US"/>
          </a:p>
        </p:txBody>
      </p:sp>
    </p:spTree>
    <p:extLst>
      <p:ext uri="{BB962C8B-B14F-4D97-AF65-F5344CB8AC3E}">
        <p14:creationId xmlns:p14="http://schemas.microsoft.com/office/powerpoint/2010/main" val="228779098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Unavailability Requires market research </a:t>
            </a:r>
          </a:p>
          <a:p>
            <a:pPr marL="0" marR="0" lvl="0" indent="0" algn="l" defTabSz="914400" rtl="0" eaLnBrk="1" fontAlgn="auto" latinLnBrk="0" hangingPunct="1">
              <a:lnSpc>
                <a:spcPct val="100000"/>
              </a:lnSpc>
              <a:spcBef>
                <a:spcPct val="0"/>
              </a:spcBef>
              <a:spcAft>
                <a:spcPct val="0"/>
              </a:spcAft>
              <a:buClrTx/>
              <a:buSzTx/>
              <a:buFontTx/>
              <a:buNone/>
              <a:defRPr/>
            </a:pPr>
            <a:r>
              <a:rPr lang="en-US"/>
              <a:t>Unreasonable cost Requires documentation no domestic options are available at a reasonable price </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Failure to comply can have serious consequences</a:t>
            </a:r>
          </a:p>
          <a:p>
            <a:pPr marL="0" marR="0" lvl="0" indent="0" algn="l" defTabSz="914400" rtl="0" eaLnBrk="1" fontAlgn="auto" latinLnBrk="0" hangingPunct="1">
              <a:lnSpc>
                <a:spcPct val="100000"/>
              </a:lnSpc>
              <a:spcBef>
                <a:spcPct val="0"/>
              </a:spcBef>
              <a:spcAft>
                <a:spcPct val="0"/>
              </a:spcAft>
              <a:buClrTx/>
              <a:buSzTx/>
              <a:buFontTx/>
              <a:buNone/>
              <a:defRPr/>
            </a:pPr>
            <a:r>
              <a:rPr lang="en-US"/>
              <a:t> - breach of contract</a:t>
            </a:r>
          </a:p>
          <a:p>
            <a:pPr marL="0" marR="0" lvl="0" indent="0" algn="l" defTabSz="914400" rtl="0" eaLnBrk="1" fontAlgn="auto" latinLnBrk="0" hangingPunct="1">
              <a:lnSpc>
                <a:spcPct val="100000"/>
              </a:lnSpc>
              <a:spcBef>
                <a:spcPct val="0"/>
              </a:spcBef>
              <a:spcAft>
                <a:spcPct val="0"/>
              </a:spcAft>
              <a:buClrTx/>
              <a:buSzTx/>
              <a:buFontTx/>
              <a:buNone/>
              <a:defRPr/>
            </a:pPr>
            <a:r>
              <a:rPr lang="en-US"/>
              <a:t>- false claims act </a:t>
            </a:r>
          </a:p>
          <a:p>
            <a:pPr marL="0" marR="0" lvl="0" indent="0" algn="l" defTabSz="914400" rtl="0" eaLnBrk="1" fontAlgn="auto" latinLnBrk="0" hangingPunct="1">
              <a:lnSpc>
                <a:spcPct val="100000"/>
              </a:lnSpc>
              <a:spcBef>
                <a:spcPct val="0"/>
              </a:spcBef>
              <a:spcAft>
                <a:spcPct val="0"/>
              </a:spcAft>
              <a:buClrTx/>
              <a:buSzTx/>
              <a:buFontTx/>
              <a:buNone/>
              <a:defRPr/>
            </a:pPr>
            <a:r>
              <a:rPr lang="en-US"/>
              <a:t>- cost of removal and replacement </a:t>
            </a:r>
          </a:p>
          <a:p>
            <a:endParaRPr lang="en-US"/>
          </a:p>
        </p:txBody>
      </p:sp>
      <p:sp>
        <p:nvSpPr>
          <p:cNvPr id="4" name="Slide Number Placeholder 3"/>
          <p:cNvSpPr>
            <a:spLocks noGrp="1"/>
          </p:cNvSpPr>
          <p:nvPr>
            <p:ph type="sldNum" sz="quarter" idx="5"/>
          </p:nvPr>
        </p:nvSpPr>
        <p:spPr/>
        <p:txBody>
          <a:bodyPr/>
          <a:lstStyle/>
          <a:p>
            <a:fld id="{EC4790D8-6C2C-4AB6-ADAC-4B7344879BDA}" type="slidenum">
              <a:rPr lang="en-US" smtClean="0"/>
              <a:t>8</a:t>
            </a:fld>
            <a:endParaRPr lang="en-US"/>
          </a:p>
        </p:txBody>
      </p:sp>
    </p:spTree>
    <p:extLst>
      <p:ext uri="{BB962C8B-B14F-4D97-AF65-F5344CB8AC3E}">
        <p14:creationId xmlns:p14="http://schemas.microsoft.com/office/powerpoint/2010/main" val="10041880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Implementing parts of Executive Order 14028</a:t>
            </a:r>
          </a:p>
          <a:p>
            <a:r>
              <a:rPr lang="en-US"/>
              <a:t>Cybersecurity and Infrastructure Security Agency, part of Dept. of Homeland Security </a:t>
            </a:r>
          </a:p>
          <a:p>
            <a:endParaRPr lang="en-US"/>
          </a:p>
          <a:p>
            <a:r>
              <a:rPr lang="en-US"/>
              <a:t>DFARS 252.204-7012 CUI – Controlled Unclassified Information </a:t>
            </a:r>
          </a:p>
          <a:p>
            <a:r>
              <a:rPr lang="en-US"/>
              <a:t>Reporting requirement is 72 hours </a:t>
            </a:r>
          </a:p>
          <a:p>
            <a:endParaRPr lang="en-US"/>
          </a:p>
          <a:p>
            <a:r>
              <a:rPr lang="en-US"/>
              <a:t>Failure to comply is a breach and could be an FCA violation </a:t>
            </a:r>
          </a:p>
          <a:p>
            <a:endParaRPr lang="en-US"/>
          </a:p>
          <a:p>
            <a:r>
              <a:rPr lang="en-US" b="0" i="0">
                <a:solidFill>
                  <a:srgbClr val="000000"/>
                </a:solidFill>
                <a:effectLst/>
                <a:latin typeface="Proxima-Nova"/>
              </a:rPr>
              <a:t>The Department of Defense (DOD) is expected to finalize a new rule by the end of 2023 that will significantly enhance the Cybersecurity Maturity Model Certification (CMMC) framework and related cybersecurity requirements for defense contractors.</a:t>
            </a:r>
            <a:endParaRPr lang="en-US"/>
          </a:p>
          <a:p>
            <a:endParaRPr lang="en-US"/>
          </a:p>
          <a:p>
            <a:r>
              <a:rPr lang="en-US" b="0" i="0">
                <a:solidFill>
                  <a:srgbClr val="000000"/>
                </a:solidFill>
                <a:effectLst/>
                <a:latin typeface="Proxima-Nova"/>
              </a:rPr>
              <a:t>CMMC 2.0 will change the DOD’s security requirements in the following three ways: (1) re-classify contractors into three levels of cybersecurity instead of five, (2) allow for contractors to conduct self-assessments to show compliance for select contracts with lower security requirements, and (3) allow for limited flexibility in compliance through plans of action and waivers.</a:t>
            </a:r>
          </a:p>
          <a:p>
            <a:endParaRPr lang="en-US" b="0" i="0">
              <a:solidFill>
                <a:srgbClr val="000000"/>
              </a:solidFill>
              <a:effectLst/>
              <a:latin typeface="Proxima-Nova"/>
            </a:endParaRPr>
          </a:p>
          <a:p>
            <a:r>
              <a:rPr lang="en-US" b="0" i="0">
                <a:solidFill>
                  <a:srgbClr val="000000"/>
                </a:solidFill>
                <a:effectLst/>
                <a:latin typeface="Proxima-Nova"/>
              </a:rPr>
              <a:t>Level 2, or “advanced,” will be for contractors that transmit and store Controlled Unclassified Information (CUI).</a:t>
            </a:r>
            <a:r>
              <a:rPr lang="en-US" b="0" i="0" u="none" strike="noStrike" baseline="30000">
                <a:effectLst/>
                <a:latin typeface="Proxima-Nova"/>
                <a:hlinkClick r:id="rId3"/>
              </a:rPr>
              <a:t>[1]</a:t>
            </a:r>
            <a:r>
              <a:rPr lang="en-US" b="0" i="0">
                <a:solidFill>
                  <a:srgbClr val="000000"/>
                </a:solidFill>
                <a:effectLst/>
                <a:latin typeface="Proxima-Nova"/>
              </a:rPr>
              <a:t> To qualify for this level, contractors must comply with the 110 security requirements outlined in </a:t>
            </a:r>
            <a:r>
              <a:rPr lang="en-US" b="0" i="0" u="sng">
                <a:effectLst/>
                <a:latin typeface="Proxima-Nova"/>
                <a:hlinkClick r:id="rId4"/>
              </a:rPr>
              <a:t>NIST SP 800-171</a:t>
            </a:r>
            <a:r>
              <a:rPr lang="en-US" b="0" i="0">
                <a:solidFill>
                  <a:srgbClr val="000000"/>
                </a:solidFill>
                <a:effectLst/>
                <a:latin typeface="Proxima-Nova"/>
              </a:rPr>
              <a:t>, a guideline of cybersecurity practices set by the National Institute of Standards and Technology for contractors that require access to CUI. Importantly, </a:t>
            </a:r>
            <a:r>
              <a:rPr lang="en-US" b="0" i="0" u="sng">
                <a:effectLst/>
                <a:latin typeface="Proxima-Nova"/>
                <a:hlinkClick r:id="rId5"/>
              </a:rPr>
              <a:t>NIST is expected to publish a new revision to SP 800-171 in early 2024</a:t>
            </a:r>
            <a:r>
              <a:rPr lang="en-US" b="0" i="0">
                <a:solidFill>
                  <a:srgbClr val="000000"/>
                </a:solidFill>
                <a:effectLst/>
                <a:latin typeface="Proxima-Nova"/>
              </a:rPr>
              <a:t> which will add new security requirements and thereby alter the ways in which contractors must comply. Assessments to demonstrate compliance with level 2 depend on the nature of the contract. For prioritized acquisitions, in which contractors send, share, receive, and store critical national security information, contractors must be assessed every three years by an independent CMMC Third-Party Assessor Organization (C3PAO). For non-prioritized acquisitions, contractors only need to complete an annual self-evaluation and attestation such as for </a:t>
            </a:r>
            <a:r>
              <a:rPr lang="en-US" b="0" i="0" u="sng">
                <a:effectLst/>
                <a:latin typeface="Proxima-Nova"/>
                <a:hlinkClick r:id="rId5"/>
              </a:rPr>
              <a:t>contractors subject to the level 1 standard</a:t>
            </a:r>
            <a:r>
              <a:rPr lang="en-US" b="0" i="0">
                <a:solidFill>
                  <a:srgbClr val="000000"/>
                </a:solidFill>
                <a:effectLst/>
                <a:latin typeface="Proxima-Nova"/>
              </a:rPr>
              <a:t>.</a:t>
            </a:r>
            <a:endParaRPr lang="en-US"/>
          </a:p>
        </p:txBody>
      </p:sp>
      <p:sp>
        <p:nvSpPr>
          <p:cNvPr id="4" name="Slide Number Placeholder 3"/>
          <p:cNvSpPr>
            <a:spLocks noGrp="1"/>
          </p:cNvSpPr>
          <p:nvPr>
            <p:ph type="sldNum" sz="quarter" idx="5"/>
          </p:nvPr>
        </p:nvSpPr>
        <p:spPr/>
        <p:txBody>
          <a:bodyPr/>
          <a:lstStyle/>
          <a:p>
            <a:fld id="{EC4790D8-6C2C-4AB6-ADAC-4B7344879BDA}" type="slidenum">
              <a:rPr lang="en-US" smtClean="0"/>
              <a:t>9</a:t>
            </a:fld>
            <a:endParaRPr lang="en-US"/>
          </a:p>
        </p:txBody>
      </p:sp>
    </p:spTree>
    <p:extLst>
      <p:ext uri="{BB962C8B-B14F-4D97-AF65-F5344CB8AC3E}">
        <p14:creationId xmlns:p14="http://schemas.microsoft.com/office/powerpoint/2010/main" val="256647461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7472F28-02DD-4F47-921D-A63799858BBD}" type="slidenum">
              <a:t>11</a:t>
            </a:fld>
            <a:endParaRPr lang="en-US"/>
          </a:p>
        </p:txBody>
      </p:sp>
    </p:spTree>
    <p:extLst>
      <p:ext uri="{BB962C8B-B14F-4D97-AF65-F5344CB8AC3E}">
        <p14:creationId xmlns:p14="http://schemas.microsoft.com/office/powerpoint/2010/main" val="263032967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time a comprehensive review has been done in about 40 years, 1982</a:t>
            </a:r>
          </a:p>
          <a:p>
            <a:endParaRPr lang="en-US"/>
          </a:p>
          <a:p>
            <a:r>
              <a:rPr lang="en-US"/>
              <a:t>Changes are designed to assist WHD administer and enforce DBRA</a:t>
            </a:r>
          </a:p>
          <a:p>
            <a:endParaRPr lang="en-US"/>
          </a:p>
          <a:p>
            <a:r>
              <a:rPr lang="en-US"/>
              <a:t>Department has recovered 229M in backwages for people not paid appropriate wages.</a:t>
            </a:r>
          </a:p>
          <a:p>
            <a:endParaRPr lang="en-US"/>
          </a:p>
          <a:p>
            <a:r>
              <a:rPr lang="en-US"/>
              <a:t>Act Applies to contracts in excess of 2000 for construction, alteration, repair, painting, decorating of public building or public work</a:t>
            </a:r>
          </a:p>
          <a:p>
            <a:r>
              <a:rPr lang="en-US"/>
              <a:t>Applies to subcontracts </a:t>
            </a:r>
          </a:p>
          <a:p>
            <a:r>
              <a:rPr lang="en-US"/>
              <a:t>DB only applies within 50 states, DC, Northern Marianas islands.</a:t>
            </a:r>
          </a:p>
          <a:p>
            <a:r>
              <a:rPr lang="en-US"/>
              <a:t>Extends to related acts that provide federal assistance – grants, loans, loan guarantees, insurance</a:t>
            </a:r>
          </a:p>
          <a:p>
            <a:endParaRPr lang="en-US"/>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12</a:t>
            </a:fld>
            <a:endParaRPr lang="en-US"/>
          </a:p>
        </p:txBody>
      </p:sp>
    </p:spTree>
    <p:extLst>
      <p:ext uri="{BB962C8B-B14F-4D97-AF65-F5344CB8AC3E}">
        <p14:creationId xmlns:p14="http://schemas.microsoft.com/office/powerpoint/2010/main" val="214803619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Ensure that construction workers are paid locally prevailing wages, and that a Government’s construction activity does not depress wages, and create a fair opportunity for responsible contractors to bid</a:t>
            </a:r>
          </a:p>
          <a:p>
            <a:r>
              <a:rPr lang="en-US"/>
              <a:t>Changes are designed ot effectuate all of those purposes.</a:t>
            </a:r>
          </a:p>
          <a:p>
            <a:endParaRPr lang="en-US"/>
          </a:p>
          <a:p>
            <a:r>
              <a:rPr lang="en-US"/>
              <a:t>First time a comprehensive review has been done in about 40 years.</a:t>
            </a:r>
          </a:p>
          <a:p>
            <a:endParaRPr lang="en-US"/>
          </a:p>
        </p:txBody>
      </p:sp>
      <p:sp>
        <p:nvSpPr>
          <p:cNvPr id="4" name="Slide Number Placeholder 3"/>
          <p:cNvSpPr>
            <a:spLocks noGrp="1"/>
          </p:cNvSpPr>
          <p:nvPr>
            <p:ph type="sldNum" sz="quarter" idx="5"/>
          </p:nvPr>
        </p:nvSpPr>
        <p:spPr/>
        <p:txBody>
          <a:bodyPr/>
          <a:lstStyle/>
          <a:p>
            <a:fld id="{77472F28-02DD-4F47-921D-A63799858BBD}" type="slidenum">
              <a:rPr lang="en-US" smtClean="0"/>
              <a:t>13</a:t>
            </a:fld>
            <a:endParaRPr lang="en-US"/>
          </a:p>
        </p:txBody>
      </p:sp>
    </p:spTree>
    <p:extLst>
      <p:ext uri="{BB962C8B-B14F-4D97-AF65-F5344CB8AC3E}">
        <p14:creationId xmlns:p14="http://schemas.microsoft.com/office/powerpoint/2010/main" val="382776270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svg" /><Relationship Id="rId3" Type="http://schemas.openxmlformats.org/officeDocument/2006/relationships/image" Target="../media/image7.png" /><Relationship Id="rId4" Type="http://schemas.openxmlformats.org/officeDocument/2006/relationships/image" Target="../media/image8.svg"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 Id="rId3" Type="http://schemas.openxmlformats.org/officeDocument/2006/relationships/themeOverride" Target="../theme/themeOverride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 Id="rId3" Type="http://schemas.openxmlformats.org/officeDocument/2006/relationships/themeOverride" Target="../theme/themeOverride2.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 Id="rId3" Type="http://schemas.openxmlformats.org/officeDocument/2006/relationships/themeOverride" Target="../theme/themeOverride3.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3_Title_Slide_Blue">
    <p:spTree>
      <p:nvGrpSpPr>
        <p:cNvPr id="1" name=""/>
        <p:cNvGrpSpPr/>
        <p:nvPr/>
      </p:nvGrpSpPr>
      <p:grpSpPr>
        <a:xfrm>
          <a:off x="0" y="0"/>
          <a:ext cx="0" cy="0"/>
        </a:xfrm>
      </p:grpSpPr>
      <p:pic>
        <p:nvPicPr>
          <p:cNvPr id="5" name="Picture 4">
            <a:extLst>
              <a:ext uri="{FF2B5EF4-FFF2-40B4-BE49-F238E27FC236}">
                <a16:creationId xmlns:a16="http://schemas.microsoft.com/office/drawing/2014/main" id="{42260D54-01B7-9F9E-69E4-DE5705B36CEC}"/>
              </a:ext>
            </a:extLst>
          </p:cNvPr>
          <p:cNvPicPr>
            <a:picLocks noChangeAspect="1"/>
          </p:cNvPicPr>
          <p:nvPr/>
        </p:nvPicPr>
        <p:blipFill>
          <a:blip r:embed="rId1"/>
          <a:stretch>
            <a:fillRect/>
          </a:stretch>
        </p:blipFill>
        <p:spPr>
          <a:xfrm>
            <a:off x="85691" y="91251"/>
            <a:ext cx="11983202" cy="4153489"/>
          </a:xfrm>
          <a:prstGeom prst="rect">
            <a:avLst/>
          </a:prstGeom>
        </p:spPr>
      </p:pic>
      <p:sp>
        <p:nvSpPr>
          <p:cNvPr id="8" name="Rectangle 7">
            <a:extLst>
              <a:ext uri="{FF2B5EF4-FFF2-40B4-BE49-F238E27FC236}">
                <a16:creationId xmlns:a16="http://schemas.microsoft.com/office/drawing/2014/main" id="{00444B1A-FFD1-884E-950D-6E72586526E2}"/>
              </a:ext>
            </a:extLst>
          </p:cNvPr>
          <p:cNvSpPr/>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C59C2D3-8673-194C-B69B-04F3666EAC97}"/>
              </a:ext>
            </a:extLst>
          </p:cNvPr>
          <p:cNvSpPr>
            <a:spLocks noGrp="1"/>
          </p:cNvSpPr>
          <p:nvPr>
            <p:ph type="title" hasCustomPrompt="1"/>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sp>
        <p:nvSpPr>
          <p:cNvPr id="12" name="Text Placeholder 14">
            <a:extLst>
              <a:ext uri="{FF2B5EF4-FFF2-40B4-BE49-F238E27FC236}">
                <a16:creationId xmlns:a16="http://schemas.microsoft.com/office/drawing/2014/main" id="{7F605828-06C2-9543-8DBD-DA924924C407}"/>
              </a:ext>
            </a:extLst>
          </p:cNvPr>
          <p:cNvSpPr>
            <a:spLocks noGrp="1"/>
          </p:cNvSpPr>
          <p:nvPr>
            <p:ph type="body" sz="quarter" idx="12" hasCustomPrompt="1"/>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3" name="Text Placeholder 14">
            <a:extLst>
              <a:ext uri="{FF2B5EF4-FFF2-40B4-BE49-F238E27FC236}">
                <a16:creationId xmlns:a16="http://schemas.microsoft.com/office/drawing/2014/main" id="{DC31F895-5E4A-6F4C-873D-65BD75F9EA16}"/>
              </a:ext>
            </a:extLst>
          </p:cNvPr>
          <p:cNvSpPr>
            <a:spLocks noGrp="1"/>
          </p:cNvSpPr>
          <p:nvPr>
            <p:ph type="body" sz="quarter" idx="24" hasCustomPrompt="1"/>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994D4CDC-6ECB-8E43-A9D5-A2684DCB1FCC}"/>
              </a:ext>
            </a:extLst>
          </p:cNvPr>
          <p:cNvSpPr>
            <a:spLocks noGrp="1"/>
          </p:cNvSpPr>
          <p:nvPr>
            <p:ph type="body" sz="quarter" idx="25" hasCustomPrompt="1"/>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sp>
        <p:nvSpPr>
          <p:cNvPr id="3" name="Rectangle 2">
            <a:extLst>
              <a:ext uri="{FF2B5EF4-FFF2-40B4-BE49-F238E27FC236}">
                <a16:creationId xmlns:a16="http://schemas.microsoft.com/office/drawing/2014/main" id="{A981E4F5-E12A-B5F0-D9B9-BCF81B41F28F}"/>
              </a:ext>
            </a:extLst>
          </p:cNvPr>
          <p:cNvSpPr/>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bg1"/>
                </a:solidFill>
                <a:latin typeface="Arial"/>
                <a:ea typeface="Arial"/>
                <a:cs typeface="Arial"/>
              </a:rPr>
              <a:t>DWT.COM</a:t>
            </a:r>
            <a:endParaRPr lang="en-US" sz="1800" b="1" spc="0" baseline="0">
              <a:ln>
                <a:noFill/>
              </a:ln>
              <a:solidFill>
                <a:schemeClr val="bg1"/>
              </a:solidFill>
              <a:latin typeface="Arial"/>
              <a:ea typeface="Arial"/>
              <a:cs typeface="Arial"/>
            </a:endParaRPr>
          </a:p>
        </p:txBody>
      </p:sp>
      <p:pic>
        <p:nvPicPr>
          <p:cNvPr id="4" name="Picture 3">
            <a:extLst>
              <a:ext uri="{FF2B5EF4-FFF2-40B4-BE49-F238E27FC236}">
                <a16:creationId xmlns:a16="http://schemas.microsoft.com/office/drawing/2014/main" id="{6526ABC7-FAF5-2ADF-6AF6-0664FCA3BCBD}"/>
              </a:ext>
            </a:extLst>
          </p:cNvPr>
          <p:cNvPicPr>
            <a:picLocks noChangeAspect="1"/>
          </p:cNvPicPr>
          <p:nvPr/>
        </p:nvPicPr>
        <p:blipFill>
          <a:blip r:embed="rId2"/>
          <a:stretch>
            <a:fillRect/>
          </a:stretch>
        </p:blipFill>
        <p:spPr>
          <a:xfrm>
            <a:off x="9106184" y="5827508"/>
            <a:ext cx="2495115" cy="556236"/>
          </a:xfrm>
          <a:prstGeom prst="rect">
            <a:avLst/>
          </a:prstGeom>
        </p:spPr>
      </p:pic>
      <p:sp>
        <p:nvSpPr>
          <p:cNvPr id="6" name="Footer Placeholder 5">
            <a:extLst>
              <a:ext uri="{FF2B5EF4-FFF2-40B4-BE49-F238E27FC236}">
                <a16:creationId xmlns:a16="http://schemas.microsoft.com/office/drawing/2014/main" id="{99D50915-3B68-8A6F-7639-507D3A374D86}"/>
              </a:ext>
            </a:extLst>
          </p:cNvPr>
          <p:cNvSpPr>
            <a:spLocks noGrp="1"/>
          </p:cNvSpPr>
          <p:nvPr>
            <p:ph type="ftr" sz="quarter" idx="27"/>
          </p:nvPr>
        </p:nvSpPr>
        <p:spPr/>
        <p:txBody>
          <a:bodyPr/>
          <a:lstStyle/>
          <a:p>
            <a:endParaRPr lang="en-US"/>
          </a:p>
        </p:txBody>
      </p:sp>
    </p:spTree>
    <p:extLst>
      <p:ext uri="{BB962C8B-B14F-4D97-AF65-F5344CB8AC3E}">
        <p14:creationId xmlns:p14="http://schemas.microsoft.com/office/powerpoint/2010/main" val="1951903748"/>
      </p:ext>
    </p:extLst>
  </p:cSld>
  <p:clrMapOvr>
    <a:masterClrMapping/>
  </p:clrMapOvr>
  <p:transition advClick="0">
    <p:fad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neThird_TwoThird_columns">
    <p:spTree>
      <p:nvGrpSpPr>
        <p:cNvPr id="1" name=""/>
        <p:cNvGrpSpPr/>
        <p:nvPr/>
      </p:nvGrpSpPr>
      <p:grpSpPr>
        <a:xfrm>
          <a:off x="0" y="0"/>
          <a:ext cx="0" cy="0"/>
        </a:xfrm>
      </p:grpSpPr>
      <p:pic>
        <p:nvPicPr>
          <p:cNvPr id="7" name="Picture 6">
            <a:extLst>
              <a:ext uri="{FF2B5EF4-FFF2-40B4-BE49-F238E27FC236}">
                <a16:creationId xmlns:a16="http://schemas.microsoft.com/office/drawing/2014/main" id="{5E39F78C-24C8-EF1E-C660-5FC46443B8D9}"/>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10" name="Title Placeholder 1">
            <a:extLst>
              <a:ext uri="{FF2B5EF4-FFF2-40B4-BE49-F238E27FC236}">
                <a16:creationId xmlns:a16="http://schemas.microsoft.com/office/drawing/2014/main" id="{37520E68-3605-8042-AEE3-8D8D3A8EA51B}"/>
              </a:ext>
            </a:extLst>
          </p:cNvPr>
          <p:cNvSpPr>
            <a:spLocks noGrp="1"/>
          </p:cNvSpPr>
          <p:nvPr>
            <p:ph type="title" hasCustomPrompt="1"/>
          </p:nvPr>
        </p:nvSpPr>
        <p:spPr>
          <a:xfrm>
            <a:off x="596899" y="653143"/>
            <a:ext cx="3279775" cy="1149532"/>
          </a:xfrm>
          <a:prstGeom prst="rect">
            <a:avLst/>
          </a:prstGeom>
        </p:spPr>
        <p:txBody>
          <a:bodyPr vert="horz" lIns="0" tIns="0" rIns="0" bIns="0" rtlCol="0" anchor="t" anchorCtr="0">
            <a:noAutofit/>
          </a:bodyPr>
          <a:lstStyle>
            <a:lvl1pPr>
              <a:lnSpc>
                <a:spcPct val="100000"/>
              </a:lnSpc>
              <a:defRPr sz="3600" b="1" baseline="0">
                <a:solidFill>
                  <a:schemeClr val="bg1"/>
                </a:solidFill>
              </a:defRPr>
            </a:lvl1pPr>
          </a:lstStyle>
          <a:p>
            <a:r>
              <a:rPr lang="en-US"/>
              <a:t>Click to Add Title</a:t>
            </a:r>
          </a:p>
        </p:txBody>
      </p:sp>
      <p:sp>
        <p:nvSpPr>
          <p:cNvPr id="4" name="Content Placeholder 3">
            <a:extLst>
              <a:ext uri="{FF2B5EF4-FFF2-40B4-BE49-F238E27FC236}">
                <a16:creationId xmlns:a16="http://schemas.microsoft.com/office/drawing/2014/main" id="{C65BA797-6F61-6C47-A5A1-C198C1D42CF9}"/>
              </a:ext>
            </a:extLst>
          </p:cNvPr>
          <p:cNvSpPr>
            <a:spLocks noGrp="1"/>
          </p:cNvSpPr>
          <p:nvPr>
            <p:ph sz="quarter" idx="21" hasCustomPrompt="1"/>
          </p:nvPr>
        </p:nvSpPr>
        <p:spPr>
          <a:xfrm>
            <a:off x="596900" y="2443698"/>
            <a:ext cx="3279775" cy="1787380"/>
          </a:xfrm>
          <a:prstGeom prst="rect">
            <a:avLst/>
          </a:prstGeom>
        </p:spPr>
        <p:txBody>
          <a:bodyPr lIns="0" tIns="0" rIns="0" bIns="0"/>
          <a:lstStyle>
            <a:lvl1pPr marL="0" indent="0">
              <a:lnSpc>
                <a:spcPct val="120000"/>
              </a:lnSpc>
              <a:buNone/>
              <a:defRPr sz="2400">
                <a:solidFill>
                  <a:schemeClr val="bg1"/>
                </a:solidFill>
              </a:defRPr>
            </a:lvl1pPr>
          </a:lstStyle>
          <a:p>
            <a:pPr lvl="0"/>
            <a:r>
              <a:rPr lang="en-US"/>
              <a:t>Insert subtitle here, it can go to two or three lines</a:t>
            </a:r>
          </a:p>
        </p:txBody>
      </p:sp>
      <p:sp>
        <p:nvSpPr>
          <p:cNvPr id="8" name="Bildplatzhalter 2">
            <a:extLst>
              <a:ext uri="{FF2B5EF4-FFF2-40B4-BE49-F238E27FC236}">
                <a16:creationId xmlns:a16="http://schemas.microsoft.com/office/drawing/2014/main" id="{F7B2F1FC-41AB-374E-87CD-82A25A8A8345}"/>
              </a:ext>
            </a:extLst>
          </p:cNvPr>
          <p:cNvSpPr>
            <a:spLocks noGrp="1"/>
          </p:cNvSpPr>
          <p:nvPr>
            <p:ph type="pic" sz="quarter" idx="14" hasCustomPrompt="1"/>
          </p:nvPr>
        </p:nvSpPr>
        <p:spPr>
          <a:xfrm>
            <a:off x="4643960" y="653143"/>
            <a:ext cx="6992984" cy="1560668"/>
          </a:xfrm>
          <a:prstGeom prst="rect">
            <a:avLst/>
          </a:prstGeom>
        </p:spPr>
        <p:txBody>
          <a:bodyPr/>
          <a:lstStyle>
            <a:lvl1pPr marL="0" indent="0">
              <a:buNone/>
              <a:defRPr/>
            </a:lvl1pPr>
          </a:lstStyle>
          <a:p>
            <a:r>
              <a:rPr lang="en-US"/>
              <a:t>Insert a picture (optional)</a:t>
            </a:r>
          </a:p>
        </p:txBody>
      </p:sp>
      <p:sp>
        <p:nvSpPr>
          <p:cNvPr id="3" name="Content Placeholder 2">
            <a:extLst>
              <a:ext uri="{FF2B5EF4-FFF2-40B4-BE49-F238E27FC236}">
                <a16:creationId xmlns:a16="http://schemas.microsoft.com/office/drawing/2014/main" id="{A2137F16-46CB-7716-73AF-B26E5F6DF67E}"/>
              </a:ext>
            </a:extLst>
          </p:cNvPr>
          <p:cNvSpPr>
            <a:spLocks noGrp="1"/>
          </p:cNvSpPr>
          <p:nvPr>
            <p:ph sz="quarter" idx="24" hasCustomPrompt="1"/>
          </p:nvPr>
        </p:nvSpPr>
        <p:spPr>
          <a:xfrm>
            <a:off x="4643960" y="2443697"/>
            <a:ext cx="6992937" cy="3438144"/>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5" name="Date Placeholder 4">
            <a:extLst>
              <a:ext uri="{FF2B5EF4-FFF2-40B4-BE49-F238E27FC236}">
                <a16:creationId xmlns:a16="http://schemas.microsoft.com/office/drawing/2014/main" id="{52374412-236A-31D2-B1B8-EF75D2E3CADA}"/>
              </a:ext>
            </a:extLst>
          </p:cNvPr>
          <p:cNvSpPr>
            <a:spLocks noGrp="1"/>
          </p:cNvSpPr>
          <p:nvPr>
            <p:ph type="dt" sz="half" idx="25"/>
          </p:nvPr>
        </p:nvSpPr>
        <p:spPr/>
        <p:txBody>
          <a:bodyPr/>
          <a:lstStyle/>
          <a:p>
            <a:fld id="{8139AEF1-AB6A-40E6-AA52-678211EFBB5C}" type="datetimeFigureOut">
              <a:rPr lang="en-US" smtClean="0"/>
              <a:t>11/9/2023</a:t>
            </a:fld>
            <a:endParaRPr lang="en-US"/>
          </a:p>
        </p:txBody>
      </p:sp>
      <p:sp>
        <p:nvSpPr>
          <p:cNvPr id="6" name="Footer Placeholder 5">
            <a:extLst>
              <a:ext uri="{FF2B5EF4-FFF2-40B4-BE49-F238E27FC236}">
                <a16:creationId xmlns:a16="http://schemas.microsoft.com/office/drawing/2014/main" id="{BAE471FA-4086-B427-AC95-D1590A276CB1}"/>
              </a:ext>
            </a:extLst>
          </p:cNvPr>
          <p:cNvSpPr>
            <a:spLocks noGrp="1"/>
          </p:cNvSpPr>
          <p:nvPr>
            <p:ph type="ftr" sz="quarter" idx="26"/>
          </p:nvPr>
        </p:nvSpPr>
        <p:spPr/>
        <p:txBody>
          <a:bodyPr/>
          <a:lstStyle/>
          <a:p>
            <a:endParaRPr lang="en-US"/>
          </a:p>
        </p:txBody>
      </p:sp>
      <p:sp>
        <p:nvSpPr>
          <p:cNvPr id="11" name="Slide Number Placeholder 10">
            <a:extLst>
              <a:ext uri="{FF2B5EF4-FFF2-40B4-BE49-F238E27FC236}">
                <a16:creationId xmlns:a16="http://schemas.microsoft.com/office/drawing/2014/main" id="{CA0ABBE2-E5DD-EAEF-6AE0-A66BF40FF146}"/>
              </a:ext>
            </a:extLst>
          </p:cNvPr>
          <p:cNvSpPr>
            <a:spLocks noGrp="1"/>
          </p:cNvSpPr>
          <p:nvPr>
            <p:ph type="sldNum" sz="quarter" idx="27"/>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3963427133"/>
      </p:ext>
    </p:extLst>
  </p:cSld>
  <p:clrMapOvr>
    <a:masterClrMapping/>
  </p:clrMapOvr>
  <p:transition advClick="0">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7_Quote">
    <p:spTree>
      <p:nvGrpSpPr>
        <p:cNvPr id="1" name=""/>
        <p:cNvGrpSpPr/>
        <p:nvPr/>
      </p:nvGrpSpPr>
      <p:grpSpPr>
        <a:xfrm>
          <a:off x="0" y="0"/>
          <a:ext cx="0" cy="0"/>
        </a:xfrm>
      </p:grpSpPr>
      <p:pic>
        <p:nvPicPr>
          <p:cNvPr id="8" name="Picture 7"/>
          <p:cNvPicPr>
            <a:picLocks noChangeAspect="1"/>
          </p:cNvPicPr>
          <p:nvPr/>
        </p:nvPicPr>
        <p:blipFill>
          <a:blip r:embed="rId1"/>
          <a:stretch>
            <a:fillRect/>
          </a:stretch>
        </p:blipFill>
        <p:spPr>
          <a:xfrm>
            <a:off x="5685866" y="897538"/>
            <a:ext cx="820268" cy="820268"/>
          </a:xfrm>
          <a:prstGeom prst="rect">
            <a:avLst/>
          </a:prstGeom>
        </p:spPr>
      </p:pic>
      <p:sp>
        <p:nvSpPr>
          <p:cNvPr id="9" name="Content Placeholder 2"/>
          <p:cNvSpPr>
            <a:spLocks noGrp="1"/>
          </p:cNvSpPr>
          <p:nvPr>
            <p:ph idx="20" hasCustomPrompt="1"/>
          </p:nvPr>
        </p:nvSpPr>
        <p:spPr>
          <a:xfrm>
            <a:off x="1418060" y="2190637"/>
            <a:ext cx="9355880" cy="2799717"/>
          </a:xfrm>
          <a:prstGeom prst="rect">
            <a:avLst/>
          </a:prstGeom>
        </p:spPr>
        <p:txBody>
          <a:bodyPr/>
          <a:lstStyle>
            <a:lvl1pPr marL="0" indent="0" algn="ctr">
              <a:lnSpc>
                <a:spcPct val="120000"/>
              </a:lnSpc>
              <a:buNone/>
              <a:defRPr b="0">
                <a:solidFill>
                  <a:schemeClr val="bg1"/>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p:txBody>
      </p:sp>
      <p:sp>
        <p:nvSpPr>
          <p:cNvPr id="10" name="Content Placeholder 3">
            <a:extLst>
              <a:ext uri="{FF2B5EF4-FFF2-40B4-BE49-F238E27FC236}">
                <a16:creationId xmlns:a16="http://schemas.microsoft.com/office/drawing/2014/main" id="{3DDC5358-ACB6-A94A-9B7D-AD67887E9A7D}"/>
              </a:ext>
            </a:extLst>
          </p:cNvPr>
          <p:cNvSpPr>
            <a:spLocks noGrp="1"/>
          </p:cNvSpPr>
          <p:nvPr>
            <p:ph sz="quarter" idx="22" hasCustomPrompt="1"/>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bg1"/>
                </a:solidFill>
              </a:defRPr>
            </a:lvl1pPr>
          </a:lstStyle>
          <a:p>
            <a:pPr lvl="0"/>
            <a:r>
              <a:rPr lang="en-US"/>
              <a:t>- Client name, title, company</a:t>
            </a:r>
          </a:p>
        </p:txBody>
      </p:sp>
      <p:sp>
        <p:nvSpPr>
          <p:cNvPr id="2" name="Date Placeholder 1">
            <a:extLst>
              <a:ext uri="{FF2B5EF4-FFF2-40B4-BE49-F238E27FC236}">
                <a16:creationId xmlns:a16="http://schemas.microsoft.com/office/drawing/2014/main" id="{439898DA-270F-3645-870D-D483C530F590}"/>
              </a:ext>
            </a:extLst>
          </p:cNvPr>
          <p:cNvSpPr>
            <a:spLocks noGrp="1"/>
          </p:cNvSpPr>
          <p:nvPr>
            <p:ph type="dt" sz="half" idx="23"/>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61F4958C-9C0A-F3DD-DD2B-F7496A773B8F}"/>
              </a:ext>
            </a:extLst>
          </p:cNvPr>
          <p:cNvSpPr>
            <a:spLocks noGrp="1"/>
          </p:cNvSpPr>
          <p:nvPr>
            <p:ph type="ftr" sz="quarter" idx="24"/>
          </p:nvPr>
        </p:nvSpPr>
        <p:spPr/>
        <p:txBody>
          <a:bodyPr/>
          <a:lstStyle/>
          <a:p>
            <a:endParaRPr lang="en-US"/>
          </a:p>
        </p:txBody>
      </p:sp>
      <p:sp>
        <p:nvSpPr>
          <p:cNvPr id="4" name="Slide Number Placeholder 3">
            <a:extLst>
              <a:ext uri="{FF2B5EF4-FFF2-40B4-BE49-F238E27FC236}">
                <a16:creationId xmlns:a16="http://schemas.microsoft.com/office/drawing/2014/main" id="{9EAAC92E-3460-27B7-1B10-B309A1331E9B}"/>
              </a:ext>
            </a:extLst>
          </p:cNvPr>
          <p:cNvSpPr>
            <a:spLocks noGrp="1"/>
          </p:cNvSpPr>
          <p:nvPr>
            <p:ph type="sldNum" sz="quarter" idx="25"/>
          </p:nvPr>
        </p:nvSpPr>
        <p:spPr/>
        <p:txBody>
          <a:bodyPr/>
          <a:lstStyle/>
          <a:p>
            <a:fld id="{51459701-D6B8-4E6D-ADA5-74365E8040C4}" type="slidenum">
              <a:rPr lang="en-US" smtClean="0"/>
              <a:t>‹#›</a:t>
            </a:fld>
            <a:endParaRPr lang="en-US"/>
          </a:p>
        </p:txBody>
      </p:sp>
      <p:pic>
        <p:nvPicPr>
          <p:cNvPr id="6" name="Picture 5">
            <a:extLst>
              <a:ext uri="{FF2B5EF4-FFF2-40B4-BE49-F238E27FC236}">
                <a16:creationId xmlns:a16="http://schemas.microsoft.com/office/drawing/2014/main" id="{2B9A07D3-C0FE-0CEF-FDBD-99F45194DF8E}"/>
              </a:ext>
            </a:extLst>
          </p:cNvPr>
          <p:cNvPicPr>
            <a:picLocks noChangeAspect="1"/>
          </p:cNvPicPr>
          <p:nvPr/>
        </p:nvPicPr>
        <p:blipFill>
          <a:blip r:embed="rId2"/>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1455642195"/>
      </p:ext>
    </p:extLst>
  </p:cSld>
  <p:clrMapOvr>
    <a:masterClrMapping/>
  </p:clrMapOvr>
  <p:transition advClick="0">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resenter_no bio">
    <p:spTree>
      <p:nvGrpSpPr>
        <p:cNvPr id="1" name=""/>
        <p:cNvGrpSpPr/>
        <p:nvPr/>
      </p:nvGrpSpPr>
      <p:grpSpPr>
        <a:xfrm>
          <a:off x="0" y="0"/>
          <a:ext cx="0" cy="0"/>
        </a:xfrm>
      </p:grpSpPr>
      <p:pic>
        <p:nvPicPr>
          <p:cNvPr id="3" name="Picture 2">
            <a:extLst>
              <a:ext uri="{FF2B5EF4-FFF2-40B4-BE49-F238E27FC236}">
                <a16:creationId xmlns:a16="http://schemas.microsoft.com/office/drawing/2014/main" id="{83E2744C-420B-1DC8-AC3B-6B851FC10C2E}"/>
              </a:ext>
            </a:extLst>
          </p:cNvPr>
          <p:cNvPicPr>
            <a:picLocks noChangeAspect="1"/>
          </p:cNvPicPr>
          <p:nvPr/>
        </p:nvPicPr>
        <p:blipFill>
          <a:blip r:embed="rId1"/>
          <a:stretch>
            <a:fillRect/>
          </a:stretch>
        </p:blipFill>
        <p:spPr>
          <a:xfrm flipH="1">
            <a:off x="104942" y="105982"/>
            <a:ext cx="7691521" cy="2391481"/>
          </a:xfrm>
          <a:prstGeom prst="rect">
            <a:avLst/>
          </a:prstGeom>
        </p:spPr>
      </p:pic>
      <p:sp>
        <p:nvSpPr>
          <p:cNvPr id="18" name="Picture Placeholder 6"/>
          <p:cNvSpPr>
            <a:spLocks noGrp="1" noChangeAspect="1"/>
          </p:cNvSpPr>
          <p:nvPr>
            <p:ph type="pic" sz="quarter" idx="41" hasCustomPrompt="1"/>
          </p:nvPr>
        </p:nvSpPr>
        <p:spPr>
          <a:xfrm>
            <a:off x="1324103"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6" name="Text Placeholder 14">
            <a:extLst>
              <a:ext uri="{FF2B5EF4-FFF2-40B4-BE49-F238E27FC236}">
                <a16:creationId xmlns:a16="http://schemas.microsoft.com/office/drawing/2014/main" id="{BF87FA21-27EF-884D-A0AC-86D51E452A60}"/>
              </a:ext>
            </a:extLst>
          </p:cNvPr>
          <p:cNvSpPr>
            <a:spLocks noGrp="1"/>
          </p:cNvSpPr>
          <p:nvPr>
            <p:ph type="body" sz="quarter" idx="42" hasCustomPrompt="1"/>
          </p:nvPr>
        </p:nvSpPr>
        <p:spPr>
          <a:xfrm>
            <a:off x="6155984" y="3003118"/>
            <a:ext cx="4422180" cy="764771"/>
          </a:xfrm>
          <a:prstGeom prst="rect">
            <a:avLst/>
          </a:prstGeom>
        </p:spPr>
        <p:txBody>
          <a:bodyPr wrap="square" lIns="0" tIns="0" rIns="0" bIns="0">
            <a:noAutofit/>
          </a:bodyPr>
          <a:lstStyle>
            <a:lvl1pPr marL="0" indent="0">
              <a:buNone/>
              <a:defRPr sz="4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8" name="Text Placeholder 14">
            <a:extLst>
              <a:ext uri="{FF2B5EF4-FFF2-40B4-BE49-F238E27FC236}">
                <a16:creationId xmlns:a16="http://schemas.microsoft.com/office/drawing/2014/main" id="{C8151359-839A-FB4E-8910-9AE281FEB9F0}"/>
              </a:ext>
            </a:extLst>
          </p:cNvPr>
          <p:cNvSpPr>
            <a:spLocks noGrp="1"/>
          </p:cNvSpPr>
          <p:nvPr>
            <p:ph type="body" sz="quarter" idx="50" hasCustomPrompt="1"/>
          </p:nvPr>
        </p:nvSpPr>
        <p:spPr>
          <a:xfrm>
            <a:off x="6155984"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9" name="Text Placeholder 14">
            <a:extLst>
              <a:ext uri="{FF2B5EF4-FFF2-40B4-BE49-F238E27FC236}">
                <a16:creationId xmlns:a16="http://schemas.microsoft.com/office/drawing/2014/main" id="{C44F1E29-92B1-F549-9A64-8598B073FB1D}"/>
              </a:ext>
            </a:extLst>
          </p:cNvPr>
          <p:cNvSpPr>
            <a:spLocks noGrp="1"/>
          </p:cNvSpPr>
          <p:nvPr>
            <p:ph type="body" sz="quarter" idx="51" hasCustomPrompt="1"/>
          </p:nvPr>
        </p:nvSpPr>
        <p:spPr>
          <a:xfrm>
            <a:off x="6155984"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2" name="Date Placeholder 1">
            <a:extLst>
              <a:ext uri="{FF2B5EF4-FFF2-40B4-BE49-F238E27FC236}">
                <a16:creationId xmlns:a16="http://schemas.microsoft.com/office/drawing/2014/main" id="{03BA5DC4-15B5-A42F-DC05-B0134989DACD}"/>
              </a:ext>
            </a:extLst>
          </p:cNvPr>
          <p:cNvSpPr>
            <a:spLocks noGrp="1"/>
          </p:cNvSpPr>
          <p:nvPr>
            <p:ph type="dt" sz="half" idx="52"/>
          </p:nvPr>
        </p:nvSpPr>
        <p:spPr/>
        <p:txBody>
          <a:bodyPr/>
          <a:lstStyle/>
          <a:p>
            <a:fld id="{8139AEF1-AB6A-40E6-AA52-678211EFBB5C}" type="datetimeFigureOut">
              <a:rPr lang="en-US" smtClean="0"/>
              <a:t>11/9/2023</a:t>
            </a:fld>
            <a:endParaRPr lang="en-US"/>
          </a:p>
        </p:txBody>
      </p:sp>
      <p:sp>
        <p:nvSpPr>
          <p:cNvPr id="4" name="Footer Placeholder 3">
            <a:extLst>
              <a:ext uri="{FF2B5EF4-FFF2-40B4-BE49-F238E27FC236}">
                <a16:creationId xmlns:a16="http://schemas.microsoft.com/office/drawing/2014/main" id="{919DBB88-CDA7-1DC4-9BCB-C0424B66B37C}"/>
              </a:ext>
            </a:extLst>
          </p:cNvPr>
          <p:cNvSpPr>
            <a:spLocks noGrp="1"/>
          </p:cNvSpPr>
          <p:nvPr>
            <p:ph type="ftr" sz="quarter" idx="53"/>
          </p:nvPr>
        </p:nvSpPr>
        <p:spPr/>
        <p:txBody>
          <a:bodyPr/>
          <a:lstStyle/>
          <a:p>
            <a:endParaRPr lang="en-US"/>
          </a:p>
        </p:txBody>
      </p:sp>
      <p:sp>
        <p:nvSpPr>
          <p:cNvPr id="5" name="Slide Number Placeholder 4">
            <a:extLst>
              <a:ext uri="{FF2B5EF4-FFF2-40B4-BE49-F238E27FC236}">
                <a16:creationId xmlns:a16="http://schemas.microsoft.com/office/drawing/2014/main" id="{3072725B-61F6-1BF4-1C1F-27C0EF4E3322}"/>
              </a:ext>
            </a:extLst>
          </p:cNvPr>
          <p:cNvSpPr>
            <a:spLocks noGrp="1"/>
          </p:cNvSpPr>
          <p:nvPr>
            <p:ph type="sldNum" sz="quarter" idx="54"/>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2685299917"/>
      </p:ext>
    </p:extLst>
  </p:cSld>
  <p:clrMapOvr>
    <a:masterClrMapping/>
  </p:clrMapOvr>
  <p:transition advClick="0">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Presenter_no bio">
    <p:spTree>
      <p:nvGrpSpPr>
        <p:cNvPr id="1" name=""/>
        <p:cNvGrpSpPr/>
        <p:nvPr/>
      </p:nvGrpSpPr>
      <p:grpSpPr>
        <a:xfrm>
          <a:off x="0" y="0"/>
          <a:ext cx="0" cy="0"/>
        </a:xfrm>
      </p:grpSpPr>
      <p:pic>
        <p:nvPicPr>
          <p:cNvPr id="7" name="Picture 6">
            <a:extLst>
              <a:ext uri="{FF2B5EF4-FFF2-40B4-BE49-F238E27FC236}">
                <a16:creationId xmlns:a16="http://schemas.microsoft.com/office/drawing/2014/main" id="{C090F780-C65F-1869-75DC-E995558658D9}"/>
              </a:ext>
            </a:extLst>
          </p:cNvPr>
          <p:cNvPicPr>
            <a:picLocks noChangeAspect="1"/>
          </p:cNvPicPr>
          <p:nvPr/>
        </p:nvPicPr>
        <p:blipFill>
          <a:blip r:embed="rId1"/>
          <a:stretch>
            <a:fillRect/>
          </a:stretch>
        </p:blipFill>
        <p:spPr>
          <a:xfrm>
            <a:off x="4455881" y="105982"/>
            <a:ext cx="7691521" cy="2391481"/>
          </a:xfrm>
          <a:prstGeom prst="rect">
            <a:avLst/>
          </a:prstGeom>
        </p:spPr>
      </p:pic>
      <p:sp>
        <p:nvSpPr>
          <p:cNvPr id="18" name="Picture Placeholder 6"/>
          <p:cNvSpPr>
            <a:spLocks noGrp="1" noChangeAspect="1"/>
          </p:cNvSpPr>
          <p:nvPr>
            <p:ph type="pic" sz="quarter" idx="41" hasCustomPrompt="1"/>
          </p:nvPr>
        </p:nvSpPr>
        <p:spPr>
          <a:xfrm>
            <a:off x="6935017"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6" name="Text Placeholder 14">
            <a:extLst>
              <a:ext uri="{FF2B5EF4-FFF2-40B4-BE49-F238E27FC236}">
                <a16:creationId xmlns:a16="http://schemas.microsoft.com/office/drawing/2014/main" id="{BF87FA21-27EF-884D-A0AC-86D51E452A60}"/>
              </a:ext>
            </a:extLst>
          </p:cNvPr>
          <p:cNvSpPr>
            <a:spLocks noGrp="1"/>
          </p:cNvSpPr>
          <p:nvPr>
            <p:ph type="body" sz="quarter" idx="42" hasCustomPrompt="1"/>
          </p:nvPr>
        </p:nvSpPr>
        <p:spPr>
          <a:xfrm>
            <a:off x="1372228" y="3003118"/>
            <a:ext cx="4422180" cy="764771"/>
          </a:xfrm>
          <a:prstGeom prst="rect">
            <a:avLst/>
          </a:prstGeom>
        </p:spPr>
        <p:txBody>
          <a:bodyPr wrap="square" lIns="0" tIns="0" rIns="0" bIns="0">
            <a:noAutofit/>
          </a:bodyPr>
          <a:lstStyle>
            <a:lvl1pPr marL="0" indent="0">
              <a:buNone/>
              <a:defRPr sz="4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8" name="Text Placeholder 14">
            <a:extLst>
              <a:ext uri="{FF2B5EF4-FFF2-40B4-BE49-F238E27FC236}">
                <a16:creationId xmlns:a16="http://schemas.microsoft.com/office/drawing/2014/main" id="{C8151359-839A-FB4E-8910-9AE281FEB9F0}"/>
              </a:ext>
            </a:extLst>
          </p:cNvPr>
          <p:cNvSpPr>
            <a:spLocks noGrp="1"/>
          </p:cNvSpPr>
          <p:nvPr>
            <p:ph type="body" sz="quarter" idx="50" hasCustomPrompt="1"/>
          </p:nvPr>
        </p:nvSpPr>
        <p:spPr>
          <a:xfrm>
            <a:off x="1372228"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9" name="Text Placeholder 14">
            <a:extLst>
              <a:ext uri="{FF2B5EF4-FFF2-40B4-BE49-F238E27FC236}">
                <a16:creationId xmlns:a16="http://schemas.microsoft.com/office/drawing/2014/main" id="{C44F1E29-92B1-F549-9A64-8598B073FB1D}"/>
              </a:ext>
            </a:extLst>
          </p:cNvPr>
          <p:cNvSpPr>
            <a:spLocks noGrp="1"/>
          </p:cNvSpPr>
          <p:nvPr>
            <p:ph type="body" sz="quarter" idx="51" hasCustomPrompt="1"/>
          </p:nvPr>
        </p:nvSpPr>
        <p:spPr>
          <a:xfrm>
            <a:off x="1372228"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2" name="Date Placeholder 1">
            <a:extLst>
              <a:ext uri="{FF2B5EF4-FFF2-40B4-BE49-F238E27FC236}">
                <a16:creationId xmlns:a16="http://schemas.microsoft.com/office/drawing/2014/main" id="{57DEF5C7-0B50-8C1F-47E9-7216484516B3}"/>
              </a:ext>
            </a:extLst>
          </p:cNvPr>
          <p:cNvSpPr>
            <a:spLocks noGrp="1"/>
          </p:cNvSpPr>
          <p:nvPr>
            <p:ph type="dt" sz="half" idx="52"/>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956C3A3E-5BDE-CCDE-903C-740F27C0A207}"/>
              </a:ext>
            </a:extLst>
          </p:cNvPr>
          <p:cNvSpPr>
            <a:spLocks noGrp="1"/>
          </p:cNvSpPr>
          <p:nvPr>
            <p:ph type="ftr" sz="quarter" idx="53"/>
          </p:nvPr>
        </p:nvSpPr>
        <p:spPr/>
        <p:txBody>
          <a:bodyPr/>
          <a:lstStyle/>
          <a:p>
            <a:endParaRPr lang="en-US"/>
          </a:p>
        </p:txBody>
      </p:sp>
      <p:sp>
        <p:nvSpPr>
          <p:cNvPr id="4" name="Slide Number Placeholder 3">
            <a:extLst>
              <a:ext uri="{FF2B5EF4-FFF2-40B4-BE49-F238E27FC236}">
                <a16:creationId xmlns:a16="http://schemas.microsoft.com/office/drawing/2014/main" id="{D96314DF-249B-90E4-EA1D-6B63F9AA56D2}"/>
              </a:ext>
            </a:extLst>
          </p:cNvPr>
          <p:cNvSpPr>
            <a:spLocks noGrp="1"/>
          </p:cNvSpPr>
          <p:nvPr>
            <p:ph type="sldNum" sz="quarter" idx="54"/>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4029393979"/>
      </p:ext>
    </p:extLst>
  </p:cSld>
  <p:clrMapOvr>
    <a:masterClrMapping/>
  </p:clrMapOvr>
  <p:transition advClick="0">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wo_Presenters">
    <p:spTree>
      <p:nvGrpSpPr>
        <p:cNvPr id="1" name=""/>
        <p:cNvGrpSpPr/>
        <p:nvPr/>
      </p:nvGrpSpPr>
      <p:grpSpPr>
        <a:xfrm>
          <a:off x="0" y="0"/>
          <a:ext cx="0" cy="0"/>
        </a:xfrm>
      </p:grpSpPr>
      <p:pic>
        <p:nvPicPr>
          <p:cNvPr id="9" name="Picture 8">
            <a:extLst>
              <a:ext uri="{FF2B5EF4-FFF2-40B4-BE49-F238E27FC236}">
                <a16:creationId xmlns:a16="http://schemas.microsoft.com/office/drawing/2014/main" id="{039C78AE-5B08-D3AA-2711-11F6BD0EDD46}"/>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12" name="Picture Placeholder 6"/>
          <p:cNvSpPr>
            <a:spLocks noGrp="1" noChangeAspect="1"/>
          </p:cNvSpPr>
          <p:nvPr>
            <p:ph type="pic" sz="quarter" idx="41" hasCustomPrompt="1"/>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25" name="Picture Placeholder 6"/>
          <p:cNvSpPr>
            <a:spLocks noGrp="1" noChangeAspect="1"/>
          </p:cNvSpPr>
          <p:nvPr>
            <p:ph type="pic" sz="quarter" idx="45" hasCustomPrompt="1"/>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21" name="Text Placeholder 14">
            <a:extLst>
              <a:ext uri="{FF2B5EF4-FFF2-40B4-BE49-F238E27FC236}">
                <a16:creationId xmlns:a16="http://schemas.microsoft.com/office/drawing/2014/main" id="{6F58CBAD-7116-2D4C-9383-AF538D1EDF8E}"/>
              </a:ext>
            </a:extLst>
          </p:cNvPr>
          <p:cNvSpPr>
            <a:spLocks noGrp="1"/>
          </p:cNvSpPr>
          <p:nvPr>
            <p:ph type="body" sz="quarter" idx="42" hasCustomPrompt="1"/>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23" name="Text Placeholder 14">
            <a:extLst>
              <a:ext uri="{FF2B5EF4-FFF2-40B4-BE49-F238E27FC236}">
                <a16:creationId xmlns:a16="http://schemas.microsoft.com/office/drawing/2014/main" id="{E62ADE4F-8B9B-D348-8415-38A34BFF6BEA}"/>
              </a:ext>
            </a:extLst>
          </p:cNvPr>
          <p:cNvSpPr>
            <a:spLocks noGrp="1"/>
          </p:cNvSpPr>
          <p:nvPr>
            <p:ph type="body" sz="quarter" idx="48" hasCustomPrompt="1"/>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6" name="Text Placeholder 14">
            <a:extLst>
              <a:ext uri="{FF2B5EF4-FFF2-40B4-BE49-F238E27FC236}">
                <a16:creationId xmlns:a16="http://schemas.microsoft.com/office/drawing/2014/main" id="{35498B94-6E31-7D42-BF30-2D278F6C4841}"/>
              </a:ext>
            </a:extLst>
          </p:cNvPr>
          <p:cNvSpPr>
            <a:spLocks noGrp="1"/>
          </p:cNvSpPr>
          <p:nvPr>
            <p:ph type="body" sz="quarter" idx="43" hasCustomPrompt="1"/>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27" name="Text Placeholder 14">
            <a:extLst>
              <a:ext uri="{FF2B5EF4-FFF2-40B4-BE49-F238E27FC236}">
                <a16:creationId xmlns:a16="http://schemas.microsoft.com/office/drawing/2014/main" id="{1685D132-C8D5-3E42-8DD4-B7C76084C241}"/>
              </a:ext>
            </a:extLst>
          </p:cNvPr>
          <p:cNvSpPr>
            <a:spLocks noGrp="1"/>
          </p:cNvSpPr>
          <p:nvPr>
            <p:ph type="body" sz="quarter" idx="49" hasCustomPrompt="1"/>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28" name="Text Placeholder 14">
            <a:extLst>
              <a:ext uri="{FF2B5EF4-FFF2-40B4-BE49-F238E27FC236}">
                <a16:creationId xmlns:a16="http://schemas.microsoft.com/office/drawing/2014/main" id="{CD951A2E-F9D8-D747-B39E-EEBC932457EA}"/>
              </a:ext>
            </a:extLst>
          </p:cNvPr>
          <p:cNvSpPr>
            <a:spLocks noGrp="1"/>
          </p:cNvSpPr>
          <p:nvPr>
            <p:ph type="body" sz="quarter" idx="50" hasCustomPrompt="1"/>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9" name="Text Placeholder 14">
            <a:extLst>
              <a:ext uri="{FF2B5EF4-FFF2-40B4-BE49-F238E27FC236}">
                <a16:creationId xmlns:a16="http://schemas.microsoft.com/office/drawing/2014/main" id="{9F910557-793E-BB4A-89A7-3099BAC747CE}"/>
              </a:ext>
            </a:extLst>
          </p:cNvPr>
          <p:cNvSpPr>
            <a:spLocks noGrp="1"/>
          </p:cNvSpPr>
          <p:nvPr>
            <p:ph type="body" sz="quarter" idx="51" hasCustomPrompt="1"/>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2" name="Content Placeholder 8">
            <a:extLst>
              <a:ext uri="{FF2B5EF4-FFF2-40B4-BE49-F238E27FC236}">
                <a16:creationId xmlns:a16="http://schemas.microsoft.com/office/drawing/2014/main" id="{7AD89BA1-0CFA-4CD7-FEB4-EF5766F1C1D9}"/>
              </a:ext>
            </a:extLst>
          </p:cNvPr>
          <p:cNvSpPr>
            <a:spLocks noGrp="1"/>
          </p:cNvSpPr>
          <p:nvPr>
            <p:ph sz="quarter" idx="13" hasCustomPrompt="1"/>
          </p:nvPr>
        </p:nvSpPr>
        <p:spPr>
          <a:xfrm>
            <a:off x="640709" y="3649074"/>
            <a:ext cx="5239512" cy="2313432"/>
          </a:xfrm>
        </p:spPr>
        <p:txBody>
          <a:bodyPr lIns="0" tIns="0" rIns="0" bIns="0"/>
          <a:lstStyle>
            <a:lvl1pPr>
              <a:defRPr lang="en-US" sz="1800" smtClean="0"/>
            </a:lvl1pPr>
            <a:lvl2pPr>
              <a:defRPr lang="en-US" sz="1800" smtClean="0"/>
            </a:lvl2pPr>
            <a:lvl3pPr>
              <a:defRPr lang="en-US" sz="1600" smtClean="0"/>
            </a:lvl3pPr>
            <a:lvl4pPr>
              <a:defRPr lang="en-US" sz="1400" smtClean="0"/>
            </a:lvl4pPr>
            <a:lvl5pPr>
              <a:defRPr lang="en-US" sz="1400"/>
            </a:lvl5pPr>
          </a:lstStyle>
          <a:p>
            <a:pPr lvl="0">
              <a:lnSpc>
                <a:spcPct val="120000"/>
              </a:lnSpc>
              <a:buFont typeface="Wingdings" charset="2"/>
            </a:pPr>
            <a:r>
              <a:rPr lang="en-US"/>
              <a:t>Limit to 3 bullets or a short paragraph</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3" name="Title 2">
            <a:extLst>
              <a:ext uri="{FF2B5EF4-FFF2-40B4-BE49-F238E27FC236}">
                <a16:creationId xmlns:a16="http://schemas.microsoft.com/office/drawing/2014/main" id="{8F7C6472-B6D4-A0ED-94AC-E08717BD7E6C}"/>
              </a:ext>
            </a:extLst>
          </p:cNvPr>
          <p:cNvSpPr>
            <a:spLocks noGrp="1"/>
          </p:cNvSpPr>
          <p:nvPr>
            <p:ph type="title" hasCustomPrompt="1"/>
          </p:nvPr>
        </p:nvSpPr>
        <p:spPr>
          <a:xfrm>
            <a:off x="640709" y="649281"/>
            <a:ext cx="10945368" cy="713232"/>
          </a:xfrm>
        </p:spPr>
        <p:txBody>
          <a:bodyPr/>
          <a:lstStyle/>
          <a:p>
            <a:r>
              <a:rPr lang="en-US"/>
              <a:t>Click to Add Title</a:t>
            </a:r>
          </a:p>
        </p:txBody>
      </p:sp>
      <p:sp>
        <p:nvSpPr>
          <p:cNvPr id="4" name="Date Placeholder 3">
            <a:extLst>
              <a:ext uri="{FF2B5EF4-FFF2-40B4-BE49-F238E27FC236}">
                <a16:creationId xmlns:a16="http://schemas.microsoft.com/office/drawing/2014/main" id="{C0B52B6D-4DFD-6351-0957-D0E6B5228F0F}"/>
              </a:ext>
            </a:extLst>
          </p:cNvPr>
          <p:cNvSpPr>
            <a:spLocks noGrp="1"/>
          </p:cNvSpPr>
          <p:nvPr>
            <p:ph type="dt" sz="half" idx="53"/>
          </p:nvPr>
        </p:nvSpPr>
        <p:spPr/>
        <p:txBody>
          <a:bodyPr/>
          <a:lstStyle/>
          <a:p>
            <a:fld id="{8139AEF1-AB6A-40E6-AA52-678211EFBB5C}" type="datetimeFigureOut">
              <a:rPr lang="en-US" smtClean="0"/>
              <a:t>11/9/2023</a:t>
            </a:fld>
            <a:endParaRPr lang="en-US"/>
          </a:p>
        </p:txBody>
      </p:sp>
      <p:sp>
        <p:nvSpPr>
          <p:cNvPr id="5" name="Footer Placeholder 4">
            <a:extLst>
              <a:ext uri="{FF2B5EF4-FFF2-40B4-BE49-F238E27FC236}">
                <a16:creationId xmlns:a16="http://schemas.microsoft.com/office/drawing/2014/main" id="{0EDD9C13-66FA-CB2A-0BF0-B88028602ACE}"/>
              </a:ext>
            </a:extLst>
          </p:cNvPr>
          <p:cNvSpPr>
            <a:spLocks noGrp="1"/>
          </p:cNvSpPr>
          <p:nvPr>
            <p:ph type="ftr" sz="quarter" idx="54"/>
          </p:nvPr>
        </p:nvSpPr>
        <p:spPr/>
        <p:txBody>
          <a:bodyPr/>
          <a:lstStyle/>
          <a:p>
            <a:endParaRPr lang="en-US"/>
          </a:p>
        </p:txBody>
      </p:sp>
      <p:sp>
        <p:nvSpPr>
          <p:cNvPr id="6" name="Slide Number Placeholder 5">
            <a:extLst>
              <a:ext uri="{FF2B5EF4-FFF2-40B4-BE49-F238E27FC236}">
                <a16:creationId xmlns:a16="http://schemas.microsoft.com/office/drawing/2014/main" id="{F95A4A87-5E04-36A4-8E99-4D59B5EF7BC6}"/>
              </a:ext>
            </a:extLst>
          </p:cNvPr>
          <p:cNvSpPr>
            <a:spLocks noGrp="1"/>
          </p:cNvSpPr>
          <p:nvPr>
            <p:ph type="sldNum" sz="quarter" idx="55"/>
          </p:nvPr>
        </p:nvSpPr>
        <p:spPr/>
        <p:txBody>
          <a:bodyPr/>
          <a:lstStyle/>
          <a:p>
            <a:fld id="{51459701-D6B8-4E6D-ADA5-74365E8040C4}" type="slidenum">
              <a:rPr lang="en-US" smtClean="0"/>
              <a:t>‹#›</a:t>
            </a:fld>
            <a:endParaRPr lang="en-US"/>
          </a:p>
        </p:txBody>
      </p:sp>
      <p:sp>
        <p:nvSpPr>
          <p:cNvPr id="7" name="Content Placeholder 8">
            <a:extLst>
              <a:ext uri="{FF2B5EF4-FFF2-40B4-BE49-F238E27FC236}">
                <a16:creationId xmlns:a16="http://schemas.microsoft.com/office/drawing/2014/main" id="{33CEDAB2-2D1D-2CA8-2CA9-156589B18771}"/>
              </a:ext>
            </a:extLst>
          </p:cNvPr>
          <p:cNvSpPr>
            <a:spLocks noGrp="1"/>
          </p:cNvSpPr>
          <p:nvPr>
            <p:ph sz="quarter" idx="56" hasCustomPrompt="1"/>
          </p:nvPr>
        </p:nvSpPr>
        <p:spPr>
          <a:xfrm>
            <a:off x="6369924" y="3649074"/>
            <a:ext cx="5239512" cy="2313432"/>
          </a:xfrm>
        </p:spPr>
        <p:txBody>
          <a:bodyPr lIns="0" tIns="0" rIns="0" bIns="0"/>
          <a:lstStyle>
            <a:lvl1pPr>
              <a:defRPr lang="en-US" sz="1800" smtClean="0"/>
            </a:lvl1pPr>
            <a:lvl2pPr>
              <a:defRPr lang="en-US" sz="1800" smtClean="0"/>
            </a:lvl2pPr>
            <a:lvl3pPr>
              <a:defRPr lang="en-US" sz="1600" smtClean="0"/>
            </a:lvl3pPr>
            <a:lvl4pPr>
              <a:defRPr lang="en-US" sz="1400" smtClean="0"/>
            </a:lvl4pPr>
            <a:lvl5pPr>
              <a:defRPr lang="en-US" sz="1400"/>
            </a:lvl5pPr>
          </a:lstStyle>
          <a:p>
            <a:pPr lvl="0">
              <a:lnSpc>
                <a:spcPct val="120000"/>
              </a:lnSpc>
              <a:buFont typeface="Wingdings" charset="2"/>
            </a:pPr>
            <a:r>
              <a:rPr lang="en-US"/>
              <a:t>Limit to 3 bullets or a short paragraph</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Tree>
    <p:extLst>
      <p:ext uri="{BB962C8B-B14F-4D97-AF65-F5344CB8AC3E}">
        <p14:creationId xmlns:p14="http://schemas.microsoft.com/office/powerpoint/2010/main" val="3872584961"/>
      </p:ext>
    </p:extLst>
  </p:cSld>
  <p:clrMapOvr>
    <a:masterClrMapping/>
  </p:clrMapOvr>
  <p:transition advClick="0">
    <p:fade/>
  </p:transition>
  <p:timing/>
  <p:extLst>
    <p:ext uri="{DCECCB84-F9BA-43D5-87BE-67443E8EF086}">
      <p15:sldGuideLst xmlns:p15="http://schemas.microsoft.com/office/powerpoint/2012/main">
        <p15:guide id="1" orient="horz" pos="2184">
          <p15:clr>
            <a:srgbClr val="FBAE40"/>
          </p15:clr>
        </p15:guide>
        <p15:guide id="2" pos="3840">
          <p15:clr>
            <a:srgbClr val="FBAE40"/>
          </p15:clr>
        </p15:guide>
        <p15:guide id="3" pos="3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our_Presenters">
    <p:spTree>
      <p:nvGrpSpPr>
        <p:cNvPr id="1" name=""/>
        <p:cNvGrpSpPr/>
        <p:nvPr/>
      </p:nvGrpSpPr>
      <p:grpSpPr>
        <a:xfrm>
          <a:off x="0" y="0"/>
          <a:ext cx="0" cy="0"/>
        </a:xfrm>
      </p:grpSpPr>
      <p:pic>
        <p:nvPicPr>
          <p:cNvPr id="7" name="Picture 6">
            <a:extLst>
              <a:ext uri="{FF2B5EF4-FFF2-40B4-BE49-F238E27FC236}">
                <a16:creationId xmlns:a16="http://schemas.microsoft.com/office/drawing/2014/main" id="{9B77E9A0-B7ED-C7D9-93AD-3E1ACAD2DB2E}"/>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8" name="Picture Placeholder 6"/>
          <p:cNvSpPr>
            <a:spLocks noGrp="1" noChangeAspect="1"/>
          </p:cNvSpPr>
          <p:nvPr>
            <p:ph type="pic" sz="quarter" idx="41" hasCustomPrompt="1"/>
          </p:nvPr>
        </p:nvSpPr>
        <p:spPr>
          <a:xfrm>
            <a:off x="64070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p:cNvSpPr>
            <a:spLocks noGrp="1" noChangeAspect="1"/>
          </p:cNvSpPr>
          <p:nvPr>
            <p:ph type="pic" sz="quarter" idx="44" hasCustomPrompt="1"/>
          </p:nvPr>
        </p:nvSpPr>
        <p:spPr>
          <a:xfrm>
            <a:off x="3485857"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14" name="Picture Placeholder 6"/>
          <p:cNvSpPr>
            <a:spLocks noGrp="1" noChangeAspect="1"/>
          </p:cNvSpPr>
          <p:nvPr>
            <p:ph type="pic" sz="quarter" idx="47" hasCustomPrompt="1"/>
          </p:nvPr>
        </p:nvSpPr>
        <p:spPr>
          <a:xfrm>
            <a:off x="633101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17" name="Picture Placeholder 6"/>
          <p:cNvSpPr>
            <a:spLocks noGrp="1" noChangeAspect="1"/>
          </p:cNvSpPr>
          <p:nvPr>
            <p:ph type="pic" sz="quarter" idx="50" hasCustomPrompt="1"/>
          </p:nvPr>
        </p:nvSpPr>
        <p:spPr>
          <a:xfrm>
            <a:off x="9176158"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25" name="Text Placeholder 14">
            <a:extLst>
              <a:ext uri="{FF2B5EF4-FFF2-40B4-BE49-F238E27FC236}">
                <a16:creationId xmlns:a16="http://schemas.microsoft.com/office/drawing/2014/main" id="{BC466C47-3B80-D34D-A8B3-E226A7AB2C54}"/>
              </a:ext>
            </a:extLst>
          </p:cNvPr>
          <p:cNvSpPr>
            <a:spLocks noGrp="1"/>
          </p:cNvSpPr>
          <p:nvPr>
            <p:ph type="body" sz="quarter" idx="42" hasCustomPrompt="1"/>
          </p:nvPr>
        </p:nvSpPr>
        <p:spPr>
          <a:xfrm>
            <a:off x="640706" y="4003367"/>
            <a:ext cx="2430553" cy="363174"/>
          </a:xfrm>
          <a:prstGeom prst="rect">
            <a:avLst/>
          </a:prstGeom>
        </p:spPr>
        <p:txBody>
          <a:bodyPr wrap="square" lIns="0" tIns="0" rIns="0" bIns="0" anchor="ctr" anchorCtr="0">
            <a:noAutofit/>
          </a:bodyPr>
          <a:lstStyle>
            <a:lvl1pPr marL="0" indent="0">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34" name="Text Placeholder 14">
            <a:extLst>
              <a:ext uri="{FF2B5EF4-FFF2-40B4-BE49-F238E27FC236}">
                <a16:creationId xmlns:a16="http://schemas.microsoft.com/office/drawing/2014/main" id="{91C744CC-9247-E64F-9FBA-723150331563}"/>
              </a:ext>
            </a:extLst>
          </p:cNvPr>
          <p:cNvSpPr>
            <a:spLocks noGrp="1"/>
          </p:cNvSpPr>
          <p:nvPr>
            <p:ph type="body" sz="quarter" idx="48" hasCustomPrompt="1"/>
          </p:nvPr>
        </p:nvSpPr>
        <p:spPr>
          <a:xfrm>
            <a:off x="640706"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35" name="Text Placeholder 14">
            <a:extLst>
              <a:ext uri="{FF2B5EF4-FFF2-40B4-BE49-F238E27FC236}">
                <a16:creationId xmlns:a16="http://schemas.microsoft.com/office/drawing/2014/main" id="{08F6FCEE-8B1A-8A4A-82AE-92E30BD71409}"/>
              </a:ext>
            </a:extLst>
          </p:cNvPr>
          <p:cNvSpPr>
            <a:spLocks noGrp="1"/>
          </p:cNvSpPr>
          <p:nvPr>
            <p:ph type="body" sz="quarter" idx="43" hasCustomPrompt="1"/>
          </p:nvPr>
        </p:nvSpPr>
        <p:spPr>
          <a:xfrm>
            <a:off x="640706"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36" name="Text Placeholder 14">
            <a:extLst>
              <a:ext uri="{FF2B5EF4-FFF2-40B4-BE49-F238E27FC236}">
                <a16:creationId xmlns:a16="http://schemas.microsoft.com/office/drawing/2014/main" id="{68275329-3006-3941-A9E1-A04DDE8A14C5}"/>
              </a:ext>
            </a:extLst>
          </p:cNvPr>
          <p:cNvSpPr>
            <a:spLocks noGrp="1"/>
          </p:cNvSpPr>
          <p:nvPr>
            <p:ph type="body" sz="quarter" idx="51" hasCustomPrompt="1"/>
          </p:nvPr>
        </p:nvSpPr>
        <p:spPr>
          <a:xfrm>
            <a:off x="3485857" y="4003367"/>
            <a:ext cx="2430553" cy="363174"/>
          </a:xfrm>
          <a:prstGeom prst="rect">
            <a:avLst/>
          </a:prstGeom>
        </p:spPr>
        <p:txBody>
          <a:bodyPr wrap="square" lIns="0" tIns="0" rIns="0" bIns="0" anchor="ctr" anchorCtr="0">
            <a:noAutofit/>
          </a:bodyPr>
          <a:lstStyle>
            <a:lvl1pPr marL="0" indent="0">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37" name="Text Placeholder 14">
            <a:extLst>
              <a:ext uri="{FF2B5EF4-FFF2-40B4-BE49-F238E27FC236}">
                <a16:creationId xmlns:a16="http://schemas.microsoft.com/office/drawing/2014/main" id="{5A40C4B2-E9CB-E640-9F95-5FC850965CD8}"/>
              </a:ext>
            </a:extLst>
          </p:cNvPr>
          <p:cNvSpPr>
            <a:spLocks noGrp="1"/>
          </p:cNvSpPr>
          <p:nvPr>
            <p:ph type="body" sz="quarter" idx="52" hasCustomPrompt="1"/>
          </p:nvPr>
        </p:nvSpPr>
        <p:spPr>
          <a:xfrm>
            <a:off x="3485857"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38" name="Text Placeholder 14">
            <a:extLst>
              <a:ext uri="{FF2B5EF4-FFF2-40B4-BE49-F238E27FC236}">
                <a16:creationId xmlns:a16="http://schemas.microsoft.com/office/drawing/2014/main" id="{DD9A73BE-912F-7843-ADF3-1087A37A8B5C}"/>
              </a:ext>
            </a:extLst>
          </p:cNvPr>
          <p:cNvSpPr>
            <a:spLocks noGrp="1"/>
          </p:cNvSpPr>
          <p:nvPr>
            <p:ph type="body" sz="quarter" idx="53" hasCustomPrompt="1"/>
          </p:nvPr>
        </p:nvSpPr>
        <p:spPr>
          <a:xfrm>
            <a:off x="3485857"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39" name="Text Placeholder 14">
            <a:extLst>
              <a:ext uri="{FF2B5EF4-FFF2-40B4-BE49-F238E27FC236}">
                <a16:creationId xmlns:a16="http://schemas.microsoft.com/office/drawing/2014/main" id="{FB8AC6AB-5311-CF41-8213-2F9A112DB069}"/>
              </a:ext>
            </a:extLst>
          </p:cNvPr>
          <p:cNvSpPr>
            <a:spLocks noGrp="1"/>
          </p:cNvSpPr>
          <p:nvPr>
            <p:ph type="body" sz="quarter" idx="54" hasCustomPrompt="1"/>
          </p:nvPr>
        </p:nvSpPr>
        <p:spPr>
          <a:xfrm>
            <a:off x="6331008" y="4003367"/>
            <a:ext cx="2430553" cy="363174"/>
          </a:xfrm>
          <a:prstGeom prst="rect">
            <a:avLst/>
          </a:prstGeom>
        </p:spPr>
        <p:txBody>
          <a:bodyPr wrap="square" lIns="0" tIns="0" rIns="0" bIns="0" anchor="ctr" anchorCtr="0">
            <a:noAutofit/>
          </a:bodyPr>
          <a:lstStyle>
            <a:lvl1pPr marL="0" indent="0">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0" name="Text Placeholder 14">
            <a:extLst>
              <a:ext uri="{FF2B5EF4-FFF2-40B4-BE49-F238E27FC236}">
                <a16:creationId xmlns:a16="http://schemas.microsoft.com/office/drawing/2014/main" id="{0346B78E-D4E5-6B4B-AF2F-BFC6E6891592}"/>
              </a:ext>
            </a:extLst>
          </p:cNvPr>
          <p:cNvSpPr>
            <a:spLocks noGrp="1"/>
          </p:cNvSpPr>
          <p:nvPr>
            <p:ph type="body" sz="quarter" idx="55" hasCustomPrompt="1"/>
          </p:nvPr>
        </p:nvSpPr>
        <p:spPr>
          <a:xfrm>
            <a:off x="633100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41" name="Text Placeholder 14">
            <a:extLst>
              <a:ext uri="{FF2B5EF4-FFF2-40B4-BE49-F238E27FC236}">
                <a16:creationId xmlns:a16="http://schemas.microsoft.com/office/drawing/2014/main" id="{B968AAD0-F455-0D47-BC12-089EFAACEE03}"/>
              </a:ext>
            </a:extLst>
          </p:cNvPr>
          <p:cNvSpPr>
            <a:spLocks noGrp="1"/>
          </p:cNvSpPr>
          <p:nvPr>
            <p:ph type="body" sz="quarter" idx="56" hasCustomPrompt="1"/>
          </p:nvPr>
        </p:nvSpPr>
        <p:spPr>
          <a:xfrm>
            <a:off x="633100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42" name="Text Placeholder 14">
            <a:extLst>
              <a:ext uri="{FF2B5EF4-FFF2-40B4-BE49-F238E27FC236}">
                <a16:creationId xmlns:a16="http://schemas.microsoft.com/office/drawing/2014/main" id="{B055512C-D53A-3A41-8D8A-64F58C656562}"/>
              </a:ext>
            </a:extLst>
          </p:cNvPr>
          <p:cNvSpPr>
            <a:spLocks noGrp="1"/>
          </p:cNvSpPr>
          <p:nvPr>
            <p:ph type="body" sz="quarter" idx="57" hasCustomPrompt="1"/>
          </p:nvPr>
        </p:nvSpPr>
        <p:spPr>
          <a:xfrm>
            <a:off x="9176158" y="4003367"/>
            <a:ext cx="2430553" cy="363174"/>
          </a:xfrm>
          <a:prstGeom prst="rect">
            <a:avLst/>
          </a:prstGeom>
        </p:spPr>
        <p:txBody>
          <a:bodyPr wrap="square" lIns="0" tIns="0" rIns="0" bIns="0" anchor="ctr" anchorCtr="0">
            <a:noAutofit/>
          </a:bodyPr>
          <a:lstStyle>
            <a:lvl1pPr marL="0" indent="0">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3" name="Text Placeholder 14">
            <a:extLst>
              <a:ext uri="{FF2B5EF4-FFF2-40B4-BE49-F238E27FC236}">
                <a16:creationId xmlns:a16="http://schemas.microsoft.com/office/drawing/2014/main" id="{309C6BA0-AE07-5045-AFBE-A2AC141582B9}"/>
              </a:ext>
            </a:extLst>
          </p:cNvPr>
          <p:cNvSpPr>
            <a:spLocks noGrp="1"/>
          </p:cNvSpPr>
          <p:nvPr>
            <p:ph type="body" sz="quarter" idx="58" hasCustomPrompt="1"/>
          </p:nvPr>
        </p:nvSpPr>
        <p:spPr>
          <a:xfrm>
            <a:off x="917615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44" name="Text Placeholder 14">
            <a:extLst>
              <a:ext uri="{FF2B5EF4-FFF2-40B4-BE49-F238E27FC236}">
                <a16:creationId xmlns:a16="http://schemas.microsoft.com/office/drawing/2014/main" id="{7F924B74-164A-B145-AA62-EAC4CAFBFDE5}"/>
              </a:ext>
            </a:extLst>
          </p:cNvPr>
          <p:cNvSpPr>
            <a:spLocks noGrp="1"/>
          </p:cNvSpPr>
          <p:nvPr>
            <p:ph type="body" sz="quarter" idx="59" hasCustomPrompt="1"/>
          </p:nvPr>
        </p:nvSpPr>
        <p:spPr>
          <a:xfrm>
            <a:off x="917615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3" name="Date Placeholder 2">
            <a:extLst>
              <a:ext uri="{FF2B5EF4-FFF2-40B4-BE49-F238E27FC236}">
                <a16:creationId xmlns:a16="http://schemas.microsoft.com/office/drawing/2014/main" id="{5B2DA830-C970-4E52-2494-4AE01D870B54}"/>
              </a:ext>
            </a:extLst>
          </p:cNvPr>
          <p:cNvSpPr>
            <a:spLocks noGrp="1"/>
          </p:cNvSpPr>
          <p:nvPr>
            <p:ph type="dt" sz="half" idx="60"/>
          </p:nvPr>
        </p:nvSpPr>
        <p:spPr/>
        <p:txBody>
          <a:bodyPr/>
          <a:lstStyle/>
          <a:p>
            <a:fld id="{8139AEF1-AB6A-40E6-AA52-678211EFBB5C}" type="datetimeFigureOut">
              <a:rPr lang="en-US" smtClean="0"/>
              <a:t>11/9/2023</a:t>
            </a:fld>
            <a:endParaRPr lang="en-US"/>
          </a:p>
        </p:txBody>
      </p:sp>
      <p:sp>
        <p:nvSpPr>
          <p:cNvPr id="4" name="Footer Placeholder 3">
            <a:extLst>
              <a:ext uri="{FF2B5EF4-FFF2-40B4-BE49-F238E27FC236}">
                <a16:creationId xmlns:a16="http://schemas.microsoft.com/office/drawing/2014/main" id="{F00C4769-617E-126B-CEDD-214FD096F9AD}"/>
              </a:ext>
            </a:extLst>
          </p:cNvPr>
          <p:cNvSpPr>
            <a:spLocks noGrp="1"/>
          </p:cNvSpPr>
          <p:nvPr>
            <p:ph type="ftr" sz="quarter" idx="61"/>
          </p:nvPr>
        </p:nvSpPr>
        <p:spPr/>
        <p:txBody>
          <a:bodyPr/>
          <a:lstStyle/>
          <a:p>
            <a:endParaRPr lang="en-US"/>
          </a:p>
        </p:txBody>
      </p:sp>
      <p:sp>
        <p:nvSpPr>
          <p:cNvPr id="5" name="Slide Number Placeholder 4">
            <a:extLst>
              <a:ext uri="{FF2B5EF4-FFF2-40B4-BE49-F238E27FC236}">
                <a16:creationId xmlns:a16="http://schemas.microsoft.com/office/drawing/2014/main" id="{AA80FA88-75C6-97A9-78A1-ABCAA8DFB10E}"/>
              </a:ext>
            </a:extLst>
          </p:cNvPr>
          <p:cNvSpPr>
            <a:spLocks noGrp="1"/>
          </p:cNvSpPr>
          <p:nvPr>
            <p:ph type="sldNum" sz="quarter" idx="62"/>
          </p:nvPr>
        </p:nvSpPr>
        <p:spPr/>
        <p:txBody>
          <a:bodyPr/>
          <a:lstStyle/>
          <a:p>
            <a:fld id="{51459701-D6B8-4E6D-ADA5-74365E8040C4}" type="slidenum">
              <a:rPr lang="en-US" smtClean="0"/>
              <a:t>‹#›</a:t>
            </a:fld>
            <a:endParaRPr lang="en-US"/>
          </a:p>
        </p:txBody>
      </p:sp>
      <p:sp>
        <p:nvSpPr>
          <p:cNvPr id="6" name="Title 5">
            <a:extLst>
              <a:ext uri="{FF2B5EF4-FFF2-40B4-BE49-F238E27FC236}">
                <a16:creationId xmlns:a16="http://schemas.microsoft.com/office/drawing/2014/main" id="{68B92618-2349-7160-4FF2-47B6A8272CD0}"/>
              </a:ext>
            </a:extLst>
          </p:cNvPr>
          <p:cNvSpPr>
            <a:spLocks noGrp="1"/>
          </p:cNvSpPr>
          <p:nvPr>
            <p:ph type="title" hasCustomPrompt="1"/>
          </p:nvPr>
        </p:nvSpPr>
        <p:spPr/>
        <p:txBody>
          <a:bodyPr/>
          <a:lstStyle/>
          <a:p>
            <a:r>
              <a:rPr lang="en-US"/>
              <a:t>Click to Add Title</a:t>
            </a:r>
          </a:p>
        </p:txBody>
      </p:sp>
    </p:spTree>
    <p:extLst>
      <p:ext uri="{BB962C8B-B14F-4D97-AF65-F5344CB8AC3E}">
        <p14:creationId xmlns:p14="http://schemas.microsoft.com/office/powerpoint/2010/main" val="3963592846"/>
      </p:ext>
    </p:extLst>
  </p:cSld>
  <p:clrMapOvr>
    <a:masterClrMapping/>
  </p:clrMapOvr>
  <p:transition advClick="0">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Presenter_Bio">
    <p:spTree>
      <p:nvGrpSpPr>
        <p:cNvPr id="1" name=""/>
        <p:cNvGrpSpPr/>
        <p:nvPr/>
      </p:nvGrpSpPr>
      <p:grpSpPr>
        <a:xfrm>
          <a:off x="0" y="0"/>
          <a:ext cx="0" cy="0"/>
        </a:xfrm>
      </p:grpSpPr>
      <p:pic>
        <p:nvPicPr>
          <p:cNvPr id="3" name="Picture 2">
            <a:extLst>
              <a:ext uri="{FF2B5EF4-FFF2-40B4-BE49-F238E27FC236}">
                <a16:creationId xmlns:a16="http://schemas.microsoft.com/office/drawing/2014/main" id="{8C451673-E2E1-3ABC-2161-14FC052CECA0}"/>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18" name="Picture Placeholder 6"/>
          <p:cNvSpPr>
            <a:spLocks noGrp="1" noChangeAspect="1"/>
          </p:cNvSpPr>
          <p:nvPr>
            <p:ph type="pic" sz="quarter" idx="41" hasCustomPrompt="1"/>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9" name="Text Placeholder 14">
            <a:extLst>
              <a:ext uri="{FF2B5EF4-FFF2-40B4-BE49-F238E27FC236}">
                <a16:creationId xmlns:a16="http://schemas.microsoft.com/office/drawing/2014/main" id="{FC038F2A-ADB6-7643-9D5A-03A1DE6E7488}"/>
              </a:ext>
            </a:extLst>
          </p:cNvPr>
          <p:cNvSpPr>
            <a:spLocks noGrp="1"/>
          </p:cNvSpPr>
          <p:nvPr>
            <p:ph type="body" sz="quarter" idx="42" hasCustomPrompt="1"/>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1" name="Text Placeholder 14">
            <a:extLst>
              <a:ext uri="{FF2B5EF4-FFF2-40B4-BE49-F238E27FC236}">
                <a16:creationId xmlns:a16="http://schemas.microsoft.com/office/drawing/2014/main" id="{FF64D91E-58E3-A540-9531-F612323974C4}"/>
              </a:ext>
            </a:extLst>
          </p:cNvPr>
          <p:cNvSpPr>
            <a:spLocks noGrp="1"/>
          </p:cNvSpPr>
          <p:nvPr>
            <p:ph type="body" sz="quarter" idx="43" hasCustomPrompt="1"/>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2" name="Text Placeholder 14">
            <a:extLst>
              <a:ext uri="{FF2B5EF4-FFF2-40B4-BE49-F238E27FC236}">
                <a16:creationId xmlns:a16="http://schemas.microsoft.com/office/drawing/2014/main" id="{58A6731B-5B76-7A41-950C-C25B1B028B9A}"/>
              </a:ext>
            </a:extLst>
          </p:cNvPr>
          <p:cNvSpPr>
            <a:spLocks noGrp="1"/>
          </p:cNvSpPr>
          <p:nvPr>
            <p:ph type="body" sz="quarter" idx="44" hasCustomPrompt="1"/>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4" name="Text Placeholder 3">
            <a:extLst>
              <a:ext uri="{FF2B5EF4-FFF2-40B4-BE49-F238E27FC236}">
                <a16:creationId xmlns:a16="http://schemas.microsoft.com/office/drawing/2014/main" id="{307AD3E8-35F3-DA54-23F9-35D7D1C7F243}"/>
              </a:ext>
            </a:extLst>
          </p:cNvPr>
          <p:cNvSpPr>
            <a:spLocks noGrp="1"/>
          </p:cNvSpPr>
          <p:nvPr>
            <p:ph type="body" sz="quarter" idx="45" hasCustomPrompt="1"/>
          </p:nvPr>
        </p:nvSpPr>
        <p:spPr>
          <a:xfrm>
            <a:off x="3740525" y="1770689"/>
            <a:ext cx="7863840" cy="3779837"/>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a:t>Limit to 3 bullets or a short paragraph</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5" name="Date Placeholder 4">
            <a:extLst>
              <a:ext uri="{FF2B5EF4-FFF2-40B4-BE49-F238E27FC236}">
                <a16:creationId xmlns:a16="http://schemas.microsoft.com/office/drawing/2014/main" id="{B786BAA7-FAEB-0B0D-E260-1208B00631FA}"/>
              </a:ext>
            </a:extLst>
          </p:cNvPr>
          <p:cNvSpPr>
            <a:spLocks noGrp="1"/>
          </p:cNvSpPr>
          <p:nvPr>
            <p:ph type="dt" sz="half" idx="46"/>
          </p:nvPr>
        </p:nvSpPr>
        <p:spPr/>
        <p:txBody>
          <a:bodyPr/>
          <a:lstStyle/>
          <a:p>
            <a:fld id="{8139AEF1-AB6A-40E6-AA52-678211EFBB5C}" type="datetimeFigureOut">
              <a:rPr lang="en-US" smtClean="0"/>
              <a:t>11/9/2023</a:t>
            </a:fld>
            <a:endParaRPr lang="en-US"/>
          </a:p>
        </p:txBody>
      </p:sp>
      <p:sp>
        <p:nvSpPr>
          <p:cNvPr id="6" name="Footer Placeholder 5">
            <a:extLst>
              <a:ext uri="{FF2B5EF4-FFF2-40B4-BE49-F238E27FC236}">
                <a16:creationId xmlns:a16="http://schemas.microsoft.com/office/drawing/2014/main" id="{74557B3D-30D5-B0B4-6CC9-F1E2C0A652B9}"/>
              </a:ext>
            </a:extLst>
          </p:cNvPr>
          <p:cNvSpPr>
            <a:spLocks noGrp="1"/>
          </p:cNvSpPr>
          <p:nvPr>
            <p:ph type="ftr" sz="quarter" idx="47"/>
          </p:nvPr>
        </p:nvSpPr>
        <p:spPr/>
        <p:txBody>
          <a:bodyPr/>
          <a:lstStyle/>
          <a:p>
            <a:endParaRPr lang="en-US"/>
          </a:p>
        </p:txBody>
      </p:sp>
      <p:sp>
        <p:nvSpPr>
          <p:cNvPr id="7" name="Slide Number Placeholder 6">
            <a:extLst>
              <a:ext uri="{FF2B5EF4-FFF2-40B4-BE49-F238E27FC236}">
                <a16:creationId xmlns:a16="http://schemas.microsoft.com/office/drawing/2014/main" id="{F8583479-CE4D-8FAB-686E-3067DDD70F2C}"/>
              </a:ext>
            </a:extLst>
          </p:cNvPr>
          <p:cNvSpPr>
            <a:spLocks noGrp="1"/>
          </p:cNvSpPr>
          <p:nvPr>
            <p:ph type="sldNum" sz="quarter" idx="48"/>
          </p:nvPr>
        </p:nvSpPr>
        <p:spPr/>
        <p:txBody>
          <a:bodyPr/>
          <a:lstStyle/>
          <a:p>
            <a:fld id="{51459701-D6B8-4E6D-ADA5-74365E8040C4}" type="slidenum">
              <a:rPr lang="en-US" smtClean="0"/>
              <a:t>‹#›</a:t>
            </a:fld>
            <a:endParaRPr lang="en-US"/>
          </a:p>
        </p:txBody>
      </p:sp>
      <p:sp>
        <p:nvSpPr>
          <p:cNvPr id="14" name="Title 13">
            <a:extLst>
              <a:ext uri="{FF2B5EF4-FFF2-40B4-BE49-F238E27FC236}">
                <a16:creationId xmlns:a16="http://schemas.microsoft.com/office/drawing/2014/main" id="{321CFBA0-FABA-4B2C-91DD-88013AFD5EEA}"/>
              </a:ext>
            </a:extLst>
          </p:cNvPr>
          <p:cNvSpPr>
            <a:spLocks noGrp="1"/>
          </p:cNvSpPr>
          <p:nvPr>
            <p:ph type="title" hasCustomPrompt="1"/>
          </p:nvPr>
        </p:nvSpPr>
        <p:spPr>
          <a:xfrm>
            <a:off x="640709" y="649281"/>
            <a:ext cx="10963656" cy="713232"/>
          </a:xfrm>
        </p:spPr>
        <p:txBody>
          <a:bodyPr/>
          <a:lstStyle/>
          <a:p>
            <a:r>
              <a:rPr lang="en-US"/>
              <a:t>Click to Add Title</a:t>
            </a:r>
          </a:p>
        </p:txBody>
      </p:sp>
    </p:spTree>
    <p:extLst>
      <p:ext uri="{BB962C8B-B14F-4D97-AF65-F5344CB8AC3E}">
        <p14:creationId xmlns:p14="http://schemas.microsoft.com/office/powerpoint/2010/main" val="126415155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One_Column">
    <p:spTree>
      <p:nvGrpSpPr>
        <p:cNvPr id="1" name=""/>
        <p:cNvGrpSpPr/>
        <p:nvPr/>
      </p:nvGrpSpPr>
      <p:grpSpPr>
        <a:xfrm>
          <a:off x="0" y="0"/>
          <a:ext cx="0" cy="0"/>
        </a:xfrm>
      </p:grpSpPr>
      <p:sp>
        <p:nvSpPr>
          <p:cNvPr id="5" name="Picture Placeholder 21">
            <a:extLst>
              <a:ext uri="{FF2B5EF4-FFF2-40B4-BE49-F238E27FC236}">
                <a16:creationId xmlns:a16="http://schemas.microsoft.com/office/drawing/2014/main" id="{6194A4C9-61DE-174D-9BA5-D51F565A2560}"/>
              </a:ext>
            </a:extLst>
          </p:cNvPr>
          <p:cNvSpPr>
            <a:spLocks noGrp="1"/>
          </p:cNvSpPr>
          <p:nvPr>
            <p:ph type="pic" sz="quarter" idx="19" hasCustomPrompt="1"/>
          </p:nvPr>
        </p:nvSpPr>
        <p:spPr>
          <a:xfrm>
            <a:off x="6592389" y="0"/>
            <a:ext cx="5599611" cy="6858000"/>
          </a:xfrm>
          <a:prstGeom prst="rect">
            <a:avLst/>
          </a:prstGeom>
        </p:spPr>
        <p:txBody>
          <a:bodyPr/>
          <a:lstStyle>
            <a:lvl1pPr marL="0" indent="0">
              <a:buNone/>
              <a:defRPr/>
            </a:lvl1pPr>
          </a:lstStyle>
          <a:p>
            <a:r>
              <a:rPr lang="en-US"/>
              <a:t>Add image</a:t>
            </a:r>
          </a:p>
        </p:txBody>
      </p:sp>
      <p:sp>
        <p:nvSpPr>
          <p:cNvPr id="6" name="Title Placeholder 1">
            <a:extLst>
              <a:ext uri="{FF2B5EF4-FFF2-40B4-BE49-F238E27FC236}">
                <a16:creationId xmlns:a16="http://schemas.microsoft.com/office/drawing/2014/main" id="{5A4346E7-FE7D-A94E-A338-35A3F3647690}"/>
              </a:ext>
            </a:extLst>
          </p:cNvPr>
          <p:cNvSpPr>
            <a:spLocks noGrp="1"/>
          </p:cNvSpPr>
          <p:nvPr>
            <p:ph type="title" hasCustomPrompt="1"/>
          </p:nvPr>
        </p:nvSpPr>
        <p:spPr>
          <a:xfrm>
            <a:off x="655941" y="744501"/>
            <a:ext cx="5207214" cy="1149532"/>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Click to Add Title</a:t>
            </a:r>
          </a:p>
        </p:txBody>
      </p:sp>
      <p:sp>
        <p:nvSpPr>
          <p:cNvPr id="7" name="Content Placeholder 3">
            <a:extLst>
              <a:ext uri="{FF2B5EF4-FFF2-40B4-BE49-F238E27FC236}">
                <a16:creationId xmlns:a16="http://schemas.microsoft.com/office/drawing/2014/main" id="{9F6BD99F-9154-7645-9431-42FBD016E9F9}"/>
              </a:ext>
            </a:extLst>
          </p:cNvPr>
          <p:cNvSpPr>
            <a:spLocks noGrp="1"/>
          </p:cNvSpPr>
          <p:nvPr>
            <p:ph sz="quarter" idx="21" hasCustomPrompt="1"/>
          </p:nvPr>
        </p:nvSpPr>
        <p:spPr>
          <a:xfrm>
            <a:off x="655941" y="2296790"/>
            <a:ext cx="5207215" cy="1012098"/>
          </a:xfrm>
          <a:prstGeom prst="rect">
            <a:avLst/>
          </a:prstGeom>
        </p:spPr>
        <p:txBody>
          <a:bodyPr lIns="0" tIns="0" rIns="0" bIns="0"/>
          <a:lstStyle>
            <a:lvl1pPr marL="0" indent="0">
              <a:lnSpc>
                <a:spcPct val="120000"/>
              </a:lnSpc>
              <a:buNone/>
              <a:defRPr sz="2400">
                <a:solidFill>
                  <a:schemeClr val="bg1"/>
                </a:solidFill>
              </a:defRPr>
            </a:lvl1pPr>
          </a:lstStyle>
          <a:p>
            <a:pPr lvl="0"/>
            <a:r>
              <a:rPr lang="en-US"/>
              <a:t>Insert subtitle here, it can go to two or three lines max.</a:t>
            </a:r>
          </a:p>
        </p:txBody>
      </p:sp>
      <p:sp>
        <p:nvSpPr>
          <p:cNvPr id="8" name="Content Placeholder 3">
            <a:extLst>
              <a:ext uri="{FF2B5EF4-FFF2-40B4-BE49-F238E27FC236}">
                <a16:creationId xmlns:a16="http://schemas.microsoft.com/office/drawing/2014/main" id="{63923FA0-0776-5043-8C06-0CD26DD54720}"/>
              </a:ext>
            </a:extLst>
          </p:cNvPr>
          <p:cNvSpPr>
            <a:spLocks noGrp="1"/>
          </p:cNvSpPr>
          <p:nvPr>
            <p:ph sz="quarter" idx="22" hasCustomPrompt="1"/>
          </p:nvPr>
        </p:nvSpPr>
        <p:spPr>
          <a:xfrm>
            <a:off x="655940" y="3663518"/>
            <a:ext cx="5207215" cy="1698896"/>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 sadipscing idas.</a:t>
            </a:r>
          </a:p>
        </p:txBody>
      </p:sp>
      <p:sp>
        <p:nvSpPr>
          <p:cNvPr id="2" name="Date Placeholder 1">
            <a:extLst>
              <a:ext uri="{FF2B5EF4-FFF2-40B4-BE49-F238E27FC236}">
                <a16:creationId xmlns:a16="http://schemas.microsoft.com/office/drawing/2014/main" id="{05024E6F-F49D-4CA7-80CC-9A55F43C8B92}"/>
              </a:ext>
            </a:extLst>
          </p:cNvPr>
          <p:cNvSpPr>
            <a:spLocks noGrp="1"/>
          </p:cNvSpPr>
          <p:nvPr>
            <p:ph type="dt" sz="half" idx="23"/>
          </p:nvPr>
        </p:nvSpPr>
        <p:spPr/>
        <p:txBody>
          <a:bodyPr/>
          <a:lstStyle/>
          <a:p>
            <a:fld id="{8139AEF1-AB6A-40E6-AA52-678211EFBB5C}" type="datetimeFigureOut">
              <a:rPr lang="en-US" smtClean="0"/>
              <a:t>11/9/2023</a:t>
            </a:fld>
            <a:endParaRPr lang="en-US"/>
          </a:p>
        </p:txBody>
      </p:sp>
      <p:sp>
        <p:nvSpPr>
          <p:cNvPr id="4" name="Footer Placeholder 3">
            <a:extLst>
              <a:ext uri="{FF2B5EF4-FFF2-40B4-BE49-F238E27FC236}">
                <a16:creationId xmlns:a16="http://schemas.microsoft.com/office/drawing/2014/main" id="{B768056E-902C-6B1C-9CF6-039E15F68A75}"/>
              </a:ext>
            </a:extLst>
          </p:cNvPr>
          <p:cNvSpPr>
            <a:spLocks noGrp="1"/>
          </p:cNvSpPr>
          <p:nvPr>
            <p:ph type="ftr" sz="quarter" idx="24"/>
          </p:nvPr>
        </p:nvSpPr>
        <p:spPr/>
        <p:txBody>
          <a:bodyPr/>
          <a:lstStyle/>
          <a:p>
            <a:endParaRPr lang="en-US"/>
          </a:p>
        </p:txBody>
      </p:sp>
      <p:sp>
        <p:nvSpPr>
          <p:cNvPr id="9" name="Slide Number Placeholder 8">
            <a:extLst>
              <a:ext uri="{FF2B5EF4-FFF2-40B4-BE49-F238E27FC236}">
                <a16:creationId xmlns:a16="http://schemas.microsoft.com/office/drawing/2014/main" id="{BC64EE1C-0423-D2CC-D77C-C9457E6A0820}"/>
              </a:ext>
            </a:extLst>
          </p:cNvPr>
          <p:cNvSpPr>
            <a:spLocks noGrp="1"/>
          </p:cNvSpPr>
          <p:nvPr>
            <p:ph type="sldNum" sz="quarter" idx="25"/>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1918688041"/>
      </p:ext>
    </p:extLst>
  </p:cSld>
  <p:clrMapOvr>
    <a:masterClrMapping/>
  </p:clrMapOvr>
  <p:transition advClick="0">
    <p:fad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One_Column">
    <p:spTree>
      <p:nvGrpSpPr>
        <p:cNvPr id="1" name=""/>
        <p:cNvGrpSpPr/>
        <p:nvPr/>
      </p:nvGrpSpPr>
      <p:grpSpPr>
        <a:xfrm>
          <a:off x="0" y="0"/>
          <a:ext cx="0" cy="0"/>
        </a:xfrm>
      </p:grpSpPr>
      <p:pic>
        <p:nvPicPr>
          <p:cNvPr id="7" name="Picture 6">
            <a:extLst>
              <a:ext uri="{FF2B5EF4-FFF2-40B4-BE49-F238E27FC236}">
                <a16:creationId xmlns:a16="http://schemas.microsoft.com/office/drawing/2014/main" id="{72726788-3D1C-B5E2-2E29-5B25910FC8F9}"/>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17" name="Rectangle 16">
            <a:extLst>
              <a:ext uri="{FF2B5EF4-FFF2-40B4-BE49-F238E27FC236}">
                <a16:creationId xmlns:a16="http://schemas.microsoft.com/office/drawing/2014/main" id="{E1B8831E-8294-254F-B838-F9F9CAF84521}"/>
              </a:ext>
            </a:extLst>
          </p:cNvPr>
          <p:cNvSpPr/>
          <p:nvPr/>
        </p:nvSpPr>
        <p:spPr>
          <a:xfrm>
            <a:off x="3234732"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B2F290-DE18-C048-98F2-F322E5641073}"/>
              </a:ext>
            </a:extLst>
          </p:cNvPr>
          <p:cNvSpPr/>
          <p:nvPr/>
        </p:nvSpPr>
        <p:spPr>
          <a:xfrm>
            <a:off x="3234732"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37520E68-3605-8042-AEE3-8D8D3A8EA51B}"/>
              </a:ext>
            </a:extLst>
          </p:cNvPr>
          <p:cNvSpPr>
            <a:spLocks noGrp="1"/>
          </p:cNvSpPr>
          <p:nvPr>
            <p:ph type="title" hasCustomPrompt="1"/>
          </p:nvPr>
        </p:nvSpPr>
        <p:spPr>
          <a:xfrm>
            <a:off x="6098798" y="712269"/>
            <a:ext cx="5345640" cy="1229891"/>
          </a:xfrm>
          <a:prstGeom prst="rect">
            <a:avLst/>
          </a:prstGeom>
          <a:noFill/>
        </p:spPr>
        <p:txBody>
          <a:bodyPr vert="horz" lIns="0" tIns="0" rIns="0" bIns="0" rtlCol="0" anchor="ctr" anchorCtr="0">
            <a:noAutofit/>
          </a:bodyPr>
          <a:lstStyle>
            <a:lvl1pPr>
              <a:lnSpc>
                <a:spcPct val="100000"/>
              </a:lnSpc>
              <a:defRPr sz="3600" b="1" baseline="0">
                <a:solidFill>
                  <a:schemeClr val="bg1"/>
                </a:solidFill>
              </a:defRPr>
            </a:lvl1pPr>
          </a:lstStyle>
          <a:p>
            <a:r>
              <a:rPr lang="en-US"/>
              <a:t>Click to Add Title</a:t>
            </a:r>
          </a:p>
        </p:txBody>
      </p:sp>
      <p:sp>
        <p:nvSpPr>
          <p:cNvPr id="4" name="Content Placeholder 3">
            <a:extLst>
              <a:ext uri="{FF2B5EF4-FFF2-40B4-BE49-F238E27FC236}">
                <a16:creationId xmlns:a16="http://schemas.microsoft.com/office/drawing/2014/main" id="{C65BA797-6F61-6C47-A5A1-C198C1D42CF9}"/>
              </a:ext>
            </a:extLst>
          </p:cNvPr>
          <p:cNvSpPr>
            <a:spLocks noGrp="1"/>
          </p:cNvSpPr>
          <p:nvPr>
            <p:ph sz="quarter" idx="21" hasCustomPrompt="1"/>
          </p:nvPr>
        </p:nvSpPr>
        <p:spPr>
          <a:xfrm>
            <a:off x="6098798" y="2296790"/>
            <a:ext cx="5345641" cy="1012098"/>
          </a:xfrm>
          <a:prstGeom prst="rect">
            <a:avLst/>
          </a:prstGeom>
        </p:spPr>
        <p:txBody>
          <a:bodyPr lIns="0" tIns="0" rIns="0" bIns="0"/>
          <a:lstStyle>
            <a:lvl1pPr marL="0" indent="0">
              <a:lnSpc>
                <a:spcPct val="120000"/>
              </a:lnSpc>
              <a:buNone/>
              <a:defRPr sz="2400">
                <a:solidFill>
                  <a:schemeClr val="bg1"/>
                </a:solidFill>
              </a:defRPr>
            </a:lvl1pPr>
          </a:lstStyle>
          <a:p>
            <a:pPr lvl="0"/>
            <a:r>
              <a:rPr lang="en-US"/>
              <a:t>Insert subtitle here, it can go to two or three lines max.</a:t>
            </a:r>
          </a:p>
        </p:txBody>
      </p:sp>
      <p:sp>
        <p:nvSpPr>
          <p:cNvPr id="5" name="Content Placeholder 3">
            <a:extLst>
              <a:ext uri="{FF2B5EF4-FFF2-40B4-BE49-F238E27FC236}">
                <a16:creationId xmlns:a16="http://schemas.microsoft.com/office/drawing/2014/main" id="{427639EB-9A8D-E24B-B806-E1ABF5B4909D}"/>
              </a:ext>
            </a:extLst>
          </p:cNvPr>
          <p:cNvSpPr>
            <a:spLocks noGrp="1"/>
          </p:cNvSpPr>
          <p:nvPr>
            <p:ph sz="quarter" idx="22" hasCustomPrompt="1"/>
          </p:nvPr>
        </p:nvSpPr>
        <p:spPr>
          <a:xfrm>
            <a:off x="6098797" y="3663518"/>
            <a:ext cx="5345641" cy="2062974"/>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 sadipscing idas.</a:t>
            </a:r>
          </a:p>
        </p:txBody>
      </p:sp>
      <p:sp>
        <p:nvSpPr>
          <p:cNvPr id="8" name="Content Placeholder 6">
            <a:extLst>
              <a:ext uri="{FF2B5EF4-FFF2-40B4-BE49-F238E27FC236}">
                <a16:creationId xmlns:a16="http://schemas.microsoft.com/office/drawing/2014/main" id="{16E29B56-E39B-704A-9BFA-2509E8D42620}"/>
              </a:ext>
            </a:extLst>
          </p:cNvPr>
          <p:cNvSpPr>
            <a:spLocks noGrp="1"/>
          </p:cNvSpPr>
          <p:nvPr>
            <p:ph sz="quarter" idx="42" hasCustomPrompt="1"/>
          </p:nvPr>
        </p:nvSpPr>
        <p:spPr>
          <a:xfrm>
            <a:off x="713240"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5" name="Rectangle 14">
            <a:extLst>
              <a:ext uri="{FF2B5EF4-FFF2-40B4-BE49-F238E27FC236}">
                <a16:creationId xmlns:a16="http://schemas.microsoft.com/office/drawing/2014/main" id="{9CB07EF3-BBD5-DC4C-BC0A-21EE9A72C609}"/>
              </a:ext>
            </a:extLst>
          </p:cNvPr>
          <p:cNvSpPr/>
          <p:nvPr/>
        </p:nvSpPr>
        <p:spPr>
          <a:xfrm>
            <a:off x="3237853"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8822DA4-F0FA-144B-A58C-B69B8A40CD36}"/>
              </a:ext>
            </a:extLst>
          </p:cNvPr>
          <p:cNvSpPr/>
          <p:nvPr/>
        </p:nvSpPr>
        <p:spPr>
          <a:xfrm>
            <a:off x="661475"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549836-8E5F-874E-95A8-94D2D02EF336}"/>
              </a:ext>
            </a:extLst>
          </p:cNvPr>
          <p:cNvSpPr/>
          <p:nvPr/>
        </p:nvSpPr>
        <p:spPr>
          <a:xfrm>
            <a:off x="661475"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CC75F8-F4F5-F84D-892B-31714FDC936C}"/>
              </a:ext>
            </a:extLst>
          </p:cNvPr>
          <p:cNvSpPr/>
          <p:nvPr/>
        </p:nvSpPr>
        <p:spPr>
          <a:xfrm>
            <a:off x="664596"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16A9338D-D5EC-AE4D-BAE9-1D7A3F1E8F12}"/>
              </a:ext>
            </a:extLst>
          </p:cNvPr>
          <p:cNvSpPr>
            <a:spLocks noGrp="1"/>
          </p:cNvSpPr>
          <p:nvPr>
            <p:ph sz="quarter" idx="46" hasCustomPrompt="1"/>
          </p:nvPr>
        </p:nvSpPr>
        <p:spPr>
          <a:xfrm>
            <a:off x="3286028"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2" name="Content Placeholder 6">
            <a:extLst>
              <a:ext uri="{FF2B5EF4-FFF2-40B4-BE49-F238E27FC236}">
                <a16:creationId xmlns:a16="http://schemas.microsoft.com/office/drawing/2014/main" id="{F42973D9-2985-984C-B1DF-850C1F979D2F}"/>
              </a:ext>
            </a:extLst>
          </p:cNvPr>
          <p:cNvSpPr>
            <a:spLocks noGrp="1"/>
          </p:cNvSpPr>
          <p:nvPr>
            <p:ph sz="quarter" idx="47" hasCustomPrompt="1"/>
          </p:nvPr>
        </p:nvSpPr>
        <p:spPr>
          <a:xfrm>
            <a:off x="713240"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Enter content</a:t>
            </a:r>
          </a:p>
        </p:txBody>
      </p:sp>
      <p:sp>
        <p:nvSpPr>
          <p:cNvPr id="23" name="Content Placeholder 6">
            <a:extLst>
              <a:ext uri="{FF2B5EF4-FFF2-40B4-BE49-F238E27FC236}">
                <a16:creationId xmlns:a16="http://schemas.microsoft.com/office/drawing/2014/main" id="{AE30D22C-AF80-D74E-9AD5-3622320B72B5}"/>
              </a:ext>
            </a:extLst>
          </p:cNvPr>
          <p:cNvSpPr>
            <a:spLocks noGrp="1"/>
          </p:cNvSpPr>
          <p:nvPr>
            <p:ph sz="quarter" idx="48" hasCustomPrompt="1"/>
          </p:nvPr>
        </p:nvSpPr>
        <p:spPr>
          <a:xfrm>
            <a:off x="3286028"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4" name="Content Placeholder 6">
            <a:extLst>
              <a:ext uri="{FF2B5EF4-FFF2-40B4-BE49-F238E27FC236}">
                <a16:creationId xmlns:a16="http://schemas.microsoft.com/office/drawing/2014/main" id="{8C4171C9-B1AE-BB45-9BE3-8BE999A414D7}"/>
              </a:ext>
            </a:extLst>
          </p:cNvPr>
          <p:cNvSpPr>
            <a:spLocks noGrp="1"/>
          </p:cNvSpPr>
          <p:nvPr>
            <p:ph sz="quarter" idx="49" hasCustomPrompt="1"/>
          </p:nvPr>
        </p:nvSpPr>
        <p:spPr>
          <a:xfrm>
            <a:off x="713240"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5" name="Content Placeholder 6">
            <a:extLst>
              <a:ext uri="{FF2B5EF4-FFF2-40B4-BE49-F238E27FC236}">
                <a16:creationId xmlns:a16="http://schemas.microsoft.com/office/drawing/2014/main" id="{88B176FD-898D-C64D-B252-92DFCE9AAEF1}"/>
              </a:ext>
            </a:extLst>
          </p:cNvPr>
          <p:cNvSpPr>
            <a:spLocks noGrp="1"/>
          </p:cNvSpPr>
          <p:nvPr>
            <p:ph sz="quarter" idx="50" hasCustomPrompt="1"/>
          </p:nvPr>
        </p:nvSpPr>
        <p:spPr>
          <a:xfrm>
            <a:off x="3286028"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 name="Date Placeholder 1">
            <a:extLst>
              <a:ext uri="{FF2B5EF4-FFF2-40B4-BE49-F238E27FC236}">
                <a16:creationId xmlns:a16="http://schemas.microsoft.com/office/drawing/2014/main" id="{7BE20693-4327-A596-63B3-E81FB8E5B8D5}"/>
              </a:ext>
            </a:extLst>
          </p:cNvPr>
          <p:cNvSpPr>
            <a:spLocks noGrp="1"/>
          </p:cNvSpPr>
          <p:nvPr>
            <p:ph type="dt" sz="half" idx="51"/>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804665AF-D3BD-762B-11CD-083BCD761CF9}"/>
              </a:ext>
            </a:extLst>
          </p:cNvPr>
          <p:cNvSpPr>
            <a:spLocks noGrp="1"/>
          </p:cNvSpPr>
          <p:nvPr>
            <p:ph type="ftr" sz="quarter" idx="52"/>
          </p:nvPr>
        </p:nvSpPr>
        <p:spPr/>
        <p:txBody>
          <a:bodyPr/>
          <a:lstStyle/>
          <a:p>
            <a:endParaRPr lang="en-US"/>
          </a:p>
        </p:txBody>
      </p:sp>
      <p:sp>
        <p:nvSpPr>
          <p:cNvPr id="6" name="Slide Number Placeholder 5">
            <a:extLst>
              <a:ext uri="{FF2B5EF4-FFF2-40B4-BE49-F238E27FC236}">
                <a16:creationId xmlns:a16="http://schemas.microsoft.com/office/drawing/2014/main" id="{05C0A0D4-74A2-D03F-4A0A-5B5AA0FBE679}"/>
              </a:ext>
            </a:extLst>
          </p:cNvPr>
          <p:cNvSpPr>
            <a:spLocks noGrp="1"/>
          </p:cNvSpPr>
          <p:nvPr>
            <p:ph type="sldNum" sz="quarter" idx="53"/>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4078437493"/>
      </p:ext>
    </p:extLst>
  </p:cSld>
  <p:clrMapOvr>
    <a:masterClrMapping/>
  </p:clrMapOvr>
  <p:transition advClick="0">
    <p:fad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9_Full_Image">
    <p:spTree>
      <p:nvGrpSpPr>
        <p:cNvPr id="1" name=""/>
        <p:cNvGrpSpPr/>
        <p:nvPr/>
      </p:nvGrpSpPr>
      <p:grpSpPr>
        <a:xfrm>
          <a:off x="0" y="0"/>
          <a:ext cx="0" cy="0"/>
        </a:xfrm>
      </p:grpSpPr>
      <p:pic>
        <p:nvPicPr>
          <p:cNvPr id="5" name="Picture 4">
            <a:extLst>
              <a:ext uri="{FF2B5EF4-FFF2-40B4-BE49-F238E27FC236}">
                <a16:creationId xmlns:a16="http://schemas.microsoft.com/office/drawing/2014/main" id="{F6B42513-B74B-58B9-AABE-AF8413C01ABD}"/>
              </a:ext>
            </a:extLst>
          </p:cNvPr>
          <p:cNvPicPr>
            <a:picLocks noChangeAspect="1"/>
          </p:cNvPicPr>
          <p:nvPr/>
        </p:nvPicPr>
        <p:blipFill>
          <a:blip r:embed="rId1"/>
          <a:stretch>
            <a:fillRect/>
          </a:stretch>
        </p:blipFill>
        <p:spPr>
          <a:xfrm>
            <a:off x="104942" y="105982"/>
            <a:ext cx="7691521" cy="2391481"/>
          </a:xfrm>
          <a:prstGeom prst="rect">
            <a:avLst/>
          </a:prstGeom>
        </p:spPr>
      </p:pic>
      <p:sp>
        <p:nvSpPr>
          <p:cNvPr id="8" name="Picture Placeholder 2"/>
          <p:cNvSpPr>
            <a:spLocks noGrp="1"/>
          </p:cNvSpPr>
          <p:nvPr>
            <p:ph type="pic" sz="quarter" idx="13" hasCustomPrompt="1"/>
          </p:nvPr>
        </p:nvSpPr>
        <p:spPr>
          <a:xfrm>
            <a:off x="0" y="0"/>
            <a:ext cx="12192000" cy="5974080"/>
          </a:xfrm>
          <a:prstGeom prst="rect">
            <a:avLst/>
          </a:prstGeom>
        </p:spPr>
        <p:txBody>
          <a:bodyPr/>
          <a:lstStyle>
            <a:lvl1pPr marL="0" indent="0">
              <a:buNone/>
              <a:defRPr baseline="0">
                <a:solidFill>
                  <a:schemeClr val="bg1"/>
                </a:solidFill>
              </a:defRPr>
            </a:lvl1pPr>
          </a:lstStyle>
          <a:p>
            <a:r>
              <a:rPr lang="en-US"/>
              <a:t>Drag or click icon to add a picture</a:t>
            </a:r>
          </a:p>
        </p:txBody>
      </p:sp>
      <p:sp>
        <p:nvSpPr>
          <p:cNvPr id="2" name="Date Placeholder 1">
            <a:extLst>
              <a:ext uri="{FF2B5EF4-FFF2-40B4-BE49-F238E27FC236}">
                <a16:creationId xmlns:a16="http://schemas.microsoft.com/office/drawing/2014/main" id="{94199FB5-460F-8F41-DA79-0C976EBE1FF7}"/>
              </a:ext>
            </a:extLst>
          </p:cNvPr>
          <p:cNvSpPr>
            <a:spLocks noGrp="1"/>
          </p:cNvSpPr>
          <p:nvPr>
            <p:ph type="dt" sz="half" idx="14"/>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A408F34F-5299-44BF-65BC-B3ACEA903132}"/>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98A9ACEB-EC84-E7AA-30D2-362A9FB00A05}"/>
              </a:ext>
            </a:extLst>
          </p:cNvPr>
          <p:cNvSpPr>
            <a:spLocks noGrp="1"/>
          </p:cNvSpPr>
          <p:nvPr>
            <p:ph type="sldNum" sz="quarter" idx="16"/>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3800796838"/>
      </p:ext>
    </p:extLst>
  </p:cSld>
  <p:clrMapOvr>
    <a:masterClrMapping/>
  </p:clrMapOvr>
  <p:transition advClick="0">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4_Title_Slide_Coral">
    <p:spTree>
      <p:nvGrpSpPr>
        <p:cNvPr id="1" name=""/>
        <p:cNvGrpSpPr/>
        <p:nvPr/>
      </p:nvGrpSpPr>
      <p:grpSpPr>
        <a:xfrm>
          <a:off x="0" y="0"/>
          <a:ext cx="0" cy="0"/>
        </a:xfrm>
      </p:grpSpPr>
      <p:pic>
        <p:nvPicPr>
          <p:cNvPr id="5" name="Picture 4">
            <a:extLst>
              <a:ext uri="{FF2B5EF4-FFF2-40B4-BE49-F238E27FC236}">
                <a16:creationId xmlns:a16="http://schemas.microsoft.com/office/drawing/2014/main" id="{32AF6AC8-1E74-1ABB-E21B-4655AAE6DAE9}"/>
              </a:ext>
            </a:extLst>
          </p:cNvPr>
          <p:cNvPicPr>
            <a:picLocks noChangeAspect="1"/>
          </p:cNvPicPr>
          <p:nvPr/>
        </p:nvPicPr>
        <p:blipFill>
          <a:blip r:embed="rId1"/>
          <a:stretch>
            <a:fillRect/>
          </a:stretch>
        </p:blipFill>
        <p:spPr>
          <a:xfrm>
            <a:off x="85691" y="91251"/>
            <a:ext cx="11983202" cy="4153489"/>
          </a:xfrm>
          <a:prstGeom prst="rect">
            <a:avLst/>
          </a:prstGeom>
        </p:spPr>
      </p:pic>
      <p:sp>
        <p:nvSpPr>
          <p:cNvPr id="3" name="Rectangle 2">
            <a:extLst>
              <a:ext uri="{FF2B5EF4-FFF2-40B4-BE49-F238E27FC236}">
                <a16:creationId xmlns:a16="http://schemas.microsoft.com/office/drawing/2014/main" id="{B91E6318-0897-1311-2FD7-D3DDBB19D074}"/>
              </a:ext>
            </a:extLst>
          </p:cNvPr>
          <p:cNvSpPr/>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bg1"/>
                </a:solidFill>
                <a:latin typeface="Arial"/>
                <a:ea typeface="Arial"/>
                <a:cs typeface="Arial"/>
              </a:rPr>
              <a:t>DWT.COM</a:t>
            </a:r>
            <a:endParaRPr lang="en-US" sz="1800" b="1" spc="0" baseline="0">
              <a:ln>
                <a:noFill/>
              </a:ln>
              <a:solidFill>
                <a:schemeClr val="bg1"/>
              </a:solidFill>
              <a:latin typeface="Arial"/>
              <a:ea typeface="Arial"/>
              <a:cs typeface="Arial"/>
            </a:endParaRPr>
          </a:p>
        </p:txBody>
      </p:sp>
      <p:pic>
        <p:nvPicPr>
          <p:cNvPr id="4" name="Picture 3">
            <a:extLst>
              <a:ext uri="{FF2B5EF4-FFF2-40B4-BE49-F238E27FC236}">
                <a16:creationId xmlns:a16="http://schemas.microsoft.com/office/drawing/2014/main" id="{71933FED-FAAC-A2EC-EBCC-2F05B40B9C13}"/>
              </a:ext>
            </a:extLst>
          </p:cNvPr>
          <p:cNvPicPr>
            <a:picLocks noChangeAspect="1"/>
          </p:cNvPicPr>
          <p:nvPr/>
        </p:nvPicPr>
        <p:blipFill>
          <a:blip r:embed="rId2"/>
          <a:stretch>
            <a:fillRect/>
          </a:stretch>
        </p:blipFill>
        <p:spPr>
          <a:xfrm>
            <a:off x="9106184" y="5827508"/>
            <a:ext cx="2495115" cy="556236"/>
          </a:xfrm>
          <a:prstGeom prst="rect">
            <a:avLst/>
          </a:prstGeom>
        </p:spPr>
      </p:pic>
      <p:sp>
        <p:nvSpPr>
          <p:cNvPr id="8" name="Rectangle 7">
            <a:extLst>
              <a:ext uri="{FF2B5EF4-FFF2-40B4-BE49-F238E27FC236}">
                <a16:creationId xmlns:a16="http://schemas.microsoft.com/office/drawing/2014/main" id="{00444B1A-FFD1-884E-950D-6E72586526E2}"/>
              </a:ext>
            </a:extLst>
          </p:cNvPr>
          <p:cNvSpPr/>
          <p:nvPr/>
        </p:nvSpPr>
        <p:spPr>
          <a:xfrm>
            <a:off x="3953691" y="1053736"/>
            <a:ext cx="8238309" cy="4310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C59C2D3-8673-194C-B69B-04F3666EAC97}"/>
              </a:ext>
            </a:extLst>
          </p:cNvPr>
          <p:cNvSpPr>
            <a:spLocks noGrp="1"/>
          </p:cNvSpPr>
          <p:nvPr>
            <p:ph type="title" hasCustomPrompt="1"/>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sp>
        <p:nvSpPr>
          <p:cNvPr id="12" name="Text Placeholder 14">
            <a:extLst>
              <a:ext uri="{FF2B5EF4-FFF2-40B4-BE49-F238E27FC236}">
                <a16:creationId xmlns:a16="http://schemas.microsoft.com/office/drawing/2014/main" id="{7F605828-06C2-9543-8DBD-DA924924C407}"/>
              </a:ext>
            </a:extLst>
          </p:cNvPr>
          <p:cNvSpPr>
            <a:spLocks noGrp="1"/>
          </p:cNvSpPr>
          <p:nvPr>
            <p:ph type="body" sz="quarter" idx="12" hasCustomPrompt="1"/>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3" name="Text Placeholder 14">
            <a:extLst>
              <a:ext uri="{FF2B5EF4-FFF2-40B4-BE49-F238E27FC236}">
                <a16:creationId xmlns:a16="http://schemas.microsoft.com/office/drawing/2014/main" id="{DC31F895-5E4A-6F4C-873D-65BD75F9EA16}"/>
              </a:ext>
            </a:extLst>
          </p:cNvPr>
          <p:cNvSpPr>
            <a:spLocks noGrp="1"/>
          </p:cNvSpPr>
          <p:nvPr>
            <p:ph type="body" sz="quarter" idx="24" hasCustomPrompt="1"/>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994D4CDC-6ECB-8E43-A9D5-A2684DCB1FCC}"/>
              </a:ext>
            </a:extLst>
          </p:cNvPr>
          <p:cNvSpPr>
            <a:spLocks noGrp="1"/>
          </p:cNvSpPr>
          <p:nvPr>
            <p:ph type="body" sz="quarter" idx="25" hasCustomPrompt="1"/>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sp>
        <p:nvSpPr>
          <p:cNvPr id="6" name="Footer Placeholder 5">
            <a:extLst>
              <a:ext uri="{FF2B5EF4-FFF2-40B4-BE49-F238E27FC236}">
                <a16:creationId xmlns:a16="http://schemas.microsoft.com/office/drawing/2014/main" id="{86137556-5919-7F9A-DBC9-3487CB8D73CA}"/>
              </a:ext>
            </a:extLst>
          </p:cNvPr>
          <p:cNvSpPr>
            <a:spLocks noGrp="1"/>
          </p:cNvSpPr>
          <p:nvPr>
            <p:ph type="ftr" sz="quarter" idx="27"/>
          </p:nvPr>
        </p:nvSpPr>
        <p:spPr/>
        <p:txBody>
          <a:bodyPr/>
          <a:lstStyle/>
          <a:p>
            <a:endParaRPr lang="en-US"/>
          </a:p>
        </p:txBody>
      </p:sp>
    </p:spTree>
    <p:extLst>
      <p:ext uri="{BB962C8B-B14F-4D97-AF65-F5344CB8AC3E}">
        <p14:creationId xmlns:p14="http://schemas.microsoft.com/office/powerpoint/2010/main" val="2844730150"/>
      </p:ext>
    </p:extLst>
  </p:cSld>
  <p:clrMapOvr>
    <a:masterClrMapping/>
  </p:clrMapOvr>
  <p:transition advClick="0">
    <p:fad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Custom Layout">
    <p:spTree>
      <p:nvGrpSpPr>
        <p:cNvPr id="1" name=""/>
        <p:cNvGrpSpPr/>
        <p:nvPr/>
      </p:nvGrpSpPr>
      <p:grpSpPr>
        <a:xfrm>
          <a:off x="0" y="0"/>
          <a:ext cx="0" cy="0"/>
        </a:xfrm>
      </p:grpSpPr>
      <p:pic>
        <p:nvPicPr>
          <p:cNvPr id="12" name="Picture 11">
            <a:extLst>
              <a:ext uri="{FF2B5EF4-FFF2-40B4-BE49-F238E27FC236}">
                <a16:creationId xmlns:a16="http://schemas.microsoft.com/office/drawing/2014/main" id="{E3AF631A-4A3C-9752-4A35-E0A75383D874}"/>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3" name="Bildplatzhalter 1">
            <a:extLst>
              <a:ext uri="{FF2B5EF4-FFF2-40B4-BE49-F238E27FC236}">
                <a16:creationId xmlns:a16="http://schemas.microsoft.com/office/drawing/2014/main" id="{9FE2E669-3656-1D40-99A2-8622E38AECCD}"/>
              </a:ext>
            </a:extLst>
          </p:cNvPr>
          <p:cNvSpPr>
            <a:spLocks noGrp="1"/>
          </p:cNvSpPr>
          <p:nvPr>
            <p:ph type="pic" sz="quarter" idx="13"/>
          </p:nvPr>
        </p:nvSpPr>
        <p:spPr>
          <a:xfrm>
            <a:off x="661851" y="925839"/>
            <a:ext cx="3421056" cy="4832078"/>
          </a:xfrm>
          <a:prstGeom prst="rect">
            <a:avLst/>
          </a:prstGeom>
        </p:spPr>
        <p:txBody>
          <a:bodyPr/>
          <a:lstStyle>
            <a:lvl1pPr marL="0" indent="0">
              <a:buNone/>
              <a:defRPr/>
            </a:lvl1pPr>
          </a:lstStyle>
          <a:p>
            <a:r>
              <a:rPr lang="en-US"/>
              <a:t>Click icon to add picture</a:t>
            </a:r>
          </a:p>
        </p:txBody>
      </p:sp>
      <p:sp>
        <p:nvSpPr>
          <p:cNvPr id="4" name="Bildplatzhalter 2">
            <a:extLst>
              <a:ext uri="{FF2B5EF4-FFF2-40B4-BE49-F238E27FC236}">
                <a16:creationId xmlns:a16="http://schemas.microsoft.com/office/drawing/2014/main" id="{22FF3F00-8A05-164F-A1B3-ACD342A2EAB0}"/>
              </a:ext>
            </a:extLst>
          </p:cNvPr>
          <p:cNvSpPr>
            <a:spLocks noGrp="1"/>
          </p:cNvSpPr>
          <p:nvPr>
            <p:ph type="pic" sz="quarter" idx="14"/>
          </p:nvPr>
        </p:nvSpPr>
        <p:spPr>
          <a:xfrm>
            <a:off x="4209955" y="925839"/>
            <a:ext cx="3047951" cy="2349426"/>
          </a:xfrm>
          <a:prstGeom prst="rect">
            <a:avLst/>
          </a:prstGeom>
        </p:spPr>
        <p:txBody>
          <a:bodyPr/>
          <a:lstStyle>
            <a:lvl1pPr marL="0" indent="0">
              <a:buNone/>
              <a:defRPr/>
            </a:lvl1pPr>
          </a:lstStyle>
          <a:p>
            <a:r>
              <a:rPr lang="en-US"/>
              <a:t>Click icon to add picture</a:t>
            </a:r>
          </a:p>
        </p:txBody>
      </p:sp>
      <p:sp>
        <p:nvSpPr>
          <p:cNvPr id="5" name="Bildplatzhalter 3">
            <a:extLst>
              <a:ext uri="{FF2B5EF4-FFF2-40B4-BE49-F238E27FC236}">
                <a16:creationId xmlns:a16="http://schemas.microsoft.com/office/drawing/2014/main" id="{E8185B6C-886D-B04D-AD5C-4EA7E078DF30}"/>
              </a:ext>
            </a:extLst>
          </p:cNvPr>
          <p:cNvSpPr>
            <a:spLocks noGrp="1"/>
          </p:cNvSpPr>
          <p:nvPr>
            <p:ph type="pic" sz="quarter" idx="15"/>
          </p:nvPr>
        </p:nvSpPr>
        <p:spPr>
          <a:xfrm>
            <a:off x="4209955" y="3404919"/>
            <a:ext cx="3047951" cy="2349427"/>
          </a:xfrm>
          <a:prstGeom prst="rect">
            <a:avLst/>
          </a:prstGeom>
        </p:spPr>
        <p:txBody>
          <a:bodyPr/>
          <a:lstStyle>
            <a:lvl1pPr marL="0" indent="0">
              <a:buNone/>
              <a:defRPr/>
            </a:lvl1pPr>
          </a:lstStyle>
          <a:p>
            <a:r>
              <a:rPr lang="en-US"/>
              <a:t>Click icon to add picture</a:t>
            </a:r>
          </a:p>
        </p:txBody>
      </p:sp>
      <p:sp>
        <p:nvSpPr>
          <p:cNvPr id="6" name="Title Placeholder 1">
            <a:extLst>
              <a:ext uri="{FF2B5EF4-FFF2-40B4-BE49-F238E27FC236}">
                <a16:creationId xmlns:a16="http://schemas.microsoft.com/office/drawing/2014/main" id="{A7C99535-27FD-7F44-B723-44CF32913477}"/>
              </a:ext>
            </a:extLst>
          </p:cNvPr>
          <p:cNvSpPr>
            <a:spLocks noGrp="1"/>
          </p:cNvSpPr>
          <p:nvPr>
            <p:ph type="title" hasCustomPrompt="1"/>
          </p:nvPr>
        </p:nvSpPr>
        <p:spPr>
          <a:xfrm>
            <a:off x="7541622" y="925839"/>
            <a:ext cx="4058195" cy="1149532"/>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Click to Add Title</a:t>
            </a:r>
          </a:p>
        </p:txBody>
      </p:sp>
      <p:sp>
        <p:nvSpPr>
          <p:cNvPr id="7" name="Content Placeholder 3">
            <a:extLst>
              <a:ext uri="{FF2B5EF4-FFF2-40B4-BE49-F238E27FC236}">
                <a16:creationId xmlns:a16="http://schemas.microsoft.com/office/drawing/2014/main" id="{0B264865-9DE4-8346-BD3F-B4FFD63440D5}"/>
              </a:ext>
            </a:extLst>
          </p:cNvPr>
          <p:cNvSpPr>
            <a:spLocks noGrp="1"/>
          </p:cNvSpPr>
          <p:nvPr>
            <p:ph sz="quarter" idx="21" hasCustomPrompt="1"/>
          </p:nvPr>
        </p:nvSpPr>
        <p:spPr>
          <a:xfrm>
            <a:off x="7541623" y="2430001"/>
            <a:ext cx="4058196" cy="1012098"/>
          </a:xfrm>
          <a:prstGeom prst="rect">
            <a:avLst/>
          </a:prstGeom>
        </p:spPr>
        <p:txBody>
          <a:bodyPr lIns="0" tIns="0" rIns="0" bIns="0"/>
          <a:lstStyle>
            <a:lvl1pPr marL="0" indent="0">
              <a:buNone/>
              <a:defRPr sz="2400">
                <a:solidFill>
                  <a:schemeClr val="bg1"/>
                </a:solidFill>
              </a:defRPr>
            </a:lvl1pPr>
          </a:lstStyle>
          <a:p>
            <a:pPr lvl="0"/>
            <a:r>
              <a:rPr lang="en-US"/>
              <a:t>Insert subtitle here, it can go to two or three lines max.</a:t>
            </a:r>
          </a:p>
        </p:txBody>
      </p:sp>
      <p:sp>
        <p:nvSpPr>
          <p:cNvPr id="8" name="Content Placeholder 3">
            <a:extLst>
              <a:ext uri="{FF2B5EF4-FFF2-40B4-BE49-F238E27FC236}">
                <a16:creationId xmlns:a16="http://schemas.microsoft.com/office/drawing/2014/main" id="{336087C1-4B99-4140-91F3-805A51345900}"/>
              </a:ext>
            </a:extLst>
          </p:cNvPr>
          <p:cNvSpPr>
            <a:spLocks noGrp="1"/>
          </p:cNvSpPr>
          <p:nvPr>
            <p:ph sz="quarter" idx="22" hasCustomPrompt="1"/>
          </p:nvPr>
        </p:nvSpPr>
        <p:spPr>
          <a:xfrm>
            <a:off x="7541622" y="3796728"/>
            <a:ext cx="4058196" cy="1957617"/>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 sadipscing idas.</a:t>
            </a:r>
          </a:p>
        </p:txBody>
      </p:sp>
      <p:sp>
        <p:nvSpPr>
          <p:cNvPr id="2" name="Date Placeholder 1">
            <a:extLst>
              <a:ext uri="{FF2B5EF4-FFF2-40B4-BE49-F238E27FC236}">
                <a16:creationId xmlns:a16="http://schemas.microsoft.com/office/drawing/2014/main" id="{7F994D82-4C4B-20D7-E251-1F80E8CBBCF5}"/>
              </a:ext>
            </a:extLst>
          </p:cNvPr>
          <p:cNvSpPr>
            <a:spLocks noGrp="1"/>
          </p:cNvSpPr>
          <p:nvPr>
            <p:ph type="dt" sz="half" idx="23"/>
          </p:nvPr>
        </p:nvSpPr>
        <p:spPr/>
        <p:txBody>
          <a:bodyPr/>
          <a:lstStyle/>
          <a:p>
            <a:fld id="{8139AEF1-AB6A-40E6-AA52-678211EFBB5C}" type="datetimeFigureOut">
              <a:rPr lang="en-US" smtClean="0"/>
              <a:t>11/9/2023</a:t>
            </a:fld>
            <a:endParaRPr lang="en-US"/>
          </a:p>
        </p:txBody>
      </p:sp>
      <p:sp>
        <p:nvSpPr>
          <p:cNvPr id="9" name="Footer Placeholder 8">
            <a:extLst>
              <a:ext uri="{FF2B5EF4-FFF2-40B4-BE49-F238E27FC236}">
                <a16:creationId xmlns:a16="http://schemas.microsoft.com/office/drawing/2014/main" id="{23574A7A-889B-B031-9D43-2711D80F72ED}"/>
              </a:ext>
            </a:extLst>
          </p:cNvPr>
          <p:cNvSpPr>
            <a:spLocks noGrp="1"/>
          </p:cNvSpPr>
          <p:nvPr>
            <p:ph type="ftr" sz="quarter" idx="24"/>
          </p:nvPr>
        </p:nvSpPr>
        <p:spPr/>
        <p:txBody>
          <a:bodyPr/>
          <a:lstStyle/>
          <a:p>
            <a:endParaRPr lang="en-US"/>
          </a:p>
        </p:txBody>
      </p:sp>
      <p:sp>
        <p:nvSpPr>
          <p:cNvPr id="10" name="Slide Number Placeholder 9">
            <a:extLst>
              <a:ext uri="{FF2B5EF4-FFF2-40B4-BE49-F238E27FC236}">
                <a16:creationId xmlns:a16="http://schemas.microsoft.com/office/drawing/2014/main" id="{83982B75-2061-3134-E2AF-19F32C9D89EA}"/>
              </a:ext>
            </a:extLst>
          </p:cNvPr>
          <p:cNvSpPr>
            <a:spLocks noGrp="1"/>
          </p:cNvSpPr>
          <p:nvPr>
            <p:ph type="sldNum" sz="quarter" idx="25"/>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1294994495"/>
      </p:ext>
    </p:extLst>
  </p:cSld>
  <p:clrMapOvr>
    <a:masterClrMapping/>
  </p:clrMapOvr>
  <p:transition advClick="0">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Custom Layout">
    <p:spTree>
      <p:nvGrpSpPr>
        <p:cNvPr id="1" name=""/>
        <p:cNvGrpSpPr/>
        <p:nvPr/>
      </p:nvGrpSpPr>
      <p:grpSpPr>
        <a:xfrm>
          <a:off x="0" y="0"/>
          <a:ext cx="0" cy="0"/>
        </a:xfrm>
      </p:grpSpPr>
      <p:sp>
        <p:nvSpPr>
          <p:cNvPr id="3" name="Bildplatzhalter 1">
            <a:extLst>
              <a:ext uri="{FF2B5EF4-FFF2-40B4-BE49-F238E27FC236}">
                <a16:creationId xmlns:a16="http://schemas.microsoft.com/office/drawing/2014/main" id="{9FE2E669-3656-1D40-99A2-8622E38AECCD}"/>
              </a:ext>
            </a:extLst>
          </p:cNvPr>
          <p:cNvSpPr>
            <a:spLocks noGrp="1"/>
          </p:cNvSpPr>
          <p:nvPr>
            <p:ph type="pic" sz="quarter" idx="13"/>
          </p:nvPr>
        </p:nvSpPr>
        <p:spPr>
          <a:xfrm>
            <a:off x="7008406" y="-1"/>
            <a:ext cx="2515300" cy="4491411"/>
          </a:xfrm>
          <a:prstGeom prst="rect">
            <a:avLst/>
          </a:prstGeom>
        </p:spPr>
        <p:txBody>
          <a:bodyPr/>
          <a:lstStyle>
            <a:lvl1pPr marL="0" indent="0">
              <a:buNone/>
              <a:defRPr/>
            </a:lvl1pPr>
          </a:lstStyle>
          <a:p>
            <a:r>
              <a:rPr lang="en-US"/>
              <a:t>Click icon to add picture</a:t>
            </a:r>
          </a:p>
        </p:txBody>
      </p:sp>
      <p:sp>
        <p:nvSpPr>
          <p:cNvPr id="4" name="Bildplatzhalter 2">
            <a:extLst>
              <a:ext uri="{FF2B5EF4-FFF2-40B4-BE49-F238E27FC236}">
                <a16:creationId xmlns:a16="http://schemas.microsoft.com/office/drawing/2014/main" id="{22FF3F00-8A05-164F-A1B3-ACD342A2EAB0}"/>
              </a:ext>
            </a:extLst>
          </p:cNvPr>
          <p:cNvSpPr>
            <a:spLocks noGrp="1"/>
          </p:cNvSpPr>
          <p:nvPr>
            <p:ph type="pic" sz="quarter" idx="14"/>
          </p:nvPr>
        </p:nvSpPr>
        <p:spPr>
          <a:xfrm>
            <a:off x="4308530" y="0"/>
            <a:ext cx="2541722" cy="2224008"/>
          </a:xfrm>
          <a:prstGeom prst="rect">
            <a:avLst/>
          </a:prstGeom>
        </p:spPr>
        <p:txBody>
          <a:bodyPr/>
          <a:lstStyle>
            <a:lvl1pPr marL="0" indent="0">
              <a:buNone/>
              <a:defRPr/>
            </a:lvl1pPr>
          </a:lstStyle>
          <a:p>
            <a:r>
              <a:rPr lang="en-US"/>
              <a:t>Click icon to add picture</a:t>
            </a:r>
          </a:p>
        </p:txBody>
      </p:sp>
      <p:sp>
        <p:nvSpPr>
          <p:cNvPr id="5" name="Bildplatzhalter 3">
            <a:extLst>
              <a:ext uri="{FF2B5EF4-FFF2-40B4-BE49-F238E27FC236}">
                <a16:creationId xmlns:a16="http://schemas.microsoft.com/office/drawing/2014/main" id="{E8185B6C-886D-B04D-AD5C-4EA7E078DF30}"/>
              </a:ext>
            </a:extLst>
          </p:cNvPr>
          <p:cNvSpPr>
            <a:spLocks noGrp="1"/>
          </p:cNvSpPr>
          <p:nvPr>
            <p:ph type="pic" sz="quarter" idx="15"/>
          </p:nvPr>
        </p:nvSpPr>
        <p:spPr>
          <a:xfrm>
            <a:off x="4308530" y="2371241"/>
            <a:ext cx="2541722" cy="4486759"/>
          </a:xfrm>
          <a:prstGeom prst="rect">
            <a:avLst/>
          </a:prstGeom>
        </p:spPr>
        <p:txBody>
          <a:bodyPr/>
          <a:lstStyle>
            <a:lvl1pPr marL="0" indent="0">
              <a:buNone/>
              <a:defRPr/>
            </a:lvl1pPr>
          </a:lstStyle>
          <a:p>
            <a:r>
              <a:rPr lang="en-US"/>
              <a:t>Click icon to add picture</a:t>
            </a:r>
          </a:p>
        </p:txBody>
      </p:sp>
      <p:sp>
        <p:nvSpPr>
          <p:cNvPr id="6" name="Title Placeholder 1">
            <a:extLst>
              <a:ext uri="{FF2B5EF4-FFF2-40B4-BE49-F238E27FC236}">
                <a16:creationId xmlns:a16="http://schemas.microsoft.com/office/drawing/2014/main" id="{A7C99535-27FD-7F44-B723-44CF32913477}"/>
              </a:ext>
            </a:extLst>
          </p:cNvPr>
          <p:cNvSpPr>
            <a:spLocks noGrp="1"/>
          </p:cNvSpPr>
          <p:nvPr>
            <p:ph type="title" hasCustomPrompt="1"/>
          </p:nvPr>
        </p:nvSpPr>
        <p:spPr>
          <a:xfrm>
            <a:off x="644876" y="925839"/>
            <a:ext cx="3260695" cy="1149532"/>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Click to Add Title</a:t>
            </a:r>
          </a:p>
        </p:txBody>
      </p:sp>
      <p:sp>
        <p:nvSpPr>
          <p:cNvPr id="7" name="Content Placeholder 3">
            <a:extLst>
              <a:ext uri="{FF2B5EF4-FFF2-40B4-BE49-F238E27FC236}">
                <a16:creationId xmlns:a16="http://schemas.microsoft.com/office/drawing/2014/main" id="{0B264865-9DE4-8346-BD3F-B4FFD63440D5}"/>
              </a:ext>
            </a:extLst>
          </p:cNvPr>
          <p:cNvSpPr>
            <a:spLocks noGrp="1"/>
          </p:cNvSpPr>
          <p:nvPr>
            <p:ph sz="quarter" idx="21" hasCustomPrompt="1"/>
          </p:nvPr>
        </p:nvSpPr>
        <p:spPr>
          <a:xfrm>
            <a:off x="644877" y="2430001"/>
            <a:ext cx="3260696" cy="1012098"/>
          </a:xfrm>
          <a:prstGeom prst="rect">
            <a:avLst/>
          </a:prstGeom>
        </p:spPr>
        <p:txBody>
          <a:bodyPr lIns="0" tIns="0" rIns="0" bIns="0"/>
          <a:lstStyle>
            <a:lvl1pPr marL="0" indent="0">
              <a:lnSpc>
                <a:spcPct val="120000"/>
              </a:lnSpc>
              <a:buNone/>
              <a:defRPr sz="2400">
                <a:solidFill>
                  <a:schemeClr val="bg1"/>
                </a:solidFill>
              </a:defRPr>
            </a:lvl1pPr>
          </a:lstStyle>
          <a:p>
            <a:pPr lvl="0"/>
            <a:r>
              <a:rPr lang="en-US"/>
              <a:t>Insert subtitle here, it can go to two lines</a:t>
            </a:r>
          </a:p>
        </p:txBody>
      </p:sp>
      <p:sp>
        <p:nvSpPr>
          <p:cNvPr id="8" name="Content Placeholder 3">
            <a:extLst>
              <a:ext uri="{FF2B5EF4-FFF2-40B4-BE49-F238E27FC236}">
                <a16:creationId xmlns:a16="http://schemas.microsoft.com/office/drawing/2014/main" id="{336087C1-4B99-4140-91F3-805A51345900}"/>
              </a:ext>
            </a:extLst>
          </p:cNvPr>
          <p:cNvSpPr>
            <a:spLocks noGrp="1"/>
          </p:cNvSpPr>
          <p:nvPr>
            <p:ph sz="quarter" idx="22" hasCustomPrompt="1"/>
          </p:nvPr>
        </p:nvSpPr>
        <p:spPr>
          <a:xfrm>
            <a:off x="644876" y="3796729"/>
            <a:ext cx="3260696" cy="1698896"/>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a:t>
            </a:r>
          </a:p>
        </p:txBody>
      </p:sp>
      <p:sp>
        <p:nvSpPr>
          <p:cNvPr id="9" name="Bildplatzhalter 1">
            <a:extLst>
              <a:ext uri="{FF2B5EF4-FFF2-40B4-BE49-F238E27FC236}">
                <a16:creationId xmlns:a16="http://schemas.microsoft.com/office/drawing/2014/main" id="{3A564D7F-787B-4044-A17A-62FB85CAD68F}"/>
              </a:ext>
            </a:extLst>
          </p:cNvPr>
          <p:cNvSpPr>
            <a:spLocks noGrp="1"/>
          </p:cNvSpPr>
          <p:nvPr>
            <p:ph type="pic" sz="quarter" idx="23"/>
          </p:nvPr>
        </p:nvSpPr>
        <p:spPr>
          <a:xfrm>
            <a:off x="9676700" y="-1"/>
            <a:ext cx="2499211" cy="3868895"/>
          </a:xfrm>
          <a:prstGeom prst="rect">
            <a:avLst/>
          </a:prstGeom>
        </p:spPr>
        <p:txBody>
          <a:bodyPr/>
          <a:lstStyle>
            <a:lvl1pPr marL="0" indent="0">
              <a:buNone/>
              <a:defRPr/>
            </a:lvl1pPr>
          </a:lstStyle>
          <a:p>
            <a:r>
              <a:rPr lang="en-US"/>
              <a:t>Click icon to add picture</a:t>
            </a:r>
          </a:p>
        </p:txBody>
      </p:sp>
      <p:sp>
        <p:nvSpPr>
          <p:cNvPr id="10" name="Bildplatzhalter 3">
            <a:extLst>
              <a:ext uri="{FF2B5EF4-FFF2-40B4-BE49-F238E27FC236}">
                <a16:creationId xmlns:a16="http://schemas.microsoft.com/office/drawing/2014/main" id="{2FE509A1-F3D8-3F42-AA71-36A4966CB8CD}"/>
              </a:ext>
            </a:extLst>
          </p:cNvPr>
          <p:cNvSpPr>
            <a:spLocks noGrp="1"/>
          </p:cNvSpPr>
          <p:nvPr>
            <p:ph type="pic" sz="quarter" idx="24"/>
          </p:nvPr>
        </p:nvSpPr>
        <p:spPr>
          <a:xfrm>
            <a:off x="7008407" y="4633993"/>
            <a:ext cx="2517885" cy="2224006"/>
          </a:xfrm>
          <a:prstGeom prst="rect">
            <a:avLst/>
          </a:prstGeom>
        </p:spPr>
        <p:txBody>
          <a:bodyPr/>
          <a:lstStyle>
            <a:lvl1pPr marL="0" indent="0">
              <a:buNone/>
              <a:defRPr/>
            </a:lvl1pPr>
          </a:lstStyle>
          <a:p>
            <a:r>
              <a:rPr lang="en-US"/>
              <a:t>Click icon to add picture</a:t>
            </a:r>
          </a:p>
        </p:txBody>
      </p:sp>
      <p:sp>
        <p:nvSpPr>
          <p:cNvPr id="11" name="Bildplatzhalter 1">
            <a:extLst>
              <a:ext uri="{FF2B5EF4-FFF2-40B4-BE49-F238E27FC236}">
                <a16:creationId xmlns:a16="http://schemas.microsoft.com/office/drawing/2014/main" id="{9A461E36-EE61-994D-9248-A4BC2B9C63DF}"/>
              </a:ext>
            </a:extLst>
          </p:cNvPr>
          <p:cNvSpPr>
            <a:spLocks noGrp="1"/>
          </p:cNvSpPr>
          <p:nvPr>
            <p:ph type="pic" sz="quarter" idx="25"/>
          </p:nvPr>
        </p:nvSpPr>
        <p:spPr>
          <a:xfrm>
            <a:off x="9684446" y="4014061"/>
            <a:ext cx="2491465" cy="2843938"/>
          </a:xfrm>
          <a:prstGeom prst="rect">
            <a:avLst/>
          </a:prstGeom>
        </p:spPr>
        <p:txBody>
          <a:bodyPr/>
          <a:lstStyle>
            <a:lvl1pPr marL="0" indent="0">
              <a:buNone/>
              <a:defRPr/>
            </a:lvl1pPr>
          </a:lstStyle>
          <a:p>
            <a:r>
              <a:rPr lang="en-US"/>
              <a:t>Click icon to add picture</a:t>
            </a:r>
          </a:p>
        </p:txBody>
      </p:sp>
      <p:sp>
        <p:nvSpPr>
          <p:cNvPr id="2" name="Date Placeholder 1">
            <a:extLst>
              <a:ext uri="{FF2B5EF4-FFF2-40B4-BE49-F238E27FC236}">
                <a16:creationId xmlns:a16="http://schemas.microsoft.com/office/drawing/2014/main" id="{269265EE-81FA-3869-199E-E2C1C8BB237E}"/>
              </a:ext>
            </a:extLst>
          </p:cNvPr>
          <p:cNvSpPr>
            <a:spLocks noGrp="1"/>
          </p:cNvSpPr>
          <p:nvPr>
            <p:ph type="dt" sz="half" idx="26"/>
          </p:nvPr>
        </p:nvSpPr>
        <p:spPr/>
        <p:txBody>
          <a:bodyPr/>
          <a:lstStyle/>
          <a:p>
            <a:fld id="{8139AEF1-AB6A-40E6-AA52-678211EFBB5C}" type="datetimeFigureOut">
              <a:rPr lang="en-US" smtClean="0"/>
              <a:t>11/9/2023</a:t>
            </a:fld>
            <a:endParaRPr lang="en-US"/>
          </a:p>
        </p:txBody>
      </p:sp>
      <p:sp>
        <p:nvSpPr>
          <p:cNvPr id="12" name="Footer Placeholder 11">
            <a:extLst>
              <a:ext uri="{FF2B5EF4-FFF2-40B4-BE49-F238E27FC236}">
                <a16:creationId xmlns:a16="http://schemas.microsoft.com/office/drawing/2014/main" id="{81649CED-D5CD-BADC-78D1-700A3641F153}"/>
              </a:ext>
            </a:extLst>
          </p:cNvPr>
          <p:cNvSpPr>
            <a:spLocks noGrp="1"/>
          </p:cNvSpPr>
          <p:nvPr>
            <p:ph type="ftr" sz="quarter" idx="27"/>
          </p:nvPr>
        </p:nvSpPr>
        <p:spPr/>
        <p:txBody>
          <a:bodyPr/>
          <a:lstStyle/>
          <a:p>
            <a:endParaRPr lang="en-US"/>
          </a:p>
        </p:txBody>
      </p:sp>
      <p:sp>
        <p:nvSpPr>
          <p:cNvPr id="13" name="Slide Number Placeholder 12">
            <a:extLst>
              <a:ext uri="{FF2B5EF4-FFF2-40B4-BE49-F238E27FC236}">
                <a16:creationId xmlns:a16="http://schemas.microsoft.com/office/drawing/2014/main" id="{2D7ED881-EE55-1EA7-083D-BBFEA755D1F5}"/>
              </a:ext>
            </a:extLst>
          </p:cNvPr>
          <p:cNvSpPr>
            <a:spLocks noGrp="1"/>
          </p:cNvSpPr>
          <p:nvPr>
            <p:ph type="sldNum" sz="quarter" idx="28"/>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1526213112"/>
      </p:ext>
    </p:extLst>
  </p:cSld>
  <p:clrMapOvr>
    <a:masterClrMapping/>
  </p:clrMapOvr>
  <p:transition advClick="0">
    <p:fad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2_Image_Containers">
    <p:spTree>
      <p:nvGrpSpPr>
        <p:cNvPr id="1" name=""/>
        <p:cNvGrpSpPr/>
        <p:nvPr/>
      </p:nvGrpSpPr>
      <p:grpSpPr>
        <a:xfrm>
          <a:off x="0" y="0"/>
          <a:ext cx="0" cy="0"/>
        </a:xfrm>
      </p:grpSpPr>
      <p:pic>
        <p:nvPicPr>
          <p:cNvPr id="7" name="Picture 6">
            <a:extLst>
              <a:ext uri="{FF2B5EF4-FFF2-40B4-BE49-F238E27FC236}">
                <a16:creationId xmlns:a16="http://schemas.microsoft.com/office/drawing/2014/main" id="{830EDB6B-6C36-9A88-6B49-707E3FC724E0}"/>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26" name="Rectangle 25">
            <a:extLst>
              <a:ext uri="{FF2B5EF4-FFF2-40B4-BE49-F238E27FC236}">
                <a16:creationId xmlns:a16="http://schemas.microsoft.com/office/drawing/2014/main" id="{EF6F0044-4460-8C42-B1D6-8E32002C86C4}"/>
              </a:ext>
            </a:extLst>
          </p:cNvPr>
          <p:cNvSpPr/>
          <p:nvPr/>
        </p:nvSpPr>
        <p:spPr>
          <a:xfrm>
            <a:off x="614105"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CD8E3DDE-7D0D-B848-8EC4-BBAD441D88B2}"/>
              </a:ext>
            </a:extLst>
          </p:cNvPr>
          <p:cNvSpPr>
            <a:spLocks noGrp="1"/>
          </p:cNvSpPr>
          <p:nvPr>
            <p:ph sz="quarter" idx="49" hasCustomPrompt="1"/>
          </p:nvPr>
        </p:nvSpPr>
        <p:spPr>
          <a:xfrm>
            <a:off x="665870"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8" name="Rectangle 27">
            <a:extLst>
              <a:ext uri="{FF2B5EF4-FFF2-40B4-BE49-F238E27FC236}">
                <a16:creationId xmlns:a16="http://schemas.microsoft.com/office/drawing/2014/main" id="{27257745-CCF0-9448-90F5-96B748F2AE66}"/>
              </a:ext>
            </a:extLst>
          </p:cNvPr>
          <p:cNvSpPr/>
          <p:nvPr/>
        </p:nvSpPr>
        <p:spPr>
          <a:xfrm>
            <a:off x="614105"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6">
            <a:extLst>
              <a:ext uri="{FF2B5EF4-FFF2-40B4-BE49-F238E27FC236}">
                <a16:creationId xmlns:a16="http://schemas.microsoft.com/office/drawing/2014/main" id="{7847FEB2-FD36-CF49-BBF8-EC40473CEB22}"/>
              </a:ext>
            </a:extLst>
          </p:cNvPr>
          <p:cNvSpPr>
            <a:spLocks noGrp="1"/>
          </p:cNvSpPr>
          <p:nvPr>
            <p:ph sz="quarter" idx="50" hasCustomPrompt="1"/>
          </p:nvPr>
        </p:nvSpPr>
        <p:spPr>
          <a:xfrm>
            <a:off x="665870"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1" name="Rectangle 30">
            <a:extLst>
              <a:ext uri="{FF2B5EF4-FFF2-40B4-BE49-F238E27FC236}">
                <a16:creationId xmlns:a16="http://schemas.microsoft.com/office/drawing/2014/main" id="{F6F9EA4E-D599-C44F-B3CB-2FBB79B2710C}"/>
              </a:ext>
            </a:extLst>
          </p:cNvPr>
          <p:cNvSpPr/>
          <p:nvPr/>
        </p:nvSpPr>
        <p:spPr>
          <a:xfrm>
            <a:off x="614105"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6">
            <a:extLst>
              <a:ext uri="{FF2B5EF4-FFF2-40B4-BE49-F238E27FC236}">
                <a16:creationId xmlns:a16="http://schemas.microsoft.com/office/drawing/2014/main" id="{A62D0176-7669-1C4E-80BD-B2880D867348}"/>
              </a:ext>
            </a:extLst>
          </p:cNvPr>
          <p:cNvSpPr>
            <a:spLocks noGrp="1"/>
          </p:cNvSpPr>
          <p:nvPr>
            <p:ph sz="quarter" idx="51" hasCustomPrompt="1"/>
          </p:nvPr>
        </p:nvSpPr>
        <p:spPr>
          <a:xfrm>
            <a:off x="665870"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3" name="Rectangle 32">
            <a:extLst>
              <a:ext uri="{FF2B5EF4-FFF2-40B4-BE49-F238E27FC236}">
                <a16:creationId xmlns:a16="http://schemas.microsoft.com/office/drawing/2014/main" id="{9FF9D83C-8F50-2241-9B65-AC539D5DAC9E}"/>
              </a:ext>
            </a:extLst>
          </p:cNvPr>
          <p:cNvSpPr/>
          <p:nvPr/>
        </p:nvSpPr>
        <p:spPr>
          <a:xfrm>
            <a:off x="2837190"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6">
            <a:extLst>
              <a:ext uri="{FF2B5EF4-FFF2-40B4-BE49-F238E27FC236}">
                <a16:creationId xmlns:a16="http://schemas.microsoft.com/office/drawing/2014/main" id="{DFACEC99-10F5-534E-8172-5090108F3DEB}"/>
              </a:ext>
            </a:extLst>
          </p:cNvPr>
          <p:cNvSpPr>
            <a:spLocks noGrp="1"/>
          </p:cNvSpPr>
          <p:nvPr>
            <p:ph sz="quarter" idx="52" hasCustomPrompt="1"/>
          </p:nvPr>
        </p:nvSpPr>
        <p:spPr>
          <a:xfrm>
            <a:off x="2888955"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5" name="Rectangle 34">
            <a:extLst>
              <a:ext uri="{FF2B5EF4-FFF2-40B4-BE49-F238E27FC236}">
                <a16:creationId xmlns:a16="http://schemas.microsoft.com/office/drawing/2014/main" id="{1B92345E-4AFC-B643-8B24-27F24A70D497}"/>
              </a:ext>
            </a:extLst>
          </p:cNvPr>
          <p:cNvSpPr/>
          <p:nvPr/>
        </p:nvSpPr>
        <p:spPr>
          <a:xfrm>
            <a:off x="2837190"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6">
            <a:extLst>
              <a:ext uri="{FF2B5EF4-FFF2-40B4-BE49-F238E27FC236}">
                <a16:creationId xmlns:a16="http://schemas.microsoft.com/office/drawing/2014/main" id="{323683CB-791A-BE47-81EA-AEBA09BE15D7}"/>
              </a:ext>
            </a:extLst>
          </p:cNvPr>
          <p:cNvSpPr>
            <a:spLocks noGrp="1"/>
          </p:cNvSpPr>
          <p:nvPr>
            <p:ph sz="quarter" idx="53" hasCustomPrompt="1"/>
          </p:nvPr>
        </p:nvSpPr>
        <p:spPr>
          <a:xfrm>
            <a:off x="2888955"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7" name="Rectangle 36">
            <a:extLst>
              <a:ext uri="{FF2B5EF4-FFF2-40B4-BE49-F238E27FC236}">
                <a16:creationId xmlns:a16="http://schemas.microsoft.com/office/drawing/2014/main" id="{4E21EB8B-D3E1-C044-BA77-454C86D8049F}"/>
              </a:ext>
            </a:extLst>
          </p:cNvPr>
          <p:cNvSpPr/>
          <p:nvPr/>
        </p:nvSpPr>
        <p:spPr>
          <a:xfrm>
            <a:off x="2837190"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6">
            <a:extLst>
              <a:ext uri="{FF2B5EF4-FFF2-40B4-BE49-F238E27FC236}">
                <a16:creationId xmlns:a16="http://schemas.microsoft.com/office/drawing/2014/main" id="{E228C209-6F82-C24F-8D92-902D28B47915}"/>
              </a:ext>
            </a:extLst>
          </p:cNvPr>
          <p:cNvSpPr>
            <a:spLocks noGrp="1"/>
          </p:cNvSpPr>
          <p:nvPr>
            <p:ph sz="quarter" idx="54" hasCustomPrompt="1"/>
          </p:nvPr>
        </p:nvSpPr>
        <p:spPr>
          <a:xfrm>
            <a:off x="2888955"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9" name="Rectangle 38">
            <a:extLst>
              <a:ext uri="{FF2B5EF4-FFF2-40B4-BE49-F238E27FC236}">
                <a16:creationId xmlns:a16="http://schemas.microsoft.com/office/drawing/2014/main" id="{109702CD-EF56-B844-AA28-8F36786C3E3D}"/>
              </a:ext>
            </a:extLst>
          </p:cNvPr>
          <p:cNvSpPr/>
          <p:nvPr/>
        </p:nvSpPr>
        <p:spPr>
          <a:xfrm>
            <a:off x="5060276"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6">
            <a:extLst>
              <a:ext uri="{FF2B5EF4-FFF2-40B4-BE49-F238E27FC236}">
                <a16:creationId xmlns:a16="http://schemas.microsoft.com/office/drawing/2014/main" id="{553E78EA-A13D-2D4B-A9E7-2A1E3E54871A}"/>
              </a:ext>
            </a:extLst>
          </p:cNvPr>
          <p:cNvSpPr>
            <a:spLocks noGrp="1"/>
          </p:cNvSpPr>
          <p:nvPr>
            <p:ph sz="quarter" idx="55" hasCustomPrompt="1"/>
          </p:nvPr>
        </p:nvSpPr>
        <p:spPr>
          <a:xfrm>
            <a:off x="5112041"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1" name="Rectangle 40">
            <a:extLst>
              <a:ext uri="{FF2B5EF4-FFF2-40B4-BE49-F238E27FC236}">
                <a16:creationId xmlns:a16="http://schemas.microsoft.com/office/drawing/2014/main" id="{843DDEAF-EEE9-0341-9ADD-E0E29994421A}"/>
              </a:ext>
            </a:extLst>
          </p:cNvPr>
          <p:cNvSpPr/>
          <p:nvPr/>
        </p:nvSpPr>
        <p:spPr>
          <a:xfrm>
            <a:off x="5060276"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6">
            <a:extLst>
              <a:ext uri="{FF2B5EF4-FFF2-40B4-BE49-F238E27FC236}">
                <a16:creationId xmlns:a16="http://schemas.microsoft.com/office/drawing/2014/main" id="{0036A081-7E56-0146-9854-193FE7330C17}"/>
              </a:ext>
            </a:extLst>
          </p:cNvPr>
          <p:cNvSpPr>
            <a:spLocks noGrp="1"/>
          </p:cNvSpPr>
          <p:nvPr>
            <p:ph sz="quarter" idx="56" hasCustomPrompt="1"/>
          </p:nvPr>
        </p:nvSpPr>
        <p:spPr>
          <a:xfrm>
            <a:off x="5112041"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3" name="Rectangle 42">
            <a:extLst>
              <a:ext uri="{FF2B5EF4-FFF2-40B4-BE49-F238E27FC236}">
                <a16:creationId xmlns:a16="http://schemas.microsoft.com/office/drawing/2014/main" id="{EDED35E4-C148-9543-921A-00FEF4F78250}"/>
              </a:ext>
            </a:extLst>
          </p:cNvPr>
          <p:cNvSpPr/>
          <p:nvPr/>
        </p:nvSpPr>
        <p:spPr>
          <a:xfrm>
            <a:off x="5060276"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6">
            <a:extLst>
              <a:ext uri="{FF2B5EF4-FFF2-40B4-BE49-F238E27FC236}">
                <a16:creationId xmlns:a16="http://schemas.microsoft.com/office/drawing/2014/main" id="{DD3B4A48-B1CB-C542-AD6F-55A3AE274788}"/>
              </a:ext>
            </a:extLst>
          </p:cNvPr>
          <p:cNvSpPr>
            <a:spLocks noGrp="1"/>
          </p:cNvSpPr>
          <p:nvPr>
            <p:ph sz="quarter" idx="57" hasCustomPrompt="1"/>
          </p:nvPr>
        </p:nvSpPr>
        <p:spPr>
          <a:xfrm>
            <a:off x="5112041"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5" name="Rectangle 44">
            <a:extLst>
              <a:ext uri="{FF2B5EF4-FFF2-40B4-BE49-F238E27FC236}">
                <a16:creationId xmlns:a16="http://schemas.microsoft.com/office/drawing/2014/main" id="{865BAFAF-66CE-D343-839E-C0A75114EBAD}"/>
              </a:ext>
            </a:extLst>
          </p:cNvPr>
          <p:cNvSpPr/>
          <p:nvPr/>
        </p:nvSpPr>
        <p:spPr>
          <a:xfrm>
            <a:off x="7283362"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6">
            <a:extLst>
              <a:ext uri="{FF2B5EF4-FFF2-40B4-BE49-F238E27FC236}">
                <a16:creationId xmlns:a16="http://schemas.microsoft.com/office/drawing/2014/main" id="{9677A26D-E710-6A41-A498-3FA815E7F571}"/>
              </a:ext>
            </a:extLst>
          </p:cNvPr>
          <p:cNvSpPr>
            <a:spLocks noGrp="1"/>
          </p:cNvSpPr>
          <p:nvPr>
            <p:ph sz="quarter" idx="58" hasCustomPrompt="1"/>
          </p:nvPr>
        </p:nvSpPr>
        <p:spPr>
          <a:xfrm>
            <a:off x="7335127"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7" name="Rectangle 46">
            <a:extLst>
              <a:ext uri="{FF2B5EF4-FFF2-40B4-BE49-F238E27FC236}">
                <a16:creationId xmlns:a16="http://schemas.microsoft.com/office/drawing/2014/main" id="{F458301D-9028-BD4E-9470-D76BF96ABB83}"/>
              </a:ext>
            </a:extLst>
          </p:cNvPr>
          <p:cNvSpPr/>
          <p:nvPr/>
        </p:nvSpPr>
        <p:spPr>
          <a:xfrm>
            <a:off x="7283362"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6">
            <a:extLst>
              <a:ext uri="{FF2B5EF4-FFF2-40B4-BE49-F238E27FC236}">
                <a16:creationId xmlns:a16="http://schemas.microsoft.com/office/drawing/2014/main" id="{08A149FC-8CB2-9C45-BCD6-E7830EC3306F}"/>
              </a:ext>
            </a:extLst>
          </p:cNvPr>
          <p:cNvSpPr>
            <a:spLocks noGrp="1"/>
          </p:cNvSpPr>
          <p:nvPr>
            <p:ph sz="quarter" idx="59" hasCustomPrompt="1"/>
          </p:nvPr>
        </p:nvSpPr>
        <p:spPr>
          <a:xfrm>
            <a:off x="7335127"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9" name="Rectangle 48">
            <a:extLst>
              <a:ext uri="{FF2B5EF4-FFF2-40B4-BE49-F238E27FC236}">
                <a16:creationId xmlns:a16="http://schemas.microsoft.com/office/drawing/2014/main" id="{18F11078-8964-6342-8481-34DE8688944D}"/>
              </a:ext>
            </a:extLst>
          </p:cNvPr>
          <p:cNvSpPr/>
          <p:nvPr/>
        </p:nvSpPr>
        <p:spPr>
          <a:xfrm>
            <a:off x="7283362"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6">
            <a:extLst>
              <a:ext uri="{FF2B5EF4-FFF2-40B4-BE49-F238E27FC236}">
                <a16:creationId xmlns:a16="http://schemas.microsoft.com/office/drawing/2014/main" id="{AD5C30BF-92E1-8F4F-8211-E5411D1D37AF}"/>
              </a:ext>
            </a:extLst>
          </p:cNvPr>
          <p:cNvSpPr>
            <a:spLocks noGrp="1"/>
          </p:cNvSpPr>
          <p:nvPr>
            <p:ph sz="quarter" idx="60" hasCustomPrompt="1"/>
          </p:nvPr>
        </p:nvSpPr>
        <p:spPr>
          <a:xfrm>
            <a:off x="7335127"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51" name="Rectangle 50">
            <a:extLst>
              <a:ext uri="{FF2B5EF4-FFF2-40B4-BE49-F238E27FC236}">
                <a16:creationId xmlns:a16="http://schemas.microsoft.com/office/drawing/2014/main" id="{78F85971-5605-2A4E-82AA-0599BEAB1F88}"/>
              </a:ext>
            </a:extLst>
          </p:cNvPr>
          <p:cNvSpPr/>
          <p:nvPr/>
        </p:nvSpPr>
        <p:spPr>
          <a:xfrm>
            <a:off x="9506448"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6">
            <a:extLst>
              <a:ext uri="{FF2B5EF4-FFF2-40B4-BE49-F238E27FC236}">
                <a16:creationId xmlns:a16="http://schemas.microsoft.com/office/drawing/2014/main" id="{E214E57F-68FB-7248-8924-4FF53FCA70C3}"/>
              </a:ext>
            </a:extLst>
          </p:cNvPr>
          <p:cNvSpPr>
            <a:spLocks noGrp="1"/>
          </p:cNvSpPr>
          <p:nvPr>
            <p:ph sz="quarter" idx="61" hasCustomPrompt="1"/>
          </p:nvPr>
        </p:nvSpPr>
        <p:spPr>
          <a:xfrm>
            <a:off x="9558213"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53" name="Rectangle 52">
            <a:extLst>
              <a:ext uri="{FF2B5EF4-FFF2-40B4-BE49-F238E27FC236}">
                <a16:creationId xmlns:a16="http://schemas.microsoft.com/office/drawing/2014/main" id="{256A2D9E-F9EE-F04E-9FB8-9FC48E25166A}"/>
              </a:ext>
            </a:extLst>
          </p:cNvPr>
          <p:cNvSpPr/>
          <p:nvPr/>
        </p:nvSpPr>
        <p:spPr>
          <a:xfrm>
            <a:off x="9506448"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6">
            <a:extLst>
              <a:ext uri="{FF2B5EF4-FFF2-40B4-BE49-F238E27FC236}">
                <a16:creationId xmlns:a16="http://schemas.microsoft.com/office/drawing/2014/main" id="{7BD1AA18-D39D-0444-9740-F74AC359E8AF}"/>
              </a:ext>
            </a:extLst>
          </p:cNvPr>
          <p:cNvSpPr>
            <a:spLocks noGrp="1"/>
          </p:cNvSpPr>
          <p:nvPr>
            <p:ph sz="quarter" idx="62" hasCustomPrompt="1"/>
          </p:nvPr>
        </p:nvSpPr>
        <p:spPr>
          <a:xfrm>
            <a:off x="9558213"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55" name="Rectangle 54">
            <a:extLst>
              <a:ext uri="{FF2B5EF4-FFF2-40B4-BE49-F238E27FC236}">
                <a16:creationId xmlns:a16="http://schemas.microsoft.com/office/drawing/2014/main" id="{C6E96CA9-48A6-C44E-A498-A4D22BAB70D1}"/>
              </a:ext>
            </a:extLst>
          </p:cNvPr>
          <p:cNvSpPr/>
          <p:nvPr/>
        </p:nvSpPr>
        <p:spPr>
          <a:xfrm>
            <a:off x="9506448"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6">
            <a:extLst>
              <a:ext uri="{FF2B5EF4-FFF2-40B4-BE49-F238E27FC236}">
                <a16:creationId xmlns:a16="http://schemas.microsoft.com/office/drawing/2014/main" id="{E45506D6-432A-2548-8C93-86F442C2A45D}"/>
              </a:ext>
            </a:extLst>
          </p:cNvPr>
          <p:cNvSpPr>
            <a:spLocks noGrp="1"/>
          </p:cNvSpPr>
          <p:nvPr>
            <p:ph sz="quarter" idx="63" hasCustomPrompt="1"/>
          </p:nvPr>
        </p:nvSpPr>
        <p:spPr>
          <a:xfrm>
            <a:off x="9558213"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 name="Date Placeholder 1">
            <a:extLst>
              <a:ext uri="{FF2B5EF4-FFF2-40B4-BE49-F238E27FC236}">
                <a16:creationId xmlns:a16="http://schemas.microsoft.com/office/drawing/2014/main" id="{DFCF3629-087D-0310-B8AD-9AEFDA093432}"/>
              </a:ext>
            </a:extLst>
          </p:cNvPr>
          <p:cNvSpPr>
            <a:spLocks noGrp="1"/>
          </p:cNvSpPr>
          <p:nvPr>
            <p:ph type="dt" sz="half" idx="64"/>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BAF17FF4-814F-734C-6F68-DFE0CB969360}"/>
              </a:ext>
            </a:extLst>
          </p:cNvPr>
          <p:cNvSpPr>
            <a:spLocks noGrp="1"/>
          </p:cNvSpPr>
          <p:nvPr>
            <p:ph type="ftr" sz="quarter" idx="65"/>
          </p:nvPr>
        </p:nvSpPr>
        <p:spPr/>
        <p:txBody>
          <a:bodyPr/>
          <a:lstStyle/>
          <a:p>
            <a:endParaRPr lang="en-US"/>
          </a:p>
        </p:txBody>
      </p:sp>
      <p:sp>
        <p:nvSpPr>
          <p:cNvPr id="4" name="Slide Number Placeholder 3">
            <a:extLst>
              <a:ext uri="{FF2B5EF4-FFF2-40B4-BE49-F238E27FC236}">
                <a16:creationId xmlns:a16="http://schemas.microsoft.com/office/drawing/2014/main" id="{D14A4B31-66EC-FEB9-9DBE-8D4071E58660}"/>
              </a:ext>
            </a:extLst>
          </p:cNvPr>
          <p:cNvSpPr>
            <a:spLocks noGrp="1"/>
          </p:cNvSpPr>
          <p:nvPr>
            <p:ph type="sldNum" sz="quarter" idx="66"/>
          </p:nvPr>
        </p:nvSpPr>
        <p:spPr/>
        <p:txBody>
          <a:bodyPr/>
          <a:lstStyle/>
          <a:p>
            <a:fld id="{51459701-D6B8-4E6D-ADA5-74365E8040C4}" type="slidenum">
              <a:rPr lang="en-US" smtClean="0"/>
              <a:t>‹#›</a:t>
            </a:fld>
            <a:endParaRPr lang="en-US"/>
          </a:p>
        </p:txBody>
      </p:sp>
      <p:sp>
        <p:nvSpPr>
          <p:cNvPr id="6" name="Title 5">
            <a:extLst>
              <a:ext uri="{FF2B5EF4-FFF2-40B4-BE49-F238E27FC236}">
                <a16:creationId xmlns:a16="http://schemas.microsoft.com/office/drawing/2014/main" id="{6F209220-0521-D0FC-9E6B-5F7D8E1F4F4B}"/>
              </a:ext>
            </a:extLst>
          </p:cNvPr>
          <p:cNvSpPr>
            <a:spLocks noGrp="1"/>
          </p:cNvSpPr>
          <p:nvPr>
            <p:ph type="title" hasCustomPrompt="1"/>
          </p:nvPr>
        </p:nvSpPr>
        <p:spPr/>
        <p:txBody>
          <a:bodyPr/>
          <a:lstStyle/>
          <a:p>
            <a:r>
              <a:rPr lang="en-US"/>
              <a:t>Click to Add Title</a:t>
            </a:r>
          </a:p>
        </p:txBody>
      </p:sp>
    </p:spTree>
    <p:extLst>
      <p:ext uri="{BB962C8B-B14F-4D97-AF65-F5344CB8AC3E}">
        <p14:creationId xmlns:p14="http://schemas.microsoft.com/office/powerpoint/2010/main" val="3896985373"/>
      </p:ext>
    </p:extLst>
  </p:cSld>
  <p:clrMapOvr>
    <a:masterClrMapping/>
  </p:clrMapOvr>
  <p:transition advClick="0">
    <p:fad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2_Custom Layout">
    <p:spTree>
      <p:nvGrpSpPr>
        <p:cNvPr id="1" name=""/>
        <p:cNvGrpSpPr/>
        <p:nvPr/>
      </p:nvGrpSpPr>
      <p:grpSpPr>
        <a:xfrm>
          <a:off x="0" y="0"/>
          <a:ext cx="0" cy="0"/>
        </a:xfrm>
      </p:grpSpPr>
      <p:pic>
        <p:nvPicPr>
          <p:cNvPr id="10" name="Picture 9">
            <a:extLst>
              <a:ext uri="{FF2B5EF4-FFF2-40B4-BE49-F238E27FC236}">
                <a16:creationId xmlns:a16="http://schemas.microsoft.com/office/drawing/2014/main" id="{7684644F-3E52-B975-05DE-8548F6417BBB}"/>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3" name="Bildplatzhalter 1">
            <a:extLst>
              <a:ext uri="{FF2B5EF4-FFF2-40B4-BE49-F238E27FC236}">
                <a16:creationId xmlns:a16="http://schemas.microsoft.com/office/drawing/2014/main" id="{E9447F0A-879D-B143-A97E-10CCEA80F4CB}"/>
              </a:ext>
            </a:extLst>
          </p:cNvPr>
          <p:cNvSpPr>
            <a:spLocks noGrp="1"/>
          </p:cNvSpPr>
          <p:nvPr>
            <p:ph type="pic" sz="half" idx="13"/>
          </p:nvPr>
        </p:nvSpPr>
        <p:spPr>
          <a:xfrm>
            <a:off x="0" y="1079562"/>
            <a:ext cx="5844927" cy="4698926"/>
          </a:xfrm>
          <a:prstGeom prst="rect">
            <a:avLst/>
          </a:prstGeom>
        </p:spPr>
        <p:txBody>
          <a:bodyPr/>
          <a:lstStyle>
            <a:lvl1pPr marL="0" indent="0">
              <a:buNone/>
              <a:defRPr/>
            </a:lvl1pPr>
          </a:lstStyle>
          <a:p>
            <a:r>
              <a:rPr lang="en-US"/>
              <a:t>Click icon to add picture</a:t>
            </a:r>
          </a:p>
        </p:txBody>
      </p:sp>
      <p:sp>
        <p:nvSpPr>
          <p:cNvPr id="4" name="Bildplatzhalter 2">
            <a:extLst>
              <a:ext uri="{FF2B5EF4-FFF2-40B4-BE49-F238E27FC236}">
                <a16:creationId xmlns:a16="http://schemas.microsoft.com/office/drawing/2014/main" id="{F72C9D59-4CF9-DC46-8765-65D4929E3CD7}"/>
              </a:ext>
            </a:extLst>
          </p:cNvPr>
          <p:cNvSpPr>
            <a:spLocks noGrp="1"/>
          </p:cNvSpPr>
          <p:nvPr>
            <p:ph type="pic" sz="quarter" idx="14"/>
          </p:nvPr>
        </p:nvSpPr>
        <p:spPr>
          <a:xfrm>
            <a:off x="5969000" y="1079562"/>
            <a:ext cx="3047951" cy="2285926"/>
          </a:xfrm>
          <a:prstGeom prst="rect">
            <a:avLst/>
          </a:prstGeom>
        </p:spPr>
        <p:txBody>
          <a:bodyPr/>
          <a:lstStyle>
            <a:lvl1pPr marL="0" indent="0">
              <a:buNone/>
              <a:defRPr/>
            </a:lvl1pPr>
          </a:lstStyle>
          <a:p>
            <a:r>
              <a:rPr lang="en-US"/>
              <a:t>Click icon to add picture</a:t>
            </a:r>
          </a:p>
        </p:txBody>
      </p:sp>
      <p:sp>
        <p:nvSpPr>
          <p:cNvPr id="5" name="Bildplatzhalter 3">
            <a:extLst>
              <a:ext uri="{FF2B5EF4-FFF2-40B4-BE49-F238E27FC236}">
                <a16:creationId xmlns:a16="http://schemas.microsoft.com/office/drawing/2014/main" id="{59953F58-2576-6F4D-A8DE-FC8656E6A9D1}"/>
              </a:ext>
            </a:extLst>
          </p:cNvPr>
          <p:cNvSpPr>
            <a:spLocks noGrp="1"/>
          </p:cNvSpPr>
          <p:nvPr>
            <p:ph type="pic" sz="quarter" idx="15"/>
          </p:nvPr>
        </p:nvSpPr>
        <p:spPr>
          <a:xfrm>
            <a:off x="9144000" y="1079562"/>
            <a:ext cx="3047950" cy="2285926"/>
          </a:xfrm>
          <a:prstGeom prst="rect">
            <a:avLst/>
          </a:prstGeom>
        </p:spPr>
        <p:txBody>
          <a:bodyPr/>
          <a:lstStyle>
            <a:lvl1pPr marL="0" indent="0">
              <a:buNone/>
              <a:defRPr/>
            </a:lvl1pPr>
          </a:lstStyle>
          <a:p>
            <a:r>
              <a:rPr lang="en-US"/>
              <a:t>Click icon to add picture</a:t>
            </a:r>
          </a:p>
        </p:txBody>
      </p:sp>
      <p:sp>
        <p:nvSpPr>
          <p:cNvPr id="6" name="Bildplatzhalter 4">
            <a:extLst>
              <a:ext uri="{FF2B5EF4-FFF2-40B4-BE49-F238E27FC236}">
                <a16:creationId xmlns:a16="http://schemas.microsoft.com/office/drawing/2014/main" id="{7C136D7B-5C64-7F47-AC82-811318B75CFA}"/>
              </a:ext>
            </a:extLst>
          </p:cNvPr>
          <p:cNvSpPr>
            <a:spLocks noGrp="1"/>
          </p:cNvSpPr>
          <p:nvPr>
            <p:ph type="pic" sz="quarter" idx="16"/>
          </p:nvPr>
        </p:nvSpPr>
        <p:spPr>
          <a:xfrm>
            <a:off x="9144000" y="3492438"/>
            <a:ext cx="3047950" cy="2285927"/>
          </a:xfrm>
          <a:prstGeom prst="rect">
            <a:avLst/>
          </a:prstGeom>
        </p:spPr>
        <p:txBody>
          <a:bodyPr/>
          <a:lstStyle>
            <a:lvl1pPr marL="0" indent="0">
              <a:buNone/>
              <a:defRPr/>
            </a:lvl1pPr>
          </a:lstStyle>
          <a:p>
            <a:r>
              <a:rPr lang="en-US"/>
              <a:t>Click icon to add picture</a:t>
            </a:r>
          </a:p>
        </p:txBody>
      </p:sp>
      <p:sp>
        <p:nvSpPr>
          <p:cNvPr id="7" name="Bildplatzhalter 5">
            <a:extLst>
              <a:ext uri="{FF2B5EF4-FFF2-40B4-BE49-F238E27FC236}">
                <a16:creationId xmlns:a16="http://schemas.microsoft.com/office/drawing/2014/main" id="{DCBA6529-41BB-134F-B54A-95A06A4E6144}"/>
              </a:ext>
            </a:extLst>
          </p:cNvPr>
          <p:cNvSpPr>
            <a:spLocks noGrp="1"/>
          </p:cNvSpPr>
          <p:nvPr>
            <p:ph type="pic" sz="quarter" idx="17"/>
          </p:nvPr>
        </p:nvSpPr>
        <p:spPr>
          <a:xfrm>
            <a:off x="5969000" y="3492438"/>
            <a:ext cx="3047951" cy="2285927"/>
          </a:xfrm>
          <a:prstGeom prst="rect">
            <a:avLst/>
          </a:prstGeom>
        </p:spPr>
        <p:txBody>
          <a:bodyPr/>
          <a:lstStyle>
            <a:lvl1pPr marL="0" indent="0">
              <a:buNone/>
              <a:defRPr/>
            </a:lvl1pPr>
          </a:lstStyle>
          <a:p>
            <a:r>
              <a:rPr lang="en-US"/>
              <a:t>Click icon to add picture</a:t>
            </a:r>
          </a:p>
        </p:txBody>
      </p:sp>
      <p:sp>
        <p:nvSpPr>
          <p:cNvPr id="2" name="Date Placeholder 1">
            <a:extLst>
              <a:ext uri="{FF2B5EF4-FFF2-40B4-BE49-F238E27FC236}">
                <a16:creationId xmlns:a16="http://schemas.microsoft.com/office/drawing/2014/main" id="{10CA6E91-88FD-B442-384D-F58BACF23C93}"/>
              </a:ext>
            </a:extLst>
          </p:cNvPr>
          <p:cNvSpPr>
            <a:spLocks noGrp="1"/>
          </p:cNvSpPr>
          <p:nvPr>
            <p:ph type="dt" sz="half" idx="18"/>
          </p:nvPr>
        </p:nvSpPr>
        <p:spPr/>
        <p:txBody>
          <a:bodyPr/>
          <a:lstStyle/>
          <a:p>
            <a:fld id="{8139AEF1-AB6A-40E6-AA52-678211EFBB5C}" type="datetimeFigureOut">
              <a:rPr lang="en-US" smtClean="0"/>
              <a:t>11/9/2023</a:t>
            </a:fld>
            <a:endParaRPr lang="en-US"/>
          </a:p>
        </p:txBody>
      </p:sp>
      <p:sp>
        <p:nvSpPr>
          <p:cNvPr id="8" name="Footer Placeholder 7">
            <a:extLst>
              <a:ext uri="{FF2B5EF4-FFF2-40B4-BE49-F238E27FC236}">
                <a16:creationId xmlns:a16="http://schemas.microsoft.com/office/drawing/2014/main" id="{D33B010C-6DE1-E990-377C-29170FA32AAE}"/>
              </a:ext>
            </a:extLst>
          </p:cNvPr>
          <p:cNvSpPr>
            <a:spLocks noGrp="1"/>
          </p:cNvSpPr>
          <p:nvPr>
            <p:ph type="ftr" sz="quarter" idx="19"/>
          </p:nvPr>
        </p:nvSpPr>
        <p:spPr/>
        <p:txBody>
          <a:bodyPr/>
          <a:lstStyle/>
          <a:p>
            <a:endParaRPr lang="en-US"/>
          </a:p>
        </p:txBody>
      </p:sp>
      <p:sp>
        <p:nvSpPr>
          <p:cNvPr id="9" name="Slide Number Placeholder 8">
            <a:extLst>
              <a:ext uri="{FF2B5EF4-FFF2-40B4-BE49-F238E27FC236}">
                <a16:creationId xmlns:a16="http://schemas.microsoft.com/office/drawing/2014/main" id="{6DE6FFDE-D1E3-2270-91BE-9FDB64F62397}"/>
              </a:ext>
            </a:extLst>
          </p:cNvPr>
          <p:cNvSpPr>
            <a:spLocks noGrp="1"/>
          </p:cNvSpPr>
          <p:nvPr>
            <p:ph type="sldNum" sz="quarter" idx="20"/>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1477449578"/>
      </p:ext>
    </p:extLst>
  </p:cSld>
  <p:clrMapOvr>
    <a:masterClrMapping/>
  </p:clrMapOvr>
  <p:transition advClick="0">
    <p:fad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5_Title_Slide_Teal">
    <p:spTree>
      <p:nvGrpSpPr>
        <p:cNvPr id="1" name=""/>
        <p:cNvGrpSpPr/>
        <p:nvPr/>
      </p:nvGrpSpPr>
      <p:grpSpPr>
        <a:xfrm>
          <a:off x="0" y="0"/>
          <a:ext cx="0" cy="0"/>
        </a:xfrm>
      </p:grpSpPr>
      <p:pic>
        <p:nvPicPr>
          <p:cNvPr id="5" name="Picture 4">
            <a:extLst>
              <a:ext uri="{FF2B5EF4-FFF2-40B4-BE49-F238E27FC236}">
                <a16:creationId xmlns:a16="http://schemas.microsoft.com/office/drawing/2014/main" id="{8190AE80-5D68-AED9-F9AA-61A8A6651F6D}"/>
              </a:ext>
            </a:extLst>
          </p:cNvPr>
          <p:cNvPicPr>
            <a:picLocks noChangeAspect="1"/>
          </p:cNvPicPr>
          <p:nvPr/>
        </p:nvPicPr>
        <p:blipFill>
          <a:blip r:embed="rId1"/>
          <a:stretch>
            <a:fillRect/>
          </a:stretch>
        </p:blipFill>
        <p:spPr>
          <a:xfrm>
            <a:off x="85691" y="91251"/>
            <a:ext cx="11983202" cy="4153489"/>
          </a:xfrm>
          <a:prstGeom prst="rect">
            <a:avLst/>
          </a:prstGeom>
        </p:spPr>
      </p:pic>
      <p:sp>
        <p:nvSpPr>
          <p:cNvPr id="3" name="Rectangle 2">
            <a:extLst>
              <a:ext uri="{FF2B5EF4-FFF2-40B4-BE49-F238E27FC236}">
                <a16:creationId xmlns:a16="http://schemas.microsoft.com/office/drawing/2014/main" id="{670B72BC-AED3-F8AD-CC14-79B074FC5E24}"/>
              </a:ext>
            </a:extLst>
          </p:cNvPr>
          <p:cNvSpPr/>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bg1"/>
                </a:solidFill>
                <a:latin typeface="Arial"/>
                <a:ea typeface="Arial"/>
                <a:cs typeface="Arial"/>
              </a:rPr>
              <a:t>DWT.COM</a:t>
            </a:r>
            <a:endParaRPr lang="en-US" sz="1800" b="1" spc="0" baseline="0">
              <a:ln>
                <a:noFill/>
              </a:ln>
              <a:solidFill>
                <a:schemeClr val="bg1"/>
              </a:solidFill>
              <a:latin typeface="Arial"/>
              <a:ea typeface="Arial"/>
              <a:cs typeface="Arial"/>
            </a:endParaRPr>
          </a:p>
        </p:txBody>
      </p:sp>
      <p:pic>
        <p:nvPicPr>
          <p:cNvPr id="4" name="Picture 3">
            <a:extLst>
              <a:ext uri="{FF2B5EF4-FFF2-40B4-BE49-F238E27FC236}">
                <a16:creationId xmlns:a16="http://schemas.microsoft.com/office/drawing/2014/main" id="{E2D1EAA8-C69D-2534-291A-AFD1411C6982}"/>
              </a:ext>
            </a:extLst>
          </p:cNvPr>
          <p:cNvPicPr>
            <a:picLocks noChangeAspect="1"/>
          </p:cNvPicPr>
          <p:nvPr/>
        </p:nvPicPr>
        <p:blipFill>
          <a:blip r:embed="rId2"/>
          <a:stretch>
            <a:fillRect/>
          </a:stretch>
        </p:blipFill>
        <p:spPr>
          <a:xfrm>
            <a:off x="9106184" y="5827508"/>
            <a:ext cx="2495115" cy="556236"/>
          </a:xfrm>
          <a:prstGeom prst="rect">
            <a:avLst/>
          </a:prstGeom>
        </p:spPr>
      </p:pic>
      <p:sp>
        <p:nvSpPr>
          <p:cNvPr id="8" name="Rectangle 7">
            <a:extLst>
              <a:ext uri="{FF2B5EF4-FFF2-40B4-BE49-F238E27FC236}">
                <a16:creationId xmlns:a16="http://schemas.microsoft.com/office/drawing/2014/main" id="{00444B1A-FFD1-884E-950D-6E72586526E2}"/>
              </a:ext>
            </a:extLst>
          </p:cNvPr>
          <p:cNvSpPr/>
          <p:nvPr/>
        </p:nvSpPr>
        <p:spPr>
          <a:xfrm>
            <a:off x="3953691" y="1053736"/>
            <a:ext cx="8238309" cy="43107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C59C2D3-8673-194C-B69B-04F3666EAC97}"/>
              </a:ext>
            </a:extLst>
          </p:cNvPr>
          <p:cNvSpPr>
            <a:spLocks noGrp="1"/>
          </p:cNvSpPr>
          <p:nvPr>
            <p:ph type="title" hasCustomPrompt="1"/>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sp>
        <p:nvSpPr>
          <p:cNvPr id="12" name="Text Placeholder 14">
            <a:extLst>
              <a:ext uri="{FF2B5EF4-FFF2-40B4-BE49-F238E27FC236}">
                <a16:creationId xmlns:a16="http://schemas.microsoft.com/office/drawing/2014/main" id="{7F605828-06C2-9543-8DBD-DA924924C407}"/>
              </a:ext>
            </a:extLst>
          </p:cNvPr>
          <p:cNvSpPr>
            <a:spLocks noGrp="1"/>
          </p:cNvSpPr>
          <p:nvPr>
            <p:ph type="body" sz="quarter" idx="12" hasCustomPrompt="1"/>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3" name="Text Placeholder 14">
            <a:extLst>
              <a:ext uri="{FF2B5EF4-FFF2-40B4-BE49-F238E27FC236}">
                <a16:creationId xmlns:a16="http://schemas.microsoft.com/office/drawing/2014/main" id="{DC31F895-5E4A-6F4C-873D-65BD75F9EA16}"/>
              </a:ext>
            </a:extLst>
          </p:cNvPr>
          <p:cNvSpPr>
            <a:spLocks noGrp="1"/>
          </p:cNvSpPr>
          <p:nvPr>
            <p:ph type="body" sz="quarter" idx="24" hasCustomPrompt="1"/>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994D4CDC-6ECB-8E43-A9D5-A2684DCB1FCC}"/>
              </a:ext>
            </a:extLst>
          </p:cNvPr>
          <p:cNvSpPr>
            <a:spLocks noGrp="1"/>
          </p:cNvSpPr>
          <p:nvPr>
            <p:ph type="body" sz="quarter" idx="25" hasCustomPrompt="1"/>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sp>
        <p:nvSpPr>
          <p:cNvPr id="6" name="Footer Placeholder 5">
            <a:extLst>
              <a:ext uri="{FF2B5EF4-FFF2-40B4-BE49-F238E27FC236}">
                <a16:creationId xmlns:a16="http://schemas.microsoft.com/office/drawing/2014/main" id="{1D35AAE6-0A41-4B22-783E-E9E0C1C114FF}"/>
              </a:ext>
            </a:extLst>
          </p:cNvPr>
          <p:cNvSpPr>
            <a:spLocks noGrp="1"/>
          </p:cNvSpPr>
          <p:nvPr>
            <p:ph type="ftr" sz="quarter" idx="27"/>
          </p:nvPr>
        </p:nvSpPr>
        <p:spPr/>
        <p:txBody>
          <a:bodyPr/>
          <a:lstStyle/>
          <a:p>
            <a:endParaRPr lang="en-US"/>
          </a:p>
        </p:txBody>
      </p:sp>
    </p:spTree>
    <p:extLst>
      <p:ext uri="{BB962C8B-B14F-4D97-AF65-F5344CB8AC3E}">
        <p14:creationId xmlns:p14="http://schemas.microsoft.com/office/powerpoint/2010/main" val="1392949014"/>
      </p:ext>
    </p:extLst>
  </p:cSld>
  <p:clrMapOvr>
    <a:masterClrMapping/>
  </p:clrMapOvr>
  <p:transition advClick="0">
    <p:fade/>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U.S. offices,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p:txBody>
          <a:bodyPr/>
          <a:lstStyle/>
          <a:p>
            <a:fld id="{51459701-D6B8-4E6D-ADA5-74365E8040C4}" type="slidenum">
              <a:rPr lang="en-US" smtClean="0"/>
              <a:t>‹#›</a:t>
            </a:fld>
            <a:endParaRPr lang="en-US"/>
          </a:p>
        </p:txBody>
      </p:sp>
      <p:grpSp>
        <p:nvGrpSpPr>
          <p:cNvPr id="45" name="Group 44">
            <a:extLst>
              <a:ext uri="{FF2B5EF4-FFF2-40B4-BE49-F238E27FC236}">
                <a16:creationId xmlns:a16="http://schemas.microsoft.com/office/drawing/2014/main" id="{B963B8F7-0E79-9493-6AC5-702E1EC78D5A}"/>
              </a:ext>
            </a:extLst>
          </p:cNvPr>
          <p:cNvGrpSpPr/>
          <p:nvPr/>
        </p:nvGrpSpPr>
        <p:grpSpPr>
          <a:xfrm>
            <a:off x="5043562" y="2067454"/>
            <a:ext cx="7061197" cy="3922655"/>
            <a:chOff x="2395746" y="1668865"/>
            <a:chExt cx="7591170" cy="4217067"/>
          </a:xfrm>
        </p:grpSpPr>
        <p:pic>
          <p:nvPicPr>
            <p:cNvPr id="46" name="Picture 31">
              <a:extLst>
                <a:ext uri="{FF2B5EF4-FFF2-40B4-BE49-F238E27FC236}">
                  <a16:creationId xmlns:a16="http://schemas.microsoft.com/office/drawing/2014/main" id="{8453BB36-78D6-2DC7-FFCA-EA9A947E8B4E}"/>
                </a:ext>
              </a:extLst>
            </p:cNvPr>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5746" y="1668865"/>
              <a:ext cx="7400954" cy="4217067"/>
            </a:xfrm>
            <a:prstGeom prst="rect">
              <a:avLst/>
            </a:prstGeom>
            <a:noFill/>
          </p:spPr>
        </p:pic>
        <p:grpSp>
          <p:nvGrpSpPr>
            <p:cNvPr id="47" name="Group 46">
              <a:extLst>
                <a:ext uri="{FF2B5EF4-FFF2-40B4-BE49-F238E27FC236}">
                  <a16:creationId xmlns:a16="http://schemas.microsoft.com/office/drawing/2014/main" id="{14F5B4A4-AC40-54C9-52DD-2B393F5091F8}"/>
                </a:ext>
              </a:extLst>
            </p:cNvPr>
            <p:cNvGrpSpPr/>
            <p:nvPr/>
          </p:nvGrpSpPr>
          <p:grpSpPr>
            <a:xfrm>
              <a:off x="7499859" y="2903099"/>
              <a:ext cx="1236136" cy="345780"/>
              <a:chOff x="6300791" y="2968849"/>
              <a:chExt cx="1236136" cy="345780"/>
            </a:xfrm>
          </p:grpSpPr>
          <p:pic>
            <p:nvPicPr>
              <p:cNvPr id="103" name="Graphic 102">
                <a:extLst>
                  <a:ext uri="{FF2B5EF4-FFF2-40B4-BE49-F238E27FC236}">
                    <a16:creationId xmlns:a16="http://schemas.microsoft.com/office/drawing/2014/main" id="{112A7937-53D2-20D1-9E52-4C473BEF0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72" y="2970763"/>
                <a:ext cx="1223111" cy="343866"/>
              </a:xfrm>
              <a:prstGeom prst="rect">
                <a:avLst/>
              </a:prstGeom>
            </p:spPr>
          </p:pic>
          <p:sp>
            <p:nvSpPr>
              <p:cNvPr id="104" name="TextBox 103">
                <a:extLst>
                  <a:ext uri="{FF2B5EF4-FFF2-40B4-BE49-F238E27FC236}">
                    <a16:creationId xmlns:a16="http://schemas.microsoft.com/office/drawing/2014/main" id="{CBC15A17-3C54-CE3F-7604-F72E72F2BC89}"/>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Washington, D.C.</a:t>
                </a:r>
              </a:p>
            </p:txBody>
          </p:sp>
        </p:grpSp>
        <p:grpSp>
          <p:nvGrpSpPr>
            <p:cNvPr id="48" name="Group 47">
              <a:extLst>
                <a:ext uri="{FF2B5EF4-FFF2-40B4-BE49-F238E27FC236}">
                  <a16:creationId xmlns:a16="http://schemas.microsoft.com/office/drawing/2014/main" id="{A21C6D81-97BE-B61C-5235-6042FF02F9A9}"/>
                </a:ext>
              </a:extLst>
            </p:cNvPr>
            <p:cNvGrpSpPr/>
            <p:nvPr/>
          </p:nvGrpSpPr>
          <p:grpSpPr>
            <a:xfrm flipH="1">
              <a:off x="8888648" y="2524180"/>
              <a:ext cx="1098268" cy="345780"/>
              <a:chOff x="6240612" y="2968849"/>
              <a:chExt cx="1283770" cy="345780"/>
            </a:xfrm>
          </p:grpSpPr>
          <p:pic>
            <p:nvPicPr>
              <p:cNvPr id="101" name="Graphic 100">
                <a:extLst>
                  <a:ext uri="{FF2B5EF4-FFF2-40B4-BE49-F238E27FC236}">
                    <a16:creationId xmlns:a16="http://schemas.microsoft.com/office/drawing/2014/main" id="{804E6FFF-81C0-3813-A158-995DBF10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612" y="2970763"/>
                <a:ext cx="1283770" cy="343866"/>
              </a:xfrm>
              <a:prstGeom prst="rect">
                <a:avLst/>
              </a:prstGeom>
            </p:spPr>
          </p:pic>
          <p:sp>
            <p:nvSpPr>
              <p:cNvPr id="102" name="TextBox 101">
                <a:extLst>
                  <a:ext uri="{FF2B5EF4-FFF2-40B4-BE49-F238E27FC236}">
                    <a16:creationId xmlns:a16="http://schemas.microsoft.com/office/drawing/2014/main" id="{6CDC3791-3DBA-1650-049A-29ED4B7F3B86}"/>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New York, NY</a:t>
                </a:r>
              </a:p>
            </p:txBody>
          </p:sp>
        </p:grpSp>
        <p:grpSp>
          <p:nvGrpSpPr>
            <p:cNvPr id="49" name="Group 48">
              <a:extLst>
                <a:ext uri="{FF2B5EF4-FFF2-40B4-BE49-F238E27FC236}">
                  <a16:creationId xmlns:a16="http://schemas.microsoft.com/office/drawing/2014/main" id="{E59AF63A-9C1F-5EDF-25E9-565E9C7DDBA1}"/>
                </a:ext>
              </a:extLst>
            </p:cNvPr>
            <p:cNvGrpSpPr/>
            <p:nvPr/>
          </p:nvGrpSpPr>
          <p:grpSpPr>
            <a:xfrm>
              <a:off x="6375645" y="2610221"/>
              <a:ext cx="1236136" cy="345780"/>
              <a:chOff x="6329214" y="2968849"/>
              <a:chExt cx="1236136" cy="345780"/>
            </a:xfrm>
          </p:grpSpPr>
          <p:pic>
            <p:nvPicPr>
              <p:cNvPr id="71" name="Graphic 70">
                <a:extLst>
                  <a:ext uri="{FF2B5EF4-FFF2-40B4-BE49-F238E27FC236}">
                    <a16:creationId xmlns:a16="http://schemas.microsoft.com/office/drawing/2014/main" id="{457520B1-0503-0F8C-3266-E20A3E9ED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2" name="TextBox 71">
                <a:extLst>
                  <a:ext uri="{FF2B5EF4-FFF2-40B4-BE49-F238E27FC236}">
                    <a16:creationId xmlns:a16="http://schemas.microsoft.com/office/drawing/2014/main" id="{D57465B1-EA16-B2EA-7F51-349B1D613D1D}"/>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Chicago, IL</a:t>
                </a:r>
              </a:p>
            </p:txBody>
          </p:sp>
        </p:grpSp>
        <p:grpSp>
          <p:nvGrpSpPr>
            <p:cNvPr id="50" name="Group 49">
              <a:extLst>
                <a:ext uri="{FF2B5EF4-FFF2-40B4-BE49-F238E27FC236}">
                  <a16:creationId xmlns:a16="http://schemas.microsoft.com/office/drawing/2014/main" id="{E5D9B09C-1A80-6382-1398-2804B20C2B81}"/>
                </a:ext>
              </a:extLst>
            </p:cNvPr>
            <p:cNvGrpSpPr/>
            <p:nvPr/>
          </p:nvGrpSpPr>
          <p:grpSpPr>
            <a:xfrm flipH="1">
              <a:off x="4070118" y="1703171"/>
              <a:ext cx="1702228" cy="345780"/>
              <a:chOff x="6329214" y="2968849"/>
              <a:chExt cx="1236136" cy="345780"/>
            </a:xfrm>
          </p:grpSpPr>
          <p:pic>
            <p:nvPicPr>
              <p:cNvPr id="69" name="Graphic 68">
                <a:extLst>
                  <a:ext uri="{FF2B5EF4-FFF2-40B4-BE49-F238E27FC236}">
                    <a16:creationId xmlns:a16="http://schemas.microsoft.com/office/drawing/2014/main" id="{8F7AB314-69DA-DE3C-53E6-22EB0151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70" name="TextBox 69">
                <a:extLst>
                  <a:ext uri="{FF2B5EF4-FFF2-40B4-BE49-F238E27FC236}">
                    <a16:creationId xmlns:a16="http://schemas.microsoft.com/office/drawing/2014/main" id="{538E2B3D-733F-02C8-0868-FD6F7401E533}"/>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Seattle/Bellevue, WA</a:t>
                </a:r>
              </a:p>
            </p:txBody>
          </p:sp>
        </p:grpSp>
        <p:grpSp>
          <p:nvGrpSpPr>
            <p:cNvPr id="51" name="Group 50">
              <a:extLst>
                <a:ext uri="{FF2B5EF4-FFF2-40B4-BE49-F238E27FC236}">
                  <a16:creationId xmlns:a16="http://schemas.microsoft.com/office/drawing/2014/main" id="{D60206A6-BC8D-5469-BF80-225F6789E1D6}"/>
                </a:ext>
              </a:extLst>
            </p:cNvPr>
            <p:cNvGrpSpPr/>
            <p:nvPr/>
          </p:nvGrpSpPr>
          <p:grpSpPr>
            <a:xfrm>
              <a:off x="2943778" y="1930902"/>
              <a:ext cx="1183949" cy="346591"/>
              <a:chOff x="5979947" y="2968038"/>
              <a:chExt cx="1544434" cy="346591"/>
            </a:xfrm>
          </p:grpSpPr>
          <p:pic>
            <p:nvPicPr>
              <p:cNvPr id="67" name="Graphic 66">
                <a:extLst>
                  <a:ext uri="{FF2B5EF4-FFF2-40B4-BE49-F238E27FC236}">
                    <a16:creationId xmlns:a16="http://schemas.microsoft.com/office/drawing/2014/main" id="{9E90D356-CB69-83B5-F984-7A873560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167" y="2970763"/>
                <a:ext cx="1489214" cy="343866"/>
              </a:xfrm>
              <a:prstGeom prst="rect">
                <a:avLst/>
              </a:prstGeom>
            </p:spPr>
          </p:pic>
          <p:sp>
            <p:nvSpPr>
              <p:cNvPr id="68" name="TextBox 67">
                <a:extLst>
                  <a:ext uri="{FF2B5EF4-FFF2-40B4-BE49-F238E27FC236}">
                    <a16:creationId xmlns:a16="http://schemas.microsoft.com/office/drawing/2014/main" id="{E7036FEC-D09B-634B-1868-524A3E878614}"/>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 Portland, OR</a:t>
                </a:r>
              </a:p>
            </p:txBody>
          </p:sp>
        </p:grpSp>
        <p:grpSp>
          <p:nvGrpSpPr>
            <p:cNvPr id="52" name="Group 51">
              <a:extLst>
                <a:ext uri="{FF2B5EF4-FFF2-40B4-BE49-F238E27FC236}">
                  <a16:creationId xmlns:a16="http://schemas.microsoft.com/office/drawing/2014/main" id="{7C9E2E40-71EA-DA29-D868-D5AC5985989D}"/>
                </a:ext>
              </a:extLst>
            </p:cNvPr>
            <p:cNvGrpSpPr/>
            <p:nvPr/>
          </p:nvGrpSpPr>
          <p:grpSpPr>
            <a:xfrm flipH="1" flipV="1">
              <a:off x="8594063" y="3316127"/>
              <a:ext cx="1100410" cy="368276"/>
              <a:chOff x="6229698" y="2970764"/>
              <a:chExt cx="1286274" cy="343866"/>
            </a:xfrm>
          </p:grpSpPr>
          <p:pic>
            <p:nvPicPr>
              <p:cNvPr id="65" name="Graphic 64">
                <a:extLst>
                  <a:ext uri="{FF2B5EF4-FFF2-40B4-BE49-F238E27FC236}">
                    <a16:creationId xmlns:a16="http://schemas.microsoft.com/office/drawing/2014/main" id="{6682457D-91A0-AFDF-7163-C4BB6DA46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698" y="2970764"/>
                <a:ext cx="1286274" cy="343866"/>
              </a:xfrm>
              <a:prstGeom prst="rect">
                <a:avLst/>
              </a:prstGeom>
            </p:spPr>
          </p:pic>
          <p:sp>
            <p:nvSpPr>
              <p:cNvPr id="66" name="TextBox 65">
                <a:extLst>
                  <a:ext uri="{FF2B5EF4-FFF2-40B4-BE49-F238E27FC236}">
                    <a16:creationId xmlns:a16="http://schemas.microsoft.com/office/drawing/2014/main" id="{5A5F0CB7-F633-E7EE-3E9C-23303622C351}"/>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Richmond, VA</a:t>
                </a:r>
              </a:p>
            </p:txBody>
          </p:sp>
        </p:grpSp>
        <p:grpSp>
          <p:nvGrpSpPr>
            <p:cNvPr id="53" name="Group 52">
              <a:extLst>
                <a:ext uri="{FF2B5EF4-FFF2-40B4-BE49-F238E27FC236}">
                  <a16:creationId xmlns:a16="http://schemas.microsoft.com/office/drawing/2014/main" id="{7CCC2D5C-D304-FB89-5EA8-4436BD3C8ACF}"/>
                </a:ext>
              </a:extLst>
            </p:cNvPr>
            <p:cNvGrpSpPr/>
            <p:nvPr/>
          </p:nvGrpSpPr>
          <p:grpSpPr>
            <a:xfrm flipH="1">
              <a:off x="3858575" y="2880785"/>
              <a:ext cx="1358075" cy="345780"/>
              <a:chOff x="6219401" y="2968849"/>
              <a:chExt cx="1304981" cy="345780"/>
            </a:xfrm>
          </p:grpSpPr>
          <p:pic>
            <p:nvPicPr>
              <p:cNvPr id="63" name="Graphic 62">
                <a:extLst>
                  <a:ext uri="{FF2B5EF4-FFF2-40B4-BE49-F238E27FC236}">
                    <a16:creationId xmlns:a16="http://schemas.microsoft.com/office/drawing/2014/main" id="{1B9C9F6D-ED73-18DE-FA7F-EBED70BA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1" y="2970763"/>
                <a:ext cx="1304981" cy="343866"/>
              </a:xfrm>
              <a:prstGeom prst="rect">
                <a:avLst/>
              </a:prstGeom>
            </p:spPr>
          </p:pic>
          <p:sp>
            <p:nvSpPr>
              <p:cNvPr id="64" name="TextBox 63">
                <a:extLst>
                  <a:ext uri="{FF2B5EF4-FFF2-40B4-BE49-F238E27FC236}">
                    <a16:creationId xmlns:a16="http://schemas.microsoft.com/office/drawing/2014/main" id="{8220EAD0-610B-2A60-8867-54691AFE5B65}"/>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San Francisco, CA</a:t>
                </a:r>
              </a:p>
            </p:txBody>
          </p:sp>
        </p:grpSp>
        <p:grpSp>
          <p:nvGrpSpPr>
            <p:cNvPr id="54" name="Group 53">
              <a:extLst>
                <a:ext uri="{FF2B5EF4-FFF2-40B4-BE49-F238E27FC236}">
                  <a16:creationId xmlns:a16="http://schemas.microsoft.com/office/drawing/2014/main" id="{B51E02E8-E330-BC57-51D3-F4DFDB5E60B5}"/>
                </a:ext>
              </a:extLst>
            </p:cNvPr>
            <p:cNvGrpSpPr/>
            <p:nvPr/>
          </p:nvGrpSpPr>
          <p:grpSpPr>
            <a:xfrm>
              <a:off x="3128307" y="3848007"/>
              <a:ext cx="1261851" cy="370451"/>
              <a:chOff x="3020408" y="3653591"/>
              <a:chExt cx="1261851" cy="370451"/>
            </a:xfrm>
          </p:grpSpPr>
          <p:pic>
            <p:nvPicPr>
              <p:cNvPr id="61" name="Graphic 60">
                <a:extLst>
                  <a:ext uri="{FF2B5EF4-FFF2-40B4-BE49-F238E27FC236}">
                    <a16:creationId xmlns:a16="http://schemas.microsoft.com/office/drawing/2014/main" id="{BC43F361-895C-DB58-4347-55639441E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020408" y="3653591"/>
                <a:ext cx="1261851" cy="347472"/>
              </a:xfrm>
              <a:prstGeom prst="rect">
                <a:avLst/>
              </a:prstGeom>
            </p:spPr>
          </p:pic>
          <p:sp>
            <p:nvSpPr>
              <p:cNvPr id="62" name="TextBox 61">
                <a:extLst>
                  <a:ext uri="{FF2B5EF4-FFF2-40B4-BE49-F238E27FC236}">
                    <a16:creationId xmlns:a16="http://schemas.microsoft.com/office/drawing/2014/main" id="{0743C047-9DBB-D252-E273-BBDDB8E4A996}"/>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mn-lt"/>
                    <a:ea typeface="+mn-ea"/>
                    <a:cs typeface="+mn-cs"/>
                  </a:rPr>
                  <a:t>Los Angeles, CA</a:t>
                </a:r>
              </a:p>
            </p:txBody>
          </p:sp>
        </p:grpSp>
        <p:grpSp>
          <p:nvGrpSpPr>
            <p:cNvPr id="55" name="Group 54">
              <a:extLst>
                <a:ext uri="{FF2B5EF4-FFF2-40B4-BE49-F238E27FC236}">
                  <a16:creationId xmlns:a16="http://schemas.microsoft.com/office/drawing/2014/main" id="{19BFABC7-7DED-E0C1-BE48-CD7223C5B167}"/>
                </a:ext>
              </a:extLst>
            </p:cNvPr>
            <p:cNvGrpSpPr/>
            <p:nvPr/>
          </p:nvGrpSpPr>
          <p:grpSpPr>
            <a:xfrm>
              <a:off x="3019468" y="3562087"/>
              <a:ext cx="1338363" cy="345777"/>
              <a:chOff x="6137895" y="2860521"/>
              <a:chExt cx="1338363" cy="345777"/>
            </a:xfrm>
          </p:grpSpPr>
          <p:pic>
            <p:nvPicPr>
              <p:cNvPr id="59" name="Graphic 58">
                <a:extLst>
                  <a:ext uri="{FF2B5EF4-FFF2-40B4-BE49-F238E27FC236}">
                    <a16:creationId xmlns:a16="http://schemas.microsoft.com/office/drawing/2014/main" id="{42F31F66-B94A-2B54-D797-AE5411D7B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895" y="2862432"/>
                <a:ext cx="1338363" cy="343866"/>
              </a:xfrm>
              <a:prstGeom prst="rect">
                <a:avLst/>
              </a:prstGeom>
            </p:spPr>
          </p:pic>
          <p:sp>
            <p:nvSpPr>
              <p:cNvPr id="60" name="TextBox 59">
                <a:extLst>
                  <a:ext uri="{FF2B5EF4-FFF2-40B4-BE49-F238E27FC236}">
                    <a16:creationId xmlns:a16="http://schemas.microsoft.com/office/drawing/2014/main" id="{587E76F3-FF81-9D5F-8AB9-CB4B4E68339F}"/>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Culver City, CA</a:t>
                </a:r>
              </a:p>
            </p:txBody>
          </p:sp>
        </p:grpSp>
        <p:grpSp>
          <p:nvGrpSpPr>
            <p:cNvPr id="56" name="Group 55">
              <a:extLst>
                <a:ext uri="{FF2B5EF4-FFF2-40B4-BE49-F238E27FC236}">
                  <a16:creationId xmlns:a16="http://schemas.microsoft.com/office/drawing/2014/main" id="{91AE973E-C983-B5AB-FF9F-BA376DCA5CD8}"/>
                </a:ext>
              </a:extLst>
            </p:cNvPr>
            <p:cNvGrpSpPr/>
            <p:nvPr/>
          </p:nvGrpSpPr>
          <p:grpSpPr>
            <a:xfrm flipH="1">
              <a:off x="3759232" y="4697831"/>
              <a:ext cx="1296045" cy="345780"/>
              <a:chOff x="6329214" y="2968849"/>
              <a:chExt cx="1236136" cy="345780"/>
            </a:xfrm>
          </p:grpSpPr>
          <p:pic>
            <p:nvPicPr>
              <p:cNvPr id="57" name="Graphic 56">
                <a:extLst>
                  <a:ext uri="{FF2B5EF4-FFF2-40B4-BE49-F238E27FC236}">
                    <a16:creationId xmlns:a16="http://schemas.microsoft.com/office/drawing/2014/main" id="{540F9A57-6029-D3C8-2C68-929967772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3833" y="2970763"/>
                <a:ext cx="1160548" cy="343866"/>
              </a:xfrm>
              <a:prstGeom prst="rect">
                <a:avLst/>
              </a:prstGeom>
            </p:spPr>
          </p:pic>
          <p:sp>
            <p:nvSpPr>
              <p:cNvPr id="58" name="TextBox 57">
                <a:extLst>
                  <a:ext uri="{FF2B5EF4-FFF2-40B4-BE49-F238E27FC236}">
                    <a16:creationId xmlns:a16="http://schemas.microsoft.com/office/drawing/2014/main" id="{15DFDCB7-ACF7-E4D8-0C1F-8000D1058BF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950" i="0" u="none" strike="noStrike" kern="1200" cap="none" spc="0" normalizeH="0" baseline="0" noProof="0">
                    <a:ln>
                      <a:noFill/>
                    </a:ln>
                    <a:solidFill>
                      <a:schemeClr val="bg1"/>
                    </a:solidFill>
                    <a:effectLst/>
                    <a:uLnTx/>
                    <a:uFillTx/>
                    <a:latin typeface="Arial"/>
                    <a:ea typeface="+mn-ea"/>
                    <a:cs typeface="+mn-cs"/>
                  </a:rPr>
                  <a:t>Anchorage, AK</a:t>
                </a:r>
              </a:p>
            </p:txBody>
          </p:sp>
        </p:grpSp>
      </p:grpSp>
      <p:pic>
        <p:nvPicPr>
          <p:cNvPr id="7" name="Picture 6">
            <a:extLst>
              <a:ext uri="{FF2B5EF4-FFF2-40B4-BE49-F238E27FC236}">
                <a16:creationId xmlns:a16="http://schemas.microsoft.com/office/drawing/2014/main" id="{8C0ED5C3-2EEB-3235-01EF-A3843E2250B1}"/>
              </a:ext>
            </a:extLst>
          </p:cNvPr>
          <p:cNvPicPr>
            <a:picLocks noChangeAspect="1"/>
          </p:cNvPicPr>
          <p:nvPr/>
        </p:nvPicPr>
        <p:blipFill>
          <a:blip r:embed="rId5"/>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466424331"/>
      </p:ext>
    </p:extLst>
  </p:cSld>
  <p:clrMapOvr>
    <a:masterClrMapping/>
  </p:clrMapOvr>
  <p:transition advClick="0">
    <p:fade/>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Blank">
    <p:spTree>
      <p:nvGrpSpPr>
        <p:cNvPr id="1" name=""/>
        <p:cNvGrpSpPr/>
        <p:nvPr/>
      </p:nvGrpSpPr>
      <p:grpSpPr>
        <a:xfrm>
          <a:off x="0" y="0"/>
          <a:ext cx="0" cy="0"/>
        </a:xfrm>
      </p:grpSpPr>
      <p:sp>
        <p:nvSpPr>
          <p:cNvPr id="7" name="Date Placeholder 6">
            <a:extLst>
              <a:ext uri="{FF2B5EF4-FFF2-40B4-BE49-F238E27FC236}">
                <a16:creationId xmlns:a16="http://schemas.microsoft.com/office/drawing/2014/main" id="{59C36ACE-9CDE-90B5-971B-2A3257BBB69F}"/>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8" name="Footer Placeholder 7">
            <a:extLst>
              <a:ext uri="{FF2B5EF4-FFF2-40B4-BE49-F238E27FC236}">
                <a16:creationId xmlns:a16="http://schemas.microsoft.com/office/drawing/2014/main" id="{623D65FC-60B4-8014-CCE0-FF4EF3B9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82144B-EE2A-4E21-6D88-8B2AD503A759}"/>
              </a:ext>
            </a:extLst>
          </p:cNvPr>
          <p:cNvSpPr>
            <a:spLocks noGrp="1"/>
          </p:cNvSpPr>
          <p:nvPr>
            <p:ph type="sldNum" sz="quarter" idx="12"/>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205176549"/>
      </p:ext>
    </p:extLst>
  </p:cSld>
  <p:clrMapOvr>
    <a:masterClrMapping/>
  </p:clrMapOvr>
  <p:transition advClick="0">
    <p:fade/>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E80AE544-B5A6-DE5C-D9D8-E9F14D19EE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D5934D-E158-46A8-5CC3-DE5266C96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783CD2-E556-C16A-35E2-7D5569D5912B}"/>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5" name="Footer Placeholder 4">
            <a:extLst>
              <a:ext uri="{FF2B5EF4-FFF2-40B4-BE49-F238E27FC236}">
                <a16:creationId xmlns:a16="http://schemas.microsoft.com/office/drawing/2014/main" id="{FAF70D56-0F1C-73AC-B9A5-EB9CA3D61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2EB7A-7E8B-71C7-A2AA-5D657E6D90D5}"/>
              </a:ext>
            </a:extLst>
          </p:cNvPr>
          <p:cNvSpPr>
            <a:spLocks noGrp="1"/>
          </p:cNvSpPr>
          <p:nvPr>
            <p:ph type="sldNum" sz="quarter" idx="12"/>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193616385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E6E17CC9-4B59-DCA2-1BB1-064CC3105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6E7FB-134E-56CB-4E58-436F40CF9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E79A9-1578-EA31-F1B2-560587069F1F}"/>
              </a:ext>
            </a:extLst>
          </p:cNvPr>
          <p:cNvSpPr>
            <a:spLocks noGrp="1"/>
          </p:cNvSpPr>
          <p:nvPr>
            <p:ph type="dt" sz="half" idx="10"/>
          </p:nvPr>
        </p:nvSpPr>
        <p:spPr/>
        <p:txBody>
          <a:bodyPr/>
          <a:lstStyle/>
          <a:p>
            <a:fld id="{F04FA217-6835-41D3-B4B6-8408B2A6D2E2}" type="datetimeFigureOut">
              <a:rPr lang="en-US" smtClean="0"/>
              <a:t>11/9/2023</a:t>
            </a:fld>
            <a:endParaRPr lang="en-US"/>
          </a:p>
        </p:txBody>
      </p:sp>
      <p:sp>
        <p:nvSpPr>
          <p:cNvPr id="5" name="Footer Placeholder 4">
            <a:extLst>
              <a:ext uri="{FF2B5EF4-FFF2-40B4-BE49-F238E27FC236}">
                <a16:creationId xmlns:a16="http://schemas.microsoft.com/office/drawing/2014/main" id="{1763563E-F3C0-1228-0F6E-DD46FF917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316BD-65A5-09FD-CF7B-104ED9E49050}"/>
              </a:ext>
            </a:extLst>
          </p:cNvPr>
          <p:cNvSpPr>
            <a:spLocks noGrp="1"/>
          </p:cNvSpPr>
          <p:nvPr>
            <p:ph type="sldNum" sz="quarter" idx="12"/>
          </p:nvPr>
        </p:nvSpPr>
        <p:spPr/>
        <p:txBody>
          <a:bodyPr/>
          <a:lstStyle/>
          <a:p>
            <a:fld id="{9AFBF7A8-C72C-4590-95FB-9E4F62A13A11}" type="slidenum">
              <a:rPr lang="en-US" smtClean="0"/>
              <a:t>‹#›</a:t>
            </a:fld>
            <a:endParaRPr lang="en-US"/>
          </a:p>
        </p:txBody>
      </p:sp>
    </p:spTree>
    <p:extLst>
      <p:ext uri="{BB962C8B-B14F-4D97-AF65-F5344CB8AC3E}">
        <p14:creationId xmlns:p14="http://schemas.microsoft.com/office/powerpoint/2010/main" val="3910199545"/>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9,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9501438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Bulleted Text">
    <p:bg>
      <p:bgPr>
        <a:solidFill>
          <a:srgbClr val="1E283C"/>
        </a:solidFill>
        <a:effectLst/>
      </p:bgPr>
    </p:bg>
    <p:spTree>
      <p:nvGrpSpPr>
        <p:cNvPr id="1" name=""/>
        <p:cNvGrpSpPr/>
        <p:nvPr/>
      </p:nvGrpSpPr>
      <p:grpSpPr>
        <a:xfrm>
          <a:off x="0" y="0"/>
          <a:ext cx="0" cy="0"/>
        </a:xfrm>
      </p:grpSpPr>
      <p:pic>
        <p:nvPicPr>
          <p:cNvPr id="6" name="Picture 5">
            <a:extLst>
              <a:ext uri="{FF2B5EF4-FFF2-40B4-BE49-F238E27FC236}">
                <a16:creationId xmlns:a16="http://schemas.microsoft.com/office/drawing/2014/main" id="{D89DEB50-12C2-2B5D-9215-9387AD53AFE8}"/>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3" name="Date Placeholder 2">
            <a:extLst>
              <a:ext uri="{FF2B5EF4-FFF2-40B4-BE49-F238E27FC236}">
                <a16:creationId xmlns:a16="http://schemas.microsoft.com/office/drawing/2014/main" id="{CEF3F100-8612-76D3-7DDF-96A77DB98A36}"/>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4" name="Footer Placeholder 3">
            <a:extLst>
              <a:ext uri="{FF2B5EF4-FFF2-40B4-BE49-F238E27FC236}">
                <a16:creationId xmlns:a16="http://schemas.microsoft.com/office/drawing/2014/main" id="{FCB82EF1-38EA-DC73-B7AE-9101FA93CE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65BA1-9F05-93E1-283A-42A25A61F195}"/>
              </a:ext>
            </a:extLst>
          </p:cNvPr>
          <p:cNvSpPr>
            <a:spLocks noGrp="1"/>
          </p:cNvSpPr>
          <p:nvPr>
            <p:ph type="sldNum" sz="quarter" idx="12"/>
          </p:nvPr>
        </p:nvSpPr>
        <p:spPr/>
        <p:txBody>
          <a:bodyPr/>
          <a:lstStyle/>
          <a:p>
            <a:fld id="{51459701-D6B8-4E6D-ADA5-74365E8040C4}" type="slidenum">
              <a:rPr lang="en-US" smtClean="0"/>
              <a:t>‹#›</a:t>
            </a:fld>
            <a:endParaRPr lang="en-US"/>
          </a:p>
        </p:txBody>
      </p:sp>
      <p:sp>
        <p:nvSpPr>
          <p:cNvPr id="9" name="Content Placeholder 8">
            <a:extLst>
              <a:ext uri="{FF2B5EF4-FFF2-40B4-BE49-F238E27FC236}">
                <a16:creationId xmlns:a16="http://schemas.microsoft.com/office/drawing/2014/main" id="{0837EB7C-F77B-175D-E6C8-272620803996}"/>
              </a:ext>
            </a:extLst>
          </p:cNvPr>
          <p:cNvSpPr>
            <a:spLocks noGrp="1"/>
          </p:cNvSpPr>
          <p:nvPr>
            <p:ph sz="quarter" idx="13" hasCustomPrompt="1"/>
          </p:nvPr>
        </p:nvSpPr>
        <p:spPr>
          <a:xfrm>
            <a:off x="640709" y="1663338"/>
            <a:ext cx="10963656" cy="4391025"/>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11" name="Title 10">
            <a:extLst>
              <a:ext uri="{FF2B5EF4-FFF2-40B4-BE49-F238E27FC236}">
                <a16:creationId xmlns:a16="http://schemas.microsoft.com/office/drawing/2014/main" id="{C0D4605C-6895-EAD1-1CA0-241AA1A0D4C5}"/>
              </a:ext>
            </a:extLst>
          </p:cNvPr>
          <p:cNvSpPr>
            <a:spLocks noGrp="1"/>
          </p:cNvSpPr>
          <p:nvPr>
            <p:ph type="title" hasCustomPrompt="1"/>
          </p:nvPr>
        </p:nvSpPr>
        <p:spPr/>
        <p:txBody>
          <a:bodyPr/>
          <a:lstStyle>
            <a:lvl1pPr>
              <a:defRPr/>
            </a:lvl1pPr>
          </a:lstStyle>
          <a:p>
            <a:r>
              <a:rPr lang="en-US"/>
              <a:t>Click to Add Title</a:t>
            </a:r>
          </a:p>
        </p:txBody>
      </p:sp>
    </p:spTree>
    <p:extLst>
      <p:ext uri="{BB962C8B-B14F-4D97-AF65-F5344CB8AC3E}">
        <p14:creationId xmlns:p14="http://schemas.microsoft.com/office/powerpoint/2010/main" val="855306217"/>
      </p:ext>
    </p:extLst>
  </p:cSld>
  <p:clrMapOvr>
    <a:overrideClrMapping bg1="lt1" tx1="dk1" bg2="lt2" tx2="dk2" accent1="accent1" accent2="accent2" accent3="accent3" accent4="accent4" accent5="accent5" accent6="accent6" hlink="hlink" folHlink="folHlink"/>
  </p:clrMapOvr>
  <p:transition advClick="0">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Two_Columns">
    <p:spTree>
      <p:nvGrpSpPr>
        <p:cNvPr id="1" name=""/>
        <p:cNvGrpSpPr/>
        <p:nvPr/>
      </p:nvGrpSpPr>
      <p:grpSpPr>
        <a:xfrm>
          <a:off x="0" y="0"/>
          <a:ext cx="0" cy="0"/>
        </a:xfrm>
      </p:grpSpPr>
      <p:pic>
        <p:nvPicPr>
          <p:cNvPr id="5" name="Picture 4">
            <a:extLst>
              <a:ext uri="{FF2B5EF4-FFF2-40B4-BE49-F238E27FC236}">
                <a16:creationId xmlns:a16="http://schemas.microsoft.com/office/drawing/2014/main" id="{C0051FCD-2060-0CA4-FF78-6FE90129A5B2}"/>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2" name="Date Placeholder 1">
            <a:extLst>
              <a:ext uri="{FF2B5EF4-FFF2-40B4-BE49-F238E27FC236}">
                <a16:creationId xmlns:a16="http://schemas.microsoft.com/office/drawing/2014/main" id="{6DFB66C3-D410-44F0-814F-2D0098F99614}"/>
              </a:ext>
            </a:extLst>
          </p:cNvPr>
          <p:cNvSpPr>
            <a:spLocks noGrp="1"/>
          </p:cNvSpPr>
          <p:nvPr>
            <p:ph type="dt" sz="half" idx="22"/>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5B85BC07-56BF-86F8-F894-18219F167749}"/>
              </a:ext>
            </a:extLst>
          </p:cNvPr>
          <p:cNvSpPr>
            <a:spLocks noGrp="1"/>
          </p:cNvSpPr>
          <p:nvPr>
            <p:ph type="ftr" sz="quarter" idx="23"/>
          </p:nvPr>
        </p:nvSpPr>
        <p:spPr/>
        <p:txBody>
          <a:bodyPr/>
          <a:lstStyle/>
          <a:p>
            <a:endParaRPr lang="en-US"/>
          </a:p>
        </p:txBody>
      </p:sp>
      <p:sp>
        <p:nvSpPr>
          <p:cNvPr id="7" name="Slide Number Placeholder 6">
            <a:extLst>
              <a:ext uri="{FF2B5EF4-FFF2-40B4-BE49-F238E27FC236}">
                <a16:creationId xmlns:a16="http://schemas.microsoft.com/office/drawing/2014/main" id="{4F7F9312-BE11-6237-2F00-F9EB0E99D64A}"/>
              </a:ext>
            </a:extLst>
          </p:cNvPr>
          <p:cNvSpPr>
            <a:spLocks noGrp="1"/>
          </p:cNvSpPr>
          <p:nvPr>
            <p:ph type="sldNum" sz="quarter" idx="24"/>
          </p:nvPr>
        </p:nvSpPr>
        <p:spPr/>
        <p:txBody>
          <a:bodyPr/>
          <a:lstStyle/>
          <a:p>
            <a:fld id="{51459701-D6B8-4E6D-ADA5-74365E8040C4}" type="slidenum">
              <a:rPr lang="en-US" smtClean="0"/>
              <a:t>‹#›</a:t>
            </a:fld>
            <a:endParaRPr lang="en-US"/>
          </a:p>
        </p:txBody>
      </p:sp>
      <p:sp>
        <p:nvSpPr>
          <p:cNvPr id="11" name="Content Placeholder 10">
            <a:extLst>
              <a:ext uri="{FF2B5EF4-FFF2-40B4-BE49-F238E27FC236}">
                <a16:creationId xmlns:a16="http://schemas.microsoft.com/office/drawing/2014/main" id="{903CA248-5463-4B09-F702-9BA52A6907F2}"/>
              </a:ext>
            </a:extLst>
          </p:cNvPr>
          <p:cNvSpPr>
            <a:spLocks noGrp="1"/>
          </p:cNvSpPr>
          <p:nvPr>
            <p:ph sz="quarter" idx="25" hasCustomPrompt="1"/>
          </p:nvPr>
        </p:nvSpPr>
        <p:spPr>
          <a:xfrm>
            <a:off x="640709" y="1658437"/>
            <a:ext cx="5278438" cy="4206240"/>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12" name="Content Placeholder 10">
            <a:extLst>
              <a:ext uri="{FF2B5EF4-FFF2-40B4-BE49-F238E27FC236}">
                <a16:creationId xmlns:a16="http://schemas.microsoft.com/office/drawing/2014/main" id="{64923A1C-5EB8-299E-2BCE-2BF15B71FC46}"/>
              </a:ext>
            </a:extLst>
          </p:cNvPr>
          <p:cNvSpPr>
            <a:spLocks noGrp="1"/>
          </p:cNvSpPr>
          <p:nvPr>
            <p:ph sz="quarter" idx="26" hasCustomPrompt="1"/>
          </p:nvPr>
        </p:nvSpPr>
        <p:spPr>
          <a:xfrm>
            <a:off x="6325927" y="1658437"/>
            <a:ext cx="5278438" cy="4206240"/>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13" name="Title 12">
            <a:extLst>
              <a:ext uri="{FF2B5EF4-FFF2-40B4-BE49-F238E27FC236}">
                <a16:creationId xmlns:a16="http://schemas.microsoft.com/office/drawing/2014/main" id="{1A0159A5-6A1C-1A01-6488-DE80B736048B}"/>
              </a:ext>
            </a:extLst>
          </p:cNvPr>
          <p:cNvSpPr>
            <a:spLocks noGrp="1"/>
          </p:cNvSpPr>
          <p:nvPr>
            <p:ph type="title" hasCustomPrompt="1"/>
          </p:nvPr>
        </p:nvSpPr>
        <p:spPr>
          <a:xfrm>
            <a:off x="640709" y="649281"/>
            <a:ext cx="10963656" cy="713232"/>
          </a:xfrm>
        </p:spPr>
        <p:txBody>
          <a:bodyPr/>
          <a:lstStyle/>
          <a:p>
            <a:r>
              <a:rPr lang="en-US"/>
              <a:t>Click to Add Title</a:t>
            </a:r>
          </a:p>
        </p:txBody>
      </p:sp>
    </p:spTree>
    <p:extLst>
      <p:ext uri="{BB962C8B-B14F-4D97-AF65-F5344CB8AC3E}">
        <p14:creationId xmlns:p14="http://schemas.microsoft.com/office/powerpoint/2010/main" val="720548895"/>
      </p:ext>
    </p:extLst>
  </p:cSld>
  <p:clrMapOvr>
    <a:masterClrMapping/>
  </p:clrMapOvr>
  <p:transition advClick="0">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0_Text_Image">
    <p:spTree>
      <p:nvGrpSpPr>
        <p:cNvPr id="1" name=""/>
        <p:cNvGrpSpPr/>
        <p:nvPr/>
      </p:nvGrpSpPr>
      <p:grpSpPr>
        <a:xfrm>
          <a:off x="0" y="0"/>
          <a:ext cx="0" cy="0"/>
        </a:xfrm>
      </p:grpSpPr>
      <p:pic>
        <p:nvPicPr>
          <p:cNvPr id="5" name="Picture 4">
            <a:extLst>
              <a:ext uri="{FF2B5EF4-FFF2-40B4-BE49-F238E27FC236}">
                <a16:creationId xmlns:a16="http://schemas.microsoft.com/office/drawing/2014/main" id="{C9D489AB-D569-22C8-50A3-BEB239449A71}"/>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9" name="Picture Placeholder 2"/>
          <p:cNvSpPr>
            <a:spLocks noGrp="1"/>
          </p:cNvSpPr>
          <p:nvPr>
            <p:ph type="pic" sz="quarter" idx="13" hasCustomPrompt="1"/>
          </p:nvPr>
        </p:nvSpPr>
        <p:spPr>
          <a:xfrm>
            <a:off x="7465254" y="1709530"/>
            <a:ext cx="4139111" cy="4316132"/>
          </a:xfrm>
          <a:prstGeom prst="rect">
            <a:avLst/>
          </a:prstGeom>
        </p:spPr>
        <p:txBody>
          <a:bodyPr lIns="0" tIns="0" rIns="0" bIns="0"/>
          <a:lstStyle>
            <a:lvl1pPr marL="0" indent="0">
              <a:buNone/>
              <a:defRPr lang="en-US"/>
            </a:lvl1pPr>
          </a:lstStyle>
          <a:p>
            <a:pPr lvl="0">
              <a:lnSpc>
                <a:spcPct val="120000"/>
              </a:lnSpc>
              <a:buFont typeface="Wingdings" charset="2"/>
            </a:pPr>
            <a:r>
              <a:rPr lang="en-US"/>
              <a:t>Drag or click icon to add a picture</a:t>
            </a:r>
          </a:p>
        </p:txBody>
      </p:sp>
      <p:sp>
        <p:nvSpPr>
          <p:cNvPr id="2" name="Content Placeholder 10">
            <a:extLst>
              <a:ext uri="{FF2B5EF4-FFF2-40B4-BE49-F238E27FC236}">
                <a16:creationId xmlns:a16="http://schemas.microsoft.com/office/drawing/2014/main" id="{432ABE4E-5F29-8F0A-146B-F25870F503EA}"/>
              </a:ext>
            </a:extLst>
          </p:cNvPr>
          <p:cNvSpPr>
            <a:spLocks noGrp="1"/>
          </p:cNvSpPr>
          <p:nvPr>
            <p:ph sz="quarter" idx="25" hasCustomPrompt="1"/>
          </p:nvPr>
        </p:nvSpPr>
        <p:spPr>
          <a:xfrm>
            <a:off x="640709" y="1709530"/>
            <a:ext cx="6565392" cy="4206240"/>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4" name="Date Placeholder 3">
            <a:extLst>
              <a:ext uri="{FF2B5EF4-FFF2-40B4-BE49-F238E27FC236}">
                <a16:creationId xmlns:a16="http://schemas.microsoft.com/office/drawing/2014/main" id="{F73B516C-FC42-F555-9195-4BDBDBBB58D4}"/>
              </a:ext>
            </a:extLst>
          </p:cNvPr>
          <p:cNvSpPr>
            <a:spLocks noGrp="1"/>
          </p:cNvSpPr>
          <p:nvPr>
            <p:ph type="dt" sz="half" idx="26"/>
          </p:nvPr>
        </p:nvSpPr>
        <p:spPr/>
        <p:txBody>
          <a:bodyPr/>
          <a:lstStyle/>
          <a:p>
            <a:fld id="{8139AEF1-AB6A-40E6-AA52-678211EFBB5C}" type="datetimeFigureOut">
              <a:rPr lang="en-US" smtClean="0"/>
              <a:t>11/9/2023</a:t>
            </a:fld>
            <a:endParaRPr lang="en-US"/>
          </a:p>
        </p:txBody>
      </p:sp>
      <p:sp>
        <p:nvSpPr>
          <p:cNvPr id="6" name="Footer Placeholder 5">
            <a:extLst>
              <a:ext uri="{FF2B5EF4-FFF2-40B4-BE49-F238E27FC236}">
                <a16:creationId xmlns:a16="http://schemas.microsoft.com/office/drawing/2014/main" id="{A1B1545D-D404-3D81-94F7-A21049F7B2A2}"/>
              </a:ext>
            </a:extLst>
          </p:cNvPr>
          <p:cNvSpPr>
            <a:spLocks noGrp="1"/>
          </p:cNvSpPr>
          <p:nvPr>
            <p:ph type="ftr" sz="quarter" idx="27"/>
          </p:nvPr>
        </p:nvSpPr>
        <p:spPr/>
        <p:txBody>
          <a:bodyPr/>
          <a:lstStyle/>
          <a:p>
            <a:endParaRPr lang="en-US"/>
          </a:p>
        </p:txBody>
      </p:sp>
      <p:sp>
        <p:nvSpPr>
          <p:cNvPr id="10" name="Slide Number Placeholder 9">
            <a:extLst>
              <a:ext uri="{FF2B5EF4-FFF2-40B4-BE49-F238E27FC236}">
                <a16:creationId xmlns:a16="http://schemas.microsoft.com/office/drawing/2014/main" id="{C08B5EE0-D5C4-7532-C2D5-CD040E5367D3}"/>
              </a:ext>
            </a:extLst>
          </p:cNvPr>
          <p:cNvSpPr>
            <a:spLocks noGrp="1"/>
          </p:cNvSpPr>
          <p:nvPr>
            <p:ph type="sldNum" sz="quarter" idx="28"/>
          </p:nvPr>
        </p:nvSpPr>
        <p:spPr/>
        <p:txBody>
          <a:bodyPr/>
          <a:lstStyle/>
          <a:p>
            <a:fld id="{51459701-D6B8-4E6D-ADA5-74365E8040C4}" type="slidenum">
              <a:rPr lang="en-US" smtClean="0"/>
              <a:t>‹#›</a:t>
            </a:fld>
            <a:endParaRPr lang="en-US"/>
          </a:p>
        </p:txBody>
      </p:sp>
      <p:sp>
        <p:nvSpPr>
          <p:cNvPr id="11" name="Title 10">
            <a:extLst>
              <a:ext uri="{FF2B5EF4-FFF2-40B4-BE49-F238E27FC236}">
                <a16:creationId xmlns:a16="http://schemas.microsoft.com/office/drawing/2014/main" id="{9F2123B5-1D1D-9381-75B6-AD6E42B1D48B}"/>
              </a:ext>
            </a:extLst>
          </p:cNvPr>
          <p:cNvSpPr>
            <a:spLocks noGrp="1"/>
          </p:cNvSpPr>
          <p:nvPr>
            <p:ph type="title" hasCustomPrompt="1"/>
          </p:nvPr>
        </p:nvSpPr>
        <p:spPr>
          <a:xfrm>
            <a:off x="640709" y="649281"/>
            <a:ext cx="10963656" cy="713232"/>
          </a:xfrm>
        </p:spPr>
        <p:txBody>
          <a:bodyPr/>
          <a:lstStyle/>
          <a:p>
            <a:r>
              <a:rPr lang="en-US"/>
              <a:t>Click to Add Title</a:t>
            </a:r>
          </a:p>
        </p:txBody>
      </p:sp>
    </p:spTree>
    <p:extLst>
      <p:ext uri="{BB962C8B-B14F-4D97-AF65-F5344CB8AC3E}">
        <p14:creationId xmlns:p14="http://schemas.microsoft.com/office/powerpoint/2010/main" val="2076985096"/>
      </p:ext>
    </p:extLst>
  </p:cSld>
  <p:clrMapOvr>
    <a:masterClrMapping/>
  </p:clrMapOvr>
  <p:transition advClick="0">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5_Custom Layout">
    <p:spTree>
      <p:nvGrpSpPr>
        <p:cNvPr id="1" name=""/>
        <p:cNvGrpSpPr/>
        <p:nvPr/>
      </p:nvGrpSpPr>
      <p:grpSpPr>
        <a:xfrm>
          <a:off x="0" y="0"/>
          <a:ext cx="0" cy="0"/>
        </a:xfrm>
      </p:grpSpPr>
      <p:pic>
        <p:nvPicPr>
          <p:cNvPr id="6" name="Picture 5">
            <a:extLst>
              <a:ext uri="{FF2B5EF4-FFF2-40B4-BE49-F238E27FC236}">
                <a16:creationId xmlns:a16="http://schemas.microsoft.com/office/drawing/2014/main" id="{E128B236-F1B4-FDCD-41C5-C0244E0AD873}"/>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4" name="Title Placeholder 1">
            <a:extLst>
              <a:ext uri="{FF2B5EF4-FFF2-40B4-BE49-F238E27FC236}">
                <a16:creationId xmlns:a16="http://schemas.microsoft.com/office/drawing/2014/main" id="{F415399A-BC3F-C540-9F59-B8104D3B29DC}"/>
              </a:ext>
            </a:extLst>
          </p:cNvPr>
          <p:cNvSpPr>
            <a:spLocks noGrp="1"/>
          </p:cNvSpPr>
          <p:nvPr>
            <p:ph type="title" hasCustomPrompt="1"/>
          </p:nvPr>
        </p:nvSpPr>
        <p:spPr>
          <a:xfrm>
            <a:off x="640709" y="653143"/>
            <a:ext cx="4775353"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Click to Add Title</a:t>
            </a:r>
          </a:p>
        </p:txBody>
      </p:sp>
      <p:sp>
        <p:nvSpPr>
          <p:cNvPr id="5" name="Content Placeholder 3">
            <a:extLst>
              <a:ext uri="{FF2B5EF4-FFF2-40B4-BE49-F238E27FC236}">
                <a16:creationId xmlns:a16="http://schemas.microsoft.com/office/drawing/2014/main" id="{D92486C2-E9A4-684D-9258-3D8F74944D65}"/>
              </a:ext>
            </a:extLst>
          </p:cNvPr>
          <p:cNvSpPr>
            <a:spLocks noGrp="1"/>
          </p:cNvSpPr>
          <p:nvPr>
            <p:ph sz="quarter" idx="22" hasCustomPrompt="1"/>
          </p:nvPr>
        </p:nvSpPr>
        <p:spPr>
          <a:xfrm>
            <a:off x="640710" y="1905056"/>
            <a:ext cx="4652260" cy="2062974"/>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 sadipscing idas.</a:t>
            </a:r>
          </a:p>
        </p:txBody>
      </p:sp>
      <p:sp>
        <p:nvSpPr>
          <p:cNvPr id="3" name="Content Placeholder 2">
            <a:extLst>
              <a:ext uri="{FF2B5EF4-FFF2-40B4-BE49-F238E27FC236}">
                <a16:creationId xmlns:a16="http://schemas.microsoft.com/office/drawing/2014/main" id="{1E334E66-4993-226F-D1C7-BC099AF4122C}"/>
              </a:ext>
            </a:extLst>
          </p:cNvPr>
          <p:cNvSpPr>
            <a:spLocks noGrp="1"/>
          </p:cNvSpPr>
          <p:nvPr>
            <p:ph sz="quarter" idx="53" hasCustomPrompt="1"/>
          </p:nvPr>
        </p:nvSpPr>
        <p:spPr>
          <a:xfrm>
            <a:off x="6369924" y="653143"/>
            <a:ext cx="5235575" cy="5312664"/>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7" name="Date Placeholder 6">
            <a:extLst>
              <a:ext uri="{FF2B5EF4-FFF2-40B4-BE49-F238E27FC236}">
                <a16:creationId xmlns:a16="http://schemas.microsoft.com/office/drawing/2014/main" id="{5AFB3721-B6D1-BF93-299C-9D7B8575D5B4}"/>
              </a:ext>
            </a:extLst>
          </p:cNvPr>
          <p:cNvSpPr>
            <a:spLocks noGrp="1"/>
          </p:cNvSpPr>
          <p:nvPr>
            <p:ph type="dt" sz="half" idx="54"/>
          </p:nvPr>
        </p:nvSpPr>
        <p:spPr/>
        <p:txBody>
          <a:bodyPr/>
          <a:lstStyle/>
          <a:p>
            <a:fld id="{8139AEF1-AB6A-40E6-AA52-678211EFBB5C}" type="datetimeFigureOut">
              <a:rPr lang="en-US" smtClean="0"/>
              <a:t>11/9/2023</a:t>
            </a:fld>
            <a:endParaRPr lang="en-US"/>
          </a:p>
        </p:txBody>
      </p:sp>
      <p:sp>
        <p:nvSpPr>
          <p:cNvPr id="8" name="Footer Placeholder 7">
            <a:extLst>
              <a:ext uri="{FF2B5EF4-FFF2-40B4-BE49-F238E27FC236}">
                <a16:creationId xmlns:a16="http://schemas.microsoft.com/office/drawing/2014/main" id="{984E83FF-EEA6-18D2-70D4-42EACB72B5D6}"/>
              </a:ext>
            </a:extLst>
          </p:cNvPr>
          <p:cNvSpPr>
            <a:spLocks noGrp="1"/>
          </p:cNvSpPr>
          <p:nvPr>
            <p:ph type="ftr" sz="quarter" idx="55"/>
          </p:nvPr>
        </p:nvSpPr>
        <p:spPr/>
        <p:txBody>
          <a:bodyPr/>
          <a:lstStyle/>
          <a:p>
            <a:endParaRPr lang="en-US"/>
          </a:p>
        </p:txBody>
      </p:sp>
      <p:sp>
        <p:nvSpPr>
          <p:cNvPr id="9" name="Slide Number Placeholder 8">
            <a:extLst>
              <a:ext uri="{FF2B5EF4-FFF2-40B4-BE49-F238E27FC236}">
                <a16:creationId xmlns:a16="http://schemas.microsoft.com/office/drawing/2014/main" id="{E9234509-F8FC-BEBE-B8A6-3774893D17D5}"/>
              </a:ext>
            </a:extLst>
          </p:cNvPr>
          <p:cNvSpPr>
            <a:spLocks noGrp="1"/>
          </p:cNvSpPr>
          <p:nvPr>
            <p:ph type="sldNum" sz="quarter" idx="56"/>
          </p:nvPr>
        </p:nvSpPr>
        <p:spPr/>
        <p:txBody>
          <a:bodyPr/>
          <a:lstStyle/>
          <a:p>
            <a:fld id="{51459701-D6B8-4E6D-ADA5-74365E8040C4}" type="slidenum">
              <a:rPr lang="en-US" smtClean="0"/>
              <a:t>‹#›</a:t>
            </a:fld>
            <a:endParaRPr lang="en-US"/>
          </a:p>
        </p:txBody>
      </p:sp>
    </p:spTree>
    <p:extLst>
      <p:ext uri="{BB962C8B-B14F-4D97-AF65-F5344CB8AC3E}">
        <p14:creationId xmlns:p14="http://schemas.microsoft.com/office/powerpoint/2010/main" val="3029167164"/>
      </p:ext>
    </p:extLst>
  </p:cSld>
  <p:clrMapOvr>
    <a:masterClrMapping/>
  </p:clrMapOvr>
  <p:transition advClick="0">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1_Text_Icon">
    <p:bg>
      <p:bgPr>
        <a:solidFill>
          <a:srgbClr val="1E283C"/>
        </a:solidFill>
        <a:effectLst/>
      </p:bgPr>
    </p:bg>
    <p:spTree>
      <p:nvGrpSpPr>
        <p:cNvPr id="1" name=""/>
        <p:cNvGrpSpPr/>
        <p:nvPr/>
      </p:nvGrpSpPr>
      <p:grpSpPr>
        <a:xfrm>
          <a:off x="0" y="0"/>
          <a:ext cx="0" cy="0"/>
        </a:xfrm>
      </p:grpSpPr>
      <p:pic>
        <p:nvPicPr>
          <p:cNvPr id="6" name="Picture 5">
            <a:extLst>
              <a:ext uri="{FF2B5EF4-FFF2-40B4-BE49-F238E27FC236}">
                <a16:creationId xmlns:a16="http://schemas.microsoft.com/office/drawing/2014/main" id="{A739B0CD-CD51-9F02-FAD4-098EDBE1D7E1}"/>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8" name="Content Placeholder 2"/>
          <p:cNvSpPr>
            <a:spLocks noGrp="1"/>
          </p:cNvSpPr>
          <p:nvPr>
            <p:ph idx="20" hasCustomPrompt="1"/>
          </p:nvPr>
        </p:nvSpPr>
        <p:spPr>
          <a:xfrm>
            <a:off x="3144615" y="1602377"/>
            <a:ext cx="8459750" cy="4434484"/>
          </a:xfrm>
          <a:prstGeom prst="rect">
            <a:avLst/>
          </a:prstGeo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9" name="Picture Placeholder 2"/>
          <p:cNvSpPr>
            <a:spLocks noGrp="1"/>
          </p:cNvSpPr>
          <p:nvPr>
            <p:ph type="pic" sz="quarter" idx="13" hasCustomPrompt="1"/>
          </p:nvPr>
        </p:nvSpPr>
        <p:spPr>
          <a:xfrm>
            <a:off x="640708" y="1602377"/>
            <a:ext cx="2209370" cy="1673798"/>
          </a:xfrm>
          <a:prstGeom prst="rect">
            <a:avLst/>
          </a:prstGeom>
        </p:spPr>
        <p:txBody>
          <a:bodyPr/>
          <a:lstStyle>
            <a:lvl1pPr marL="0" indent="0">
              <a:buNone/>
              <a:defRPr baseline="0"/>
            </a:lvl1pPr>
          </a:lstStyle>
          <a:p>
            <a:r>
              <a:rPr lang="en-US"/>
              <a:t>Drag or click icon to add a picture</a:t>
            </a:r>
          </a:p>
        </p:txBody>
      </p:sp>
      <p:sp>
        <p:nvSpPr>
          <p:cNvPr id="2" name="Date Placeholder 1">
            <a:extLst>
              <a:ext uri="{FF2B5EF4-FFF2-40B4-BE49-F238E27FC236}">
                <a16:creationId xmlns:a16="http://schemas.microsoft.com/office/drawing/2014/main" id="{C2973E0E-FB89-234C-905B-A4AB20F64C6F}"/>
              </a:ext>
            </a:extLst>
          </p:cNvPr>
          <p:cNvSpPr>
            <a:spLocks noGrp="1"/>
          </p:cNvSpPr>
          <p:nvPr>
            <p:ph type="dt" sz="half" idx="21"/>
          </p:nvPr>
        </p:nvSpPr>
        <p:spPr/>
        <p:txBody>
          <a:bodyPr/>
          <a:lstStyle/>
          <a:p>
            <a:fld id="{8139AEF1-AB6A-40E6-AA52-678211EFBB5C}" type="datetimeFigureOut">
              <a:rPr lang="en-US" smtClean="0"/>
              <a:t>11/9/2023</a:t>
            </a:fld>
            <a:endParaRPr lang="en-US"/>
          </a:p>
        </p:txBody>
      </p:sp>
      <p:sp>
        <p:nvSpPr>
          <p:cNvPr id="3" name="Footer Placeholder 2">
            <a:extLst>
              <a:ext uri="{FF2B5EF4-FFF2-40B4-BE49-F238E27FC236}">
                <a16:creationId xmlns:a16="http://schemas.microsoft.com/office/drawing/2014/main" id="{17678B63-A0A1-C3AD-C835-C24E468F1486}"/>
              </a:ext>
            </a:extLst>
          </p:cNvPr>
          <p:cNvSpPr>
            <a:spLocks noGrp="1"/>
          </p:cNvSpPr>
          <p:nvPr>
            <p:ph type="ftr" sz="quarter" idx="22"/>
          </p:nvPr>
        </p:nvSpPr>
        <p:spPr/>
        <p:txBody>
          <a:bodyPr/>
          <a:lstStyle/>
          <a:p>
            <a:endParaRPr lang="en-US"/>
          </a:p>
        </p:txBody>
      </p:sp>
      <p:sp>
        <p:nvSpPr>
          <p:cNvPr id="4" name="Slide Number Placeholder 3">
            <a:extLst>
              <a:ext uri="{FF2B5EF4-FFF2-40B4-BE49-F238E27FC236}">
                <a16:creationId xmlns:a16="http://schemas.microsoft.com/office/drawing/2014/main" id="{5B1687C3-89D4-E014-252E-E680117F00A4}"/>
              </a:ext>
            </a:extLst>
          </p:cNvPr>
          <p:cNvSpPr>
            <a:spLocks noGrp="1"/>
          </p:cNvSpPr>
          <p:nvPr>
            <p:ph type="sldNum" sz="quarter" idx="23"/>
          </p:nvPr>
        </p:nvSpPr>
        <p:spPr/>
        <p:txBody>
          <a:bodyPr/>
          <a:lstStyle/>
          <a:p>
            <a:fld id="{51459701-D6B8-4E6D-ADA5-74365E8040C4}" type="slidenum">
              <a:rPr lang="en-US" smtClean="0"/>
              <a:t>‹#›</a:t>
            </a:fld>
            <a:endParaRPr lang="en-US"/>
          </a:p>
        </p:txBody>
      </p:sp>
      <p:sp>
        <p:nvSpPr>
          <p:cNvPr id="10" name="Title 9">
            <a:extLst>
              <a:ext uri="{FF2B5EF4-FFF2-40B4-BE49-F238E27FC236}">
                <a16:creationId xmlns:a16="http://schemas.microsoft.com/office/drawing/2014/main" id="{6B080B29-BB63-ED97-C139-3447CAFF7DB1}"/>
              </a:ext>
            </a:extLst>
          </p:cNvPr>
          <p:cNvSpPr>
            <a:spLocks noGrp="1"/>
          </p:cNvSpPr>
          <p:nvPr>
            <p:ph type="title" hasCustomPrompt="1"/>
          </p:nvPr>
        </p:nvSpPr>
        <p:spPr>
          <a:xfrm>
            <a:off x="640709" y="649281"/>
            <a:ext cx="10963656" cy="713232"/>
          </a:xfrm>
        </p:spPr>
        <p:txBody>
          <a:bodyPr/>
          <a:lstStyle/>
          <a:p>
            <a:r>
              <a:rPr lang="en-US"/>
              <a:t>Click to Add Title</a:t>
            </a:r>
          </a:p>
        </p:txBody>
      </p:sp>
    </p:spTree>
    <p:extLst>
      <p:ext uri="{BB962C8B-B14F-4D97-AF65-F5344CB8AC3E}">
        <p14:creationId xmlns:p14="http://schemas.microsoft.com/office/powerpoint/2010/main" val="1479447147"/>
      </p:ext>
    </p:extLst>
  </p:cSld>
  <p:clrMapOvr>
    <a:overrideClrMapping bg1="lt1" tx1="dk1" bg2="lt2" tx2="dk2" accent1="accent1" accent2="accent2" accent3="accent3" accent4="accent4" accent5="accent5" accent6="accent6" hlink="hlink" folHlink="folHlink"/>
  </p:clrMapOvr>
  <p:transition advClick="0">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No Bullet Text">
    <p:bg>
      <p:bgPr>
        <a:solidFill>
          <a:srgbClr val="1E283C"/>
        </a:solidFill>
        <a:effectLst/>
      </p:bgPr>
    </p:bg>
    <p:spTree>
      <p:nvGrpSpPr>
        <p:cNvPr id="1" name=""/>
        <p:cNvGrpSpPr/>
        <p:nvPr/>
      </p:nvGrpSpPr>
      <p:grpSpPr>
        <a:xfrm>
          <a:off x="0" y="0"/>
          <a:ext cx="0" cy="0"/>
        </a:xfrm>
      </p:grpSpPr>
      <p:pic>
        <p:nvPicPr>
          <p:cNvPr id="8" name="Picture 7">
            <a:extLst>
              <a:ext uri="{FF2B5EF4-FFF2-40B4-BE49-F238E27FC236}">
                <a16:creationId xmlns:a16="http://schemas.microsoft.com/office/drawing/2014/main" id="{2505FDB5-45DE-0700-E2D7-6089F193EBE4}"/>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
        <p:nvSpPr>
          <p:cNvPr id="3" name="Date Placeholder 2">
            <a:extLst>
              <a:ext uri="{FF2B5EF4-FFF2-40B4-BE49-F238E27FC236}">
                <a16:creationId xmlns:a16="http://schemas.microsoft.com/office/drawing/2014/main" id="{CEF3F100-8612-76D3-7DDF-96A77DB98A36}"/>
              </a:ext>
            </a:extLst>
          </p:cNvPr>
          <p:cNvSpPr>
            <a:spLocks noGrp="1"/>
          </p:cNvSpPr>
          <p:nvPr>
            <p:ph type="dt" sz="half" idx="10"/>
          </p:nvPr>
        </p:nvSpPr>
        <p:spPr/>
        <p:txBody>
          <a:bodyPr/>
          <a:lstStyle/>
          <a:p>
            <a:fld id="{8139AEF1-AB6A-40E6-AA52-678211EFBB5C}" type="datetimeFigureOut">
              <a:rPr lang="en-US" smtClean="0"/>
              <a:t>11/9/2023</a:t>
            </a:fld>
            <a:endParaRPr lang="en-US"/>
          </a:p>
        </p:txBody>
      </p:sp>
      <p:sp>
        <p:nvSpPr>
          <p:cNvPr id="4" name="Footer Placeholder 3">
            <a:extLst>
              <a:ext uri="{FF2B5EF4-FFF2-40B4-BE49-F238E27FC236}">
                <a16:creationId xmlns:a16="http://schemas.microsoft.com/office/drawing/2014/main" id="{FCB82EF1-38EA-DC73-B7AE-9101FA93CE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65BA1-9F05-93E1-283A-42A25A61F195}"/>
              </a:ext>
            </a:extLst>
          </p:cNvPr>
          <p:cNvSpPr>
            <a:spLocks noGrp="1"/>
          </p:cNvSpPr>
          <p:nvPr>
            <p:ph type="sldNum" sz="quarter" idx="12"/>
          </p:nvPr>
        </p:nvSpPr>
        <p:spPr/>
        <p:txBody>
          <a:bodyPr/>
          <a:lstStyle/>
          <a:p>
            <a:fld id="{51459701-D6B8-4E6D-ADA5-74365E8040C4}" type="slidenum">
              <a:rPr lang="en-US" smtClean="0"/>
              <a:t>‹#›</a:t>
            </a:fld>
            <a:endParaRPr lang="en-US"/>
          </a:p>
        </p:txBody>
      </p:sp>
      <p:sp>
        <p:nvSpPr>
          <p:cNvPr id="6" name="Content Placeholder 2">
            <a:extLst>
              <a:ext uri="{FF2B5EF4-FFF2-40B4-BE49-F238E27FC236}">
                <a16:creationId xmlns:a16="http://schemas.microsoft.com/office/drawing/2014/main" id="{EBB5A826-1B3A-5DB8-453B-5D8FDEAE3B03}"/>
              </a:ext>
            </a:extLst>
          </p:cNvPr>
          <p:cNvSpPr>
            <a:spLocks noGrp="1"/>
          </p:cNvSpPr>
          <p:nvPr>
            <p:ph idx="20" hasCustomPrompt="1"/>
          </p:nvPr>
        </p:nvSpPr>
        <p:spPr>
          <a:xfrm>
            <a:off x="640709" y="1663338"/>
            <a:ext cx="10966002" cy="4389120"/>
          </a:xfrm>
          <a:prstGeom prst="rect">
            <a:avLst/>
          </a:prstGeom>
        </p:spPr>
        <p:txBody>
          <a:bodyPr lIns="0" tIns="0" rIns="0" bIns="0"/>
          <a:lstStyle>
            <a:lvl1pPr marL="0" indent="0">
              <a:lnSpc>
                <a:spcPct val="150000"/>
              </a:lnSpc>
              <a:buClr>
                <a:schemeClr val="accent1"/>
              </a:buClr>
              <a:buFont typeface="Wingdings" charset="2"/>
              <a:buNone/>
              <a:defRPr sz="2400">
                <a:solidFill>
                  <a:schemeClr val="bg1"/>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7" name="Title 6">
            <a:extLst>
              <a:ext uri="{FF2B5EF4-FFF2-40B4-BE49-F238E27FC236}">
                <a16:creationId xmlns:a16="http://schemas.microsoft.com/office/drawing/2014/main" id="{2D549C45-B34C-2078-2FBA-F162B10FB403}"/>
              </a:ext>
            </a:extLst>
          </p:cNvPr>
          <p:cNvSpPr>
            <a:spLocks noGrp="1"/>
          </p:cNvSpPr>
          <p:nvPr>
            <p:ph type="title" hasCustomPrompt="1"/>
          </p:nvPr>
        </p:nvSpPr>
        <p:spPr>
          <a:xfrm>
            <a:off x="640709" y="649281"/>
            <a:ext cx="10963656" cy="713232"/>
          </a:xfrm>
        </p:spPr>
        <p:txBody>
          <a:bodyPr/>
          <a:lstStyle/>
          <a:p>
            <a:r>
              <a:rPr lang="en-US"/>
              <a:t>Click to Add Title</a:t>
            </a:r>
          </a:p>
        </p:txBody>
      </p:sp>
    </p:spTree>
    <p:extLst>
      <p:ext uri="{BB962C8B-B14F-4D97-AF65-F5344CB8AC3E}">
        <p14:creationId xmlns:p14="http://schemas.microsoft.com/office/powerpoint/2010/main" val="2131067401"/>
      </p:ext>
    </p:extLst>
  </p:cSld>
  <p:clrMapOvr>
    <a:overrideClrMapping bg1="lt1" tx1="dk1" bg2="lt2" tx2="dk2" accent1="accent1" accent2="accent2" accent3="accent3" accent4="accent4" accent5="accent5" accent6="accent6" hlink="hlink" folHlink="folHlink"/>
  </p:clrMapOvr>
  <p:transition advClick="0">
    <p:fad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1E283C"/>
        </a:solidFill>
        <a:effectLst/>
      </p:bgPr>
    </p:bg>
    <p:spTree>
      <p:nvGrpSpPr>
        <p:cNvPr id="1" name=""/>
        <p:cNvGrpSpPr/>
        <p:nvPr/>
      </p:nvGrpSpPr>
      <p:grpSpPr>
        <a:xfrm>
          <a:off x="0" y="0"/>
          <a:ext cx="0" cy="0"/>
        </a:xfrm>
      </p:grpSpPr>
      <p:sp>
        <p:nvSpPr>
          <p:cNvPr id="4" name="TextBox 3">
            <a:extLst>
              <a:ext uri="{FF2B5EF4-FFF2-40B4-BE49-F238E27FC236}">
                <a16:creationId xmlns:a16="http://schemas.microsoft.com/office/drawing/2014/main" id="{FB1AE745-E5EF-BD4E-883D-43C61215F3E9}"/>
              </a:ext>
            </a:extLst>
          </p:cNvPr>
          <p:cNvSpPr txBox="1"/>
          <p:nvPr/>
        </p:nvSpPr>
        <p:spPr>
          <a:xfrm>
            <a:off x="640708" y="6312763"/>
            <a:ext cx="5488872" cy="169277"/>
          </a:xfrm>
          <a:prstGeom prst="rect">
            <a:avLst/>
          </a:prstGeom>
          <a:noFill/>
        </p:spPr>
        <p:txBody>
          <a:bodyPr wrap="square" lIns="0" tIns="0" rIns="0" bIns="0" rtlCol="0">
            <a:spAutoFit/>
          </a:bodyPr>
          <a:lstStyle/>
          <a:p>
            <a:r>
              <a:rPr lang="en-US" sz="1100" b="1" spc="0" baseline="0">
                <a:ln>
                  <a:noFill/>
                </a:ln>
                <a:solidFill>
                  <a:schemeClr val="bg1"/>
                </a:solidFill>
                <a:latin typeface="Arial"/>
                <a:ea typeface="Arial"/>
                <a:cs typeface="Arial"/>
              </a:rPr>
              <a:t>DWT.COM</a:t>
            </a:r>
          </a:p>
        </p:txBody>
      </p:sp>
      <p:sp>
        <p:nvSpPr>
          <p:cNvPr id="6" name="Date Placeholder 5">
            <a:extLst>
              <a:ext uri="{FF2B5EF4-FFF2-40B4-BE49-F238E27FC236}">
                <a16:creationId xmlns:a16="http://schemas.microsoft.com/office/drawing/2014/main" id="{FB7379F3-BF2E-CA03-EB5A-736A0F7ECA6B}"/>
              </a:ext>
            </a:extLst>
          </p:cNvPr>
          <p:cNvSpPr>
            <a:spLocks noGrp="1"/>
          </p:cNvSpPr>
          <p:nvPr>
            <p:ph type="dt" sz="half" idx="2"/>
          </p:nvPr>
        </p:nvSpPr>
        <p:spPr>
          <a:xfrm>
            <a:off x="640708" y="6538595"/>
            <a:ext cx="2743200" cy="182880"/>
          </a:xfrm>
          <a:prstGeom prst="rect">
            <a:avLst/>
          </a:prstGeom>
        </p:spPr>
        <p:txBody>
          <a:bodyPr vert="horz" lIns="0" tIns="0" rIns="0" bIns="0" rtlCol="0" anchor="ctr"/>
          <a:lstStyle>
            <a:lvl1pPr algn="l">
              <a:defRPr sz="800">
                <a:solidFill>
                  <a:schemeClr val="bg1"/>
                </a:solidFill>
              </a:defRPr>
            </a:lvl1pPr>
          </a:lstStyle>
          <a:p>
            <a:fld id="{8139AEF1-AB6A-40E6-AA52-678211EFBB5C}" type="datetimeFigureOut">
              <a:rPr lang="en-US" smtClean="0"/>
              <a:t>11/9/2023</a:t>
            </a:fld>
            <a:endParaRPr lang="en-US"/>
          </a:p>
        </p:txBody>
      </p:sp>
      <p:sp>
        <p:nvSpPr>
          <p:cNvPr id="7" name="Footer Placeholder 6">
            <a:extLst>
              <a:ext uri="{FF2B5EF4-FFF2-40B4-BE49-F238E27FC236}">
                <a16:creationId xmlns:a16="http://schemas.microsoft.com/office/drawing/2014/main" id="{A5C03552-5294-6855-9959-32B82CFFD1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8" name="Slide Number Placeholder 7">
            <a:extLst>
              <a:ext uri="{FF2B5EF4-FFF2-40B4-BE49-F238E27FC236}">
                <a16:creationId xmlns:a16="http://schemas.microsoft.com/office/drawing/2014/main" id="{457409BF-9489-14F6-6894-34E2586DD4C5}"/>
              </a:ext>
            </a:extLst>
          </p:cNvPr>
          <p:cNvSpPr>
            <a:spLocks noGrp="1"/>
          </p:cNvSpPr>
          <p:nvPr>
            <p:ph type="sldNum" sz="quarter" idx="4"/>
          </p:nvPr>
        </p:nvSpPr>
        <p:spPr>
          <a:xfrm>
            <a:off x="11149511" y="6336209"/>
            <a:ext cx="457200" cy="184666"/>
          </a:xfrm>
          <a:prstGeom prst="rect">
            <a:avLst/>
          </a:prstGeom>
        </p:spPr>
        <p:txBody>
          <a:bodyPr wrap="square" lIns="0" tIns="0" rIns="0" bIns="0">
            <a:spAutoFit/>
          </a:bodyPr>
          <a:lstStyle>
            <a:lvl1pPr>
              <a:defRPr lang="en-US" sz="1200" b="1" baseline="0" smtClean="0">
                <a:solidFill>
                  <a:schemeClr val="bg1"/>
                </a:solidFill>
              </a:defRPr>
            </a:lvl1pPr>
          </a:lstStyle>
          <a:p>
            <a:fld id="{51459701-D6B8-4E6D-ADA5-74365E8040C4}" type="slidenum">
              <a:rPr lang="en-US" smtClean="0"/>
              <a:t>‹#›</a:t>
            </a:fld>
            <a:endParaRPr lang="en-US"/>
          </a:p>
        </p:txBody>
      </p:sp>
      <p:sp>
        <p:nvSpPr>
          <p:cNvPr id="9" name="Title Placeholder 8">
            <a:extLst>
              <a:ext uri="{FF2B5EF4-FFF2-40B4-BE49-F238E27FC236}">
                <a16:creationId xmlns:a16="http://schemas.microsoft.com/office/drawing/2014/main" id="{45E5C193-EBB4-0089-D04A-D12A37671B9F}"/>
              </a:ext>
            </a:extLst>
          </p:cNvPr>
          <p:cNvSpPr>
            <a:spLocks noGrp="1"/>
          </p:cNvSpPr>
          <p:nvPr>
            <p:ph type="title"/>
          </p:nvPr>
        </p:nvSpPr>
        <p:spPr>
          <a:xfrm>
            <a:off x="640709" y="649281"/>
            <a:ext cx="10963656" cy="713232"/>
          </a:xfrm>
          <a:prstGeom prst="rect">
            <a:avLst/>
          </a:prstGeom>
        </p:spPr>
        <p:txBody>
          <a:bodyPr vert="horz" lIns="0" tIns="0" rIns="0" bIns="0" rtlCol="0" anchor="ctr" anchorCtr="0">
            <a:noAutofit/>
          </a:bodyPr>
          <a:lstStyle/>
          <a:p>
            <a:pPr lvl="0">
              <a:lnSpc>
                <a:spcPct val="100000"/>
              </a:lnSpc>
            </a:pPr>
            <a:r>
              <a:rPr lang="en-US"/>
              <a:t>Click to Add Title</a:t>
            </a:r>
          </a:p>
        </p:txBody>
      </p:sp>
      <p:sp>
        <p:nvSpPr>
          <p:cNvPr id="10" name="Text Placeholder 9">
            <a:extLst>
              <a:ext uri="{FF2B5EF4-FFF2-40B4-BE49-F238E27FC236}">
                <a16:creationId xmlns:a16="http://schemas.microsoft.com/office/drawing/2014/main" id="{A8D25294-9FEC-66D3-8343-658427461CA6}"/>
              </a:ext>
            </a:extLst>
          </p:cNvPr>
          <p:cNvSpPr>
            <a:spLocks noGrp="1"/>
          </p:cNvSpPr>
          <p:nvPr>
            <p:ph type="body" idx="1"/>
          </p:nvPr>
        </p:nvSpPr>
        <p:spPr>
          <a:xfrm>
            <a:off x="640709" y="1663338"/>
            <a:ext cx="10963656" cy="4389120"/>
          </a:xfrm>
          <a:prstGeom prst="rect">
            <a:avLst/>
          </a:prstGeom>
        </p:spPr>
        <p:txBody>
          <a:bodyPr lIns="0" tIns="0" rIns="0" bIns="0">
            <a:normAutofit/>
          </a:body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Tree>
    <p:extLst>
      <p:ext uri="{BB962C8B-B14F-4D97-AF65-F5344CB8AC3E}">
        <p14:creationId xmlns:p14="http://schemas.microsoft.com/office/powerpoint/2010/main" val="3636821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98" r:id="rId24"/>
    <p:sldLayoutId id="2147483697" r:id="rId25"/>
    <p:sldLayoutId id="2147483696" r:id="rId26"/>
    <p:sldLayoutId id="2147483695" r:id="rId27"/>
    <p:sldLayoutId id="2147483694" r:id="rId28"/>
    <p:sldLayoutId id="2147483693" r:id="rId29"/>
    <p:sldLayoutId id="2147483692" r:id="rId30"/>
    <p:sldLayoutId id="2147483691" r:id="rId31"/>
    <p:sldLayoutId id="2147483690" r:id="rId32"/>
    <p:sldLayoutId id="2147483689" r:id="rId33"/>
    <p:sldLayoutId id="2147483688" r:id="rId34"/>
    <p:sldLayoutId id="2147483684" r:id="rId35"/>
    <p:sldLayoutId id="2147483685" r:id="rId36"/>
    <p:sldLayoutId id="2147483686" r:id="rId37"/>
    <p:sldLayoutId id="2147483699" r:id="rId38"/>
    <p:sldLayoutId id="2147483700" r:id="rId39"/>
  </p:sldLayoutIdLst>
  <p:transition advClick="0">
    <p:fade/>
  </p:transition>
  <p:timing/>
  <p:txStyles>
    <p:titleStyle>
      <a:lvl1pPr algn="l" defTabSz="914400" rtl="0" eaLnBrk="1" latinLnBrk="0" hangingPunct="1">
        <a:lnSpc>
          <a:spcPct val="90000"/>
        </a:lnSpc>
        <a:spcBef>
          <a:spcPct val="0"/>
        </a:spcBef>
        <a:buNone/>
        <a:defRPr lang="en-US" sz="3600" b="1" kern="1200" baseline="0" smtClean="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2400" kern="120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2000" kern="120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800" kern="120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600" kern="120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600" kern="120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 Id="rId3" Type="http://schemas.openxmlformats.org/officeDocument/2006/relationships/image" Target="../media/image16.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9.xml" /><Relationship Id="rId3" Type="http://schemas.openxmlformats.org/officeDocument/2006/relationships/image" Target="../media/image1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 Id="rId3" Type="http://schemas.openxmlformats.org/officeDocument/2006/relationships/image" Target="../media/image1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 Id="rId3" Type="http://schemas.openxmlformats.org/officeDocument/2006/relationships/image" Target="../media/image19.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3.xml" /><Relationship Id="rId3" Type="http://schemas.openxmlformats.org/officeDocument/2006/relationships/image" Target="../media/image2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4.xml" /><Relationship Id="rId3" Type="http://schemas.openxmlformats.org/officeDocument/2006/relationships/image" Target="../media/image21.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 Id="rId3" Type="http://schemas.openxmlformats.org/officeDocument/2006/relationships/image" Target="../media/image2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6.xml" /><Relationship Id="rId3" Type="http://schemas.openxmlformats.org/officeDocument/2006/relationships/image" Target="../media/image23.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7.xml" /><Relationship Id="rId3" Type="http://schemas.openxmlformats.org/officeDocument/2006/relationships/image" Target="../media/image2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8.xml" /><Relationship Id="rId3" Type="http://schemas.openxmlformats.org/officeDocument/2006/relationships/image" Target="../media/image2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0.xml" /><Relationship Id="rId3" Type="http://schemas.openxmlformats.org/officeDocument/2006/relationships/image" Target="../media/image26.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 Id="rId3" Type="http://schemas.openxmlformats.org/officeDocument/2006/relationships/image" Target="../media/image27.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2.xml" /><Relationship Id="rId3" Type="http://schemas.openxmlformats.org/officeDocument/2006/relationships/image" Target="../media/image28.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image" Target="../media/image9.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themeOverride" Target="../theme/themeOverride4.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9.png" /><Relationship Id="rId3" Type="http://schemas.openxmlformats.org/officeDocument/2006/relationships/image" Target="../media/image30.sv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6.xml" /><Relationship Id="rId3" Type="http://schemas.openxmlformats.org/officeDocument/2006/relationships/image" Target="../media/image31.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7.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2.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themeOverride" Target="../theme/themeOverride5.xml" /><Relationship Id="rId3" Type="http://schemas.openxmlformats.org/officeDocument/2006/relationships/notesSlide" Target="../notesSlides/notesSlide28.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themeOverride" Target="../theme/themeOverride6.xml" /><Relationship Id="rId3" Type="http://schemas.openxmlformats.org/officeDocument/2006/relationships/notesSlide" Target="../notesSlides/notesSlide29.xml" /><Relationship Id="rId4" Type="http://schemas.openxmlformats.org/officeDocument/2006/relationships/image" Target="../media/image33.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themeOverride" Target="../theme/themeOverride7.xml" /><Relationship Id="rId3" Type="http://schemas.openxmlformats.org/officeDocument/2006/relationships/notesSlide" Target="../notesSlides/notesSlide30.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1.xml" /><Relationship Id="rId3" Type="http://schemas.openxmlformats.org/officeDocument/2006/relationships/image" Target="../media/image34.jpeg" /><Relationship Id="rId4" Type="http://schemas.openxmlformats.org/officeDocument/2006/relationships/image" Target="../media/image35.jpeg" /><Relationship Id="rId5" Type="http://schemas.openxmlformats.org/officeDocument/2006/relationships/image" Target="../media/image36.jpeg" /><Relationship Id="rId6" Type="http://schemas.openxmlformats.org/officeDocument/2006/relationships/hyperlink" Target="mailto:annemarietavella@dwt.com" TargetMode="External" /><Relationship Id="rId7" Type="http://schemas.openxmlformats.org/officeDocument/2006/relationships/hyperlink" Target="mailto:JonathanDemella@dwt.com" TargetMode="External" /><Relationship Id="rId8" Type="http://schemas.openxmlformats.org/officeDocument/2006/relationships/hyperlink" Target="mailto:kristalleonard@dwt.com" TargetMode="External" /><Relationship Id="rId9" Type="http://schemas.openxmlformats.org/officeDocument/2006/relationships/tags" Target="../tags/tag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1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image" Target="../media/image1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 Id="rId3" Type="http://schemas.openxmlformats.org/officeDocument/2006/relationships/image" Target="../media/image14.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Title 1">
            <a:extLst>
              <a:ext uri="{FF2B5EF4-FFF2-40B4-BE49-F238E27FC236}">
                <a16:creationId xmlns:a16="http://schemas.microsoft.com/office/drawing/2014/main" id="{104B38E0-6809-2AC7-8E00-842CDECA6076}"/>
              </a:ext>
            </a:extLst>
          </p:cNvPr>
          <p:cNvSpPr>
            <a:spLocks noGrp="1"/>
          </p:cNvSpPr>
          <p:nvPr>
            <p:ph type="title"/>
          </p:nvPr>
        </p:nvSpPr>
        <p:spPr>
          <a:xfrm>
            <a:off x="4243387" y="1428750"/>
            <a:ext cx="7805737" cy="1140279"/>
          </a:xfrm>
        </p:spPr>
        <p:txBody>
          <a:bodyPr>
            <a:noAutofit/>
          </a:bodyPr>
          <a:lstStyle/>
          <a:p>
            <a:pPr>
              <a:lnSpc>
                <a:spcPct val="120000"/>
              </a:lnSpc>
              <a:spcBef>
                <a:spcPts val="1200"/>
              </a:spcBef>
            </a:pPr>
            <a:br>
              <a:rPr lang="en-US" sz="2700" i="1"/>
            </a:br>
            <a:br>
              <a:rPr lang="en-US" sz="2700" i="1"/>
            </a:br>
            <a:r>
              <a:rPr lang="en-US" sz="2700" i="1"/>
              <a:t>Ensuring Compliance with Recent Changes in Federal Laws</a:t>
            </a:r>
            <a:br>
              <a:rPr lang="en-US" sz="2700" i="1"/>
            </a:br>
            <a:br>
              <a:rPr lang="en-US" sz="2700" i="1"/>
            </a:br>
            <a:endParaRPr lang="en-US" sz="2700"/>
          </a:p>
        </p:txBody>
      </p:sp>
      <p:sp>
        <p:nvSpPr>
          <p:cNvPr id="10" name="Text Placeholder 2">
            <a:extLst>
              <a:ext uri="{FF2B5EF4-FFF2-40B4-BE49-F238E27FC236}">
                <a16:creationId xmlns:a16="http://schemas.microsoft.com/office/drawing/2014/main" id="{2AA5695F-2A11-7A3C-E6BC-D513EC68B824}"/>
              </a:ext>
            </a:extLst>
          </p:cNvPr>
          <p:cNvSpPr>
            <a:spLocks noGrp="1"/>
          </p:cNvSpPr>
          <p:nvPr>
            <p:ph type="body" sz="quarter" idx="12"/>
          </p:nvPr>
        </p:nvSpPr>
        <p:spPr>
          <a:xfrm>
            <a:off x="4243387" y="2714201"/>
            <a:ext cx="5572125" cy="910741"/>
          </a:xfrm>
        </p:spPr>
        <p:txBody>
          <a:bodyPr/>
          <a:lstStyle/>
          <a:p>
            <a:r>
              <a:rPr lang="en-US" b="1"/>
              <a:t>AGC Annual Conference</a:t>
            </a:r>
            <a:br>
              <a:rPr lang="en-US" b="1"/>
            </a:br>
            <a:r>
              <a:rPr lang="en-US" b="1"/>
              <a:t>Anchorage, Alaska</a:t>
            </a:r>
          </a:p>
          <a:p>
            <a:r>
              <a:rPr lang="en-US" b="1"/>
              <a:t>Thursday, November 9, 2023</a:t>
            </a:r>
          </a:p>
        </p:txBody>
      </p:sp>
      <p:sp>
        <p:nvSpPr>
          <p:cNvPr id="12" name="Text Placeholder 3">
            <a:extLst>
              <a:ext uri="{FF2B5EF4-FFF2-40B4-BE49-F238E27FC236}">
                <a16:creationId xmlns:a16="http://schemas.microsoft.com/office/drawing/2014/main" id="{7A5E5A22-7FEC-CF56-867A-1FAC6FF776AB}"/>
              </a:ext>
            </a:extLst>
          </p:cNvPr>
          <p:cNvSpPr>
            <a:spLocks noGrp="1"/>
          </p:cNvSpPr>
          <p:nvPr>
            <p:ph type="body" sz="quarter" idx="24"/>
          </p:nvPr>
        </p:nvSpPr>
        <p:spPr>
          <a:xfrm>
            <a:off x="4249738" y="3761076"/>
            <a:ext cx="7515542" cy="1464067"/>
          </a:xfrm>
        </p:spPr>
        <p:txBody>
          <a:bodyPr/>
          <a:lstStyle/>
          <a:p>
            <a:pPr>
              <a:lnSpc>
                <a:spcPct val="120000"/>
              </a:lnSpc>
              <a:spcBef>
                <a:spcPct val="0"/>
              </a:spcBef>
            </a:pPr>
            <a:r>
              <a:rPr lang="en-US" sz="1600"/>
              <a:t>Presenters: </a:t>
            </a:r>
          </a:p>
          <a:p>
            <a:pPr>
              <a:lnSpc>
                <a:spcPct val="120000"/>
              </a:lnSpc>
              <a:spcBef>
                <a:spcPct val="0"/>
              </a:spcBef>
            </a:pPr>
            <a:r>
              <a:rPr lang="en-US" sz="1600"/>
              <a:t>Anne Marie Tavella, Construction &amp; Government Contracts Counseling &amp; Litigation</a:t>
            </a:r>
          </a:p>
          <a:p>
            <a:pPr>
              <a:lnSpc>
                <a:spcPct val="120000"/>
              </a:lnSpc>
              <a:spcBef>
                <a:spcPct val="0"/>
              </a:spcBef>
            </a:pPr>
            <a:r>
              <a:rPr lang="en-US" sz="1600"/>
              <a:t>Jonathan DeMella, Construction &amp; Government Contracts Counseling &amp; Litigation</a:t>
            </a:r>
            <a:br>
              <a:rPr lang="en-US" sz="1600"/>
            </a:br>
            <a:r>
              <a:rPr lang="en-US" sz="1600"/>
              <a:t>Kristal Leonard, Employment Services</a:t>
            </a:r>
            <a:br>
              <a:rPr lang="en-US" sz="1600"/>
            </a:br>
            <a:endParaRPr lang="en-US" sz="1600"/>
          </a:p>
        </p:txBody>
      </p:sp>
    </p:spTree>
    <p:extLst>
      <p:ext uri="{BB962C8B-B14F-4D97-AF65-F5344CB8AC3E}">
        <p14:creationId xmlns:p14="http://schemas.microsoft.com/office/powerpoint/2010/main" val="2870054240"/>
      </p:ext>
    </p:extLst>
  </p:cSld>
  <p:clrMapOvr>
    <a:masterClrMapping/>
  </p:clrMapOvr>
  <p:transition advClick="0">
    <p:fad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07EB3022-B115-2297-3704-B6D15AC87C12}"/>
              </a:ext>
            </a:extLst>
          </p:cNvPr>
          <p:cNvSpPr>
            <a:spLocks noGrp="1"/>
          </p:cNvSpPr>
          <p:nvPr>
            <p:ph sz="quarter" idx="13"/>
          </p:nvPr>
        </p:nvSpPr>
        <p:spPr>
          <a:xfrm>
            <a:off x="640709" y="1663338"/>
            <a:ext cx="10963656" cy="4391025"/>
          </a:xfrm>
        </p:spPr>
        <p:txBody>
          <a:bodyPr/>
          <a:lstStyle/>
          <a:p>
            <a:pPr>
              <a:lnSpc>
                <a:spcPct val="110000"/>
              </a:lnSpc>
              <a:spcBef>
                <a:spcPts val="1200"/>
              </a:spcBef>
            </a:pPr>
            <a:r>
              <a:rPr lang="en-US"/>
              <a:t>“Flow downs” refer to when the responsibilities of a contracting party are flowed down the contracting chain to subcontractors and others</a:t>
            </a:r>
          </a:p>
          <a:p>
            <a:pPr>
              <a:lnSpc>
                <a:spcPct val="110000"/>
              </a:lnSpc>
              <a:spcBef>
                <a:spcPts val="1200"/>
              </a:spcBef>
            </a:pPr>
            <a:r>
              <a:rPr lang="en-US"/>
              <a:t>Know what’s in your contract</a:t>
            </a:r>
          </a:p>
          <a:p>
            <a:pPr lvl="1">
              <a:lnSpc>
                <a:spcPct val="110000"/>
              </a:lnSpc>
              <a:spcBef>
                <a:spcPts val="1200"/>
              </a:spcBef>
            </a:pPr>
            <a:r>
              <a:rPr lang="en-US"/>
              <a:t>Incorporation by reference</a:t>
            </a:r>
          </a:p>
          <a:p>
            <a:pPr lvl="1">
              <a:lnSpc>
                <a:spcPct val="110000"/>
              </a:lnSpc>
              <a:spcBef>
                <a:spcPts val="1200"/>
              </a:spcBef>
            </a:pPr>
            <a:r>
              <a:rPr lang="en-US"/>
              <a:t>Can be triggered by a dollar threshold </a:t>
            </a:r>
          </a:p>
          <a:p>
            <a:pPr lvl="1">
              <a:lnSpc>
                <a:spcPct val="110000"/>
              </a:lnSpc>
              <a:spcBef>
                <a:spcPts val="1200"/>
              </a:spcBef>
            </a:pPr>
            <a:r>
              <a:rPr lang="en-US"/>
              <a:t>May be negotiable </a:t>
            </a:r>
          </a:p>
          <a:p>
            <a:pPr>
              <a:lnSpc>
                <a:spcPct val="110000"/>
              </a:lnSpc>
              <a:spcBef>
                <a:spcPts val="1200"/>
              </a:spcBef>
            </a:pPr>
            <a:r>
              <a:rPr lang="en-US"/>
              <a:t>May require you to flowdown to lower tiers</a:t>
            </a:r>
          </a:p>
        </p:txBody>
      </p:sp>
      <p:sp>
        <p:nvSpPr>
          <p:cNvPr id="2" name="Title 1">
            <a:extLst>
              <a:ext uri="{FF2B5EF4-FFF2-40B4-BE49-F238E27FC236}">
                <a16:creationId xmlns:a16="http://schemas.microsoft.com/office/drawing/2014/main" id="{F49E95BC-02EF-0D7E-3785-1AD432CD2BC8}"/>
              </a:ext>
            </a:extLst>
          </p:cNvPr>
          <p:cNvSpPr>
            <a:spLocks noGrp="1"/>
          </p:cNvSpPr>
          <p:nvPr>
            <p:ph type="title"/>
          </p:nvPr>
        </p:nvSpPr>
        <p:spPr>
          <a:xfrm>
            <a:off x="640709" y="649281"/>
            <a:ext cx="10963656" cy="713232"/>
          </a:xfrm>
        </p:spPr>
        <p:txBody>
          <a:bodyPr/>
          <a:lstStyle/>
          <a:p>
            <a:r>
              <a:rPr lang="en-US"/>
              <a:t>Going with the Flow </a:t>
            </a:r>
          </a:p>
        </p:txBody>
      </p:sp>
      <p:pic>
        <p:nvPicPr>
          <p:cNvPr id="7" name="Picture 6" descr="A large wave in the ocean&#10;&#10;Description automatically generated">
            <a:extLst>
              <a:ext uri="{FF2B5EF4-FFF2-40B4-BE49-F238E27FC236}">
                <a16:creationId xmlns:a16="http://schemas.microsoft.com/office/drawing/2014/main" id="{FFCD612A-F837-98A5-3212-2AF0C48FB342}"/>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l="19452" t="-27" r="7775" b="18391"/>
          <a:stretch>
            <a:fillRect/>
          </a:stretch>
        </p:blipFill>
        <p:spPr>
          <a:xfrm flipH="1">
            <a:off x="6756400" y="2832100"/>
            <a:ext cx="5435600" cy="4025900"/>
          </a:xfrm>
          <a:prstGeom prst="rect">
            <a:avLst/>
          </a:prstGeom>
        </p:spPr>
      </p:pic>
    </p:spTree>
    <p:extLst>
      <p:ext uri="{BB962C8B-B14F-4D97-AF65-F5344CB8AC3E}">
        <p14:creationId xmlns:p14="http://schemas.microsoft.com/office/powerpoint/2010/main" val="2080125545"/>
      </p:ext>
    </p:extLst>
  </p:cSld>
  <p:clrMapOvr>
    <a:masterClrMapping/>
  </p:clrMapOvr>
  <p:transition advClick="0">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Content Placeholder 4">
            <a:extLst>
              <a:ext uri="{FF2B5EF4-FFF2-40B4-BE49-F238E27FC236}">
                <a16:creationId xmlns:a16="http://schemas.microsoft.com/office/drawing/2014/main" id="{769A097D-0E44-2B33-8F6A-1D760B76815C}"/>
              </a:ext>
            </a:extLst>
          </p:cNvPr>
          <p:cNvSpPr>
            <a:spLocks noGrp="1"/>
          </p:cNvSpPr>
          <p:nvPr>
            <p:ph sz="quarter" idx="25"/>
          </p:nvPr>
        </p:nvSpPr>
        <p:spPr>
          <a:xfrm>
            <a:off x="5360894" y="2372043"/>
            <a:ext cx="5970494" cy="2113914"/>
          </a:xfrm>
        </p:spPr>
        <p:txBody>
          <a:bodyPr lIns="0" tIns="0" rIns="0" bIns="0">
            <a:normAutofit/>
          </a:bodyPr>
          <a:lstStyle/>
          <a:p>
            <a:pPr>
              <a:lnSpc>
                <a:spcPct val="110000"/>
              </a:lnSpc>
              <a:spcBef>
                <a:spcPts val="1800"/>
              </a:spcBef>
            </a:pPr>
            <a:r>
              <a:rPr lang="en-US" sz="2600"/>
              <a:t>Amendments to the Davis Bacon Act</a:t>
            </a:r>
          </a:p>
          <a:p>
            <a:pPr>
              <a:lnSpc>
                <a:spcPct val="110000"/>
              </a:lnSpc>
              <a:spcBef>
                <a:spcPts val="1800"/>
              </a:spcBef>
            </a:pPr>
            <a:r>
              <a:rPr lang="en-US" sz="2600"/>
              <a:t>Corporate Transparency Act</a:t>
            </a:r>
          </a:p>
          <a:p>
            <a:pPr>
              <a:lnSpc>
                <a:spcPct val="110000"/>
              </a:lnSpc>
              <a:spcBef>
                <a:spcPts val="1800"/>
              </a:spcBef>
            </a:pPr>
            <a:r>
              <a:rPr lang="en-US" sz="2600"/>
              <a:t>Non-Compete Provisions</a:t>
            </a:r>
          </a:p>
          <a:p>
            <a:pPr>
              <a:lnSpc>
                <a:spcPct val="110000"/>
              </a:lnSpc>
              <a:spcBef>
                <a:spcPts val="1800"/>
              </a:spcBef>
            </a:pPr>
            <a:endParaRPr lang="en-US" sz="2600"/>
          </a:p>
          <a:p>
            <a:pPr lvl="1">
              <a:spcBef>
                <a:spcPts val="1800"/>
              </a:spcBef>
            </a:pPr>
            <a:endParaRPr lang="en-US" sz="2600"/>
          </a:p>
        </p:txBody>
      </p:sp>
      <p:sp>
        <p:nvSpPr>
          <p:cNvPr id="2" name="Content Placeholder 2">
            <a:extLst>
              <a:ext uri="{FF2B5EF4-FFF2-40B4-BE49-F238E27FC236}">
                <a16:creationId xmlns:a16="http://schemas.microsoft.com/office/drawing/2014/main" id="{AB6B1A0C-42BB-ED0A-8170-74460A6C7FF2}"/>
              </a:ext>
            </a:extLst>
          </p:cNvPr>
          <p:cNvSpPr txBox="1"/>
          <p:nvPr/>
        </p:nvSpPr>
        <p:spPr>
          <a:xfrm>
            <a:off x="0" y="2038350"/>
            <a:ext cx="4652682" cy="2781300"/>
          </a:xfrm>
          <a:prstGeom prst="rect">
            <a:avLst/>
          </a:prstGeom>
          <a:solidFill>
            <a:schemeClr val="accent1"/>
          </a:solidFill>
        </p:spPr>
        <p:txBody>
          <a:bodyPr lIns="0" tIns="0" rIns="0" bIns="0" anchor="ctr">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2400" kern="120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2000" kern="120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800" kern="120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600" kern="120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600" kern="120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4400" b="1">
                <a:effectLst>
                  <a:outerShdw blurRad="38100" dist="38100" dir="2700000" algn="tl">
                    <a:srgbClr val="000000">
                      <a:alpha val="43137"/>
                    </a:srgbClr>
                  </a:outerShdw>
                </a:effectLst>
              </a:rPr>
              <a:t>Agenda</a:t>
            </a:r>
          </a:p>
        </p:txBody>
      </p:sp>
    </p:spTree>
    <p:extLst>
      <p:ext uri="{BB962C8B-B14F-4D97-AF65-F5344CB8AC3E}">
        <p14:creationId xmlns:p14="http://schemas.microsoft.com/office/powerpoint/2010/main" val="2246598859"/>
      </p:ext>
    </p:extLst>
  </p:cSld>
  <p:clrMapOvr>
    <a:masterClrMapping/>
  </p:clrMapOvr>
  <p:transition advClick="0">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Generally applies to construction contractors and subcontractors</a:t>
            </a:r>
          </a:p>
          <a:p>
            <a:r>
              <a:rPr lang="en-US"/>
              <a:t>Federally funded or assisted contracts in excess of $2,000 for construction, alteration, or repair of public buildings/public works</a:t>
            </a:r>
          </a:p>
          <a:p>
            <a:endParaRPr lang="en-US"/>
          </a:p>
          <a:p>
            <a:pPr lvl="1"/>
            <a:endParaRPr lang="en-US"/>
          </a:p>
        </p:txBody>
      </p:sp>
      <p:sp>
        <p:nvSpPr>
          <p:cNvPr id="3" name="Content Placeholder 2">
            <a:extLst>
              <a:ext uri="{FF2B5EF4-FFF2-40B4-BE49-F238E27FC236}">
                <a16:creationId xmlns:a16="http://schemas.microsoft.com/office/drawing/2014/main" id="{C56B53A1-C2C0-4BCC-E38D-07C8763E8612}"/>
              </a:ext>
            </a:extLst>
          </p:cNvPr>
          <p:cNvSpPr>
            <a:spLocks noGrp="1"/>
          </p:cNvSpPr>
          <p:nvPr>
            <p:ph sz="quarter" idx="26"/>
          </p:nvPr>
        </p:nvSpPr>
        <p:spPr/>
        <p:txBody>
          <a:bodyPr/>
          <a:lstStyle/>
          <a:p>
            <a:r>
              <a:rPr lang="en-US"/>
              <a:t>DOL issued a new rule effective October 23, 2023</a:t>
            </a:r>
          </a:p>
          <a:p>
            <a:r>
              <a:rPr lang="en-US"/>
              <a:t>Purpose of changes:</a:t>
            </a:r>
          </a:p>
          <a:p>
            <a:pPr lvl="1"/>
            <a:r>
              <a:rPr lang="en-US"/>
              <a:t>Ensure that workers are paid locally prevailing wages</a:t>
            </a:r>
          </a:p>
          <a:p>
            <a:pPr lvl="1"/>
            <a:r>
              <a:rPr lang="en-US"/>
              <a:t>Ensure that Government’s contracting activity does not depress wages</a:t>
            </a:r>
          </a:p>
          <a:p>
            <a:pPr lvl="1"/>
            <a:r>
              <a:rPr lang="en-US"/>
              <a:t>Ensure that Government creates a fair opportunity for responsible contractors to bid</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Davis Bacon and Related Acts</a:t>
            </a:r>
          </a:p>
        </p:txBody>
      </p:sp>
      <p:pic>
        <p:nvPicPr>
          <p:cNvPr id="5" name="Picture 4">
            <a:extLst>
              <a:ext uri="{FF2B5EF4-FFF2-40B4-BE49-F238E27FC236}">
                <a16:creationId xmlns:a16="http://schemas.microsoft.com/office/drawing/2014/main" id="{FFF2482E-D2B6-9BF6-7CFB-62BD9E1B6746}"/>
              </a:ext>
            </a:extLst>
          </p:cNvPr>
          <p:cNvPicPr>
            <a:picLocks noChangeAspect="1"/>
          </p:cNvPicPr>
          <p:nvPr/>
        </p:nvPicPr>
        <p:blipFill>
          <a:blip r:embed="rId3">
            <a:duotone>
              <a:schemeClr val="accent6">
                <a:shade val="45000"/>
                <a:satMod val="135000"/>
              </a:schemeClr>
              <a:prstClr val="white"/>
            </a:duotone>
          </a:blip>
          <a:stretch>
            <a:fillRect/>
          </a:stretch>
        </p:blipFill>
        <p:spPr>
          <a:xfrm>
            <a:off x="1068779" y="3819352"/>
            <a:ext cx="3426656" cy="2341249"/>
          </a:xfrm>
          <a:prstGeom prst="rect">
            <a:avLst/>
          </a:prstGeom>
        </p:spPr>
      </p:pic>
    </p:spTree>
    <p:extLst>
      <p:ext uri="{BB962C8B-B14F-4D97-AF65-F5344CB8AC3E}">
        <p14:creationId xmlns:p14="http://schemas.microsoft.com/office/powerpoint/2010/main" val="2995286636"/>
      </p:ext>
    </p:extLst>
  </p:cSld>
  <p:clrMapOvr>
    <a:masterClrMapping/>
  </p:clrMapOvr>
  <p:transition advClick="0">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Determining applicable prevailing wage rates</a:t>
            </a:r>
          </a:p>
          <a:p>
            <a:r>
              <a:rPr lang="en-US"/>
              <a:t>Coverage</a:t>
            </a:r>
          </a:p>
          <a:p>
            <a:r>
              <a:rPr lang="en-US"/>
              <a:t>Incorporation of contract clauses and wage determinations</a:t>
            </a:r>
          </a:p>
          <a:p>
            <a:r>
              <a:rPr lang="en-US"/>
              <a:t>Payment of prevailing wages</a:t>
            </a:r>
          </a:p>
          <a:p>
            <a:r>
              <a:rPr lang="en-US"/>
              <a:t>Recordkeeping</a:t>
            </a:r>
          </a:p>
          <a:p>
            <a:r>
              <a:rPr lang="en-US"/>
              <a:t>Anti-Retaliation</a:t>
            </a:r>
          </a:p>
          <a:p>
            <a:r>
              <a:rPr lang="en-US"/>
              <a:t>Enforcement mechanisms</a:t>
            </a:r>
          </a:p>
        </p:txBody>
      </p:sp>
      <p:pic>
        <p:nvPicPr>
          <p:cNvPr id="7" name="Content Placeholder 6">
            <a:extLst>
              <a:ext uri="{FF2B5EF4-FFF2-40B4-BE49-F238E27FC236}">
                <a16:creationId xmlns:a16="http://schemas.microsoft.com/office/drawing/2014/main" id="{779D0A6A-E03C-BDF7-EA9D-F4A1D024C6BE}"/>
              </a:ext>
            </a:extLst>
          </p:cNvPr>
          <p:cNvPicPr>
            <a:picLocks noGrp="1" noChangeAspect="1"/>
          </p:cNvPicPr>
          <p:nvPr>
            <p:ph sz="quarter" idx="26"/>
          </p:nvPr>
        </p:nvPicPr>
        <p:blipFill>
          <a:blip r:embed="rId3"/>
          <a:stretch>
            <a:fillRect/>
          </a:stretch>
        </p:blipFill>
        <p:spPr>
          <a:xfrm>
            <a:off x="6326188" y="2420100"/>
            <a:ext cx="5278437" cy="2682962"/>
          </a:xfrm>
        </p:spPr>
      </p:pic>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Major Changes</a:t>
            </a:r>
          </a:p>
        </p:txBody>
      </p:sp>
    </p:spTree>
    <p:extLst>
      <p:ext uri="{BB962C8B-B14F-4D97-AF65-F5344CB8AC3E}">
        <p14:creationId xmlns:p14="http://schemas.microsoft.com/office/powerpoint/2010/main" val="109150898"/>
      </p:ext>
    </p:extLst>
  </p:cSld>
  <p:clrMapOvr>
    <a:masterClrMapping/>
  </p:clrMapOvr>
  <p:transition advClick="0">
    <p:fad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Wage paid to the majority (at least 50%)</a:t>
            </a:r>
          </a:p>
          <a:p>
            <a:r>
              <a:rPr lang="en-US"/>
              <a:t>If the majority wage is not paid, then prevailing wage will be the wage paid to the greater number of workers, provided at least 30%, or</a:t>
            </a:r>
          </a:p>
          <a:p>
            <a:r>
              <a:rPr lang="en-US"/>
              <a:t>If no wage rate is paid to 30%, the prevailing wage will be the weighted  average</a:t>
            </a:r>
          </a:p>
        </p:txBody>
      </p:sp>
      <p:sp>
        <p:nvSpPr>
          <p:cNvPr id="3" name="Content Placeholder 2">
            <a:extLst>
              <a:ext uri="{FF2B5EF4-FFF2-40B4-BE49-F238E27FC236}">
                <a16:creationId xmlns:a16="http://schemas.microsoft.com/office/drawing/2014/main" id="{C56B53A1-C2C0-4BCC-E38D-07C8763E8612}"/>
              </a:ext>
            </a:extLst>
          </p:cNvPr>
          <p:cNvSpPr>
            <a:spLocks noGrp="1"/>
          </p:cNvSpPr>
          <p:nvPr>
            <p:ph sz="quarter" idx="26"/>
          </p:nvPr>
        </p:nvSpPr>
        <p:spPr/>
        <p:txBody>
          <a:bodyPr/>
          <a:lstStyle/>
          <a:p>
            <a:endParaRPr lang="en-US"/>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Definition of Prevailing Wage (3 step process)</a:t>
            </a:r>
          </a:p>
        </p:txBody>
      </p:sp>
    </p:spTree>
    <p:extLst>
      <p:ext uri="{BB962C8B-B14F-4D97-AF65-F5344CB8AC3E}">
        <p14:creationId xmlns:p14="http://schemas.microsoft.com/office/powerpoint/2010/main" val="3790852863"/>
      </p:ext>
    </p:extLst>
  </p:cSld>
  <p:clrMapOvr>
    <a:masterClrMapping/>
  </p:clrMapOvr>
  <p:transition advClick="0">
    <p:fad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lnSpcReduction="10000"/>
          </a:bodyPr>
          <a:lstStyle/>
          <a:p>
            <a:r>
              <a:rPr lang="en-US"/>
              <a:t>Any site where a significant portion of a building or work is constructed for specific use in that building or work, as long as the site is either:</a:t>
            </a:r>
          </a:p>
          <a:p>
            <a:pPr lvl="1"/>
            <a:r>
              <a:rPr lang="en-US"/>
              <a:t>Established specifically for the performance of the contract or project, or</a:t>
            </a:r>
          </a:p>
          <a:p>
            <a:pPr lvl="1"/>
            <a:r>
              <a:rPr lang="en-US"/>
              <a:t>Is dedicated exclusively, or nearly so, to the performance of the contract or project for a specific period of time</a:t>
            </a:r>
          </a:p>
          <a:p>
            <a:r>
              <a:rPr lang="en-US"/>
              <a:t>Consider modular construction, prefab housing components, which have long been considered outside of DBA coverage</a:t>
            </a:r>
          </a:p>
          <a:p>
            <a:endParaRPr lang="en-US"/>
          </a:p>
        </p:txBody>
      </p:sp>
      <p:pic>
        <p:nvPicPr>
          <p:cNvPr id="6" name="Content Placeholder 5">
            <a:extLst>
              <a:ext uri="{FF2B5EF4-FFF2-40B4-BE49-F238E27FC236}">
                <a16:creationId xmlns:a16="http://schemas.microsoft.com/office/drawing/2014/main" id="{13B3491F-D3D8-E510-5BF1-563016D488B5}"/>
              </a:ext>
            </a:extLst>
          </p:cNvPr>
          <p:cNvPicPr>
            <a:picLocks noGrp="1" noChangeAspect="1"/>
          </p:cNvPicPr>
          <p:nvPr>
            <p:ph sz="quarter" idx="26"/>
          </p:nvPr>
        </p:nvPicPr>
        <p:blipFill>
          <a:blip r:embed="rId3"/>
          <a:stretch>
            <a:fillRect/>
          </a:stretch>
        </p:blipFill>
        <p:spPr>
          <a:xfrm>
            <a:off x="6326188" y="2299696"/>
            <a:ext cx="5278437" cy="2923770"/>
          </a:xfrm>
        </p:spPr>
      </p:pic>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Secondary Construction Sites</a:t>
            </a:r>
          </a:p>
        </p:txBody>
      </p:sp>
    </p:spTree>
    <p:extLst>
      <p:ext uri="{BB962C8B-B14F-4D97-AF65-F5344CB8AC3E}">
        <p14:creationId xmlns:p14="http://schemas.microsoft.com/office/powerpoint/2010/main" val="3823028715"/>
      </p:ext>
    </p:extLst>
  </p:cSld>
  <p:clrMapOvr>
    <a:masterClrMapping/>
  </p:clrMapOvr>
  <p:transition advClick="0">
    <p:fad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Covered when they work adjacent or primarily adjacent to the project site </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Flaggers</a:t>
            </a:r>
          </a:p>
        </p:txBody>
      </p:sp>
      <p:pic>
        <p:nvPicPr>
          <p:cNvPr id="8" name="Content Placeholder 7">
            <a:extLst>
              <a:ext uri="{FF2B5EF4-FFF2-40B4-BE49-F238E27FC236}">
                <a16:creationId xmlns:a16="http://schemas.microsoft.com/office/drawing/2014/main" id="{9957A777-D857-239E-3F8D-EE3838C2D244}"/>
              </a:ext>
            </a:extLst>
          </p:cNvPr>
          <p:cNvPicPr>
            <a:picLocks noGrp="1" noChangeAspect="1"/>
          </p:cNvPicPr>
          <p:nvPr>
            <p:ph sz="quarter" idx="26"/>
          </p:nvPr>
        </p:nvPicPr>
        <p:blipFill>
          <a:blip r:embed="rId3"/>
          <a:stretch>
            <a:fillRect/>
          </a:stretch>
        </p:blipFill>
        <p:spPr>
          <a:xfrm>
            <a:off x="6326188" y="2358409"/>
            <a:ext cx="5278437" cy="2806345"/>
          </a:xfrm>
        </p:spPr>
      </p:pic>
    </p:spTree>
    <p:extLst>
      <p:ext uri="{BB962C8B-B14F-4D97-AF65-F5344CB8AC3E}">
        <p14:creationId xmlns:p14="http://schemas.microsoft.com/office/powerpoint/2010/main" val="718087811"/>
      </p:ext>
    </p:extLst>
  </p:cSld>
  <p:clrMapOvr>
    <a:masterClrMapping/>
  </p:clrMapOvr>
  <p:transition advClick="0">
    <p:fad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Drivers who work for construction contractors are covered for any non </a:t>
            </a:r>
            <a:r>
              <a:rPr lang="en-US" i="1"/>
              <a:t>de minimis </a:t>
            </a:r>
            <a:r>
              <a:rPr lang="en-US"/>
              <a:t>time when their work requires them to come on and offsite</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Drivers</a:t>
            </a:r>
          </a:p>
        </p:txBody>
      </p:sp>
      <p:pic>
        <p:nvPicPr>
          <p:cNvPr id="12" name="Content Placeholder 11">
            <a:extLst>
              <a:ext uri="{FF2B5EF4-FFF2-40B4-BE49-F238E27FC236}">
                <a16:creationId xmlns:a16="http://schemas.microsoft.com/office/drawing/2014/main" id="{A79776AC-C40C-4F0C-1FAE-FC3094636628}"/>
              </a:ext>
            </a:extLst>
          </p:cNvPr>
          <p:cNvPicPr>
            <a:picLocks noGrp="1" noChangeAspect="1"/>
          </p:cNvPicPr>
          <p:nvPr>
            <p:ph sz="quarter" idx="26"/>
          </p:nvPr>
        </p:nvPicPr>
        <p:blipFill>
          <a:blip r:embed="rId3"/>
          <a:stretch>
            <a:fillRect/>
          </a:stretch>
        </p:blipFill>
        <p:spPr>
          <a:xfrm>
            <a:off x="6326188" y="2210339"/>
            <a:ext cx="5278437" cy="3102485"/>
          </a:xfrm>
        </p:spPr>
      </p:pic>
    </p:spTree>
    <p:extLst>
      <p:ext uri="{BB962C8B-B14F-4D97-AF65-F5344CB8AC3E}">
        <p14:creationId xmlns:p14="http://schemas.microsoft.com/office/powerpoint/2010/main" val="2246497269"/>
      </p:ext>
    </p:extLst>
  </p:cSld>
  <p:clrMapOvr>
    <a:masterClrMapping/>
  </p:clrMapOvr>
  <p:transition advClick="0">
    <p:fade/>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Material suppliers are only those entities who deliver materials or supplies.</a:t>
            </a:r>
          </a:p>
          <a:p>
            <a:r>
              <a:rPr lang="en-US"/>
              <a:t>Exception applies if:</a:t>
            </a:r>
          </a:p>
          <a:p>
            <a:pPr lvl="1"/>
            <a:r>
              <a:rPr lang="en-US"/>
              <a:t>The firm’s only obligation is to deliver supplies or equipment, and</a:t>
            </a:r>
          </a:p>
          <a:p>
            <a:pPr lvl="1"/>
            <a:r>
              <a:rPr lang="en-US"/>
              <a:t>Its facilities are not located on the project’s primary or secondary construction site, and</a:t>
            </a:r>
          </a:p>
          <a:p>
            <a:pPr lvl="2"/>
            <a:r>
              <a:rPr lang="en-US"/>
              <a:t>were either established before opening of bids or contract award, or</a:t>
            </a:r>
          </a:p>
          <a:p>
            <a:pPr lvl="2"/>
            <a:r>
              <a:rPr lang="en-US"/>
              <a:t>are not dedicated exclusively, or nearly so, to the performance of the contract</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Material Supplier Exception</a:t>
            </a:r>
          </a:p>
        </p:txBody>
      </p:sp>
      <p:pic>
        <p:nvPicPr>
          <p:cNvPr id="6" name="Content Placeholder 5">
            <a:extLst>
              <a:ext uri="{FF2B5EF4-FFF2-40B4-BE49-F238E27FC236}">
                <a16:creationId xmlns:a16="http://schemas.microsoft.com/office/drawing/2014/main" id="{24D2324B-2181-11C0-06E2-56255915BCF9}"/>
              </a:ext>
            </a:extLst>
          </p:cNvPr>
          <p:cNvPicPr>
            <a:picLocks noGrp="1" noChangeAspect="1"/>
          </p:cNvPicPr>
          <p:nvPr>
            <p:ph sz="quarter" idx="26"/>
          </p:nvPr>
        </p:nvPicPr>
        <p:blipFill>
          <a:blip r:embed="rId3"/>
          <a:stretch>
            <a:fillRect/>
          </a:stretch>
        </p:blipFill>
        <p:spPr>
          <a:xfrm>
            <a:off x="6326188" y="2097594"/>
            <a:ext cx="5278437" cy="3327974"/>
          </a:xfrm>
          <a:prstGeom prst="rect">
            <a:avLst/>
          </a:prstGeom>
        </p:spPr>
      </p:pic>
    </p:spTree>
    <p:extLst>
      <p:ext uri="{BB962C8B-B14F-4D97-AF65-F5344CB8AC3E}">
        <p14:creationId xmlns:p14="http://schemas.microsoft.com/office/powerpoint/2010/main" val="4197184571"/>
      </p:ext>
    </p:extLst>
  </p:cSld>
  <p:clrMapOvr>
    <a:masterClrMapping/>
  </p:clrMapOvr>
  <p:transition advClick="0">
    <p:fade/>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Building or work includes not only construction of entire building, structure, or improvement, but also construction activity involving just a portion of a building, structure, or improvement, including the installation of equipment or components</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Portion of Building or Work</a:t>
            </a:r>
          </a:p>
        </p:txBody>
      </p:sp>
      <p:pic>
        <p:nvPicPr>
          <p:cNvPr id="6" name="Content Placeholder 5">
            <a:extLst>
              <a:ext uri="{FF2B5EF4-FFF2-40B4-BE49-F238E27FC236}">
                <a16:creationId xmlns:a16="http://schemas.microsoft.com/office/drawing/2014/main" id="{517D19C9-F037-354E-F101-CB6D1FC9416F}"/>
              </a:ext>
            </a:extLst>
          </p:cNvPr>
          <p:cNvPicPr>
            <a:picLocks noGrp="1" noChangeAspect="1"/>
          </p:cNvPicPr>
          <p:nvPr>
            <p:ph sz="quarter" idx="26"/>
          </p:nvPr>
        </p:nvPicPr>
        <p:blipFill>
          <a:blip r:embed="rId3"/>
          <a:stretch>
            <a:fillRect/>
          </a:stretch>
        </p:blipFill>
        <p:spPr>
          <a:xfrm>
            <a:off x="6474271" y="1894421"/>
            <a:ext cx="4982270" cy="3734321"/>
          </a:xfrm>
        </p:spPr>
      </p:pic>
    </p:spTree>
    <p:extLst>
      <p:ext uri="{BB962C8B-B14F-4D97-AF65-F5344CB8AC3E}">
        <p14:creationId xmlns:p14="http://schemas.microsoft.com/office/powerpoint/2010/main" val="3411783380"/>
      </p:ext>
    </p:extLst>
  </p:cSld>
  <p:clrMapOvr>
    <a:masterClrMapping/>
  </p:clrMapOvr>
  <p:transition advClick="0">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Content Placeholder 4">
            <a:extLst>
              <a:ext uri="{FF2B5EF4-FFF2-40B4-BE49-F238E27FC236}">
                <a16:creationId xmlns:a16="http://schemas.microsoft.com/office/drawing/2014/main" id="{441CD2B8-84F3-42C5-9619-C4181BBEE7EE}"/>
              </a:ext>
            </a:extLst>
          </p:cNvPr>
          <p:cNvSpPr>
            <a:spLocks noGrp="1"/>
          </p:cNvSpPr>
          <p:nvPr>
            <p:ph sz="quarter" idx="13"/>
          </p:nvPr>
        </p:nvSpPr>
        <p:spPr>
          <a:xfrm>
            <a:off x="4984376" y="1233488"/>
            <a:ext cx="6620249" cy="4391025"/>
          </a:xfrm>
        </p:spPr>
        <p:txBody>
          <a:bodyPr lIns="0" tIns="0" rIns="0" bIns="0">
            <a:normAutofit fontScale="92500" lnSpcReduction="10000"/>
          </a:bodyPr>
          <a:lstStyle/>
          <a:p>
            <a:pPr>
              <a:lnSpc>
                <a:spcPct val="110000"/>
              </a:lnSpc>
              <a:spcBef>
                <a:spcPts val="1800"/>
              </a:spcBef>
            </a:pPr>
            <a:r>
              <a:rPr lang="en-US" sz="2600"/>
              <a:t>Build America, Buy America</a:t>
            </a:r>
          </a:p>
          <a:p>
            <a:pPr>
              <a:lnSpc>
                <a:spcPct val="110000"/>
              </a:lnSpc>
              <a:spcBef>
                <a:spcPts val="1800"/>
              </a:spcBef>
            </a:pPr>
            <a:r>
              <a:rPr lang="en-US" sz="2600"/>
              <a:t>Cybersecurity Considerations</a:t>
            </a:r>
          </a:p>
          <a:p>
            <a:pPr>
              <a:lnSpc>
                <a:spcPct val="110000"/>
              </a:lnSpc>
              <a:spcBef>
                <a:spcPts val="1800"/>
              </a:spcBef>
            </a:pPr>
            <a:r>
              <a:rPr lang="en-US" sz="2600"/>
              <a:t>Flowdown Contract Clauses</a:t>
            </a:r>
          </a:p>
          <a:p>
            <a:pPr>
              <a:lnSpc>
                <a:spcPct val="110000"/>
              </a:lnSpc>
              <a:spcBef>
                <a:spcPts val="1800"/>
              </a:spcBef>
            </a:pPr>
            <a:r>
              <a:rPr lang="en-US" sz="2600"/>
              <a:t>New Davis-Bacon Rules</a:t>
            </a:r>
          </a:p>
          <a:p>
            <a:pPr>
              <a:lnSpc>
                <a:spcPct val="110000"/>
              </a:lnSpc>
              <a:spcBef>
                <a:spcPts val="1800"/>
              </a:spcBef>
            </a:pPr>
            <a:r>
              <a:rPr lang="en-US" sz="2600"/>
              <a:t>Corporate Transparency Act</a:t>
            </a:r>
          </a:p>
          <a:p>
            <a:pPr>
              <a:lnSpc>
                <a:spcPct val="110000"/>
              </a:lnSpc>
              <a:spcBef>
                <a:spcPts val="1800"/>
              </a:spcBef>
            </a:pPr>
            <a:r>
              <a:rPr lang="en-US" sz="2600"/>
              <a:t>Non-compete Agreements and the FTA</a:t>
            </a:r>
          </a:p>
          <a:p>
            <a:pPr>
              <a:lnSpc>
                <a:spcPct val="110000"/>
              </a:lnSpc>
              <a:spcBef>
                <a:spcPts val="1800"/>
              </a:spcBef>
            </a:pPr>
            <a:r>
              <a:rPr lang="en-US" sz="2600"/>
              <a:t>Recent developments from the National Labor Relations Board</a:t>
            </a:r>
          </a:p>
        </p:txBody>
      </p:sp>
      <p:sp>
        <p:nvSpPr>
          <p:cNvPr id="6" name="Content Placeholder 2">
            <a:extLst>
              <a:ext uri="{FF2B5EF4-FFF2-40B4-BE49-F238E27FC236}">
                <a16:creationId xmlns:a16="http://schemas.microsoft.com/office/drawing/2014/main" id="{BCDF3F13-BAF8-51E4-EE97-12A72FC4C1EA}"/>
              </a:ext>
            </a:extLst>
          </p:cNvPr>
          <p:cNvSpPr txBox="1"/>
          <p:nvPr/>
        </p:nvSpPr>
        <p:spPr>
          <a:xfrm>
            <a:off x="0" y="2038350"/>
            <a:ext cx="4652682" cy="2781300"/>
          </a:xfrm>
          <a:prstGeom prst="rect">
            <a:avLst/>
          </a:prstGeom>
          <a:solidFill>
            <a:schemeClr val="accent1"/>
          </a:solidFill>
        </p:spPr>
        <p:txBody>
          <a:bodyPr lIns="0" tIns="0" rIns="0" bIns="0" anchor="ctr">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2400" kern="120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2000" kern="120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800" kern="120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600" kern="120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600" kern="120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4400" b="1">
                <a:effectLst>
                  <a:outerShdw blurRad="38100" dist="38100" dir="2700000" algn="tl">
                    <a:srgbClr val="000000">
                      <a:alpha val="43137"/>
                    </a:srgbClr>
                  </a:outerShdw>
                </a:effectLst>
              </a:rPr>
              <a:t>Overview</a:t>
            </a:r>
          </a:p>
        </p:txBody>
      </p:sp>
    </p:spTree>
    <p:extLst>
      <p:ext uri="{BB962C8B-B14F-4D97-AF65-F5344CB8AC3E}">
        <p14:creationId xmlns:p14="http://schemas.microsoft.com/office/powerpoint/2010/main" val="2343249794"/>
      </p:ext>
    </p:extLst>
  </p:cSld>
  <p:clrMapOvr>
    <a:masterClrMapping/>
  </p:clrMapOvr>
  <p:transition advClick="0">
    <p:fade/>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fontScale="92500" lnSpcReduction="20000"/>
          </a:bodyPr>
          <a:lstStyle/>
          <a:p>
            <a:r>
              <a:rPr lang="en-US"/>
              <a:t>Prime Contractor is broadly defined as any person or entity that enters into a covered contract with an agency, including non-profit organizations, owners/developers, borrowers or recipients, project managers, or single purpose entities</a:t>
            </a:r>
          </a:p>
          <a:p>
            <a:r>
              <a:rPr lang="en-US"/>
              <a:t>Prime Contractor also includes the controlling shareholder or member of any entity holding a prime contract, the joint venturers or partners in any entity holding a prime contract, and any contractor that has been delegated responsibility for overseeing all or substantially all of the construction anticipated by the prime contract</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“Prime Contractor” Defined</a:t>
            </a:r>
          </a:p>
        </p:txBody>
      </p:sp>
      <p:sp>
        <p:nvSpPr>
          <p:cNvPr id="5" name="Content Placeholder 4">
            <a:extLst>
              <a:ext uri="{FF2B5EF4-FFF2-40B4-BE49-F238E27FC236}">
                <a16:creationId xmlns:a16="http://schemas.microsoft.com/office/drawing/2014/main" id="{0D583A74-E316-3E2D-4371-960736A6E5A0}"/>
              </a:ext>
            </a:extLst>
          </p:cNvPr>
          <p:cNvSpPr>
            <a:spLocks noGrp="1"/>
          </p:cNvSpPr>
          <p:nvPr>
            <p:ph sz="quarter" idx="26"/>
          </p:nvPr>
        </p:nvSpPr>
        <p:spPr/>
        <p:txBody>
          <a:bodyPr/>
          <a:lstStyle/>
          <a:p>
            <a:r>
              <a:rPr lang="en-US"/>
              <a:t>Why important?</a:t>
            </a:r>
          </a:p>
          <a:p>
            <a:pPr lvl="1"/>
            <a:r>
              <a:rPr lang="en-US"/>
              <a:t>Expands DOL’s ability to cross withhold</a:t>
            </a:r>
          </a:p>
          <a:p>
            <a:pPr lvl="1"/>
            <a:endParaRPr lang="en-US"/>
          </a:p>
        </p:txBody>
      </p:sp>
      <p:pic>
        <p:nvPicPr>
          <p:cNvPr id="10" name="Picture 9">
            <a:extLst>
              <a:ext uri="{FF2B5EF4-FFF2-40B4-BE49-F238E27FC236}">
                <a16:creationId xmlns:a16="http://schemas.microsoft.com/office/drawing/2014/main" id="{B202043F-88C6-1098-14FB-ACB71227BD54}"/>
              </a:ext>
            </a:extLst>
          </p:cNvPr>
          <p:cNvPicPr>
            <a:picLocks noChangeAspect="1"/>
          </p:cNvPicPr>
          <p:nvPr/>
        </p:nvPicPr>
        <p:blipFill>
          <a:blip r:embed="rId3"/>
          <a:stretch>
            <a:fillRect/>
          </a:stretch>
        </p:blipFill>
        <p:spPr>
          <a:xfrm>
            <a:off x="7167876" y="2832002"/>
            <a:ext cx="4383415" cy="2835648"/>
          </a:xfrm>
          <a:prstGeom prst="rect">
            <a:avLst/>
          </a:prstGeom>
        </p:spPr>
      </p:pic>
    </p:spTree>
    <p:extLst>
      <p:ext uri="{BB962C8B-B14F-4D97-AF65-F5344CB8AC3E}">
        <p14:creationId xmlns:p14="http://schemas.microsoft.com/office/powerpoint/2010/main" val="3726217849"/>
      </p:ext>
    </p:extLst>
  </p:cSld>
  <p:clrMapOvr>
    <a:masterClrMapping/>
  </p:clrMapOvr>
  <p:transition advClick="0">
    <p:fad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lnSpcReduction="10000"/>
          </a:bodyPr>
          <a:lstStyle/>
          <a:p>
            <a:r>
              <a:rPr lang="en-US"/>
              <a:t>Even if the agency fails to incorporate the contract clauses and wage determinations into a prime contract, the clauses and wage determinations will still be considered part of that contract and will be effective as a matter of law</a:t>
            </a:r>
          </a:p>
          <a:p>
            <a:r>
              <a:rPr lang="en-US"/>
              <a:t>Where the clauses and applicable wage determinations are effective by operation of law contracting agencies must compensate the prime contractor for any increase in wages in accordance with applicable law</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Clauses Included by Operation of Law</a:t>
            </a:r>
          </a:p>
        </p:txBody>
      </p:sp>
      <p:pic>
        <p:nvPicPr>
          <p:cNvPr id="6" name="Content Placeholder 5">
            <a:extLst>
              <a:ext uri="{FF2B5EF4-FFF2-40B4-BE49-F238E27FC236}">
                <a16:creationId xmlns:a16="http://schemas.microsoft.com/office/drawing/2014/main" id="{E445E990-FF44-44D9-A1CB-9839C452AD3D}"/>
              </a:ext>
            </a:extLst>
          </p:cNvPr>
          <p:cNvPicPr>
            <a:picLocks noGrp="1" noChangeAspect="1"/>
          </p:cNvPicPr>
          <p:nvPr>
            <p:ph sz="quarter" idx="26"/>
          </p:nvPr>
        </p:nvPicPr>
        <p:blipFill>
          <a:blip r:embed="rId3"/>
          <a:stretch>
            <a:fillRect/>
          </a:stretch>
        </p:blipFill>
        <p:spPr>
          <a:xfrm>
            <a:off x="6326188" y="2374522"/>
            <a:ext cx="5278437" cy="2774119"/>
          </a:xfrm>
        </p:spPr>
      </p:pic>
    </p:spTree>
    <p:extLst>
      <p:ext uri="{BB962C8B-B14F-4D97-AF65-F5344CB8AC3E}">
        <p14:creationId xmlns:p14="http://schemas.microsoft.com/office/powerpoint/2010/main" val="3444670206"/>
      </p:ext>
    </p:extLst>
  </p:cSld>
  <p:clrMapOvr>
    <a:masterClrMapping/>
  </p:clrMapOvr>
  <p:transition advClick="0">
    <p:fade/>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Prime contractors are responsible for flowing down both the contract clauses and the applicable wage determinations to their subcontracts</a:t>
            </a:r>
          </a:p>
          <a:p>
            <a:r>
              <a:rPr lang="en-US"/>
              <a:t>The prime contractor must cover any unpaid wages or other liability for any subcontractor violations</a:t>
            </a:r>
          </a:p>
          <a:p>
            <a:r>
              <a:rPr lang="en-US"/>
              <a:t>Prime contractors may be debarred for disregarding their obligations</a:t>
            </a:r>
          </a:p>
          <a:p>
            <a:r>
              <a:rPr lang="en-US"/>
              <a:t>Same rules apply to upper tier subcontractors</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Flowdown</a:t>
            </a:r>
          </a:p>
        </p:txBody>
      </p:sp>
      <p:pic>
        <p:nvPicPr>
          <p:cNvPr id="6" name="Content Placeholder 5">
            <a:extLst>
              <a:ext uri="{FF2B5EF4-FFF2-40B4-BE49-F238E27FC236}">
                <a16:creationId xmlns:a16="http://schemas.microsoft.com/office/drawing/2014/main" id="{9D7F3902-7DB1-DB6F-65F7-FB19D6C4168C}"/>
              </a:ext>
            </a:extLst>
          </p:cNvPr>
          <p:cNvPicPr>
            <a:picLocks noGrp="1" noChangeAspect="1"/>
          </p:cNvPicPr>
          <p:nvPr>
            <p:ph sz="quarter" idx="26"/>
          </p:nvPr>
        </p:nvPicPr>
        <p:blipFill>
          <a:blip r:embed="rId3"/>
          <a:stretch>
            <a:fillRect/>
          </a:stretch>
        </p:blipFill>
        <p:spPr>
          <a:xfrm>
            <a:off x="6326188" y="2446257"/>
            <a:ext cx="5278437" cy="2630649"/>
          </a:xfrm>
        </p:spPr>
      </p:pic>
    </p:spTree>
    <p:extLst>
      <p:ext uri="{BB962C8B-B14F-4D97-AF65-F5344CB8AC3E}">
        <p14:creationId xmlns:p14="http://schemas.microsoft.com/office/powerpoint/2010/main" val="1277230303"/>
      </p:ext>
    </p:extLst>
  </p:cSld>
  <p:clrMapOvr>
    <a:masterClrMapping/>
  </p:clrMapOvr>
  <p:transition advClick="0">
    <p:fade/>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fontScale="92500" lnSpcReduction="20000"/>
          </a:bodyPr>
          <a:lstStyle/>
          <a:p>
            <a:r>
              <a:rPr lang="en-US"/>
              <a:t>Contractors must now maintain workers last known phone numbers and e-mail addresses as part of their required records</a:t>
            </a:r>
          </a:p>
          <a:p>
            <a:r>
              <a:rPr lang="en-US"/>
              <a:t>Contractors are also required to maintain contracts subcontracts and related documents</a:t>
            </a:r>
          </a:p>
          <a:p>
            <a:pPr lvl="1"/>
            <a:r>
              <a:rPr lang="en-US"/>
              <a:t>Related documents include bids, proposals, amendments, modifications, extensions</a:t>
            </a:r>
          </a:p>
          <a:p>
            <a:r>
              <a:rPr lang="en-US"/>
              <a:t>Contractors must also maintain all documents necessary to assess compliance with Labor Standards provisions</a:t>
            </a:r>
          </a:p>
          <a:p>
            <a:pPr lvl="1"/>
            <a:r>
              <a:rPr lang="en-US"/>
              <a:t>Even though not listed, this includes, daily reports, sign-in sheets, trip tickets, petty cash logs</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Recordkeeping</a:t>
            </a:r>
          </a:p>
        </p:txBody>
      </p:sp>
      <p:sp>
        <p:nvSpPr>
          <p:cNvPr id="5" name="Content Placeholder 4">
            <a:extLst>
              <a:ext uri="{FF2B5EF4-FFF2-40B4-BE49-F238E27FC236}">
                <a16:creationId xmlns:a16="http://schemas.microsoft.com/office/drawing/2014/main" id="{0D583A74-E316-3E2D-4371-960736A6E5A0}"/>
              </a:ext>
            </a:extLst>
          </p:cNvPr>
          <p:cNvSpPr>
            <a:spLocks noGrp="1"/>
          </p:cNvSpPr>
          <p:nvPr>
            <p:ph sz="quarter" idx="26"/>
          </p:nvPr>
        </p:nvSpPr>
        <p:spPr/>
        <p:txBody>
          <a:bodyPr/>
          <a:lstStyle/>
          <a:p>
            <a:r>
              <a:rPr lang="en-US"/>
              <a:t>Records must be retained for three years after completion of the work under the prime contract</a:t>
            </a:r>
          </a:p>
          <a:p>
            <a:pPr lvl="1"/>
            <a:r>
              <a:rPr lang="en-US"/>
              <a:t>Note that this may be longer than 3 years after completion of any subcontract</a:t>
            </a:r>
          </a:p>
          <a:p>
            <a:r>
              <a:rPr lang="en-US"/>
              <a:t>New:  If contractor fails to provide records on request, they will not be permitted to rely upon those records in any subsequent enforcement proceeding</a:t>
            </a:r>
          </a:p>
        </p:txBody>
      </p:sp>
    </p:spTree>
    <p:extLst>
      <p:ext uri="{BB962C8B-B14F-4D97-AF65-F5344CB8AC3E}">
        <p14:creationId xmlns:p14="http://schemas.microsoft.com/office/powerpoint/2010/main" val="566135329"/>
      </p:ext>
    </p:extLst>
  </p:cSld>
  <p:clrMapOvr>
    <a:masterClrMapping/>
  </p:clrMapOvr>
  <p:transition advClick="0">
    <p:fad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lnSpcReduction="10000"/>
          </a:bodyPr>
          <a:lstStyle/>
          <a:p>
            <a:r>
              <a:rPr lang="en-US"/>
              <a:t>Existing regulations did not include anti-retaliation provisions</a:t>
            </a:r>
          </a:p>
          <a:p>
            <a:r>
              <a:rPr lang="en-US"/>
              <a:t>Now, it is unlawful for any person to discharge, demote, intimidate, threaten, restraint, coerce, blacklist, harass, or in any other manner discriminate against, or to cause any person to discharge, demote, intimidate, threaten, restrain, coerce, blacklist, harass, or in any other manner discriminate against, any worker or job applicant for engaging in protected activity</a:t>
            </a:r>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Anti-Retaliation</a:t>
            </a:r>
          </a:p>
        </p:txBody>
      </p:sp>
      <p:pic>
        <p:nvPicPr>
          <p:cNvPr id="6" name="Content Placeholder 5">
            <a:extLst>
              <a:ext uri="{FF2B5EF4-FFF2-40B4-BE49-F238E27FC236}">
                <a16:creationId xmlns:a16="http://schemas.microsoft.com/office/drawing/2014/main" id="{DF9CD8DF-F98C-B00B-D461-476A2176F1EA}"/>
              </a:ext>
            </a:extLst>
          </p:cNvPr>
          <p:cNvPicPr>
            <a:picLocks noGrp="1" noChangeAspect="1"/>
          </p:cNvPicPr>
          <p:nvPr>
            <p:ph sz="quarter" idx="26"/>
          </p:nvPr>
        </p:nvPicPr>
        <p:blipFill>
          <a:blip r:embed="rId3"/>
          <a:stretch>
            <a:fillRect/>
          </a:stretch>
        </p:blipFill>
        <p:spPr>
          <a:xfrm>
            <a:off x="6626678" y="2286001"/>
            <a:ext cx="4774324" cy="2190056"/>
          </a:xfrm>
        </p:spPr>
      </p:pic>
    </p:spTree>
    <p:extLst>
      <p:ext uri="{BB962C8B-B14F-4D97-AF65-F5344CB8AC3E}">
        <p14:creationId xmlns:p14="http://schemas.microsoft.com/office/powerpoint/2010/main" val="617635344"/>
      </p:ext>
    </p:extLst>
  </p:cSld>
  <p:clrMapOvr>
    <a:masterClrMapping/>
  </p:clrMapOvr>
  <p:transition advClick="0">
    <p:fade/>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DOL ability to cross-withhold is expanded and strengthened</a:t>
            </a:r>
          </a:p>
          <a:p>
            <a:pPr lvl="1"/>
            <a:r>
              <a:rPr lang="en-US"/>
              <a:t>Withheld funds will have priority over competing claims, e.g., claims by sureties, bankruptcy claims, successor-in-interest claims</a:t>
            </a:r>
          </a:p>
          <a:p>
            <a:pPr lvl="1"/>
            <a:endParaRPr lang="en-US"/>
          </a:p>
          <a:p>
            <a:pPr marL="457200" lvl="1" indent="0">
              <a:buNone/>
            </a:pPr>
            <a:endParaRPr lang="en-US"/>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Remedies</a:t>
            </a:r>
          </a:p>
        </p:txBody>
      </p:sp>
      <p:sp>
        <p:nvSpPr>
          <p:cNvPr id="5" name="Content Placeholder 4">
            <a:extLst>
              <a:ext uri="{FF2B5EF4-FFF2-40B4-BE49-F238E27FC236}">
                <a16:creationId xmlns:a16="http://schemas.microsoft.com/office/drawing/2014/main" id="{0D583A74-E316-3E2D-4371-960736A6E5A0}"/>
              </a:ext>
            </a:extLst>
          </p:cNvPr>
          <p:cNvSpPr>
            <a:spLocks noGrp="1"/>
          </p:cNvSpPr>
          <p:nvPr>
            <p:ph sz="quarter" idx="26"/>
          </p:nvPr>
        </p:nvSpPr>
        <p:spPr/>
        <p:txBody>
          <a:bodyPr>
            <a:normAutofit/>
          </a:bodyPr>
          <a:lstStyle/>
          <a:p>
            <a:r>
              <a:rPr lang="en-US"/>
              <a:t>Debarment</a:t>
            </a:r>
          </a:p>
          <a:p>
            <a:pPr lvl="1"/>
            <a:r>
              <a:rPr lang="en-US"/>
              <a:t>Standard for DBA and Related Act debarments now the same</a:t>
            </a:r>
          </a:p>
          <a:p>
            <a:pPr lvl="1"/>
            <a:r>
              <a:rPr lang="en-US"/>
              <a:t>Related Act violation no longer requires heightened “willful” standard.  Question for both DBA and Related Acts is whether contractor disregarded obligations to its workers</a:t>
            </a:r>
          </a:p>
          <a:p>
            <a:pPr lvl="1"/>
            <a:r>
              <a:rPr lang="en-US"/>
              <a:t>Debarment is 3 years for both (not “up to 3 years” for Related Acts), with no early removal from the exclusion list</a:t>
            </a:r>
          </a:p>
          <a:p>
            <a:pPr lvl="1"/>
            <a:r>
              <a:rPr lang="en-US"/>
              <a:t>Responsible officers in which such contractor has an interest may be debarred, when debarment is warranted</a:t>
            </a:r>
          </a:p>
        </p:txBody>
      </p:sp>
      <p:pic>
        <p:nvPicPr>
          <p:cNvPr id="8" name="Picture 7">
            <a:extLst>
              <a:ext uri="{FF2B5EF4-FFF2-40B4-BE49-F238E27FC236}">
                <a16:creationId xmlns:a16="http://schemas.microsoft.com/office/drawing/2014/main" id="{27117986-0FE4-4F2E-0FD0-FB092B22A9AC}"/>
              </a:ext>
            </a:extLst>
          </p:cNvPr>
          <p:cNvPicPr>
            <a:picLocks noChangeAspect="1"/>
          </p:cNvPicPr>
          <p:nvPr/>
        </p:nvPicPr>
        <p:blipFill>
          <a:blip r:embed="rId3"/>
          <a:stretch>
            <a:fillRect/>
          </a:stretch>
        </p:blipFill>
        <p:spPr>
          <a:xfrm>
            <a:off x="1698171" y="3651852"/>
            <a:ext cx="3113316" cy="2083289"/>
          </a:xfrm>
          <a:prstGeom prst="rect">
            <a:avLst/>
          </a:prstGeom>
        </p:spPr>
      </p:pic>
    </p:spTree>
    <p:extLst>
      <p:ext uri="{BB962C8B-B14F-4D97-AF65-F5344CB8AC3E}">
        <p14:creationId xmlns:p14="http://schemas.microsoft.com/office/powerpoint/2010/main" val="2853583559"/>
      </p:ext>
    </p:extLst>
  </p:cSld>
  <p:clrMapOvr>
    <a:masterClrMapping/>
  </p:clrMapOvr>
  <p:transition advClick="0">
    <p:fade/>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a:xfrm>
            <a:off x="640709" y="1658437"/>
            <a:ext cx="5278438" cy="4206240"/>
          </a:xfrm>
        </p:spPr>
        <p:txBody>
          <a:bodyPr>
            <a:normAutofit fontScale="92500" lnSpcReduction="20000"/>
          </a:bodyPr>
          <a:lstStyle/>
          <a:p>
            <a:r>
              <a:rPr lang="en-US"/>
              <a:t>Effective January 1, 2024</a:t>
            </a:r>
          </a:p>
          <a:p>
            <a:r>
              <a:rPr lang="en-US"/>
              <a:t>Creates new obligations for millions of public and even the smallest private companies to report beneficial ownership information (BOI reports) with the Treasury Department’s Financial Crimes Enforcement Network (FinCEN)</a:t>
            </a:r>
          </a:p>
          <a:p>
            <a:r>
              <a:rPr lang="en-US"/>
              <a:t>Companies that are not exempt from CTA reporting (Reporting Companies), that are created or registered on or after the effective date will have 30 days after they are formed to comply with the CTA reporting obligations</a:t>
            </a:r>
          </a:p>
          <a:p>
            <a:r>
              <a:rPr lang="en-US"/>
              <a:t>Non-exempt companies created before the effective date will have until December 31, 2024, to comply</a:t>
            </a:r>
          </a:p>
          <a:p>
            <a:endParaRPr lang="en-US"/>
          </a:p>
          <a:p>
            <a:pPr lvl="1"/>
            <a:endParaRPr lang="en-US"/>
          </a:p>
          <a:p>
            <a:pPr marL="457200" lvl="1" indent="0">
              <a:buNone/>
            </a:pPr>
            <a:endParaRPr lang="en-US"/>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Corporate Transparency Act</a:t>
            </a:r>
          </a:p>
        </p:txBody>
      </p:sp>
      <p:sp>
        <p:nvSpPr>
          <p:cNvPr id="5" name="Content Placeholder 4">
            <a:extLst>
              <a:ext uri="{FF2B5EF4-FFF2-40B4-BE49-F238E27FC236}">
                <a16:creationId xmlns:a16="http://schemas.microsoft.com/office/drawing/2014/main" id="{0D583A74-E316-3E2D-4371-960736A6E5A0}"/>
              </a:ext>
            </a:extLst>
          </p:cNvPr>
          <p:cNvSpPr>
            <a:spLocks noGrp="1"/>
          </p:cNvSpPr>
          <p:nvPr>
            <p:ph sz="quarter" idx="26"/>
          </p:nvPr>
        </p:nvSpPr>
        <p:spPr/>
        <p:txBody>
          <a:bodyPr>
            <a:normAutofit/>
          </a:bodyPr>
          <a:lstStyle/>
          <a:p>
            <a:r>
              <a:rPr lang="en-US" sz="2200"/>
              <a:t>Proposed rule:  FinCEN proposes that Reporting Companies created or registered between January 1, 2024, and January 1, 2025, will have 90 days (instead of 30 days) after their creation or registration to file their BOI reports</a:t>
            </a:r>
          </a:p>
          <a:p>
            <a:endParaRPr lang="en-US" sz="2200"/>
          </a:p>
        </p:txBody>
      </p:sp>
      <p:pic>
        <p:nvPicPr>
          <p:cNvPr id="6" name="Picture 5">
            <a:extLst>
              <a:ext uri="{FF2B5EF4-FFF2-40B4-BE49-F238E27FC236}">
                <a16:creationId xmlns:a16="http://schemas.microsoft.com/office/drawing/2014/main" id="{E5761105-7DEF-F9D1-40AD-3DBAE08F7D6E}"/>
              </a:ext>
            </a:extLst>
          </p:cNvPr>
          <p:cNvPicPr>
            <a:picLocks noChangeAspect="1"/>
          </p:cNvPicPr>
          <p:nvPr/>
        </p:nvPicPr>
        <p:blipFill>
          <a:blip r:embed="rId3"/>
          <a:stretch>
            <a:fillRect/>
          </a:stretch>
        </p:blipFill>
        <p:spPr>
          <a:xfrm>
            <a:off x="7455223" y="3864148"/>
            <a:ext cx="3019846" cy="2000529"/>
          </a:xfrm>
          <a:prstGeom prst="rect">
            <a:avLst/>
          </a:prstGeom>
        </p:spPr>
      </p:pic>
    </p:spTree>
    <p:extLst>
      <p:ext uri="{BB962C8B-B14F-4D97-AF65-F5344CB8AC3E}">
        <p14:creationId xmlns:p14="http://schemas.microsoft.com/office/powerpoint/2010/main" val="4123193939"/>
      </p:ext>
    </p:extLst>
  </p:cSld>
  <p:clrMapOvr>
    <a:masterClrMapping/>
  </p:clrMapOvr>
  <p:transition advClick="0">
    <p:fade/>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fontScale="92500" lnSpcReduction="20000"/>
          </a:bodyPr>
          <a:lstStyle/>
          <a:p>
            <a:r>
              <a:rPr lang="en-US"/>
              <a:t>Conduct an internal review to identify all business entities that are wholly or partially owned or controlled by the company, e.g., entities that are part of a company’s corporate group</a:t>
            </a:r>
          </a:p>
          <a:p>
            <a:r>
              <a:rPr lang="en-US"/>
              <a:t>Determine which entities have an exemption from the CTA, confirm with attorneys and accountants</a:t>
            </a:r>
          </a:p>
          <a:p>
            <a:r>
              <a:rPr lang="en-US"/>
              <a:t>Identify individuals who directly or indirectly (i) “substantially control” a Reporting Company, or (ii) own or control not less than 25% of the ownership interests in the Reporting Company, or (iii) have “any other form of substantial control” over the Reporting Company</a:t>
            </a:r>
          </a:p>
          <a:p>
            <a:pPr lvl="1"/>
            <a:endParaRPr lang="en-US"/>
          </a:p>
          <a:p>
            <a:pPr marL="457200" lvl="1" indent="0">
              <a:buNone/>
            </a:pPr>
            <a:endParaRPr lang="en-US"/>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Corporate Transparency Act – What to Do Now</a:t>
            </a:r>
          </a:p>
        </p:txBody>
      </p:sp>
      <p:sp>
        <p:nvSpPr>
          <p:cNvPr id="5" name="Content Placeholder 4">
            <a:extLst>
              <a:ext uri="{FF2B5EF4-FFF2-40B4-BE49-F238E27FC236}">
                <a16:creationId xmlns:a16="http://schemas.microsoft.com/office/drawing/2014/main" id="{0D583A74-E316-3E2D-4371-960736A6E5A0}"/>
              </a:ext>
            </a:extLst>
          </p:cNvPr>
          <p:cNvSpPr>
            <a:spLocks noGrp="1"/>
          </p:cNvSpPr>
          <p:nvPr>
            <p:ph sz="quarter" idx="26"/>
          </p:nvPr>
        </p:nvSpPr>
        <p:spPr/>
        <p:txBody>
          <a:bodyPr>
            <a:normAutofit/>
          </a:bodyPr>
          <a:lstStyle/>
          <a:p>
            <a:r>
              <a:rPr lang="en-US" sz="2200"/>
              <a:t>Take steps now to dissolve by year end unneeded or inactive entities that are not exempt from BOI reporting, so that companies will not have to make filings for them under the CTA when it becomes effective</a:t>
            </a:r>
          </a:p>
          <a:p>
            <a:r>
              <a:rPr lang="en-US" sz="2200"/>
              <a:t>Accelerate formation of any required entities you know will be required in 2024, to avoid more accelerated reporting requirements in 2024</a:t>
            </a:r>
          </a:p>
        </p:txBody>
      </p:sp>
    </p:spTree>
    <p:extLst>
      <p:ext uri="{BB962C8B-B14F-4D97-AF65-F5344CB8AC3E}">
        <p14:creationId xmlns:p14="http://schemas.microsoft.com/office/powerpoint/2010/main" val="3774261652"/>
      </p:ext>
    </p:extLst>
  </p:cSld>
  <p:clrMapOvr>
    <a:masterClrMapping/>
  </p:clrMapOvr>
  <p:transition advClick="0">
    <p:fade/>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94E28-B97E-54C9-CB9F-18565B6F1F2A}"/>
              </a:ext>
            </a:extLst>
          </p:cNvPr>
          <p:cNvSpPr>
            <a:spLocks noGrp="1"/>
          </p:cNvSpPr>
          <p:nvPr>
            <p:ph sz="quarter" idx="25"/>
          </p:nvPr>
        </p:nvSpPr>
        <p:spPr/>
        <p:txBody>
          <a:bodyPr>
            <a:normAutofit/>
          </a:bodyPr>
          <a:lstStyle/>
          <a:p>
            <a:r>
              <a:rPr lang="en-US"/>
              <a:t>Governmental authorities, banks, credit unions, money services businesses, broker-dealers, securities reporting issuers, Securities Exchange Act registered entity, investment companies or investment advisers, venture capital fund advisers, insurance companies, Commodity Exchange Act registered entities, tax-exempt entities, </a:t>
            </a:r>
            <a:r>
              <a:rPr lang="en-US" b="1" u="sng"/>
              <a:t>large operating companies </a:t>
            </a:r>
            <a:r>
              <a:rPr lang="en-US"/>
              <a:t>and certain subsidiaries</a:t>
            </a:r>
          </a:p>
          <a:p>
            <a:pPr lvl="1"/>
            <a:endParaRPr lang="en-US"/>
          </a:p>
          <a:p>
            <a:pPr marL="457200" lvl="1" indent="0">
              <a:buNone/>
            </a:pPr>
            <a:endParaRPr lang="en-US"/>
          </a:p>
        </p:txBody>
      </p:sp>
      <p:sp>
        <p:nvSpPr>
          <p:cNvPr id="4" name="Title 3">
            <a:extLst>
              <a:ext uri="{FF2B5EF4-FFF2-40B4-BE49-F238E27FC236}">
                <a16:creationId xmlns:a16="http://schemas.microsoft.com/office/drawing/2014/main" id="{14AA3B97-88EC-08B4-29D9-C00B8BB04658}"/>
              </a:ext>
            </a:extLst>
          </p:cNvPr>
          <p:cNvSpPr>
            <a:spLocks noGrp="1"/>
          </p:cNvSpPr>
          <p:nvPr>
            <p:ph type="title"/>
          </p:nvPr>
        </p:nvSpPr>
        <p:spPr/>
        <p:txBody>
          <a:bodyPr/>
          <a:lstStyle/>
          <a:p>
            <a:r>
              <a:rPr lang="en-US"/>
              <a:t>Corporate Transparency Act – Exemptions</a:t>
            </a:r>
          </a:p>
        </p:txBody>
      </p:sp>
      <p:sp>
        <p:nvSpPr>
          <p:cNvPr id="5" name="Content Placeholder 4">
            <a:extLst>
              <a:ext uri="{FF2B5EF4-FFF2-40B4-BE49-F238E27FC236}">
                <a16:creationId xmlns:a16="http://schemas.microsoft.com/office/drawing/2014/main" id="{0D583A74-E316-3E2D-4371-960736A6E5A0}"/>
              </a:ext>
            </a:extLst>
          </p:cNvPr>
          <p:cNvSpPr>
            <a:spLocks noGrp="1"/>
          </p:cNvSpPr>
          <p:nvPr>
            <p:ph sz="quarter" idx="26"/>
          </p:nvPr>
        </p:nvSpPr>
        <p:spPr/>
        <p:txBody>
          <a:bodyPr>
            <a:normAutofit/>
          </a:bodyPr>
          <a:lstStyle/>
          <a:p>
            <a:r>
              <a:rPr lang="en-US" sz="2200"/>
              <a:t>Large </a:t>
            </a:r>
            <a:r>
              <a:rPr lang="en-US"/>
              <a:t>Operating</a:t>
            </a:r>
            <a:r>
              <a:rPr lang="en-US" sz="2200"/>
              <a:t> Company</a:t>
            </a:r>
          </a:p>
          <a:p>
            <a:pPr lvl="1"/>
            <a:r>
              <a:rPr lang="en-US" sz="2200"/>
              <a:t>20 or more employees</a:t>
            </a:r>
          </a:p>
          <a:p>
            <a:pPr lvl="1"/>
            <a:r>
              <a:rPr lang="en-US" sz="2200"/>
              <a:t>&gt;$5M in gross receipts or sales on a consolidated basis</a:t>
            </a:r>
          </a:p>
          <a:p>
            <a:pPr lvl="1"/>
            <a:r>
              <a:rPr lang="en-US" sz="2200"/>
              <a:t>Operating presence within the United States</a:t>
            </a:r>
          </a:p>
        </p:txBody>
      </p:sp>
    </p:spTree>
    <p:extLst>
      <p:ext uri="{BB962C8B-B14F-4D97-AF65-F5344CB8AC3E}">
        <p14:creationId xmlns:p14="http://schemas.microsoft.com/office/powerpoint/2010/main" val="4155465692"/>
      </p:ext>
    </p:extLst>
  </p:cSld>
  <p:clrMapOvr>
    <a:masterClrMapping/>
  </p:clrMapOvr>
  <p:transition advClick="0">
    <p:fade/>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8B182A-674E-9910-6B06-6BB94BB51214}"/>
              </a:ext>
            </a:extLst>
          </p:cNvPr>
          <p:cNvSpPr>
            <a:spLocks noGrp="1"/>
          </p:cNvSpPr>
          <p:nvPr>
            <p:ph sz="quarter" idx="25"/>
          </p:nvPr>
        </p:nvSpPr>
        <p:spPr>
          <a:xfrm>
            <a:off x="640709" y="1658436"/>
            <a:ext cx="5278438" cy="4633507"/>
          </a:xfrm>
        </p:spPr>
        <p:txBody>
          <a:bodyPr>
            <a:normAutofit fontScale="92500" lnSpcReduction="10000"/>
          </a:bodyPr>
          <a:lstStyle/>
          <a:p>
            <a:r>
              <a:rPr lang="en-US" sz="2300"/>
              <a:t>Ban on noncompetes, nonsolicitation clauses, restrictions on NDAs, do not make sense for Federal Contractors</a:t>
            </a:r>
          </a:p>
          <a:p>
            <a:r>
              <a:rPr lang="en-US" sz="2300"/>
              <a:t>Federal contracting already heavily regulated, </a:t>
            </a:r>
            <a:r>
              <a:rPr lang="en-US" sz="2300" i="1"/>
              <a:t>e.g.</a:t>
            </a:r>
            <a:r>
              <a:rPr lang="en-US" sz="2300"/>
              <a:t>,</a:t>
            </a:r>
          </a:p>
          <a:p>
            <a:pPr lvl="1"/>
            <a:r>
              <a:rPr lang="en-US"/>
              <a:t>FAR 52.222-55, Minimum Wages</a:t>
            </a:r>
          </a:p>
          <a:p>
            <a:pPr lvl="1"/>
            <a:r>
              <a:rPr lang="en-US"/>
              <a:t>FAR 52.222-41, SCA</a:t>
            </a:r>
          </a:p>
          <a:p>
            <a:pPr lvl="1"/>
            <a:r>
              <a:rPr lang="en-US"/>
              <a:t>FAR 52.222-4, DBA</a:t>
            </a:r>
          </a:p>
          <a:p>
            <a:pPr lvl="1"/>
            <a:r>
              <a:rPr lang="en-US"/>
              <a:t>FAR 52.222-34, Project Labor Agreements</a:t>
            </a:r>
          </a:p>
          <a:p>
            <a:pPr lvl="1"/>
            <a:r>
              <a:rPr lang="en-US"/>
              <a:t>FAR 52.222-40, Notification re NLRA</a:t>
            </a:r>
          </a:p>
          <a:p>
            <a:pPr lvl="1"/>
            <a:r>
              <a:rPr lang="en-US"/>
              <a:t>E.O. 14055, Nondisplacement of Qualified Workers</a:t>
            </a:r>
          </a:p>
          <a:p>
            <a:pPr lvl="1"/>
            <a:r>
              <a:rPr lang="en-US"/>
              <a:t>FAR 52.237-3, Continuity of Workers</a:t>
            </a:r>
          </a:p>
          <a:p>
            <a:pPr lvl="1"/>
            <a:r>
              <a:rPr lang="en-US"/>
              <a:t>FAR 52.222-46, Evaluation of Comp for Professional Employees</a:t>
            </a:r>
          </a:p>
        </p:txBody>
      </p:sp>
      <p:sp>
        <p:nvSpPr>
          <p:cNvPr id="3" name="Content Placeholder 2">
            <a:extLst>
              <a:ext uri="{FF2B5EF4-FFF2-40B4-BE49-F238E27FC236}">
                <a16:creationId xmlns:a16="http://schemas.microsoft.com/office/drawing/2014/main" id="{363A07A9-4448-D55B-66FE-BA0FA54BCC15}"/>
              </a:ext>
            </a:extLst>
          </p:cNvPr>
          <p:cNvSpPr>
            <a:spLocks noGrp="1"/>
          </p:cNvSpPr>
          <p:nvPr>
            <p:ph sz="quarter" idx="26"/>
          </p:nvPr>
        </p:nvSpPr>
        <p:spPr/>
        <p:txBody>
          <a:bodyPr>
            <a:normAutofit fontScale="85000" lnSpcReduction="20000"/>
          </a:bodyPr>
          <a:lstStyle/>
          <a:p>
            <a:pPr>
              <a:lnSpc>
                <a:spcPct val="110000"/>
              </a:lnSpc>
            </a:pPr>
            <a:r>
              <a:rPr lang="en-US"/>
              <a:t>FTC concern that noncompetes suppress wage growth may not account for existing protections</a:t>
            </a:r>
          </a:p>
          <a:p>
            <a:pPr>
              <a:lnSpc>
                <a:spcPct val="110000"/>
              </a:lnSpc>
            </a:pPr>
            <a:r>
              <a:rPr lang="en-US"/>
              <a:t>Noncompetes may benefit small business concerns in Government contracting.  SBCs are backbone of Federal contracting, and Federal procurement system designed to protect SBCs</a:t>
            </a:r>
          </a:p>
          <a:p>
            <a:pPr marL="0" indent="0">
              <a:lnSpc>
                <a:spcPct val="110000"/>
              </a:lnSpc>
              <a:buNone/>
            </a:pPr>
            <a:r>
              <a:rPr lang="en-US" u="sng"/>
              <a:t>Takeaway</a:t>
            </a:r>
            <a:r>
              <a:rPr lang="en-US"/>
              <a:t>:  we must wait to see what happens, but FTC should realize one size does not fit all.   Broad ban in federal contracting space may do more harm than good</a:t>
            </a:r>
          </a:p>
        </p:txBody>
      </p:sp>
      <p:sp>
        <p:nvSpPr>
          <p:cNvPr id="4" name="Title 3">
            <a:extLst>
              <a:ext uri="{FF2B5EF4-FFF2-40B4-BE49-F238E27FC236}">
                <a16:creationId xmlns:a16="http://schemas.microsoft.com/office/drawing/2014/main" id="{D2068A79-A5A2-CB0C-1690-1857F2A0B942}"/>
              </a:ext>
            </a:extLst>
          </p:cNvPr>
          <p:cNvSpPr>
            <a:spLocks noGrp="1"/>
          </p:cNvSpPr>
          <p:nvPr>
            <p:ph type="title"/>
          </p:nvPr>
        </p:nvSpPr>
        <p:spPr/>
        <p:txBody>
          <a:bodyPr/>
          <a:lstStyle/>
          <a:p>
            <a:r>
              <a:rPr lang="en-US"/>
              <a:t>FTC Proposed Rule – </a:t>
            </a:r>
            <a:br>
              <a:rPr lang="en-US"/>
            </a:br>
            <a:r>
              <a:rPr lang="en-US"/>
              <a:t>Implications for Federal Contractors</a:t>
            </a:r>
          </a:p>
        </p:txBody>
      </p:sp>
    </p:spTree>
    <p:extLst>
      <p:ext uri="{BB962C8B-B14F-4D97-AF65-F5344CB8AC3E}">
        <p14:creationId xmlns:p14="http://schemas.microsoft.com/office/powerpoint/2010/main" val="2602580085"/>
      </p:ext>
    </p:extLst>
  </p:cSld>
  <p:clrMapOvr>
    <a:masterClrMapping/>
  </p:clrMapOvr>
  <p:transition advClick="0">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BC9B862A-02B0-3D7E-5E21-A1BEADEB77FB}"/>
              </a:ext>
            </a:extLst>
          </p:cNvPr>
          <p:cNvSpPr>
            <a:spLocks noGrp="1"/>
          </p:cNvSpPr>
          <p:nvPr>
            <p:ph sz="quarter" idx="13"/>
          </p:nvPr>
        </p:nvSpPr>
        <p:spPr>
          <a:xfrm>
            <a:off x="640709" y="1663338"/>
            <a:ext cx="10963656" cy="4391025"/>
          </a:xfrm>
        </p:spPr>
        <p:txBody>
          <a:bodyPr/>
          <a:lstStyle/>
          <a:p>
            <a:pPr>
              <a:lnSpc>
                <a:spcPct val="120000"/>
              </a:lnSpc>
            </a:pPr>
            <a:r>
              <a:rPr lang="en-US"/>
              <a:t>No longer limited to Federal construction and State DOT projects</a:t>
            </a:r>
          </a:p>
          <a:p>
            <a:pPr lvl="1">
              <a:lnSpc>
                <a:spcPct val="120000"/>
              </a:lnSpc>
            </a:pPr>
            <a:r>
              <a:rPr lang="en-US"/>
              <a:t>Does not apply to Federal procurement, FAR part 25</a:t>
            </a:r>
          </a:p>
          <a:p>
            <a:pPr>
              <a:lnSpc>
                <a:spcPct val="120000"/>
              </a:lnSpc>
            </a:pPr>
            <a:r>
              <a:rPr lang="en-US"/>
              <a:t>Applies to infrastructure projects receiving Federal funding</a:t>
            </a:r>
          </a:p>
          <a:p>
            <a:pPr lvl="1">
              <a:lnSpc>
                <a:spcPct val="120000"/>
              </a:lnSpc>
            </a:pPr>
            <a:r>
              <a:rPr lang="en-US"/>
              <a:t>Includes grants and loans</a:t>
            </a:r>
          </a:p>
          <a:p>
            <a:pPr lvl="1">
              <a:lnSpc>
                <a:spcPct val="120000"/>
              </a:lnSpc>
            </a:pPr>
            <a:r>
              <a:rPr lang="en-US"/>
              <a:t>Flows down, even to non-government entities </a:t>
            </a:r>
          </a:p>
          <a:p>
            <a:pPr>
              <a:lnSpc>
                <a:spcPct val="120000"/>
              </a:lnSpc>
            </a:pPr>
            <a:r>
              <a:rPr lang="en-US"/>
              <a:t>Only applies to materials and supplies that are incorporated into an infrastructure project</a:t>
            </a:r>
          </a:p>
          <a:p>
            <a:pPr lvl="1">
              <a:lnSpc>
                <a:spcPct val="120000"/>
              </a:lnSpc>
            </a:pPr>
            <a:r>
              <a:rPr lang="en-US"/>
              <a:t>Iron and steel, manufactured products, construction materials</a:t>
            </a:r>
          </a:p>
          <a:p>
            <a:pPr lvl="1">
              <a:lnSpc>
                <a:spcPct val="120000"/>
              </a:lnSpc>
            </a:pPr>
            <a:r>
              <a:rPr lang="en-US"/>
              <a:t>Does not apply to tools, equipment, and supplies necessary to do the work</a:t>
            </a:r>
          </a:p>
          <a:p>
            <a:pPr lvl="1">
              <a:lnSpc>
                <a:spcPct val="120000"/>
              </a:lnSpc>
            </a:pPr>
            <a:endParaRPr lang="en-US"/>
          </a:p>
        </p:txBody>
      </p:sp>
      <p:sp>
        <p:nvSpPr>
          <p:cNvPr id="2" name="Title 1">
            <a:extLst>
              <a:ext uri="{FF2B5EF4-FFF2-40B4-BE49-F238E27FC236}">
                <a16:creationId xmlns:a16="http://schemas.microsoft.com/office/drawing/2014/main" id="{579F3113-9A58-2CD9-9458-0D6785BABBCB}"/>
              </a:ext>
            </a:extLst>
          </p:cNvPr>
          <p:cNvSpPr>
            <a:spLocks noGrp="1"/>
          </p:cNvSpPr>
          <p:nvPr>
            <p:ph type="title"/>
          </p:nvPr>
        </p:nvSpPr>
        <p:spPr>
          <a:xfrm>
            <a:off x="640709" y="649281"/>
            <a:ext cx="10963656" cy="713232"/>
          </a:xfrm>
        </p:spPr>
        <p:txBody>
          <a:bodyPr/>
          <a:lstStyle/>
          <a:p>
            <a:r>
              <a:rPr lang="en-US"/>
              <a:t>Build America, Buy America</a:t>
            </a:r>
          </a:p>
        </p:txBody>
      </p:sp>
      <p:pic>
        <p:nvPicPr>
          <p:cNvPr id="9" name="Picture 8" descr="Close-up of a flag&#10;&#10;Description automatically generated">
            <a:extLst>
              <a:ext uri="{FF2B5EF4-FFF2-40B4-BE49-F238E27FC236}">
                <a16:creationId xmlns:a16="http://schemas.microsoft.com/office/drawing/2014/main" id="{70E8F84B-284D-F423-98D8-6C9F8A86F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824" y="0"/>
            <a:ext cx="2467176" cy="1645920"/>
          </a:xfrm>
          <a:prstGeom prst="rect">
            <a:avLst/>
          </a:prstGeom>
        </p:spPr>
      </p:pic>
    </p:spTree>
    <p:extLst>
      <p:ext uri="{BB962C8B-B14F-4D97-AF65-F5344CB8AC3E}">
        <p14:creationId xmlns:p14="http://schemas.microsoft.com/office/powerpoint/2010/main" val="3267956161"/>
      </p:ext>
    </p:extLst>
  </p:cSld>
  <p:clrMapOvr>
    <a:masterClrMapping/>
  </p:clrMapOvr>
  <p:transition advClick="0">
    <p:fade/>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1E283C"/>
        </a:solidFill>
        <a:effectLst/>
      </p:bgPr>
    </p:bg>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71661B00-4AA8-E5F9-1DDE-B27E5BED14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4E2228B-323E-714E-9955-3D818BDA9C65}"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cs typeface="Arial"/>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a:endParaRPr>
          </a:p>
        </p:txBody>
      </p:sp>
      <p:sp>
        <p:nvSpPr>
          <p:cNvPr id="7" name="Content Placeholder 2">
            <a:extLst>
              <a:ext uri="{FF2B5EF4-FFF2-40B4-BE49-F238E27FC236}">
                <a16:creationId xmlns:a16="http://schemas.microsoft.com/office/drawing/2014/main" id="{89BE2F63-7D60-6AAA-269E-7F72772C2BC5}"/>
              </a:ext>
            </a:extLst>
          </p:cNvPr>
          <p:cNvSpPr txBox="1"/>
          <p:nvPr/>
        </p:nvSpPr>
        <p:spPr>
          <a:xfrm>
            <a:off x="0" y="2038350"/>
            <a:ext cx="6024880" cy="2781300"/>
          </a:xfrm>
          <a:prstGeom prst="rect">
            <a:avLst/>
          </a:prstGeom>
          <a:solidFill>
            <a:schemeClr val="accent1"/>
          </a:solidFill>
        </p:spPr>
        <p:txBody>
          <a:bodyPr lIns="0" tIns="0" rIns="0" bIns="0" anchor="ctr">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2400" kern="120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2000" kern="120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800" kern="120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600" kern="120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lang="en-US" sz="1600" kern="120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4400" b="1">
                <a:effectLst>
                  <a:outerShdw blurRad="38100" dist="38100" dir="2700000" algn="tl">
                    <a:srgbClr val="000000">
                      <a:alpha val="43137"/>
                    </a:srgbClr>
                  </a:outerShdw>
                </a:effectLst>
              </a:rPr>
              <a:t>Updates in Labor Law</a:t>
            </a:r>
          </a:p>
        </p:txBody>
      </p:sp>
    </p:spTree>
    <p:extLst>
      <p:ext uri="{BB962C8B-B14F-4D97-AF65-F5344CB8AC3E}">
        <p14:creationId xmlns:p14="http://schemas.microsoft.com/office/powerpoint/2010/main" val="4253917142"/>
      </p:ext>
    </p:extLst>
  </p:cSld>
  <p:clrMapOvr>
    <a:overrideClrMapping bg1="lt1" tx1="dk1" bg2="lt2" tx2="dk2" accent1="accent1" accent2="accent2" accent3="accent3" accent4="accent4" accent5="accent5" accent6="accent6" hlink="hlink" folHlink="folHlink"/>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C58C160F-D6B1-0085-1B89-6F5DD674BD08}"/>
              </a:ext>
            </a:extLst>
          </p:cNvPr>
          <p:cNvSpPr>
            <a:spLocks noGrp="1"/>
          </p:cNvSpPr>
          <p:nvPr>
            <p:ph sz="quarter" idx="13"/>
          </p:nvPr>
        </p:nvSpPr>
        <p:spPr>
          <a:xfrm>
            <a:off x="4381500" y="1963291"/>
            <a:ext cx="7395114" cy="2931417"/>
          </a:xfrm>
        </p:spPr>
        <p:txBody>
          <a:bodyPr>
            <a:normAutofit/>
          </a:bodyPr>
          <a:lstStyle/>
          <a:p>
            <a:pPr marL="284163" lvl="1">
              <a:lnSpc>
                <a:spcPct val="110000"/>
              </a:lnSpc>
              <a:spcBef>
                <a:spcPts val="1200"/>
              </a:spcBef>
              <a:spcAft>
                <a:spcPts val="1200"/>
              </a:spcAft>
            </a:pPr>
            <a:r>
              <a:rPr lang="en-US" sz="2400"/>
              <a:t>NLRA still applies to most private employers (with limited exceptions)</a:t>
            </a:r>
          </a:p>
          <a:p>
            <a:pPr marL="284163" lvl="1">
              <a:lnSpc>
                <a:spcPct val="110000"/>
              </a:lnSpc>
              <a:spcBef>
                <a:spcPts val="1200"/>
              </a:spcBef>
              <a:spcAft>
                <a:spcPts val="1200"/>
              </a:spcAft>
            </a:pPr>
            <a:r>
              <a:rPr lang="en-US" sz="2400"/>
              <a:t>NLRA grants all employees the right to form or join unions; engage in protected, concerted activities to address or improve working conditions; or refrain from engaging in these activities</a:t>
            </a:r>
          </a:p>
        </p:txBody>
      </p:sp>
      <p:sp>
        <p:nvSpPr>
          <p:cNvPr id="4" name="Title 3">
            <a:extLst>
              <a:ext uri="{FF2B5EF4-FFF2-40B4-BE49-F238E27FC236}">
                <a16:creationId xmlns:a16="http://schemas.microsoft.com/office/drawing/2014/main" id="{C3AF9D6A-265C-7DDA-3B00-820519031273}"/>
              </a:ext>
            </a:extLst>
          </p:cNvPr>
          <p:cNvSpPr>
            <a:spLocks noGrp="1"/>
          </p:cNvSpPr>
          <p:nvPr>
            <p:ph type="title"/>
          </p:nvPr>
        </p:nvSpPr>
        <p:spPr>
          <a:xfrm>
            <a:off x="640709" y="649281"/>
            <a:ext cx="10963656" cy="713232"/>
          </a:xfrm>
        </p:spPr>
        <p:txBody>
          <a:bodyPr/>
          <a:lstStyle/>
          <a:p>
            <a:pPr algn="ctr"/>
            <a:r>
              <a:rPr lang="en-US"/>
              <a:t>National Labor Relations Act—Why Does This Matter to Me?</a:t>
            </a:r>
          </a:p>
        </p:txBody>
      </p:sp>
      <p:grpSp>
        <p:nvGrpSpPr>
          <p:cNvPr id="13" name="Group 12">
            <a:extLst>
              <a:ext uri="{FF2B5EF4-FFF2-40B4-BE49-F238E27FC236}">
                <a16:creationId xmlns:a16="http://schemas.microsoft.com/office/drawing/2014/main" id="{B3798B40-5CE4-0277-D98F-5C26322C48A9}"/>
              </a:ext>
            </a:extLst>
          </p:cNvPr>
          <p:cNvGrpSpPr/>
          <p:nvPr/>
        </p:nvGrpSpPr>
        <p:grpSpPr>
          <a:xfrm>
            <a:off x="193965" y="1453454"/>
            <a:ext cx="3523314" cy="4569636"/>
            <a:chOff x="-118673" y="1503267"/>
            <a:chExt cx="3523314" cy="4569636"/>
          </a:xfrm>
        </p:grpSpPr>
        <p:sp>
          <p:nvSpPr>
            <p:cNvPr id="2" name="Speech Bubble: Rectangle with Corners Rounded 1">
              <a:extLst>
                <a:ext uri="{FF2B5EF4-FFF2-40B4-BE49-F238E27FC236}">
                  <a16:creationId xmlns:a16="http://schemas.microsoft.com/office/drawing/2014/main" id="{F2D70505-593F-F3BD-941E-F5CA3E090DA6}"/>
                </a:ext>
              </a:extLst>
            </p:cNvPr>
            <p:cNvSpPr/>
            <p:nvPr/>
          </p:nvSpPr>
          <p:spPr>
            <a:xfrm>
              <a:off x="103657" y="1503267"/>
              <a:ext cx="3300984" cy="1652576"/>
            </a:xfrm>
            <a:prstGeom prst="wedgeRoundRectCallout">
              <a:avLst>
                <a:gd name="adj1" fmla="val -7361"/>
                <a:gd name="adj2" fmla="val 83100"/>
                <a:gd name="adj3" fmla="val 16667"/>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spcBef>
                  <a:spcPts val="1200"/>
                </a:spcBef>
                <a:spcAft>
                  <a:spcPts val="1200"/>
                </a:spcAft>
              </a:pPr>
              <a:r>
                <a:rPr lang="en-US" sz="2400"/>
                <a:t>What about if we </a:t>
              </a:r>
              <a:br>
                <a:rPr lang="en-US" sz="2400"/>
              </a:br>
              <a:r>
                <a:rPr lang="en-US" sz="2400"/>
                <a:t>don’t have unionized employees?  </a:t>
              </a:r>
            </a:p>
          </p:txBody>
        </p:sp>
        <p:pic>
          <p:nvPicPr>
            <p:cNvPr id="12" name="Graphic 11" descr="User with solid fill">
              <a:extLst>
                <a:ext uri="{FF2B5EF4-FFF2-40B4-BE49-F238E27FC236}">
                  <a16:creationId xmlns:a16="http://schemas.microsoft.com/office/drawing/2014/main" id="{C2D5ABA7-B601-3457-2C12-B376D326DD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673" y="3474568"/>
              <a:ext cx="2598335" cy="2598335"/>
            </a:xfrm>
            <a:prstGeom prst="rect">
              <a:avLst/>
            </a:prstGeom>
          </p:spPr>
        </p:pic>
      </p:grpSp>
    </p:spTree>
    <p:extLst>
      <p:ext uri="{BB962C8B-B14F-4D97-AF65-F5344CB8AC3E}">
        <p14:creationId xmlns:p14="http://schemas.microsoft.com/office/powerpoint/2010/main" val="243339145"/>
      </p:ext>
    </p:extLst>
  </p:cSld>
  <p:clrMapOvr>
    <a:masterClrMapping/>
  </p:clrMapOvr>
  <p:transition advClick="0">
    <p:fade/>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B50C80A2-2427-8701-E654-57C30741BEDE}"/>
              </a:ext>
            </a:extLst>
          </p:cNvPr>
          <p:cNvSpPr>
            <a:spLocks noGrp="1"/>
          </p:cNvSpPr>
          <p:nvPr>
            <p:ph sz="quarter" idx="25"/>
          </p:nvPr>
        </p:nvSpPr>
        <p:spPr>
          <a:xfrm>
            <a:off x="640707" y="1658437"/>
            <a:ext cx="5553905" cy="4206240"/>
          </a:xfrm>
        </p:spPr>
        <p:txBody>
          <a:bodyPr>
            <a:noAutofit/>
          </a:bodyPr>
          <a:lstStyle/>
          <a:p>
            <a:pPr>
              <a:lnSpc>
                <a:spcPct val="110000"/>
              </a:lnSpc>
              <a:spcBef>
                <a:spcPts val="500"/>
              </a:spcBef>
              <a:spcAft>
                <a:spcPts val="1200"/>
              </a:spcAft>
            </a:pPr>
            <a:r>
              <a:rPr lang="en-US" sz="1800" i="1"/>
              <a:t>Stericycle</a:t>
            </a:r>
            <a:r>
              <a:rPr lang="en-US" sz="1800"/>
              <a:t> revives and modifies the NLRB’s stance on workplace rules</a:t>
            </a:r>
          </a:p>
          <a:p>
            <a:pPr>
              <a:lnSpc>
                <a:spcPct val="110000"/>
              </a:lnSpc>
              <a:spcBef>
                <a:spcPts val="500"/>
              </a:spcBef>
              <a:spcAft>
                <a:spcPts val="1200"/>
              </a:spcAft>
            </a:pPr>
            <a:r>
              <a:rPr lang="en-US" sz="1800"/>
              <a:t>Under the new framework, any employer rule, policy, or handbook provision that has a “reasonable tendency to chill employees from exercising their Section 7 rights” may violate the NLRA</a:t>
            </a:r>
          </a:p>
          <a:p>
            <a:pPr>
              <a:lnSpc>
                <a:spcPct val="110000"/>
              </a:lnSpc>
              <a:spcBef>
                <a:spcPts val="500"/>
              </a:spcBef>
              <a:spcAft>
                <a:spcPts val="1200"/>
              </a:spcAft>
            </a:pPr>
            <a:r>
              <a:rPr lang="en-US" sz="1800"/>
              <a:t>The “new standard gives employers the necessary leeway to maintain rules of their own choosing to advance legitimate and substantial business interests,” so long as those rules are specific and “significantly minimize, if not altogether eliminate, their coercive potential.”</a:t>
            </a:r>
          </a:p>
          <a:p>
            <a:pPr>
              <a:lnSpc>
                <a:spcPct val="110000"/>
              </a:lnSpc>
              <a:spcBef>
                <a:spcPts val="500"/>
              </a:spcBef>
              <a:spcAft>
                <a:spcPts val="1200"/>
              </a:spcAft>
            </a:pPr>
            <a:endParaRPr lang="en-US" sz="1800"/>
          </a:p>
          <a:p>
            <a:pPr>
              <a:lnSpc>
                <a:spcPct val="110000"/>
              </a:lnSpc>
              <a:spcBef>
                <a:spcPts val="500"/>
              </a:spcBef>
              <a:spcAft>
                <a:spcPts val="1200"/>
              </a:spcAft>
            </a:pPr>
            <a:endParaRPr lang="en-US" sz="1800"/>
          </a:p>
        </p:txBody>
      </p:sp>
      <p:pic>
        <p:nvPicPr>
          <p:cNvPr id="1028" name="Picture 4" descr="The NLRB Revives Controversial Expedited Election Rules - National Labor Relations Board | The ...">
            <a:extLst>
              <a:ext uri="{FF2B5EF4-FFF2-40B4-BE49-F238E27FC236}">
                <a16:creationId xmlns:a16="http://schemas.microsoft.com/office/drawing/2014/main" id="{BF4F2A20-14CD-5A2F-3E6D-3D0783D423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2115" y="1999878"/>
            <a:ext cx="5278438" cy="3523357"/>
          </a:xfrm>
          <a:prstGeom prst="rect">
            <a:avLst/>
          </a:prstGeom>
          <a:solidFill>
            <a:srgbClr val="FFFFFF"/>
          </a:solidFill>
        </p:spPr>
      </p:pic>
      <p:sp>
        <p:nvSpPr>
          <p:cNvPr id="4" name="Title 3">
            <a:extLst>
              <a:ext uri="{FF2B5EF4-FFF2-40B4-BE49-F238E27FC236}">
                <a16:creationId xmlns:a16="http://schemas.microsoft.com/office/drawing/2014/main" id="{F315F3FC-E238-5AD7-A3DF-C5B7FB00E34B}"/>
              </a:ext>
            </a:extLst>
          </p:cNvPr>
          <p:cNvSpPr>
            <a:spLocks noGrp="1"/>
          </p:cNvSpPr>
          <p:nvPr>
            <p:ph type="title"/>
          </p:nvPr>
        </p:nvSpPr>
        <p:spPr>
          <a:xfrm>
            <a:off x="640709" y="649281"/>
            <a:ext cx="10963656" cy="713232"/>
          </a:xfrm>
        </p:spPr>
        <p:txBody>
          <a:bodyPr anchor="ctr">
            <a:normAutofit/>
          </a:bodyPr>
          <a:lstStyle/>
          <a:p>
            <a:r>
              <a:rPr lang="en-US"/>
              <a:t>New </a:t>
            </a:r>
            <a:r>
              <a:rPr lang="en-US" i="1"/>
              <a:t>Stericycle</a:t>
            </a:r>
            <a:r>
              <a:rPr lang="en-US"/>
              <a:t> Standard</a:t>
            </a:r>
          </a:p>
        </p:txBody>
      </p:sp>
    </p:spTree>
    <p:extLst>
      <p:ext uri="{BB962C8B-B14F-4D97-AF65-F5344CB8AC3E}">
        <p14:creationId xmlns:p14="http://schemas.microsoft.com/office/powerpoint/2010/main" val="3652712922"/>
      </p:ext>
    </p:extLst>
  </p:cSld>
  <p:clrMapOvr>
    <a:masterClrMapping/>
  </p:clrMapOvr>
  <p:transition advClick="0">
    <p:fade/>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4F3759C3-B5EE-CCD7-17B6-EA55EDF82F39}"/>
              </a:ext>
            </a:extLst>
          </p:cNvPr>
          <p:cNvSpPr>
            <a:spLocks noGrp="1"/>
          </p:cNvSpPr>
          <p:nvPr>
            <p:ph sz="quarter" idx="13"/>
          </p:nvPr>
        </p:nvSpPr>
        <p:spPr>
          <a:xfrm>
            <a:off x="640709" y="1663338"/>
            <a:ext cx="10963656" cy="4391025"/>
          </a:xfrm>
        </p:spPr>
        <p:txBody>
          <a:bodyPr>
            <a:noAutofit/>
          </a:bodyPr>
          <a:lstStyle/>
          <a:p>
            <a:pPr>
              <a:lnSpc>
                <a:spcPct val="110000"/>
              </a:lnSpc>
            </a:pPr>
            <a:r>
              <a:rPr lang="en-US" sz="1800"/>
              <a:t>General Counsel must prove that a challenged rule has “a reasonable tendency to chill employees from exercising their Section 7 rights”</a:t>
            </a:r>
          </a:p>
          <a:p>
            <a:pPr lvl="1">
              <a:lnSpc>
                <a:spcPct val="110000"/>
              </a:lnSpc>
            </a:pPr>
            <a:r>
              <a:rPr lang="en-US" sz="1800"/>
              <a:t>	Board will interpret the rule “from the perspective of an employee who is </a:t>
            </a:r>
          </a:p>
          <a:p>
            <a:pPr marL="1371600" lvl="2" indent="-457200">
              <a:lnSpc>
                <a:spcPct val="110000"/>
              </a:lnSpc>
              <a:buFont typeface="+mj-lt"/>
              <a:buAutoNum type="alphaLcParenR"/>
            </a:pPr>
            <a:r>
              <a:rPr lang="en-US"/>
              <a:t>subject to the rule and </a:t>
            </a:r>
          </a:p>
          <a:p>
            <a:pPr marL="1371600" lvl="2" indent="-457200">
              <a:lnSpc>
                <a:spcPct val="110000"/>
              </a:lnSpc>
              <a:buFont typeface="+mj-lt"/>
              <a:buAutoNum type="alphaLcParenR"/>
            </a:pPr>
            <a:r>
              <a:rPr lang="en-US"/>
              <a:t>economically dependent on the employer, and who also contemplates engaging in protected concerted activity”</a:t>
            </a:r>
          </a:p>
          <a:p>
            <a:pPr>
              <a:lnSpc>
                <a:spcPct val="110000"/>
              </a:lnSpc>
            </a:pPr>
            <a:r>
              <a:rPr lang="en-US" sz="1800"/>
              <a:t>The employer’s intent in maintaining a rule is immaterial</a:t>
            </a:r>
          </a:p>
          <a:p>
            <a:pPr>
              <a:lnSpc>
                <a:spcPct val="110000"/>
              </a:lnSpc>
            </a:pPr>
            <a:r>
              <a:rPr lang="en-US" sz="1800"/>
              <a:t>If an employee could reasonably interpret the rule to have a coercive meaning, the General Counsel will carry her burden, even if a contrary, noncoercive interpretation of the rule is also reasonable</a:t>
            </a:r>
          </a:p>
          <a:p>
            <a:pPr>
              <a:lnSpc>
                <a:spcPct val="110000"/>
              </a:lnSpc>
            </a:pPr>
            <a:r>
              <a:rPr lang="en-US" sz="1800"/>
              <a:t>If the General Counsel carries her burden, the rule is presumptively unlawful, but the employer may rebut that presumption by proving that the rule advances </a:t>
            </a:r>
            <a:r>
              <a:rPr lang="en-US" sz="1800" b="1" i="1">
                <a:solidFill>
                  <a:schemeClr val="accent1"/>
                </a:solidFill>
              </a:rPr>
              <a:t>a legitimate and substantial business interest</a:t>
            </a:r>
            <a:r>
              <a:rPr lang="en-US" sz="1800"/>
              <a:t>,</a:t>
            </a:r>
            <a:r>
              <a:rPr lang="en-US" sz="1800" b="1" i="1">
                <a:solidFill>
                  <a:schemeClr val="accent1"/>
                </a:solidFill>
              </a:rPr>
              <a:t> </a:t>
            </a:r>
            <a:r>
              <a:rPr lang="en-US" sz="1800"/>
              <a:t>and that the employer is unable to advance that interest with a more narrowly tailored rule</a:t>
            </a:r>
          </a:p>
        </p:txBody>
      </p:sp>
      <p:sp>
        <p:nvSpPr>
          <p:cNvPr id="3" name="Title 2">
            <a:extLst>
              <a:ext uri="{FF2B5EF4-FFF2-40B4-BE49-F238E27FC236}">
                <a16:creationId xmlns:a16="http://schemas.microsoft.com/office/drawing/2014/main" id="{5D971479-F377-3122-CFD0-1D05BF695C0C}"/>
              </a:ext>
            </a:extLst>
          </p:cNvPr>
          <p:cNvSpPr>
            <a:spLocks noGrp="1"/>
          </p:cNvSpPr>
          <p:nvPr>
            <p:ph type="title"/>
          </p:nvPr>
        </p:nvSpPr>
        <p:spPr>
          <a:xfrm>
            <a:off x="640709" y="649281"/>
            <a:ext cx="10963656" cy="713232"/>
          </a:xfrm>
        </p:spPr>
        <p:txBody>
          <a:bodyPr/>
          <a:lstStyle/>
          <a:p>
            <a:r>
              <a:rPr lang="en-US" i="1"/>
              <a:t>Stericycle</a:t>
            </a:r>
            <a:r>
              <a:rPr lang="en-US"/>
              <a:t> Holding</a:t>
            </a:r>
          </a:p>
        </p:txBody>
      </p:sp>
    </p:spTree>
    <p:extLst>
      <p:ext uri="{BB962C8B-B14F-4D97-AF65-F5344CB8AC3E}">
        <p14:creationId xmlns:p14="http://schemas.microsoft.com/office/powerpoint/2010/main" val="3210418192"/>
      </p:ext>
    </p:extLst>
  </p:cSld>
  <p:clrMapOvr>
    <a:masterClrMapping/>
  </p:clrMapOvr>
  <p:transition advClick="0">
    <p:fade/>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4AD61FB0-B053-4D33-FE28-EF318E4E91E4}"/>
              </a:ext>
            </a:extLst>
          </p:cNvPr>
          <p:cNvSpPr>
            <a:spLocks noGrp="1"/>
          </p:cNvSpPr>
          <p:nvPr>
            <p:ph sz="quarter" idx="13"/>
          </p:nvPr>
        </p:nvSpPr>
        <p:spPr>
          <a:xfrm>
            <a:off x="6065519" y="1310640"/>
            <a:ext cx="5607310" cy="5223199"/>
          </a:xfrm>
        </p:spPr>
        <p:txBody>
          <a:bodyPr>
            <a:normAutofit fontScale="92500"/>
          </a:bodyPr>
          <a:lstStyle/>
          <a:p>
            <a:pPr>
              <a:lnSpc>
                <a:spcPct val="110000"/>
              </a:lnSpc>
              <a:spcAft>
                <a:spcPts val="500"/>
              </a:spcAft>
            </a:pPr>
            <a:r>
              <a:rPr lang="en-US"/>
              <a:t>The following work rules are likely the greatest source of liability, absent modification:</a:t>
            </a:r>
          </a:p>
          <a:p>
            <a:pPr marL="914400" lvl="1" indent="-457200">
              <a:lnSpc>
                <a:spcPct val="130000"/>
              </a:lnSpc>
              <a:buFont typeface="+mj-lt"/>
              <a:buAutoNum type="arabicPeriod"/>
            </a:pPr>
            <a:r>
              <a:rPr lang="en-US" sz="2100"/>
              <a:t>Restricting disclosure of confidential information</a:t>
            </a:r>
          </a:p>
          <a:p>
            <a:pPr marL="914400" lvl="1" indent="-457200">
              <a:lnSpc>
                <a:spcPct val="130000"/>
              </a:lnSpc>
              <a:buFont typeface="+mj-lt"/>
              <a:buAutoNum type="arabicPeriod"/>
            </a:pPr>
            <a:r>
              <a:rPr lang="en-US" sz="2100" kern="1200"/>
              <a:t>Use of employer technology and tools</a:t>
            </a:r>
          </a:p>
          <a:p>
            <a:pPr marL="914400" lvl="1" indent="-457200">
              <a:lnSpc>
                <a:spcPct val="130000"/>
              </a:lnSpc>
              <a:buFont typeface="+mj-lt"/>
              <a:buAutoNum type="arabicPeriod"/>
            </a:pPr>
            <a:r>
              <a:rPr lang="en-US" sz="2100" kern="1200"/>
              <a:t>Social media policies</a:t>
            </a:r>
          </a:p>
          <a:p>
            <a:pPr marL="914400" lvl="1" indent="-457200">
              <a:lnSpc>
                <a:spcPct val="130000"/>
              </a:lnSpc>
              <a:buFont typeface="+mj-lt"/>
              <a:buAutoNum type="arabicPeriod"/>
            </a:pPr>
            <a:r>
              <a:rPr lang="en-US" sz="2100" kern="1200"/>
              <a:t>Media and third-party engagement restrictions</a:t>
            </a:r>
          </a:p>
          <a:p>
            <a:pPr marL="914400" lvl="1" indent="-457200">
              <a:lnSpc>
                <a:spcPct val="130000"/>
              </a:lnSpc>
              <a:buFont typeface="+mj-lt"/>
              <a:buAutoNum type="arabicPeriod"/>
            </a:pPr>
            <a:r>
              <a:rPr lang="en-US" sz="2100" kern="1200"/>
              <a:t>Photo/video/audio recording restrictions</a:t>
            </a:r>
          </a:p>
          <a:p>
            <a:pPr marL="914400" lvl="1" indent="-457200">
              <a:lnSpc>
                <a:spcPct val="130000"/>
              </a:lnSpc>
              <a:buFont typeface="+mj-lt"/>
              <a:buAutoNum type="arabicPeriod"/>
            </a:pPr>
            <a:r>
              <a:rPr lang="en-US" sz="2100" kern="1200"/>
              <a:t>Personal conduct, civility, respectful workplace, and non-disparagement policies</a:t>
            </a:r>
            <a:endParaRPr lang="en-US" sz="2100"/>
          </a:p>
        </p:txBody>
      </p:sp>
      <p:sp>
        <p:nvSpPr>
          <p:cNvPr id="4" name="Title 3">
            <a:extLst>
              <a:ext uri="{FF2B5EF4-FFF2-40B4-BE49-F238E27FC236}">
                <a16:creationId xmlns:a16="http://schemas.microsoft.com/office/drawing/2014/main" id="{257C58D0-2F40-2F26-F5BD-F1ADB5CEC025}"/>
              </a:ext>
            </a:extLst>
          </p:cNvPr>
          <p:cNvSpPr>
            <a:spLocks noGrp="1"/>
          </p:cNvSpPr>
          <p:nvPr>
            <p:ph type="title"/>
          </p:nvPr>
        </p:nvSpPr>
        <p:spPr>
          <a:xfrm>
            <a:off x="6096000" y="405441"/>
            <a:ext cx="5576829" cy="713232"/>
          </a:xfrm>
        </p:spPr>
        <p:txBody>
          <a:bodyPr/>
          <a:lstStyle/>
          <a:p>
            <a:r>
              <a:rPr lang="en-US"/>
              <a:t>Practical Considerations</a:t>
            </a:r>
          </a:p>
        </p:txBody>
      </p:sp>
      <p:pic>
        <p:nvPicPr>
          <p:cNvPr id="51" name="Picture 50" descr="A person in a white shirt&#10;&#10;Description automatically generated">
            <a:extLst>
              <a:ext uri="{FF2B5EF4-FFF2-40B4-BE49-F238E27FC236}">
                <a16:creationId xmlns:a16="http://schemas.microsoft.com/office/drawing/2014/main" id="{2A19DC1F-246A-BC39-27D4-BC9CF90B312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51917" b="15708"/>
          <a:stretch>
            <a:fillRect/>
          </a:stretch>
        </p:blipFill>
        <p:spPr>
          <a:xfrm>
            <a:off x="0" y="-1"/>
            <a:ext cx="5862321" cy="6858001"/>
          </a:xfrm>
          <a:prstGeom prst="rect">
            <a:avLst/>
          </a:prstGeom>
        </p:spPr>
      </p:pic>
    </p:spTree>
    <p:extLst>
      <p:ext uri="{BB962C8B-B14F-4D97-AF65-F5344CB8AC3E}">
        <p14:creationId xmlns:p14="http://schemas.microsoft.com/office/powerpoint/2010/main" val="3059390637"/>
      </p:ext>
    </p:extLst>
  </p:cSld>
  <p:clrMapOvr>
    <a:masterClrMapping/>
  </p:clrMapOvr>
  <p:transition advClick="0">
    <p:fade/>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1E283C"/>
        </a:solidFill>
        <a:effectLst/>
      </p:bgPr>
    </p:bg>
    <p:spTree>
      <p:nvGrpSpPr>
        <p:cNvPr id="1" name=""/>
        <p:cNvGrpSpPr/>
        <p:nvPr/>
      </p:nvGrpSpPr>
      <p:grpSpPr>
        <a:xfrm>
          <a:off x="0" y="0"/>
          <a:ext cx="0" cy="0"/>
        </a:xfrm>
      </p:grpSpPr>
      <p:sp>
        <p:nvSpPr>
          <p:cNvPr id="4" name="Title 3">
            <a:extLst>
              <a:ext uri="{FF2B5EF4-FFF2-40B4-BE49-F238E27FC236}">
                <a16:creationId xmlns:a16="http://schemas.microsoft.com/office/drawing/2014/main" id="{1C2410CA-63CA-C342-6546-5534CA8A304F}"/>
              </a:ext>
            </a:extLst>
          </p:cNvPr>
          <p:cNvSpPr>
            <a:spLocks noGrp="1"/>
          </p:cNvSpPr>
          <p:nvPr>
            <p:ph type="title"/>
          </p:nvPr>
        </p:nvSpPr>
        <p:spPr>
          <a:xfrm>
            <a:off x="550862" y="549275"/>
            <a:ext cx="11097551" cy="559997"/>
          </a:xfrm>
        </p:spPr>
        <p:txBody>
          <a:bodyPr>
            <a:normAutofit fontScale="90000"/>
          </a:bodyPr>
          <a:lstStyle/>
          <a:p>
            <a:pPr algn="ctr"/>
            <a:r>
              <a:rPr lang="en-US" sz="3600" b="1" i="1">
                <a:latin typeface="Arial" panose="020b0604020202020204" pitchFamily="34" charset="0"/>
                <a:cs typeface="Arial" panose="020b0604020202020204" pitchFamily="34" charset="0"/>
              </a:rPr>
              <a:t>McClaren Macomb, </a:t>
            </a:r>
            <a:r>
              <a:rPr lang="en-US" sz="3600" b="1">
                <a:latin typeface="Arial" panose="020b0604020202020204" pitchFamily="34" charset="0"/>
                <a:cs typeface="Arial" panose="020b0604020202020204" pitchFamily="34" charset="0"/>
              </a:rPr>
              <a:t>372 NLRB No. 59 </a:t>
            </a:r>
            <a:br>
              <a:rPr lang="en-US" sz="3600" b="1">
                <a:latin typeface="Arial" panose="020b0604020202020204" pitchFamily="34" charset="0"/>
                <a:cs typeface="Arial" panose="020b0604020202020204" pitchFamily="34" charset="0"/>
              </a:rPr>
            </a:br>
            <a:r>
              <a:rPr lang="en-US" sz="3600" b="1">
                <a:latin typeface="Arial" panose="020b0604020202020204" pitchFamily="34" charset="0"/>
                <a:cs typeface="Arial" panose="020b0604020202020204" pitchFamily="34" charset="0"/>
              </a:rPr>
              <a:t>Bans Confidentiality and Non-Disparagement</a:t>
            </a:r>
          </a:p>
        </p:txBody>
      </p:sp>
      <p:sp>
        <p:nvSpPr>
          <p:cNvPr id="2" name="Rectangle: Rounded Corners 1">
            <a:extLst>
              <a:ext uri="{FF2B5EF4-FFF2-40B4-BE49-F238E27FC236}">
                <a16:creationId xmlns:a16="http://schemas.microsoft.com/office/drawing/2014/main" id="{A58BFC82-4306-2A89-AFB0-35F94D026C7B}"/>
              </a:ext>
            </a:extLst>
          </p:cNvPr>
          <p:cNvSpPr/>
          <p:nvPr/>
        </p:nvSpPr>
        <p:spPr>
          <a:xfrm>
            <a:off x="6212026" y="1776963"/>
            <a:ext cx="5775934" cy="4041457"/>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60E53C0-22E0-3C79-E8C1-F1C99AB9F40A}"/>
              </a:ext>
            </a:extLst>
          </p:cNvPr>
          <p:cNvSpPr>
            <a:spLocks noGrp="1"/>
          </p:cNvSpPr>
          <p:nvPr>
            <p:ph sz="half" idx="2"/>
          </p:nvPr>
        </p:nvSpPr>
        <p:spPr>
          <a:xfrm>
            <a:off x="550862" y="1913340"/>
            <a:ext cx="5429114" cy="3905080"/>
          </a:xfrm>
        </p:spPr>
        <p:txBody>
          <a:bodyPr>
            <a:noAutofit/>
          </a:bodyPr>
          <a:lstStyle/>
          <a:p>
            <a:pPr marL="0" indent="0">
              <a:buNone/>
            </a:pPr>
            <a:r>
              <a:rPr lang="en-US" sz="2300">
                <a:latin typeface="Arial" panose="020b0604020202020204" pitchFamily="34" charset="0"/>
                <a:ea typeface="+mj-ea"/>
                <a:cs typeface="Arial" panose="020b0604020202020204" pitchFamily="34" charset="0"/>
              </a:rPr>
              <a:t>With narrow exceptions for statutory supervisors, this decision bans the use of confidentiality and non-disparagement clauses in severance agreements.  Even offering this language is itself a violation of the law.  The law applies retroactively</a:t>
            </a:r>
          </a:p>
          <a:p>
            <a:pPr marL="0" indent="0">
              <a:buNone/>
            </a:pPr>
            <a:br>
              <a:rPr lang="en-US">
                <a:latin typeface="Arial" panose="020b0604020202020204" pitchFamily="34" charset="0"/>
                <a:ea typeface="+mj-ea"/>
                <a:cs typeface="Arial" panose="020b0604020202020204" pitchFamily="34" charset="0"/>
              </a:rPr>
            </a:br>
            <a:r>
              <a:rPr lang="en-US" sz="2300" i="1">
                <a:latin typeface="Arial" panose="020b0604020202020204" pitchFamily="34" charset="0"/>
                <a:ea typeface="+mj-ea"/>
                <a:cs typeface="Arial" panose="020b0604020202020204" pitchFamily="34" charset="0"/>
              </a:rPr>
              <a:t>McLaren Macomb </a:t>
            </a:r>
            <a:r>
              <a:rPr lang="en-US" sz="2300">
                <a:latin typeface="Arial" panose="020b0604020202020204" pitchFamily="34" charset="0"/>
                <a:ea typeface="+mj-ea"/>
                <a:cs typeface="Arial" panose="020b0604020202020204" pitchFamily="34" charset="0"/>
              </a:rPr>
              <a:t>did allow for </a:t>
            </a:r>
            <a:br>
              <a:rPr lang="en-US" sz="2300">
                <a:latin typeface="Arial" panose="020b0604020202020204" pitchFamily="34" charset="0"/>
                <a:ea typeface="+mj-ea"/>
                <a:cs typeface="Arial" panose="020b0604020202020204" pitchFamily="34" charset="0"/>
              </a:rPr>
            </a:br>
            <a:r>
              <a:rPr lang="en-US" sz="2300">
                <a:latin typeface="Arial" panose="020b0604020202020204" pitchFamily="34" charset="0"/>
                <a:ea typeface="+mj-ea"/>
                <a:cs typeface="Arial" panose="020b0604020202020204" pitchFamily="34" charset="0"/>
              </a:rPr>
              <a:t>post-employment bans on the most egregious forms of speech—slanderous or knowingly false statements</a:t>
            </a:r>
          </a:p>
        </p:txBody>
      </p:sp>
      <p:sp>
        <p:nvSpPr>
          <p:cNvPr id="8" name="Content Placeholder 7">
            <a:extLst>
              <a:ext uri="{FF2B5EF4-FFF2-40B4-BE49-F238E27FC236}">
                <a16:creationId xmlns:a16="http://schemas.microsoft.com/office/drawing/2014/main" id="{18AE2C3A-21ED-C886-6717-E97437A6DA43}"/>
              </a:ext>
            </a:extLst>
          </p:cNvPr>
          <p:cNvSpPr>
            <a:spLocks noGrp="1"/>
          </p:cNvSpPr>
          <p:nvPr>
            <p:ph sz="quarter" idx="4"/>
          </p:nvPr>
        </p:nvSpPr>
        <p:spPr>
          <a:xfrm>
            <a:off x="6381798" y="2094591"/>
            <a:ext cx="5436391" cy="3591103"/>
          </a:xfrm>
        </p:spPr>
        <p:txBody>
          <a:bodyPr>
            <a:normAutofit/>
          </a:bodyPr>
          <a:lstStyle/>
          <a:p>
            <a:pPr marL="0" indent="0">
              <a:buNone/>
            </a:pPr>
            <a:r>
              <a:rPr lang="en-US" sz="2200">
                <a:latin typeface="Arial" panose="020b0604020202020204" pitchFamily="34" charset="0"/>
                <a:ea typeface="+mj-ea"/>
                <a:cs typeface="Arial" panose="020b0604020202020204" pitchFamily="34" charset="0"/>
              </a:rPr>
              <a:t>This will direct how severance agreements are handled: </a:t>
            </a:r>
          </a:p>
          <a:p>
            <a:pPr marL="457200" indent="-457200">
              <a:buClr>
                <a:schemeClr val="bg1"/>
              </a:buClr>
              <a:buFont typeface="+mj-lt"/>
              <a:buAutoNum type="arabicPeriod"/>
            </a:pPr>
            <a:r>
              <a:rPr lang="en-US" sz="2200">
                <a:latin typeface="Arial" panose="020b0604020202020204" pitchFamily="34" charset="0"/>
                <a:ea typeface="+mj-ea"/>
                <a:cs typeface="Arial" panose="020b0604020202020204" pitchFamily="34" charset="0"/>
              </a:rPr>
              <a:t>Can no longer legally guarantee “quiet” endings to employment;</a:t>
            </a:r>
          </a:p>
          <a:p>
            <a:pPr marL="457200" indent="-457200">
              <a:buClr>
                <a:schemeClr val="bg1"/>
              </a:buClr>
              <a:buFont typeface="+mj-lt"/>
              <a:buAutoNum type="arabicPeriod"/>
            </a:pPr>
            <a:r>
              <a:rPr lang="en-US" sz="2200">
                <a:latin typeface="Arial" panose="020b0604020202020204" pitchFamily="34" charset="0"/>
                <a:ea typeface="+mj-ea"/>
                <a:cs typeface="Arial" panose="020b0604020202020204" pitchFamily="34" charset="0"/>
              </a:rPr>
              <a:t>For employers, there may be less incentive to provide large dollars settlements; and</a:t>
            </a:r>
          </a:p>
          <a:p>
            <a:pPr marL="457200" indent="-457200">
              <a:buClr>
                <a:schemeClr val="bg1"/>
              </a:buClr>
              <a:buFont typeface="+mj-lt"/>
              <a:buAutoNum type="arabicPeriod"/>
            </a:pPr>
            <a:r>
              <a:rPr lang="en-US" sz="2200">
                <a:latin typeface="Arial" panose="020b0604020202020204" pitchFamily="34" charset="0"/>
                <a:ea typeface="+mj-ea"/>
                <a:cs typeface="Arial" panose="020b0604020202020204" pitchFamily="34" charset="0"/>
              </a:rPr>
              <a:t>New severance agreements must be carefully worded so that they only ban grossly false and malicious statements</a:t>
            </a:r>
            <a:endParaRPr lang="en-US" sz="2200">
              <a:latin typeface="+mj-lt"/>
              <a:ea typeface="+mj-ea"/>
              <a:cs typeface="+mj-cs"/>
            </a:endParaRPr>
          </a:p>
        </p:txBody>
      </p:sp>
    </p:spTree>
    <p:extLst>
      <p:ext uri="{BB962C8B-B14F-4D97-AF65-F5344CB8AC3E}">
        <p14:creationId xmlns:p14="http://schemas.microsoft.com/office/powerpoint/2010/main" val="864328695"/>
      </p:ext>
    </p:extLst>
  </p:cSld>
  <p:clrMapOvr>
    <a:overrideClrMapping bg1="lt1" tx1="dk1" bg2="lt2" tx2="dk2" accent1="accent1" accent2="accent2" accent3="accent3" accent4="accent4" accent5="accent5" accent6="accent6" hlink="hlink" folHlink="folHlink"/>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1E283C"/>
        </a:solidFill>
        <a:effectLst/>
      </p:bgPr>
    </p:bg>
    <p:spTree>
      <p:nvGrpSpPr>
        <p:cNvPr id="1" name=""/>
        <p:cNvGrpSpPr/>
        <p:nvPr/>
      </p:nvGrpSpPr>
      <p:grpSpPr>
        <a:xfrm>
          <a:off x="0" y="0"/>
          <a:ext cx="0" cy="0"/>
        </a:xfrm>
      </p:grpSpPr>
      <p:sp>
        <p:nvSpPr>
          <p:cNvPr id="4" name="Title 3">
            <a:extLst>
              <a:ext uri="{FF2B5EF4-FFF2-40B4-BE49-F238E27FC236}">
                <a16:creationId xmlns:a16="http://schemas.microsoft.com/office/drawing/2014/main" id="{1C2410CA-63CA-C342-6546-5534CA8A304F}"/>
              </a:ext>
            </a:extLst>
          </p:cNvPr>
          <p:cNvSpPr>
            <a:spLocks noGrp="1"/>
          </p:cNvSpPr>
          <p:nvPr>
            <p:ph type="title"/>
          </p:nvPr>
        </p:nvSpPr>
        <p:spPr>
          <a:xfrm>
            <a:off x="550862" y="549275"/>
            <a:ext cx="11097551" cy="559997"/>
          </a:xfrm>
        </p:spPr>
        <p:txBody>
          <a:bodyPr>
            <a:normAutofit fontScale="90000"/>
          </a:bodyPr>
          <a:lstStyle/>
          <a:p>
            <a:pPr algn="ctr"/>
            <a:r>
              <a:rPr lang="en-US" sz="3600" b="1" i="1">
                <a:latin typeface="Arial" panose="020b0604020202020204" pitchFamily="34" charset="0"/>
                <a:cs typeface="Arial" panose="020b0604020202020204" pitchFamily="34" charset="0"/>
              </a:rPr>
              <a:t>Atlanta Opera, </a:t>
            </a:r>
            <a:r>
              <a:rPr lang="en-US" sz="3100" b="1">
                <a:latin typeface="Arial" panose="020b0604020202020204" pitchFamily="34" charset="0"/>
                <a:cs typeface="Arial" panose="020b0604020202020204" pitchFamily="34" charset="0"/>
              </a:rPr>
              <a:t>Lowers Standard for Independent Contractors</a:t>
            </a:r>
          </a:p>
        </p:txBody>
      </p:sp>
      <p:sp>
        <p:nvSpPr>
          <p:cNvPr id="2" name="Rectangle: Rounded Corners 1">
            <a:extLst>
              <a:ext uri="{FF2B5EF4-FFF2-40B4-BE49-F238E27FC236}">
                <a16:creationId xmlns:a16="http://schemas.microsoft.com/office/drawing/2014/main" id="{D0FF5FC6-F283-361B-8BFC-ABAE10068075}"/>
              </a:ext>
            </a:extLst>
          </p:cNvPr>
          <p:cNvSpPr/>
          <p:nvPr/>
        </p:nvSpPr>
        <p:spPr>
          <a:xfrm>
            <a:off x="6126020" y="4344283"/>
            <a:ext cx="5522393" cy="1637523"/>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60E53C0-22E0-3C79-E8C1-F1C99AB9F40A}"/>
              </a:ext>
            </a:extLst>
          </p:cNvPr>
          <p:cNvSpPr>
            <a:spLocks noGrp="1"/>
          </p:cNvSpPr>
          <p:nvPr>
            <p:ph sz="half" idx="2"/>
          </p:nvPr>
        </p:nvSpPr>
        <p:spPr>
          <a:xfrm>
            <a:off x="670276" y="1802204"/>
            <a:ext cx="4637705" cy="3543524"/>
          </a:xfrm>
        </p:spPr>
        <p:txBody>
          <a:bodyPr>
            <a:noAutofit/>
          </a:bodyPr>
          <a:lstStyle/>
          <a:p>
            <a:pPr marL="0" indent="0">
              <a:buNone/>
            </a:pPr>
            <a:r>
              <a:rPr lang="en-US">
                <a:latin typeface="Arial" panose="020b0604020202020204" pitchFamily="34" charset="0"/>
                <a:ea typeface="+mj-ea"/>
                <a:cs typeface="Arial" panose="020b0604020202020204" pitchFamily="34" charset="0"/>
              </a:rPr>
              <a:t>Moves away from historic standard of “entrepreneurial activity” as primary standard for determining whether a person is an independent contractor</a:t>
            </a:r>
          </a:p>
          <a:p>
            <a:pPr marL="0" indent="0">
              <a:buNone/>
            </a:pPr>
            <a:br>
              <a:rPr lang="en-US">
                <a:latin typeface="Arial" panose="020b0604020202020204" pitchFamily="34" charset="0"/>
                <a:ea typeface="+mj-ea"/>
                <a:cs typeface="Arial" panose="020b0604020202020204" pitchFamily="34" charset="0"/>
              </a:rPr>
            </a:br>
            <a:r>
              <a:rPr lang="en-US">
                <a:latin typeface="Arial" panose="020b0604020202020204" pitchFamily="34" charset="0"/>
                <a:ea typeface="+mj-ea"/>
                <a:cs typeface="Arial" panose="020b0604020202020204" pitchFamily="34" charset="0"/>
              </a:rPr>
              <a:t>Independent contractors may be “employees” under the NLRA, many join unions, and may file ULP’s</a:t>
            </a:r>
          </a:p>
        </p:txBody>
      </p:sp>
      <p:sp>
        <p:nvSpPr>
          <p:cNvPr id="8" name="Content Placeholder 7">
            <a:extLst>
              <a:ext uri="{FF2B5EF4-FFF2-40B4-BE49-F238E27FC236}">
                <a16:creationId xmlns:a16="http://schemas.microsoft.com/office/drawing/2014/main" id="{18AE2C3A-21ED-C886-6717-E97437A6DA43}"/>
              </a:ext>
            </a:extLst>
          </p:cNvPr>
          <p:cNvSpPr>
            <a:spLocks noGrp="1"/>
          </p:cNvSpPr>
          <p:nvPr>
            <p:ph sz="quarter" idx="4"/>
          </p:nvPr>
        </p:nvSpPr>
        <p:spPr>
          <a:xfrm>
            <a:off x="6169021" y="4494248"/>
            <a:ext cx="5436391" cy="1337592"/>
          </a:xfrm>
        </p:spPr>
        <p:txBody>
          <a:bodyPr>
            <a:noAutofit/>
          </a:bodyPr>
          <a:lstStyle/>
          <a:p>
            <a:pPr marL="0" indent="0" algn="ctr">
              <a:lnSpc>
                <a:spcPct val="100000"/>
              </a:lnSpc>
              <a:buNone/>
            </a:pPr>
            <a:r>
              <a:rPr lang="en-US" sz="2600">
                <a:latin typeface="Arial" panose="020b0604020202020204" pitchFamily="34" charset="0"/>
                <a:ea typeface="+mj-ea"/>
                <a:cs typeface="Arial" panose="020b0604020202020204" pitchFamily="34" charset="0"/>
              </a:rPr>
              <a:t>You should be analyzing independent contractors to make sure they are correctly classified </a:t>
            </a:r>
          </a:p>
          <a:p>
            <a:pPr marL="0" indent="0" algn="ctr">
              <a:lnSpc>
                <a:spcPct val="110000"/>
              </a:lnSpc>
              <a:buNone/>
            </a:pPr>
            <a:endParaRPr lang="en-US" sz="2600">
              <a:latin typeface="+mj-lt"/>
              <a:ea typeface="+mj-ea"/>
              <a:cs typeface="+mj-cs"/>
            </a:endParaRPr>
          </a:p>
        </p:txBody>
      </p:sp>
      <p:pic>
        <p:nvPicPr>
          <p:cNvPr id="5" name="Picture 4" descr="Close-up of a pen and a contract agreement&#10;&#10;Description automatically generated">
            <a:extLst>
              <a:ext uri="{FF2B5EF4-FFF2-40B4-BE49-F238E27FC236}">
                <a16:creationId xmlns:a16="http://schemas.microsoft.com/office/drawing/2014/main" id="{C067B004-B1F4-23DC-70F6-BC3A9B34784E}"/>
              </a:ext>
            </a:extLst>
          </p:cNvPr>
          <p:cNvPicPr>
            <a:picLocks noChangeAspect="1"/>
          </p:cNvPicPr>
          <p:nvPr/>
        </p:nvPicPr>
        <p:blipFill>
          <a:blip r:embed="rId4">
            <a:extLst>
              <a:ext uri="{28A0092B-C50C-407E-A947-70E740481C1C}">
                <a14:useLocalDpi xmlns:a14="http://schemas.microsoft.com/office/drawing/2010/main" val="0"/>
              </a:ext>
            </a:extLst>
          </a:blip>
          <a:srcRect t="34205"/>
          <a:stretch>
            <a:fillRect/>
          </a:stretch>
        </p:blipFill>
        <p:spPr>
          <a:xfrm>
            <a:off x="5583485" y="1259237"/>
            <a:ext cx="6021927" cy="2638831"/>
          </a:xfrm>
          <a:prstGeom prst="rect">
            <a:avLst/>
          </a:prstGeom>
        </p:spPr>
      </p:pic>
    </p:spTree>
    <p:extLst>
      <p:ext uri="{BB962C8B-B14F-4D97-AF65-F5344CB8AC3E}">
        <p14:creationId xmlns:p14="http://schemas.microsoft.com/office/powerpoint/2010/main" val="1177157557"/>
      </p:ext>
    </p:extLst>
  </p:cSld>
  <p:clrMapOvr>
    <a:overrideClrMapping bg1="lt1" tx1="dk1" bg2="lt2" tx2="dk2" accent1="accent1" accent2="accent2" accent3="accent3" accent4="accent4" accent5="accent5" accent6="accent6" hlink="hlink" folHlink="folHlink"/>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1E283C"/>
        </a:solidFill>
        <a:effectLst/>
      </p:bgPr>
    </p:bg>
    <p:spTree>
      <p:nvGrpSpPr>
        <p:cNvPr id="1" name=""/>
        <p:cNvGrpSpPr/>
        <p:nvPr/>
      </p:nvGrpSpPr>
      <p:grpSpPr>
        <a:xfrm>
          <a:off x="0" y="0"/>
          <a:ext cx="0" cy="0"/>
        </a:xfrm>
      </p:grpSpPr>
      <p:sp>
        <p:nvSpPr>
          <p:cNvPr id="4" name="Title 3">
            <a:extLst>
              <a:ext uri="{FF2B5EF4-FFF2-40B4-BE49-F238E27FC236}">
                <a16:creationId xmlns:a16="http://schemas.microsoft.com/office/drawing/2014/main" id="{1C2410CA-63CA-C342-6546-5534CA8A304F}"/>
              </a:ext>
            </a:extLst>
          </p:cNvPr>
          <p:cNvSpPr>
            <a:spLocks noGrp="1"/>
          </p:cNvSpPr>
          <p:nvPr>
            <p:ph type="title"/>
          </p:nvPr>
        </p:nvSpPr>
        <p:spPr>
          <a:xfrm>
            <a:off x="550862" y="549275"/>
            <a:ext cx="11097551" cy="559997"/>
          </a:xfrm>
        </p:spPr>
        <p:txBody>
          <a:bodyPr>
            <a:normAutofit/>
          </a:bodyPr>
          <a:lstStyle/>
          <a:p>
            <a:pPr algn="ctr"/>
            <a:r>
              <a:rPr lang="en-US" sz="3600" b="1" i="1">
                <a:latin typeface="Arial" panose="020b0604020202020204" pitchFamily="34" charset="0"/>
                <a:cs typeface="Arial" panose="020b0604020202020204" pitchFamily="34" charset="0"/>
              </a:rPr>
              <a:t>Cemex </a:t>
            </a:r>
            <a:r>
              <a:rPr lang="en-US" sz="3600" b="1">
                <a:latin typeface="Arial" panose="020b0604020202020204" pitchFamily="34" charset="0"/>
                <a:cs typeface="Arial" panose="020b0604020202020204" pitchFamily="34" charset="0"/>
              </a:rPr>
              <a:t>Affects Union Organizing</a:t>
            </a:r>
          </a:p>
        </p:txBody>
      </p:sp>
      <p:sp>
        <p:nvSpPr>
          <p:cNvPr id="6" name="Content Placeholder 5">
            <a:extLst>
              <a:ext uri="{FF2B5EF4-FFF2-40B4-BE49-F238E27FC236}">
                <a16:creationId xmlns:a16="http://schemas.microsoft.com/office/drawing/2014/main" id="{860E53C0-22E0-3C79-E8C1-F1C99AB9F40A}"/>
              </a:ext>
            </a:extLst>
          </p:cNvPr>
          <p:cNvSpPr>
            <a:spLocks noGrp="1"/>
          </p:cNvSpPr>
          <p:nvPr>
            <p:ph sz="half" idx="2"/>
          </p:nvPr>
        </p:nvSpPr>
        <p:spPr>
          <a:xfrm>
            <a:off x="550862" y="1514114"/>
            <a:ext cx="5429114" cy="3829771"/>
          </a:xfrm>
        </p:spPr>
        <p:txBody>
          <a:bodyPr>
            <a:noAutofit/>
          </a:bodyPr>
          <a:lstStyle/>
          <a:p>
            <a:pPr marL="0" indent="0">
              <a:lnSpc>
                <a:spcPct val="110000"/>
              </a:lnSpc>
              <a:buNone/>
            </a:pPr>
            <a:r>
              <a:rPr lang="en-US" sz="2200" i="1">
                <a:latin typeface="Arial" panose="020b0604020202020204" pitchFamily="34" charset="0"/>
                <a:ea typeface="+mj-ea"/>
                <a:cs typeface="Arial" panose="020b0604020202020204" pitchFamily="34" charset="0"/>
              </a:rPr>
              <a:t>Cemex, </a:t>
            </a:r>
            <a:r>
              <a:rPr lang="en-US" sz="2200">
                <a:latin typeface="Arial" panose="020b0604020202020204" pitchFamily="34" charset="0"/>
                <a:ea typeface="+mj-ea"/>
                <a:cs typeface="Arial" panose="020b0604020202020204" pitchFamily="34" charset="0"/>
              </a:rPr>
              <a:t>28-RC-232059 (August 2023)—</a:t>
            </a:r>
            <a:br>
              <a:rPr lang="en-US" sz="2200">
                <a:latin typeface="Arial" panose="020b0604020202020204" pitchFamily="34" charset="0"/>
                <a:ea typeface="+mj-ea"/>
                <a:cs typeface="Arial" panose="020b0604020202020204" pitchFamily="34" charset="0"/>
              </a:rPr>
            </a:br>
            <a:r>
              <a:rPr lang="en-US" sz="2200">
                <a:latin typeface="Arial" panose="020b0604020202020204" pitchFamily="34" charset="0"/>
                <a:ea typeface="+mj-ea"/>
                <a:cs typeface="Arial" panose="020b0604020202020204" pitchFamily="34" charset="0"/>
              </a:rPr>
              <a:t>If unions have collected 50%+ of a workplace’s cards, they can demand recognition of a union in the workplace without an election.  The employer must recognize the union unless it has a good faith belief that there are not sufficient cards, in which case it can request a hearing within 14 days.  If there have been Unfair Labor Practices, the request will be denied</a:t>
            </a:r>
          </a:p>
        </p:txBody>
      </p:sp>
      <p:sp>
        <p:nvSpPr>
          <p:cNvPr id="2" name="Rectangle: Rounded Corners 1">
            <a:extLst>
              <a:ext uri="{FF2B5EF4-FFF2-40B4-BE49-F238E27FC236}">
                <a16:creationId xmlns:a16="http://schemas.microsoft.com/office/drawing/2014/main" id="{4A0BBBF3-8DFB-7B25-4B97-113A7C0EA418}"/>
              </a:ext>
            </a:extLst>
          </p:cNvPr>
          <p:cNvSpPr/>
          <p:nvPr/>
        </p:nvSpPr>
        <p:spPr>
          <a:xfrm>
            <a:off x="5979977" y="1514114"/>
            <a:ext cx="5775934" cy="3953236"/>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8AE2C3A-21ED-C886-6717-E97437A6DA43}"/>
              </a:ext>
            </a:extLst>
          </p:cNvPr>
          <p:cNvSpPr>
            <a:spLocks noGrp="1"/>
          </p:cNvSpPr>
          <p:nvPr>
            <p:ph sz="quarter" idx="4"/>
          </p:nvPr>
        </p:nvSpPr>
        <p:spPr>
          <a:xfrm>
            <a:off x="6204747" y="1635242"/>
            <a:ext cx="5436391" cy="1475251"/>
          </a:xfrm>
        </p:spPr>
        <p:txBody>
          <a:bodyPr>
            <a:normAutofit fontScale="25000" lnSpcReduction="20000"/>
          </a:bodyPr>
          <a:lstStyle/>
          <a:p>
            <a:pPr marL="0" indent="0" algn="ctr">
              <a:lnSpc>
                <a:spcPct val="130000"/>
              </a:lnSpc>
              <a:spcAft>
                <a:spcPts val="1200"/>
              </a:spcAft>
              <a:buNone/>
            </a:pPr>
            <a:r>
              <a:rPr lang="en-US" sz="6400" i="1">
                <a:latin typeface="Arial" panose="020b0604020202020204" pitchFamily="34" charset="0"/>
                <a:ea typeface="+mj-ea"/>
                <a:cs typeface="Arial" panose="020b0604020202020204" pitchFamily="34" charset="0"/>
              </a:rPr>
              <a:t>Effects of Cemex</a:t>
            </a:r>
          </a:p>
          <a:p>
            <a:pPr>
              <a:lnSpc>
                <a:spcPct val="130000"/>
              </a:lnSpc>
              <a:spcAft>
                <a:spcPts val="1200"/>
              </a:spcAft>
              <a:buClr>
                <a:schemeClr val="bg1"/>
              </a:buClr>
            </a:pPr>
            <a:r>
              <a:rPr lang="en-US" sz="6400">
                <a:latin typeface="Arial" panose="020b0604020202020204" pitchFamily="34" charset="0"/>
                <a:ea typeface="+mj-ea"/>
                <a:cs typeface="Arial" panose="020b0604020202020204" pitchFamily="34" charset="0"/>
              </a:rPr>
              <a:t>Employers must act with greater urgency in determining/asserting that a campaign was unlawful</a:t>
            </a:r>
          </a:p>
          <a:p>
            <a:pPr>
              <a:lnSpc>
                <a:spcPct val="130000"/>
              </a:lnSpc>
              <a:spcAft>
                <a:spcPts val="1200"/>
              </a:spcAft>
              <a:buClr>
                <a:schemeClr val="bg1"/>
              </a:buClr>
            </a:pPr>
            <a:r>
              <a:rPr lang="en-US" sz="6400">
                <a:latin typeface="Arial" panose="020b0604020202020204" pitchFamily="34" charset="0"/>
                <a:ea typeface="+mj-ea"/>
                <a:cs typeface="Arial" panose="020b0604020202020204" pitchFamily="34" charset="0"/>
              </a:rPr>
              <a:t>Employees will increasingly request recognition as most unions collect &gt;50% of cards in a campaign</a:t>
            </a:r>
          </a:p>
          <a:p>
            <a:pPr>
              <a:lnSpc>
                <a:spcPct val="130000"/>
              </a:lnSpc>
              <a:spcAft>
                <a:spcPts val="1200"/>
              </a:spcAft>
              <a:buClr>
                <a:schemeClr val="bg1"/>
              </a:buClr>
            </a:pPr>
            <a:r>
              <a:rPr lang="en-US" sz="6400">
                <a:latin typeface="Arial" panose="020b0604020202020204" pitchFamily="34" charset="0"/>
                <a:ea typeface="+mj-ea"/>
                <a:cs typeface="Arial" panose="020b0604020202020204" pitchFamily="34" charset="0"/>
              </a:rPr>
              <a:t>Increased filing of ULPs to assure that an employer’s election request will be barred</a:t>
            </a:r>
          </a:p>
          <a:p>
            <a:pPr>
              <a:lnSpc>
                <a:spcPct val="130000"/>
              </a:lnSpc>
              <a:spcAft>
                <a:spcPts val="1200"/>
              </a:spcAft>
              <a:buClr>
                <a:schemeClr val="bg1"/>
              </a:buClr>
            </a:pPr>
            <a:r>
              <a:rPr lang="en-US" sz="6400">
                <a:latin typeface="Arial" panose="020b0604020202020204" pitchFamily="34" charset="0"/>
                <a:ea typeface="+mj-ea"/>
                <a:cs typeface="Arial" panose="020b0604020202020204" pitchFamily="34" charset="0"/>
              </a:rPr>
              <a:t>Employers must walk on eggshells if a union campaign is ongoing and be less risk tolerant</a:t>
            </a:r>
          </a:p>
          <a:p>
            <a:pPr marL="0" indent="0">
              <a:buNone/>
            </a:pPr>
            <a:endParaRPr lang="en-US" sz="2200">
              <a:latin typeface="+mj-lt"/>
              <a:ea typeface="+mj-ea"/>
              <a:cs typeface="+mj-cs"/>
            </a:endParaRPr>
          </a:p>
        </p:txBody>
      </p:sp>
    </p:spTree>
    <p:extLst>
      <p:ext uri="{BB962C8B-B14F-4D97-AF65-F5344CB8AC3E}">
        <p14:creationId xmlns:p14="http://schemas.microsoft.com/office/powerpoint/2010/main" val="596452053"/>
      </p:ext>
    </p:extLst>
  </p:cSld>
  <p:clrMapOvr>
    <a:overrideClrMapping bg1="lt1" tx1="dk1" bg2="lt2" tx2="dk2" accent1="accent1" accent2="accent2" accent3="accent3" accent4="accent4" accent5="accent5" accent6="accent6" hlink="hlink" folHlink="folHlink"/>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Rectangle: Rounded Corners 6">
            <a:extLst>
              <a:ext uri="{FF2B5EF4-FFF2-40B4-BE49-F238E27FC236}">
                <a16:creationId xmlns:a16="http://schemas.microsoft.com/office/drawing/2014/main" id="{DC98F5C2-C839-4125-48D3-4963857094B0}"/>
              </a:ext>
            </a:extLst>
          </p:cNvPr>
          <p:cNvSpPr/>
          <p:nvPr/>
        </p:nvSpPr>
        <p:spPr>
          <a:xfrm>
            <a:off x="247650" y="2428875"/>
            <a:ext cx="11229975" cy="2867025"/>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C218F2E-3296-0617-F5D6-82966C0CADA4}"/>
              </a:ext>
            </a:extLst>
          </p:cNvPr>
          <p:cNvSpPr>
            <a:spLocks noGrp="1"/>
          </p:cNvSpPr>
          <p:nvPr>
            <p:ph sz="quarter" idx="25"/>
          </p:nvPr>
        </p:nvSpPr>
        <p:spPr>
          <a:xfrm>
            <a:off x="640709" y="1658436"/>
            <a:ext cx="10189216" cy="4374373"/>
          </a:xfrm>
        </p:spPr>
        <p:txBody>
          <a:bodyPr>
            <a:normAutofit/>
          </a:bodyPr>
          <a:lstStyle/>
          <a:p>
            <a:pPr marL="228600" marR="0" lvl="0" indent="-228600" algn="l" defTabSz="914400" rtl="0" eaLnBrk="1" fontAlgn="auto" latinLnBrk="0" hangingPunct="1">
              <a:lnSpc>
                <a:spcPct val="100000"/>
              </a:lnSpc>
              <a:spcBef>
                <a:spcPts val="1000"/>
              </a:spcBef>
              <a:spcAft>
                <a:spcPct val="0"/>
              </a:spcAft>
              <a:buClr>
                <a:srgbClr val="E06565"/>
              </a:buClr>
              <a:buSzTx/>
              <a:buFont typeface="Wingdings" panose="05000000000000000000" pitchFamily="2" charset="2"/>
              <a:buChar char="§"/>
              <a:defRPr/>
            </a:pPr>
            <a:r>
              <a:rPr kumimoji="0" lang="en-US" sz="2200" b="0" i="0" u="none" strike="noStrike" kern="1200" cap="none" spc="0" normalizeH="0" baseline="0" noProof="0">
                <a:ln>
                  <a:noFill/>
                </a:ln>
                <a:solidFill>
                  <a:srgbClr val="FFFFFF"/>
                </a:solidFill>
                <a:effectLst/>
                <a:uLnTx/>
                <a:uFillTx/>
                <a:latin typeface="Arial"/>
                <a:ea typeface="+mn-ea"/>
                <a:cs typeface="+mn-cs"/>
              </a:rPr>
              <a:t>Prior rule—”SUBSTANTIAL DIRECT AND IMMEDIATE CONTROL”</a:t>
            </a:r>
          </a:p>
          <a:p>
            <a:pPr marL="0" indent="0">
              <a:lnSpc>
                <a:spcPct val="100000"/>
              </a:lnSpc>
              <a:buNone/>
            </a:pPr>
            <a:endParaRPr lang="en-US"/>
          </a:p>
          <a:p>
            <a:pPr marL="0" indent="0">
              <a:lnSpc>
                <a:spcPct val="100000"/>
              </a:lnSpc>
              <a:buNone/>
            </a:pPr>
            <a:r>
              <a:rPr lang="en-US"/>
              <a:t>When are entities Joint Employers?</a:t>
            </a:r>
          </a:p>
          <a:p>
            <a:pPr>
              <a:lnSpc>
                <a:spcPct val="100000"/>
              </a:lnSpc>
            </a:pPr>
            <a:r>
              <a:rPr lang="en-US" sz="2100"/>
              <a:t>Each entity has an employment relationship</a:t>
            </a:r>
          </a:p>
          <a:p>
            <a:pPr>
              <a:lnSpc>
                <a:spcPct val="100000"/>
              </a:lnSpc>
            </a:pPr>
            <a:r>
              <a:rPr lang="en-US" sz="2100"/>
              <a:t>They share or codetermine one or more of the essential terms and conditions of employment</a:t>
            </a:r>
          </a:p>
          <a:p>
            <a:pPr>
              <a:lnSpc>
                <a:spcPct val="100000"/>
              </a:lnSpc>
            </a:pPr>
            <a:r>
              <a:rPr lang="en-US" sz="2100"/>
              <a:t>Allow for “reserved control” (has authority, many not use it)</a:t>
            </a:r>
          </a:p>
          <a:p>
            <a:pPr>
              <a:lnSpc>
                <a:spcPct val="100000"/>
              </a:lnSpc>
            </a:pPr>
            <a:r>
              <a:rPr lang="en-US" sz="2100"/>
              <a:t>Allow for “indirect control” (uses third party to make employment decisions)</a:t>
            </a:r>
          </a:p>
          <a:p>
            <a:pPr>
              <a:lnSpc>
                <a:spcPct val="100000"/>
              </a:lnSpc>
            </a:pPr>
            <a:endParaRPr lang="en-US"/>
          </a:p>
        </p:txBody>
      </p:sp>
      <p:sp>
        <p:nvSpPr>
          <p:cNvPr id="4" name="Title 3">
            <a:extLst>
              <a:ext uri="{FF2B5EF4-FFF2-40B4-BE49-F238E27FC236}">
                <a16:creationId xmlns:a16="http://schemas.microsoft.com/office/drawing/2014/main" id="{35B01905-1629-342B-5F87-6E5070A3D757}"/>
              </a:ext>
            </a:extLst>
          </p:cNvPr>
          <p:cNvSpPr>
            <a:spLocks noGrp="1"/>
          </p:cNvSpPr>
          <p:nvPr>
            <p:ph type="title"/>
          </p:nvPr>
        </p:nvSpPr>
        <p:spPr/>
        <p:txBody>
          <a:bodyPr/>
          <a:lstStyle/>
          <a:p>
            <a:r>
              <a:rPr lang="en-US"/>
              <a:t>Joint Employer Final Rule—October 26, 2023</a:t>
            </a:r>
          </a:p>
        </p:txBody>
      </p:sp>
    </p:spTree>
    <p:extLst>
      <p:ext uri="{BB962C8B-B14F-4D97-AF65-F5344CB8AC3E}">
        <p14:creationId xmlns:p14="http://schemas.microsoft.com/office/powerpoint/2010/main" val="543928154"/>
      </p:ext>
    </p:extLst>
  </p:cSld>
  <p:clrMapOvr>
    <a:masterClrMapping/>
  </p:clrMapOvr>
  <p:transition advClick="0">
    <p:fade/>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3" name="Picture Placeholder 42" descr="A person with dark hair and a blue background&#10;&#10;Description automatically generated">
            <a:extLst>
              <a:ext uri="{FF2B5EF4-FFF2-40B4-BE49-F238E27FC236}">
                <a16:creationId xmlns:a16="http://schemas.microsoft.com/office/drawing/2014/main" id="{6DAC836C-A068-1401-5B46-F158B0F6099D}"/>
              </a:ext>
            </a:extLst>
          </p:cNvPr>
          <p:cNvPicPr>
            <a:picLocks noGrp="1" noChangeAspect="1"/>
          </p:cNvPicPr>
          <p:nvPr>
            <p:ph type="pic" sz="quarter" idx="41"/>
          </p:nvPr>
        </p:nvPicPr>
        <p:blipFill>
          <a:blip r:embed="rId3">
            <a:extLst>
              <a:ext uri="{28A0092B-C50C-407E-A947-70E740481C1C}">
                <a14:useLocalDpi xmlns:a14="http://schemas.microsoft.com/office/drawing/2010/main" val="0"/>
              </a:ext>
            </a:extLst>
          </a:blip>
          <a:srcRect l="21810" r="21810"/>
          <a:stretch>
            <a:fillRect/>
          </a:stretch>
        </p:blipFill>
        <p:spPr>
          <a:xfrm>
            <a:off x="1459743" y="1859980"/>
            <a:ext cx="2011680" cy="2011680"/>
          </a:xfrm>
        </p:spPr>
      </p:pic>
      <p:pic>
        <p:nvPicPr>
          <p:cNvPr id="45" name="Picture Placeholder 44" descr="A person in a suit&#10;&#10;Description automatically generated">
            <a:extLst>
              <a:ext uri="{FF2B5EF4-FFF2-40B4-BE49-F238E27FC236}">
                <a16:creationId xmlns:a16="http://schemas.microsoft.com/office/drawing/2014/main" id="{8A91DE29-4A0B-FBF8-D34F-4B4C2EBD3305}"/>
              </a:ext>
            </a:extLst>
          </p:cNvPr>
          <p:cNvPicPr>
            <a:picLocks noGrp="1" noChangeAspect="1"/>
          </p:cNvPicPr>
          <p:nvPr>
            <p:ph type="pic" sz="quarter" idx="44"/>
          </p:nvPr>
        </p:nvPicPr>
        <p:blipFill>
          <a:blip r:embed="rId4">
            <a:extLst>
              <a:ext uri="{28A0092B-C50C-407E-A947-70E740481C1C}">
                <a14:useLocalDpi xmlns:a14="http://schemas.microsoft.com/office/drawing/2010/main" val="0"/>
              </a:ext>
            </a:extLst>
          </a:blip>
          <a:srcRect l="21810" r="21810"/>
          <a:stretch>
            <a:fillRect/>
          </a:stretch>
        </p:blipFill>
        <p:spPr>
          <a:xfrm>
            <a:off x="5134129" y="1859980"/>
            <a:ext cx="2011680" cy="2011680"/>
          </a:xfrm>
        </p:spPr>
      </p:pic>
      <p:pic>
        <p:nvPicPr>
          <p:cNvPr id="47" name="Picture Placeholder 46" descr="A person with long hair smiling&#10;&#10;Description automatically generated">
            <a:extLst>
              <a:ext uri="{FF2B5EF4-FFF2-40B4-BE49-F238E27FC236}">
                <a16:creationId xmlns:a16="http://schemas.microsoft.com/office/drawing/2014/main" id="{25D26867-6140-FD39-7269-88E35A65AB38}"/>
              </a:ext>
            </a:extLst>
          </p:cNvPr>
          <p:cNvPicPr>
            <a:picLocks noGrp="1" noChangeAspect="1"/>
          </p:cNvPicPr>
          <p:nvPr>
            <p:ph type="pic" sz="quarter" idx="47"/>
          </p:nvPr>
        </p:nvPicPr>
        <p:blipFill>
          <a:blip r:embed="rId5">
            <a:extLst>
              <a:ext uri="{28A0092B-C50C-407E-A947-70E740481C1C}">
                <a14:useLocalDpi xmlns:a14="http://schemas.microsoft.com/office/drawing/2010/main" val="0"/>
              </a:ext>
            </a:extLst>
          </a:blip>
          <a:srcRect l="21784" r="21784"/>
          <a:stretch>
            <a:fillRect/>
          </a:stretch>
        </p:blipFill>
        <p:spPr>
          <a:xfrm>
            <a:off x="8808516" y="1859980"/>
            <a:ext cx="2011680" cy="2011680"/>
          </a:xfrm>
        </p:spPr>
      </p:pic>
      <p:sp>
        <p:nvSpPr>
          <p:cNvPr id="25" name="Text Placeholder 24">
            <a:extLst>
              <a:ext uri="{FF2B5EF4-FFF2-40B4-BE49-F238E27FC236}">
                <a16:creationId xmlns:a16="http://schemas.microsoft.com/office/drawing/2014/main" id="{55C30427-B6C2-1E84-6916-6B64D5E99932}"/>
              </a:ext>
            </a:extLst>
          </p:cNvPr>
          <p:cNvSpPr>
            <a:spLocks noGrp="1"/>
          </p:cNvSpPr>
          <p:nvPr>
            <p:ph type="body" sz="quarter" idx="42"/>
          </p:nvPr>
        </p:nvSpPr>
        <p:spPr>
          <a:xfrm>
            <a:off x="1250307" y="4003367"/>
            <a:ext cx="2430553" cy="363174"/>
          </a:xfrm>
        </p:spPr>
        <p:txBody>
          <a:bodyPr/>
          <a:lstStyle/>
          <a:p>
            <a:pPr algn="ctr"/>
            <a:r>
              <a:rPr lang="en-US"/>
              <a:t>Anne Marie Tavella</a:t>
            </a:r>
          </a:p>
        </p:txBody>
      </p:sp>
      <p:sp>
        <p:nvSpPr>
          <p:cNvPr id="29" name="Text Placeholder 28">
            <a:extLst>
              <a:ext uri="{FF2B5EF4-FFF2-40B4-BE49-F238E27FC236}">
                <a16:creationId xmlns:a16="http://schemas.microsoft.com/office/drawing/2014/main" id="{11F2D7FC-7684-4761-4CCA-08E13AAA38A5}"/>
              </a:ext>
            </a:extLst>
          </p:cNvPr>
          <p:cNvSpPr>
            <a:spLocks noGrp="1"/>
          </p:cNvSpPr>
          <p:nvPr>
            <p:ph type="body" sz="quarter" idx="48"/>
          </p:nvPr>
        </p:nvSpPr>
        <p:spPr>
          <a:xfrm>
            <a:off x="1250307" y="4431848"/>
            <a:ext cx="2430553" cy="372422"/>
          </a:xfrm>
        </p:spPr>
        <p:txBody>
          <a:bodyPr/>
          <a:lstStyle/>
          <a:p>
            <a:pPr algn="ctr"/>
            <a:r>
              <a:rPr lang="en-US"/>
              <a:t>Counsel, Anchorage</a:t>
            </a:r>
          </a:p>
        </p:txBody>
      </p:sp>
      <p:sp>
        <p:nvSpPr>
          <p:cNvPr id="26" name="Text Placeholder 25">
            <a:extLst>
              <a:ext uri="{FF2B5EF4-FFF2-40B4-BE49-F238E27FC236}">
                <a16:creationId xmlns:a16="http://schemas.microsoft.com/office/drawing/2014/main" id="{55F59FA9-4966-3CC0-63E5-A873900D0962}"/>
              </a:ext>
            </a:extLst>
          </p:cNvPr>
          <p:cNvSpPr>
            <a:spLocks noGrp="1"/>
          </p:cNvSpPr>
          <p:nvPr>
            <p:ph type="body" sz="quarter" idx="43"/>
          </p:nvPr>
        </p:nvSpPr>
        <p:spPr>
          <a:xfrm>
            <a:off x="1250307" y="5000567"/>
            <a:ext cx="2430553" cy="543817"/>
          </a:xfrm>
        </p:spPr>
        <p:txBody>
          <a:bodyPr/>
          <a:lstStyle/>
          <a:p>
            <a:pPr algn="ctr"/>
            <a:r>
              <a:rPr lang="en-US">
                <a:hlinkClick r:id="rId6"/>
              </a:rPr>
              <a:t>annemarietavella@dwt.com</a:t>
            </a:r>
            <a:endParaRPr lang="en-US"/>
          </a:p>
          <a:p>
            <a:pPr algn="ctr"/>
            <a:r>
              <a:rPr lang="en-US"/>
              <a:t>907.257.5345</a:t>
            </a:r>
          </a:p>
          <a:p>
            <a:pPr algn="ctr"/>
            <a:endParaRPr lang="en-US"/>
          </a:p>
          <a:p>
            <a:pPr algn="ctr"/>
            <a:endParaRPr lang="en-US"/>
          </a:p>
        </p:txBody>
      </p:sp>
      <p:sp>
        <p:nvSpPr>
          <p:cNvPr id="31" name="Text Placeholder 30">
            <a:extLst>
              <a:ext uri="{FF2B5EF4-FFF2-40B4-BE49-F238E27FC236}">
                <a16:creationId xmlns:a16="http://schemas.microsoft.com/office/drawing/2014/main" id="{8C550225-BDF3-DD97-18F4-ED16F65D6C2E}"/>
              </a:ext>
            </a:extLst>
          </p:cNvPr>
          <p:cNvSpPr>
            <a:spLocks noGrp="1"/>
          </p:cNvSpPr>
          <p:nvPr>
            <p:ph type="body" sz="quarter" idx="51"/>
          </p:nvPr>
        </p:nvSpPr>
        <p:spPr>
          <a:xfrm>
            <a:off x="4924693" y="4003367"/>
            <a:ext cx="2430553" cy="363174"/>
          </a:xfrm>
        </p:spPr>
        <p:txBody>
          <a:bodyPr/>
          <a:lstStyle/>
          <a:p>
            <a:pPr algn="ctr"/>
            <a:r>
              <a:rPr lang="en-US">
                <a:latin typeface="Arial" panose="020b0604020202020204" pitchFamily="34" charset="0"/>
                <a:cs typeface="Arial" panose="020b0604020202020204" pitchFamily="34" charset="0"/>
              </a:rPr>
              <a:t>Jonathan DeMella</a:t>
            </a:r>
          </a:p>
        </p:txBody>
      </p:sp>
      <p:sp>
        <p:nvSpPr>
          <p:cNvPr id="32" name="Text Placeholder 31">
            <a:extLst>
              <a:ext uri="{FF2B5EF4-FFF2-40B4-BE49-F238E27FC236}">
                <a16:creationId xmlns:a16="http://schemas.microsoft.com/office/drawing/2014/main" id="{BC5A1019-20CB-D985-D511-D2AC5C80A962}"/>
              </a:ext>
            </a:extLst>
          </p:cNvPr>
          <p:cNvSpPr>
            <a:spLocks noGrp="1"/>
          </p:cNvSpPr>
          <p:nvPr>
            <p:ph type="body" sz="quarter" idx="52"/>
          </p:nvPr>
        </p:nvSpPr>
        <p:spPr>
          <a:xfrm>
            <a:off x="4924693" y="4431848"/>
            <a:ext cx="2430553" cy="372422"/>
          </a:xfrm>
        </p:spPr>
        <p:txBody>
          <a:bodyPr/>
          <a:lstStyle/>
          <a:p>
            <a:pPr algn="ctr"/>
            <a:r>
              <a:rPr lang="en-US">
                <a:latin typeface="Arial" panose="020b0604020202020204" pitchFamily="34" charset="0"/>
                <a:cs typeface="Arial" panose="020b0604020202020204" pitchFamily="34" charset="0"/>
              </a:rPr>
              <a:t>Partner, Seattle</a:t>
            </a:r>
          </a:p>
        </p:txBody>
      </p:sp>
      <p:sp>
        <p:nvSpPr>
          <p:cNvPr id="33" name="Text Placeholder 32">
            <a:extLst>
              <a:ext uri="{FF2B5EF4-FFF2-40B4-BE49-F238E27FC236}">
                <a16:creationId xmlns:a16="http://schemas.microsoft.com/office/drawing/2014/main" id="{EE412FDD-17CB-B45C-D657-19BE5EADAB06}"/>
              </a:ext>
            </a:extLst>
          </p:cNvPr>
          <p:cNvSpPr>
            <a:spLocks noGrp="1"/>
          </p:cNvSpPr>
          <p:nvPr>
            <p:ph type="body" sz="quarter" idx="53"/>
          </p:nvPr>
        </p:nvSpPr>
        <p:spPr>
          <a:xfrm>
            <a:off x="4924693" y="5000567"/>
            <a:ext cx="2430553" cy="543817"/>
          </a:xfrm>
        </p:spPr>
        <p:txBody>
          <a:bodyPr/>
          <a:lstStyle/>
          <a:p>
            <a:pPr marL="0" indent="0" algn="ctr">
              <a:buNone/>
            </a:pPr>
            <a:r>
              <a:rPr lang="en-US" sz="1400">
                <a:latin typeface="Arial" panose="020b0604020202020204" pitchFamily="34" charset="0"/>
                <a:cs typeface="Arial" panose="020b0604020202020204" pitchFamily="34" charset="0"/>
                <a:hlinkClick r:id="rId7"/>
              </a:rPr>
              <a:t>JonathanDemella@dwt.com</a:t>
            </a:r>
            <a:r>
              <a:rPr lang="en-US" sz="1400">
                <a:latin typeface="Arial" panose="020b0604020202020204" pitchFamily="34" charset="0"/>
                <a:cs typeface="Arial" panose="020b0604020202020204" pitchFamily="34" charset="0"/>
              </a:rPr>
              <a:t> </a:t>
            </a:r>
          </a:p>
          <a:p>
            <a:pPr marL="0" indent="0" algn="ctr">
              <a:buNone/>
            </a:pPr>
            <a:r>
              <a:rPr lang="en-US" sz="1400">
                <a:latin typeface="Arial" panose="020b0604020202020204" pitchFamily="34" charset="0"/>
                <a:cs typeface="Arial" panose="020b0604020202020204" pitchFamily="34" charset="0"/>
              </a:rPr>
              <a:t>206.757.8338</a:t>
            </a:r>
          </a:p>
        </p:txBody>
      </p:sp>
      <p:sp>
        <p:nvSpPr>
          <p:cNvPr id="34" name="Text Placeholder 33">
            <a:extLst>
              <a:ext uri="{FF2B5EF4-FFF2-40B4-BE49-F238E27FC236}">
                <a16:creationId xmlns:a16="http://schemas.microsoft.com/office/drawing/2014/main" id="{24E61362-CA8B-1D76-BFD7-C793DA65CD5B}"/>
              </a:ext>
            </a:extLst>
          </p:cNvPr>
          <p:cNvSpPr>
            <a:spLocks noGrp="1"/>
          </p:cNvSpPr>
          <p:nvPr>
            <p:ph type="body" sz="quarter" idx="54"/>
          </p:nvPr>
        </p:nvSpPr>
        <p:spPr>
          <a:xfrm>
            <a:off x="8599080" y="4003367"/>
            <a:ext cx="2430553" cy="363174"/>
          </a:xfrm>
        </p:spPr>
        <p:txBody>
          <a:bodyPr/>
          <a:lstStyle/>
          <a:p>
            <a:pPr algn="ctr"/>
            <a:r>
              <a:rPr lang="en-US"/>
              <a:t>Kristal Leonard</a:t>
            </a:r>
          </a:p>
        </p:txBody>
      </p:sp>
      <p:sp>
        <p:nvSpPr>
          <p:cNvPr id="35" name="Text Placeholder 34">
            <a:extLst>
              <a:ext uri="{FF2B5EF4-FFF2-40B4-BE49-F238E27FC236}">
                <a16:creationId xmlns:a16="http://schemas.microsoft.com/office/drawing/2014/main" id="{E580452E-447A-ED94-D6C3-58FCA6AE9FF4}"/>
              </a:ext>
            </a:extLst>
          </p:cNvPr>
          <p:cNvSpPr>
            <a:spLocks noGrp="1"/>
          </p:cNvSpPr>
          <p:nvPr>
            <p:ph type="body" sz="quarter" idx="55"/>
          </p:nvPr>
        </p:nvSpPr>
        <p:spPr>
          <a:xfrm>
            <a:off x="8599080" y="4431848"/>
            <a:ext cx="2430553" cy="372422"/>
          </a:xfrm>
        </p:spPr>
        <p:txBody>
          <a:bodyPr/>
          <a:lstStyle/>
          <a:p>
            <a:pPr algn="ctr"/>
            <a:r>
              <a:rPr lang="it-IT"/>
              <a:t>Associate, Anchorage</a:t>
            </a:r>
            <a:endParaRPr lang="en-US"/>
          </a:p>
        </p:txBody>
      </p:sp>
      <p:sp>
        <p:nvSpPr>
          <p:cNvPr id="36" name="Text Placeholder 35">
            <a:extLst>
              <a:ext uri="{FF2B5EF4-FFF2-40B4-BE49-F238E27FC236}">
                <a16:creationId xmlns:a16="http://schemas.microsoft.com/office/drawing/2014/main" id="{EE8AB398-A27B-D39A-9B98-49CF353F10C9}"/>
              </a:ext>
            </a:extLst>
          </p:cNvPr>
          <p:cNvSpPr>
            <a:spLocks noGrp="1"/>
          </p:cNvSpPr>
          <p:nvPr>
            <p:ph type="body" sz="quarter" idx="56"/>
          </p:nvPr>
        </p:nvSpPr>
        <p:spPr>
          <a:xfrm>
            <a:off x="8599080" y="5000567"/>
            <a:ext cx="2430553" cy="543817"/>
          </a:xfrm>
        </p:spPr>
        <p:txBody>
          <a:bodyPr/>
          <a:lstStyle/>
          <a:p>
            <a:pPr algn="ctr"/>
            <a:r>
              <a:rPr lang="en-US">
                <a:hlinkClick r:id="rId8"/>
              </a:rPr>
              <a:t>kristalleonard@dwt.com</a:t>
            </a:r>
            <a:endParaRPr lang="en-US"/>
          </a:p>
          <a:p>
            <a:pPr algn="ctr"/>
            <a:r>
              <a:rPr lang="en-US"/>
              <a:t>907.257.5312</a:t>
            </a:r>
          </a:p>
          <a:p>
            <a:pPr algn="ctr"/>
            <a:endParaRPr lang="en-US"/>
          </a:p>
        </p:txBody>
      </p:sp>
      <p:sp>
        <p:nvSpPr>
          <p:cNvPr id="4" name="Title 3"/>
          <p:cNvSpPr>
            <a:spLocks noGrp="1"/>
          </p:cNvSpPr>
          <p:nvPr>
            <p:ph type="title"/>
          </p:nvPr>
        </p:nvSpPr>
        <p:spPr>
          <a:xfrm>
            <a:off x="641350" y="649288"/>
            <a:ext cx="10963275" cy="712787"/>
          </a:xfrm>
        </p:spPr>
        <p:txBody>
          <a:bodyPr/>
          <a:lstStyle/>
          <a:p>
            <a:r>
              <a:rPr lang="en-US"/>
              <a:t>Speakers</a:t>
            </a:r>
          </a:p>
        </p:txBody>
      </p:sp>
    </p:spTree>
    <p:custDataLst>
      <p:tags r:id="rId9"/>
    </p:custDataLst>
    <p:extLst>
      <p:ext uri="{BB962C8B-B14F-4D97-AF65-F5344CB8AC3E}">
        <p14:creationId xmlns:p14="http://schemas.microsoft.com/office/powerpoint/2010/main" val="3885605465"/>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Picture 6" descr="A close-up of a bridge&#10;&#10;Description automatically generated">
            <a:extLst>
              <a:ext uri="{FF2B5EF4-FFF2-40B4-BE49-F238E27FC236}">
                <a16:creationId xmlns:a16="http://schemas.microsoft.com/office/drawing/2014/main" id="{DA7B04CD-90FD-6825-AEEE-9A293AC2A64F}"/>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t="17740" b="20082"/>
          <a:stretch>
            <a:fillRect/>
          </a:stretch>
        </p:blipFill>
        <p:spPr>
          <a:xfrm>
            <a:off x="-1" y="1801906"/>
            <a:ext cx="12188952" cy="5056094"/>
          </a:xfrm>
          <a:prstGeom prst="rect">
            <a:avLst/>
          </a:prstGeom>
        </p:spPr>
      </p:pic>
      <p:sp>
        <p:nvSpPr>
          <p:cNvPr id="3" name="Content Placeholder 2">
            <a:extLst>
              <a:ext uri="{FF2B5EF4-FFF2-40B4-BE49-F238E27FC236}">
                <a16:creationId xmlns:a16="http://schemas.microsoft.com/office/drawing/2014/main" id="{E62821F5-9257-DB01-7364-0010224189DB}"/>
              </a:ext>
            </a:extLst>
          </p:cNvPr>
          <p:cNvSpPr>
            <a:spLocks noGrp="1"/>
          </p:cNvSpPr>
          <p:nvPr>
            <p:ph sz="quarter" idx="13"/>
          </p:nvPr>
        </p:nvSpPr>
        <p:spPr>
          <a:xfrm>
            <a:off x="640709" y="1663338"/>
            <a:ext cx="10963656" cy="4391025"/>
          </a:xfrm>
        </p:spPr>
        <p:txBody>
          <a:bodyPr>
            <a:normAutofit/>
          </a:bodyPr>
          <a:lstStyle/>
          <a:p>
            <a:pPr>
              <a:lnSpc>
                <a:spcPct val="120000"/>
              </a:lnSpc>
            </a:pPr>
            <a:r>
              <a:rPr lang="en-US" sz="2600"/>
              <a:t>Projects with </a:t>
            </a:r>
            <a:r>
              <a:rPr lang="en-US" sz="2600" b="1">
                <a:solidFill>
                  <a:schemeClr val="accent1">
                    <a:lumMod val="60000"/>
                    <a:lumOff val="40000"/>
                  </a:schemeClr>
                </a:solidFill>
              </a:rPr>
              <a:t>public functions</a:t>
            </a:r>
            <a:r>
              <a:rPr lang="en-US" sz="2600"/>
              <a:t>, such as roads, highways, bridges, public transportation facilities, dams, ports, harbors, railroads, freight and intermodal facilities, airports, water systems, electrical transmission facilities and systems (including structures, facilities, and equipment that generate, transport, and distribute energy, including electric vehicle charging facilities)</a:t>
            </a:r>
          </a:p>
        </p:txBody>
      </p:sp>
      <p:sp>
        <p:nvSpPr>
          <p:cNvPr id="2" name="Title 1">
            <a:extLst>
              <a:ext uri="{FF2B5EF4-FFF2-40B4-BE49-F238E27FC236}">
                <a16:creationId xmlns:a16="http://schemas.microsoft.com/office/drawing/2014/main" id="{5639F8F2-4B3B-BB3A-59E1-AB2A7F315E3F}"/>
              </a:ext>
            </a:extLst>
          </p:cNvPr>
          <p:cNvSpPr>
            <a:spLocks noGrp="1"/>
          </p:cNvSpPr>
          <p:nvPr>
            <p:ph type="title"/>
          </p:nvPr>
        </p:nvSpPr>
        <p:spPr>
          <a:xfrm>
            <a:off x="640709" y="649281"/>
            <a:ext cx="10963656" cy="713232"/>
          </a:xfrm>
        </p:spPr>
        <p:txBody>
          <a:bodyPr/>
          <a:lstStyle/>
          <a:p>
            <a:r>
              <a:rPr lang="en-US"/>
              <a:t>BABA — What is Infrastructure?</a:t>
            </a:r>
            <a:br>
              <a:rPr lang="en-US"/>
            </a:br>
            <a:endParaRPr lang="en-US"/>
          </a:p>
        </p:txBody>
      </p:sp>
    </p:spTree>
    <p:extLst>
      <p:ext uri="{BB962C8B-B14F-4D97-AF65-F5344CB8AC3E}">
        <p14:creationId xmlns:p14="http://schemas.microsoft.com/office/powerpoint/2010/main" val="3289203116"/>
      </p:ext>
    </p:extLst>
  </p:cSld>
  <p:clrMapOvr>
    <a:masterClrMapping/>
  </p:clrMapOvr>
  <p:transition advClick="0">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Picture 6" descr="A close-up of a grid&#10;&#10;Description automatically generated">
            <a:extLst>
              <a:ext uri="{FF2B5EF4-FFF2-40B4-BE49-F238E27FC236}">
                <a16:creationId xmlns:a16="http://schemas.microsoft.com/office/drawing/2014/main" id="{BAF40DB7-7F37-EF5D-004D-436070566322}"/>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37371"/>
          <a:stretch>
            <a:fillRect/>
          </a:stretch>
        </p:blipFill>
        <p:spPr>
          <a:xfrm>
            <a:off x="1524" y="1765300"/>
            <a:ext cx="12188952" cy="5092700"/>
          </a:xfrm>
          <a:prstGeom prst="rect">
            <a:avLst/>
          </a:prstGeom>
        </p:spPr>
      </p:pic>
      <p:sp>
        <p:nvSpPr>
          <p:cNvPr id="3" name="Content Placeholder 2">
            <a:extLst>
              <a:ext uri="{FF2B5EF4-FFF2-40B4-BE49-F238E27FC236}">
                <a16:creationId xmlns:a16="http://schemas.microsoft.com/office/drawing/2014/main" id="{8BE54791-2DBC-4DCA-9DDD-F48E966BB0A8}"/>
              </a:ext>
            </a:extLst>
          </p:cNvPr>
          <p:cNvSpPr>
            <a:spLocks noGrp="1"/>
          </p:cNvSpPr>
          <p:nvPr>
            <p:ph sz="quarter" idx="13"/>
          </p:nvPr>
        </p:nvSpPr>
        <p:spPr>
          <a:xfrm>
            <a:off x="641350" y="1663700"/>
            <a:ext cx="10963275" cy="4927600"/>
          </a:xfrm>
        </p:spPr>
        <p:txBody>
          <a:bodyPr>
            <a:normAutofit/>
          </a:bodyPr>
          <a:lstStyle/>
          <a:p>
            <a:pPr>
              <a:lnSpc>
                <a:spcPct val="120000"/>
              </a:lnSpc>
              <a:spcBef>
                <a:spcPts val="1800"/>
              </a:spcBef>
            </a:pPr>
            <a:r>
              <a:rPr lang="en-US" sz="2200" b="1"/>
              <a:t>Iron or Steel </a:t>
            </a:r>
            <a:r>
              <a:rPr lang="en-US" sz="2200"/>
              <a:t>– materials that consist wholly or predominantly of iron or steel or a combination of both</a:t>
            </a:r>
          </a:p>
          <a:p>
            <a:pPr>
              <a:lnSpc>
                <a:spcPct val="120000"/>
              </a:lnSpc>
              <a:spcBef>
                <a:spcPts val="1800"/>
              </a:spcBef>
            </a:pPr>
            <a:r>
              <a:rPr lang="en-US" sz="2200" b="1"/>
              <a:t>Construction Materials </a:t>
            </a:r>
            <a:r>
              <a:rPr lang="en-US" sz="2200"/>
              <a:t>– articles, materials, or supplies that consist of only one of the following: (i) non-ferrous metals; (ii) plastic and polymer-based products (including polyvinylchloride, composite building materials, and polymers used in fiber optic cables); (iii) glass (including optic glass); (iv) fiber optic cable (including drop cable); (v) optical fiber; (vi) lumber; (vii) engineered wood; and (viii) drywall</a:t>
            </a:r>
          </a:p>
          <a:p>
            <a:pPr>
              <a:lnSpc>
                <a:spcPct val="120000"/>
              </a:lnSpc>
              <a:spcBef>
                <a:spcPts val="1800"/>
              </a:spcBef>
            </a:pPr>
            <a:r>
              <a:rPr lang="en-US" sz="2200"/>
              <a:t>Construction materials </a:t>
            </a:r>
            <a:r>
              <a:rPr lang="en-US" sz="2200">
                <a:solidFill>
                  <a:schemeClr val="accent1">
                    <a:lumMod val="60000"/>
                    <a:lumOff val="40000"/>
                  </a:schemeClr>
                </a:solidFill>
              </a:rPr>
              <a:t>DO NOT </a:t>
            </a:r>
            <a:r>
              <a:rPr lang="en-US" sz="2200"/>
              <a:t>include: cement and cementitious materials; aggregates such as stone, sand, or gravel; or aggregate binding agents or additives </a:t>
            </a:r>
          </a:p>
        </p:txBody>
      </p:sp>
      <p:sp>
        <p:nvSpPr>
          <p:cNvPr id="2" name="Title 1">
            <a:extLst>
              <a:ext uri="{FF2B5EF4-FFF2-40B4-BE49-F238E27FC236}">
                <a16:creationId xmlns:a16="http://schemas.microsoft.com/office/drawing/2014/main" id="{CF1CB595-A355-405A-787E-A8EF73A3224E}"/>
              </a:ext>
            </a:extLst>
          </p:cNvPr>
          <p:cNvSpPr>
            <a:spLocks noGrp="1"/>
          </p:cNvSpPr>
          <p:nvPr>
            <p:ph type="title"/>
          </p:nvPr>
        </p:nvSpPr>
        <p:spPr>
          <a:xfrm>
            <a:off x="640709" y="649281"/>
            <a:ext cx="10963656" cy="713232"/>
          </a:xfrm>
        </p:spPr>
        <p:txBody>
          <a:bodyPr/>
          <a:lstStyle/>
          <a:p>
            <a:r>
              <a:rPr lang="en-US"/>
              <a:t>BABA – What is Covered? </a:t>
            </a:r>
          </a:p>
        </p:txBody>
      </p:sp>
    </p:spTree>
    <p:extLst>
      <p:ext uri="{BB962C8B-B14F-4D97-AF65-F5344CB8AC3E}">
        <p14:creationId xmlns:p14="http://schemas.microsoft.com/office/powerpoint/2010/main" val="397181698"/>
      </p:ext>
    </p:extLst>
  </p:cSld>
  <p:clrMapOvr>
    <a:masterClrMapping/>
  </p:clrMapOvr>
  <p:transition advClick="0">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Picture 6" descr="A close-up of several metal pipes&#10;&#10;Description automatically generated">
            <a:extLst>
              <a:ext uri="{FF2B5EF4-FFF2-40B4-BE49-F238E27FC236}">
                <a16:creationId xmlns:a16="http://schemas.microsoft.com/office/drawing/2014/main" id="{77437AE9-5812-1150-15A9-21264D5FFA45}"/>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r="-13"/>
          <a:stretch>
            <a:fillRect/>
          </a:stretch>
        </p:blipFill>
        <p:spPr>
          <a:xfrm>
            <a:off x="3048" y="5384800"/>
            <a:ext cx="12188952" cy="1473200"/>
          </a:xfrm>
          <a:prstGeom prst="rect">
            <a:avLst/>
          </a:prstGeom>
        </p:spPr>
      </p:pic>
      <p:sp>
        <p:nvSpPr>
          <p:cNvPr id="3" name="Content Placeholder 2">
            <a:extLst>
              <a:ext uri="{FF2B5EF4-FFF2-40B4-BE49-F238E27FC236}">
                <a16:creationId xmlns:a16="http://schemas.microsoft.com/office/drawing/2014/main" id="{0946CA5F-DAA0-F958-BBA7-E47EFCB1A9A9}"/>
              </a:ext>
            </a:extLst>
          </p:cNvPr>
          <p:cNvSpPr>
            <a:spLocks noGrp="1"/>
          </p:cNvSpPr>
          <p:nvPr>
            <p:ph sz="quarter" idx="13"/>
          </p:nvPr>
        </p:nvSpPr>
        <p:spPr>
          <a:xfrm>
            <a:off x="641351" y="1663700"/>
            <a:ext cx="10852150" cy="4545012"/>
          </a:xfrm>
        </p:spPr>
        <p:txBody>
          <a:bodyPr>
            <a:normAutofit/>
          </a:bodyPr>
          <a:lstStyle/>
          <a:p>
            <a:pPr>
              <a:lnSpc>
                <a:spcPct val="110000"/>
              </a:lnSpc>
              <a:spcBef>
                <a:spcPts val="1200"/>
              </a:spcBef>
            </a:pPr>
            <a:r>
              <a:rPr lang="en-US" b="1"/>
              <a:t>Manufactured Products</a:t>
            </a:r>
            <a:r>
              <a:rPr lang="en-US"/>
              <a:t>: articles, materials, or supplies that have been</a:t>
            </a:r>
            <a:br>
              <a:rPr lang="en-US"/>
            </a:br>
            <a:r>
              <a:rPr lang="en-US"/>
              <a:t>(i) processed into a specific form and shape; or (ii) combined with other articles, materials, or supplies to create a product with different properties than the individual articles, materials, or supplies</a:t>
            </a:r>
          </a:p>
          <a:p>
            <a:pPr lvl="1">
              <a:lnSpc>
                <a:spcPct val="110000"/>
              </a:lnSpc>
              <a:spcBef>
                <a:spcPts val="1200"/>
              </a:spcBef>
            </a:pPr>
            <a:r>
              <a:rPr lang="en-US"/>
              <a:t>May contain components that are iron, steel, or construction materials.</a:t>
            </a:r>
          </a:p>
          <a:p>
            <a:pPr lvl="1">
              <a:lnSpc>
                <a:spcPct val="110000"/>
              </a:lnSpc>
              <a:spcBef>
                <a:spcPts val="1200"/>
              </a:spcBef>
            </a:pPr>
            <a:r>
              <a:rPr lang="en-US"/>
              <a:t>Items excepted from construction materials may become a covered manufactured product if combined</a:t>
            </a:r>
          </a:p>
          <a:p>
            <a:pPr lvl="2">
              <a:lnSpc>
                <a:spcPct val="110000"/>
              </a:lnSpc>
              <a:spcBef>
                <a:spcPts val="1200"/>
              </a:spcBef>
            </a:pPr>
            <a:r>
              <a:rPr lang="en-US"/>
              <a:t>Example: Pre-cast concrete </a:t>
            </a:r>
          </a:p>
          <a:p>
            <a:pPr>
              <a:lnSpc>
                <a:spcPct val="110000"/>
              </a:lnSpc>
              <a:spcBef>
                <a:spcPts val="1200"/>
              </a:spcBef>
            </a:pPr>
            <a:r>
              <a:rPr lang="en-US"/>
              <a:t>Under BABA, the end product must be manufactured in the USA and more than 55% of the total cost of components must be of US origin</a:t>
            </a:r>
          </a:p>
        </p:txBody>
      </p:sp>
      <p:sp>
        <p:nvSpPr>
          <p:cNvPr id="2" name="Title 1">
            <a:extLst>
              <a:ext uri="{FF2B5EF4-FFF2-40B4-BE49-F238E27FC236}">
                <a16:creationId xmlns:a16="http://schemas.microsoft.com/office/drawing/2014/main" id="{2D87E15B-FDB4-C9DE-0458-51D20B663982}"/>
              </a:ext>
            </a:extLst>
          </p:cNvPr>
          <p:cNvSpPr>
            <a:spLocks noGrp="1"/>
          </p:cNvSpPr>
          <p:nvPr>
            <p:ph type="title"/>
          </p:nvPr>
        </p:nvSpPr>
        <p:spPr>
          <a:xfrm>
            <a:off x="640709" y="649281"/>
            <a:ext cx="10963656" cy="713232"/>
          </a:xfrm>
        </p:spPr>
        <p:txBody>
          <a:bodyPr/>
          <a:lstStyle/>
          <a:p>
            <a:r>
              <a:rPr lang="en-US"/>
              <a:t>BABA – What is Covered? </a:t>
            </a:r>
          </a:p>
        </p:txBody>
      </p:sp>
    </p:spTree>
    <p:extLst>
      <p:ext uri="{BB962C8B-B14F-4D97-AF65-F5344CB8AC3E}">
        <p14:creationId xmlns:p14="http://schemas.microsoft.com/office/powerpoint/2010/main" val="4186328342"/>
      </p:ext>
    </p:extLst>
  </p:cSld>
  <p:clrMapOvr>
    <a:masterClrMapping/>
  </p:clrMapOvr>
  <p:transition advClick="0">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4ED19159-3274-0636-265A-ECD1D053225F}"/>
              </a:ext>
            </a:extLst>
          </p:cNvPr>
          <p:cNvSpPr>
            <a:spLocks noGrp="1"/>
          </p:cNvSpPr>
          <p:nvPr>
            <p:ph sz="quarter" idx="13"/>
          </p:nvPr>
        </p:nvSpPr>
        <p:spPr>
          <a:xfrm>
            <a:off x="641351" y="1663700"/>
            <a:ext cx="10382249" cy="4391025"/>
          </a:xfrm>
        </p:spPr>
        <p:txBody>
          <a:bodyPr>
            <a:normAutofit/>
          </a:bodyPr>
          <a:lstStyle/>
          <a:p>
            <a:pPr>
              <a:lnSpc>
                <a:spcPct val="114000"/>
              </a:lnSpc>
              <a:spcBef>
                <a:spcPts val="1200"/>
              </a:spcBef>
            </a:pPr>
            <a:r>
              <a:rPr lang="en-US" sz="2200"/>
              <a:t>For components purchased by the manufacturer, the following costs should be included in the 55% calculation: the acquisition cost, including transportation costs to the place of incorporation into the manufactured product, regardless of whether or not such costs are paid to a domestic firm, and any applicable duty, regardless of whether or not a duty-free entry certificate is issued</a:t>
            </a:r>
          </a:p>
          <a:p>
            <a:pPr>
              <a:lnSpc>
                <a:spcPct val="114000"/>
              </a:lnSpc>
              <a:spcBef>
                <a:spcPts val="1200"/>
              </a:spcBef>
            </a:pPr>
            <a:r>
              <a:rPr lang="en-US" sz="2200"/>
              <a:t>For components manufactured by the manufacturer, the following costs should be included in the 55% calculation: all costs associated with the manufacture of the component, including transportation costs, plus allocable overhead costs. Importantly, all costs related to profit must be excluded along with any costs associated with the manufacture of the manufactured product</a:t>
            </a:r>
          </a:p>
          <a:p>
            <a:pPr>
              <a:lnSpc>
                <a:spcPct val="114000"/>
              </a:lnSpc>
              <a:spcBef>
                <a:spcPts val="1200"/>
              </a:spcBef>
            </a:pPr>
            <a:endParaRPr lang="en-US" sz="2200"/>
          </a:p>
        </p:txBody>
      </p:sp>
      <p:sp>
        <p:nvSpPr>
          <p:cNvPr id="2" name="Title 1">
            <a:extLst>
              <a:ext uri="{FF2B5EF4-FFF2-40B4-BE49-F238E27FC236}">
                <a16:creationId xmlns:a16="http://schemas.microsoft.com/office/drawing/2014/main" id="{9EBD1675-6FD8-30C2-BAB6-B79A35CF7716}"/>
              </a:ext>
            </a:extLst>
          </p:cNvPr>
          <p:cNvSpPr>
            <a:spLocks noGrp="1"/>
          </p:cNvSpPr>
          <p:nvPr>
            <p:ph type="title"/>
          </p:nvPr>
        </p:nvSpPr>
        <p:spPr>
          <a:xfrm>
            <a:off x="640709" y="649281"/>
            <a:ext cx="10963656" cy="713232"/>
          </a:xfrm>
        </p:spPr>
        <p:txBody>
          <a:bodyPr/>
          <a:lstStyle/>
          <a:p>
            <a:r>
              <a:rPr lang="en-US"/>
              <a:t>BABA – Cost of Components </a:t>
            </a:r>
          </a:p>
        </p:txBody>
      </p:sp>
      <p:pic>
        <p:nvPicPr>
          <p:cNvPr id="7" name="Picture 6" descr="A stack of coins on a white background&#10;&#10;Description automatically generated">
            <a:extLst>
              <a:ext uri="{FF2B5EF4-FFF2-40B4-BE49-F238E27FC236}">
                <a16:creationId xmlns:a16="http://schemas.microsoft.com/office/drawing/2014/main" id="{7AB7D713-850E-9A74-54F3-D93080761F8C}"/>
              </a:ext>
            </a:extLst>
          </p:cNvPr>
          <p:cNvPicPr>
            <a:picLocks noChangeAspect="1"/>
          </p:cNvPicPr>
          <p:nvPr/>
        </p:nvPicPr>
        <p:blipFill>
          <a:blip r:embed="rId2">
            <a:clrChange>
              <a:clrFrom>
                <a:srgbClr val="F8FAF9"/>
              </a:clrFrom>
              <a:clrTo>
                <a:srgbClr val="F8FAF9">
                  <a:alpha val="0"/>
                </a:srgbClr>
              </a:clrTo>
            </a:clrChange>
            <a:extLst>
              <a:ext uri="{28A0092B-C50C-407E-A947-70E740481C1C}">
                <a14:useLocalDpi xmlns:a14="http://schemas.microsoft.com/office/drawing/2010/main" val="0"/>
              </a:ext>
            </a:extLst>
          </a:blip>
          <a:stretch>
            <a:fillRect/>
          </a:stretch>
        </p:blipFill>
        <p:spPr>
          <a:xfrm>
            <a:off x="10769599" y="3911600"/>
            <a:ext cx="1422401" cy="2946400"/>
          </a:xfrm>
          <a:prstGeom prst="rect">
            <a:avLst/>
          </a:prstGeom>
        </p:spPr>
      </p:pic>
    </p:spTree>
    <p:extLst>
      <p:ext uri="{BB962C8B-B14F-4D97-AF65-F5344CB8AC3E}">
        <p14:creationId xmlns:p14="http://schemas.microsoft.com/office/powerpoint/2010/main" val="3596916762"/>
      </p:ext>
    </p:extLst>
  </p:cSld>
  <p:clrMapOvr>
    <a:masterClrMapping/>
  </p:clrMapOvr>
  <p:transition advClick="0">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BC5861E3-161F-084A-E233-1DE7B129D646}"/>
              </a:ext>
            </a:extLst>
          </p:cNvPr>
          <p:cNvSpPr>
            <a:spLocks noGrp="1"/>
          </p:cNvSpPr>
          <p:nvPr>
            <p:ph sz="quarter" idx="13"/>
          </p:nvPr>
        </p:nvSpPr>
        <p:spPr>
          <a:xfrm>
            <a:off x="640709" y="1663338"/>
            <a:ext cx="10963656" cy="4391025"/>
          </a:xfrm>
        </p:spPr>
        <p:txBody>
          <a:bodyPr>
            <a:normAutofit/>
          </a:bodyPr>
          <a:lstStyle/>
          <a:p>
            <a:pPr>
              <a:lnSpc>
                <a:spcPct val="110000"/>
              </a:lnSpc>
            </a:pPr>
            <a:r>
              <a:rPr lang="en-US"/>
              <a:t>Waivers are expected to be limited</a:t>
            </a:r>
          </a:p>
          <a:p>
            <a:pPr>
              <a:lnSpc>
                <a:spcPct val="110000"/>
              </a:lnSpc>
            </a:pPr>
            <a:r>
              <a:rPr lang="en-US"/>
              <a:t>Based on three reasons</a:t>
            </a:r>
          </a:p>
          <a:p>
            <a:pPr lvl="1">
              <a:lnSpc>
                <a:spcPct val="110000"/>
              </a:lnSpc>
            </a:pPr>
            <a:r>
              <a:rPr lang="en-US"/>
              <a:t>Compliance with BABA is against the public interest </a:t>
            </a:r>
          </a:p>
          <a:p>
            <a:pPr lvl="1">
              <a:lnSpc>
                <a:spcPct val="110000"/>
              </a:lnSpc>
            </a:pPr>
            <a:r>
              <a:rPr lang="en-US"/>
              <a:t>The types of iron, steel, manufactured products, or construction materials are not produced in the United States in sufficient and reasonably available quantities or of satisfactory quality</a:t>
            </a:r>
          </a:p>
          <a:p>
            <a:pPr lvl="1">
              <a:lnSpc>
                <a:spcPct val="110000"/>
              </a:lnSpc>
            </a:pPr>
            <a:r>
              <a:rPr lang="en-US"/>
              <a:t>Compliance with BABA will increase the cost of the overall project by more than 25 percent</a:t>
            </a:r>
          </a:p>
          <a:p>
            <a:pPr>
              <a:lnSpc>
                <a:spcPct val="110000"/>
              </a:lnSpc>
            </a:pPr>
            <a:r>
              <a:rPr lang="en-US"/>
              <a:t>Waivers must be approved by Federal awarding agency</a:t>
            </a:r>
          </a:p>
          <a:p>
            <a:pPr lvl="1">
              <a:lnSpc>
                <a:spcPct val="110000"/>
              </a:lnSpc>
            </a:pPr>
            <a:r>
              <a:rPr lang="en-US"/>
              <a:t>Reviewed by the Made in America Office</a:t>
            </a:r>
          </a:p>
          <a:p>
            <a:pPr lvl="1">
              <a:lnSpc>
                <a:spcPct val="110000"/>
              </a:lnSpc>
            </a:pPr>
            <a:r>
              <a:rPr lang="en-US"/>
              <a:t>Posted for public comment</a:t>
            </a:r>
          </a:p>
        </p:txBody>
      </p:sp>
      <p:sp>
        <p:nvSpPr>
          <p:cNvPr id="2" name="Title 1">
            <a:extLst>
              <a:ext uri="{FF2B5EF4-FFF2-40B4-BE49-F238E27FC236}">
                <a16:creationId xmlns:a16="http://schemas.microsoft.com/office/drawing/2014/main" id="{8F81685E-0C9C-EC37-830E-2E745562190D}"/>
              </a:ext>
            </a:extLst>
          </p:cNvPr>
          <p:cNvSpPr>
            <a:spLocks noGrp="1"/>
          </p:cNvSpPr>
          <p:nvPr>
            <p:ph type="title"/>
          </p:nvPr>
        </p:nvSpPr>
        <p:spPr>
          <a:xfrm>
            <a:off x="640709" y="649281"/>
            <a:ext cx="10963656" cy="713232"/>
          </a:xfrm>
        </p:spPr>
        <p:txBody>
          <a:bodyPr/>
          <a:lstStyle/>
          <a:p>
            <a:r>
              <a:rPr lang="en-US"/>
              <a:t>BABA – Waivers </a:t>
            </a:r>
          </a:p>
        </p:txBody>
      </p:sp>
    </p:spTree>
    <p:extLst>
      <p:ext uri="{BB962C8B-B14F-4D97-AF65-F5344CB8AC3E}">
        <p14:creationId xmlns:p14="http://schemas.microsoft.com/office/powerpoint/2010/main" val="2522650921"/>
      </p:ext>
    </p:extLst>
  </p:cSld>
  <p:clrMapOvr>
    <a:masterClrMapping/>
  </p:clrMapOvr>
  <p:transition advClick="0">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203F7ADF-BDAB-9DF9-A91A-4BB887D5858A}"/>
              </a:ext>
            </a:extLst>
          </p:cNvPr>
          <p:cNvSpPr>
            <a:spLocks noGrp="1"/>
          </p:cNvSpPr>
          <p:nvPr>
            <p:ph sz="quarter" idx="13"/>
          </p:nvPr>
        </p:nvSpPr>
        <p:spPr>
          <a:xfrm>
            <a:off x="641351" y="1663700"/>
            <a:ext cx="10648950" cy="4391025"/>
          </a:xfrm>
        </p:spPr>
        <p:txBody>
          <a:bodyPr/>
          <a:lstStyle/>
          <a:p>
            <a:pPr>
              <a:lnSpc>
                <a:spcPct val="110000"/>
              </a:lnSpc>
            </a:pPr>
            <a:r>
              <a:rPr lang="en-US"/>
              <a:t>Proposed rule to amend the FAR on cyber threats and incident reporting (FAR Case 2021-017)</a:t>
            </a:r>
          </a:p>
          <a:p>
            <a:pPr lvl="1">
              <a:lnSpc>
                <a:spcPct val="110000"/>
              </a:lnSpc>
            </a:pPr>
            <a:r>
              <a:rPr lang="en-US"/>
              <a:t>Comments open until Dec. 4, 2023</a:t>
            </a:r>
          </a:p>
          <a:p>
            <a:pPr>
              <a:lnSpc>
                <a:spcPct val="110000"/>
              </a:lnSpc>
            </a:pPr>
            <a:r>
              <a:rPr lang="en-US"/>
              <a:t>Reps and Certs</a:t>
            </a:r>
          </a:p>
          <a:p>
            <a:pPr lvl="1">
              <a:lnSpc>
                <a:spcPct val="110000"/>
              </a:lnSpc>
            </a:pPr>
            <a:r>
              <a:rPr lang="en-US"/>
              <a:t>Compliance with reporting requirements </a:t>
            </a:r>
          </a:p>
          <a:p>
            <a:pPr lvl="1">
              <a:lnSpc>
                <a:spcPct val="110000"/>
              </a:lnSpc>
            </a:pPr>
            <a:r>
              <a:rPr lang="en-US"/>
              <a:t>Requirements flowed down to lower tiers</a:t>
            </a:r>
          </a:p>
          <a:p>
            <a:pPr>
              <a:lnSpc>
                <a:spcPct val="110000"/>
              </a:lnSpc>
            </a:pPr>
            <a:r>
              <a:rPr lang="en-US"/>
              <a:t>Short reporting window</a:t>
            </a:r>
          </a:p>
          <a:p>
            <a:pPr lvl="1">
              <a:lnSpc>
                <a:spcPct val="110000"/>
              </a:lnSpc>
            </a:pPr>
            <a:r>
              <a:rPr lang="en-US"/>
              <a:t>Immediate investigation of any security incident</a:t>
            </a:r>
          </a:p>
          <a:p>
            <a:pPr lvl="1">
              <a:lnSpc>
                <a:spcPct val="110000"/>
              </a:lnSpc>
            </a:pPr>
            <a:r>
              <a:rPr lang="en-US"/>
              <a:t>Notification to CISA within 8 hours of discovery, updates every 72 hours</a:t>
            </a:r>
          </a:p>
          <a:p>
            <a:pPr>
              <a:lnSpc>
                <a:spcPct val="110000"/>
              </a:lnSpc>
            </a:pPr>
            <a:r>
              <a:rPr lang="en-US"/>
              <a:t>TikTok Ban is in full effect </a:t>
            </a:r>
          </a:p>
        </p:txBody>
      </p:sp>
      <p:sp>
        <p:nvSpPr>
          <p:cNvPr id="2" name="Title 1">
            <a:extLst>
              <a:ext uri="{FF2B5EF4-FFF2-40B4-BE49-F238E27FC236}">
                <a16:creationId xmlns:a16="http://schemas.microsoft.com/office/drawing/2014/main" id="{DE20D026-CAED-CB07-8874-848A1D155941}"/>
              </a:ext>
            </a:extLst>
          </p:cNvPr>
          <p:cNvSpPr>
            <a:spLocks noGrp="1"/>
          </p:cNvSpPr>
          <p:nvPr>
            <p:ph type="title"/>
          </p:nvPr>
        </p:nvSpPr>
        <p:spPr>
          <a:xfrm>
            <a:off x="640709" y="649281"/>
            <a:ext cx="10963656" cy="713232"/>
          </a:xfrm>
        </p:spPr>
        <p:txBody>
          <a:bodyPr/>
          <a:lstStyle/>
          <a:p>
            <a:r>
              <a:rPr lang="en-US"/>
              <a:t>Cybersecurity Developments</a:t>
            </a:r>
          </a:p>
        </p:txBody>
      </p:sp>
      <p:pic>
        <p:nvPicPr>
          <p:cNvPr id="7" name="Picture 6" descr="A white square with blue and white lines&#10;&#10;Description automatically generated with medium confidence">
            <a:extLst>
              <a:ext uri="{FF2B5EF4-FFF2-40B4-BE49-F238E27FC236}">
                <a16:creationId xmlns:a16="http://schemas.microsoft.com/office/drawing/2014/main" id="{42E122B9-3FD9-3035-68D9-F87F7AD34031}"/>
              </a:ext>
            </a:extLst>
          </p:cNvPr>
          <p:cNvPicPr>
            <a:picLocks noChangeAspect="1"/>
          </p:cNvPicPr>
          <p:nvPr/>
        </p:nvPicPr>
        <p:blipFill>
          <a:blip r:embed="rId3">
            <a:extLst>
              <a:ext uri="{28A0092B-C50C-407E-A947-70E740481C1C}">
                <a14:useLocalDpi xmlns:a14="http://schemas.microsoft.com/office/drawing/2010/main" val="0"/>
              </a:ext>
            </a:extLst>
          </a:blip>
          <a:srcRect l="33724" r="7213" b="12884"/>
          <a:stretch>
            <a:fillRect/>
          </a:stretch>
        </p:blipFill>
        <p:spPr>
          <a:xfrm>
            <a:off x="8621066" y="2217420"/>
            <a:ext cx="3570934" cy="2799080"/>
          </a:xfrm>
          <a:prstGeom prst="rect">
            <a:avLst/>
          </a:prstGeom>
        </p:spPr>
      </p:pic>
    </p:spTree>
    <p:extLst>
      <p:ext uri="{BB962C8B-B14F-4D97-AF65-F5344CB8AC3E}">
        <p14:creationId xmlns:p14="http://schemas.microsoft.com/office/powerpoint/2010/main" val="3053153436"/>
      </p:ext>
    </p:extLst>
  </p:cSld>
  <p:clrMapOvr>
    <a:masterClrMapping/>
  </p:clrMapOvr>
  <p:transition advClick="0">
    <p:fade/>
  </p:transition>
  <p:timing/>
</p:sld>
</file>

<file path=ppt/tags/tag1.xml><?xml version="1.0" encoding="utf-8"?>
<p:tagLst xmlns:p="http://schemas.openxmlformats.org/presentationml/2006/main">
  <p:tag name="ARTICULATE_SLIDE_THUMBNAIL_REFRESH" val="1"/>
</p:tagLst>
</file>

<file path=ppt/tags/tag2.xml><?xml version="1.0" encoding="utf-8"?>
<p:tagLst xmlns:p="http://schemas.openxmlformats.org/presentationml/2006/main">
  <p:tag name="AS_NET" val="4.0.30319.42000"/>
  <p:tag name="AS_OS" val="Microsoft Windows NT 10.0.22621.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Speckle Dark Blue Template (002).pptx  -  Read-Only" id="{5FA9032F-617F-4A3E-8874-E31FBC7A51A2}" vid="{1B1F5755-311E-401E-9D27-460EAD5F36BF}"/>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ppt/theme/themeOverride2.xml><?xml version="1.0" encoding="utf-8"?>
<a:themeOverride xmlns:r="http://schemas.openxmlformats.org/officeDocument/2006/relationships"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ppt/theme/themeOverride3.xml><?xml version="1.0" encoding="utf-8"?>
<a:themeOverride xmlns:r="http://schemas.openxmlformats.org/officeDocument/2006/relationships"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ppt/theme/themeOverride4.xml><?xml version="1.0" encoding="utf-8"?>
<a:themeOverride xmlns:r="http://schemas.openxmlformats.org/officeDocument/2006/relationships"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ppt/theme/themeOverride5.xml><?xml version="1.0" encoding="utf-8"?>
<a:themeOverride xmlns:r="http://schemas.openxmlformats.org/officeDocument/2006/relationships"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ppt/theme/themeOverride6.xml><?xml version="1.0" encoding="utf-8"?>
<a:themeOverride xmlns:r="http://schemas.openxmlformats.org/officeDocument/2006/relationships"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ppt/theme/themeOverride7.xml><?xml version="1.0" encoding="utf-8"?>
<a:themeOverride xmlns:r="http://schemas.openxmlformats.org/officeDocument/2006/relationships"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F1F5CECBDB3542A1A5E186B3B83EC0" ma:contentTypeVersion="9" ma:contentTypeDescription="Create a new document." ma:contentTypeScope="" ma:versionID="2db8ca907da52cd39621a6cc90352240">
  <xsd:schema xmlns:xsd="http://www.w3.org/2001/XMLSchema" xmlns:xs="http://www.w3.org/2001/XMLSchema" xmlns:p="http://schemas.microsoft.com/office/2006/metadata/properties" xmlns:ns2="a52e331d-806d-409a-b01d-00bb40efc90e" xmlns:ns3="0c174fd2-3b9d-46f5-b3de-0b353667c71c" targetNamespace="http://schemas.microsoft.com/office/2006/metadata/properties" ma:root="true" ma:fieldsID="3050a02b988ef6c34d551b9955966107" ns2:_="" ns3:_="">
    <xsd:import namespace="a52e331d-806d-409a-b01d-00bb40efc90e"/>
    <xsd:import namespace="0c174fd2-3b9d-46f5-b3de-0b353667c7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e331d-806d-409a-b01d-00bb40efc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174fd2-3b9d-46f5-b3de-0b353667c7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905CF9-0B39-4862-8C1B-2910EAF71728}">
  <ds:schemaRefs>
    <ds:schemaRef ds:uri="0c174fd2-3b9d-46f5-b3de-0b353667c71c"/>
    <ds:schemaRef ds:uri="a52e331d-806d-409a-b01d-00bb40efc9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F8B7BA9-DD37-43D3-AB3A-94E3C616E2D2}">
  <ds:schemaRefs>
    <ds:schemaRef ds:uri="0c174fd2-3b9d-46f5-b3de-0b353667c71c"/>
    <ds:schemaRef ds:uri="a52e331d-806d-409a-b01d-00bb40efc9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CF97D7-4848-4C98-B474-169588ED878E}">
  <ds:schemaRefs>
    <ds:schemaRef ds:uri="http://schemas.microsoft.com/sharepoint/v3/contenttype/forms"/>
  </ds:schemaRefs>
</ds:datastoreItem>
</file>

<file path=docProps/app.xml><?xml version="1.0" encoding="utf-8"?>
<Properties xmlns:vt="http://schemas.openxmlformats.org/officeDocument/2006/docPropsVTypes" xmlns="http://schemas.openxmlformats.org/officeDocument/2006/extended-properties">
  <Template>Dark Blue</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