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0"/>
  </p:notesMasterIdLst>
  <p:sldIdLst>
    <p:sldId id="256" r:id="rId5"/>
    <p:sldId id="301" r:id="rId6"/>
    <p:sldId id="257" r:id="rId7"/>
    <p:sldId id="296" r:id="rId8"/>
    <p:sldId id="297" r:id="rId9"/>
    <p:sldId id="298" r:id="rId10"/>
    <p:sldId id="299" r:id="rId11"/>
    <p:sldId id="258" r:id="rId12"/>
    <p:sldId id="259" r:id="rId13"/>
    <p:sldId id="260" r:id="rId14"/>
    <p:sldId id="261" r:id="rId15"/>
    <p:sldId id="262" r:id="rId16"/>
    <p:sldId id="263" r:id="rId17"/>
    <p:sldId id="267" r:id="rId18"/>
    <p:sldId id="294" r:id="rId19"/>
    <p:sldId id="293" r:id="rId20"/>
    <p:sldId id="292" r:id="rId21"/>
    <p:sldId id="295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304" r:id="rId37"/>
    <p:sldId id="283" r:id="rId38"/>
    <p:sldId id="284" r:id="rId39"/>
    <p:sldId id="285" r:id="rId40"/>
    <p:sldId id="286" r:id="rId41"/>
    <p:sldId id="287" r:id="rId42"/>
    <p:sldId id="288" r:id="rId43"/>
    <p:sldId id="302" r:id="rId44"/>
    <p:sldId id="300" r:id="rId45"/>
    <p:sldId id="289" r:id="rId46"/>
    <p:sldId id="290" r:id="rId47"/>
    <p:sldId id="291" r:id="rId48"/>
    <p:sldId id="303" r:id="rId49"/>
  </p:sldIdLst>
  <p:sldSz cx="18288000" cy="10287000"/>
  <p:notesSz cx="6858000" cy="9144000"/>
  <p:embeddedFontLst>
    <p:embeddedFont>
      <p:font typeface="Arimo" panose="020B0604020202020204" charset="0"/>
      <p:regular r:id="rId51"/>
    </p:embeddedFont>
    <p:embeddedFont>
      <p:font typeface="Arimo Bold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Open Sans Light" panose="020B0306030504020204" pitchFamily="34" charset="0"/>
      <p:regular r:id="rId61"/>
      <p:italic r:id="rId62"/>
    </p:embeddedFont>
    <p:embeddedFont>
      <p:font typeface="Quicksand 1" panose="020B0604020202020204" charset="0"/>
      <p:regular r:id="rId63"/>
    </p:embeddedFont>
    <p:embeddedFont>
      <p:font typeface="Quicksand 2" panose="020B0604020202020204" charset="0"/>
      <p:regular r:id="rId64"/>
    </p:embeddedFont>
    <p:embeddedFont>
      <p:font typeface="Quicksand Light" panose="020B0604020202020204" charset="0"/>
      <p:regular r:id="rId65"/>
    </p:embeddedFont>
    <p:embeddedFont>
      <p:font typeface="Quicksand Light Bold" panose="020B060402020202020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68E6C-F1E0-4F47-B18E-2DAAB9991F9D}" v="31" dt="2023-10-28T00:15:59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Introduction</a:t>
            </a:r>
          </a:p>
          <a:p>
            <a:endParaRPr lang="en-US"/>
          </a:p>
          <a:p>
            <a:r>
              <a:rPr lang="en-US"/>
              <a:t>Housekeeping</a:t>
            </a:r>
          </a:p>
          <a:p>
            <a:r>
              <a:rPr lang="en-US"/>
              <a:t>-Folders</a:t>
            </a:r>
          </a:p>
          <a:p>
            <a:r>
              <a:rPr lang="en-US"/>
              <a:t>-No Sheet, No Eat</a:t>
            </a:r>
          </a:p>
          <a:p>
            <a:r>
              <a:rPr lang="en-US"/>
              <a:t>-Bios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7.sv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78798" y="3634721"/>
            <a:ext cx="13130404" cy="3909006"/>
            <a:chOff x="0" y="0"/>
            <a:chExt cx="17507205" cy="5212008"/>
          </a:xfrm>
        </p:grpSpPr>
        <p:sp>
          <p:nvSpPr>
            <p:cNvPr id="3" name="TextBox 3"/>
            <p:cNvSpPr txBox="1"/>
            <p:nvPr/>
          </p:nvSpPr>
          <p:spPr>
            <a:xfrm>
              <a:off x="0" y="637918"/>
              <a:ext cx="17507205" cy="2514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00"/>
                </a:lnSpc>
              </a:pPr>
              <a:r>
                <a:rPr lang="en-US" sz="12000" spc="840">
                  <a:solidFill>
                    <a:srgbClr val="F3EEEA"/>
                  </a:solidFill>
                  <a:latin typeface="Quicksand 1"/>
                </a:rPr>
                <a:t>Debt Free 4 Life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559017"/>
              <a:ext cx="17507205" cy="65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800" spc="56">
                  <a:solidFill>
                    <a:srgbClr val="F3EEEA"/>
                  </a:solidFill>
                  <a:latin typeface="Arimo"/>
                </a:rPr>
                <a:t>Presented by  Hunter Guthrie and German Baquero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408001" y="0"/>
              <a:ext cx="16691203" cy="63986"/>
            </a:xfrm>
            <a:prstGeom prst="rect">
              <a:avLst/>
            </a:prstGeom>
            <a:solidFill>
              <a:srgbClr val="F3EE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>
              <a:off x="408001" y="4039010"/>
              <a:ext cx="16691203" cy="63986"/>
            </a:xfrm>
            <a:prstGeom prst="rect">
              <a:avLst/>
            </a:prstGeom>
            <a:solidFill>
              <a:srgbClr val="F3EE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3689718" y="7541823"/>
            <a:ext cx="4038968" cy="2294868"/>
          </a:xfrm>
          <a:custGeom>
            <a:avLst/>
            <a:gdLst/>
            <a:ahLst/>
            <a:cxnLst/>
            <a:rect l="l" t="t" r="r" b="b"/>
            <a:pathLst>
              <a:path w="4038968" h="2294868">
                <a:moveTo>
                  <a:pt x="0" y="0"/>
                </a:moveTo>
                <a:lnTo>
                  <a:pt x="4038968" y="0"/>
                </a:lnTo>
                <a:lnTo>
                  <a:pt x="4038968" y="2294868"/>
                </a:lnTo>
                <a:lnTo>
                  <a:pt x="0" y="2294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9894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052368" y="1828800"/>
            <a:ext cx="2158946" cy="2780337"/>
            <a:chOff x="0" y="0"/>
            <a:chExt cx="1202577" cy="15173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2577" cy="1517393"/>
            </a:xfrm>
            <a:custGeom>
              <a:avLst/>
              <a:gdLst/>
              <a:ahLst/>
              <a:cxnLst/>
              <a:rect l="l" t="t" r="r" b="b"/>
              <a:pathLst>
                <a:path w="1202577" h="1517393">
                  <a:moveTo>
                    <a:pt x="0" y="0"/>
                  </a:moveTo>
                  <a:lnTo>
                    <a:pt x="1202577" y="0"/>
                  </a:lnTo>
                  <a:lnTo>
                    <a:pt x="1202577" y="1517393"/>
                  </a:lnTo>
                  <a:lnTo>
                    <a:pt x="0" y="1517393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09480" y="2532751"/>
            <a:ext cx="3378077" cy="2100139"/>
            <a:chOff x="0" y="0"/>
            <a:chExt cx="1900857" cy="11717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00857" cy="1171767"/>
            </a:xfrm>
            <a:custGeom>
              <a:avLst/>
              <a:gdLst/>
              <a:ahLst/>
              <a:cxnLst/>
              <a:rect l="l" t="t" r="r" b="b"/>
              <a:pathLst>
                <a:path w="1900857" h="1171767">
                  <a:moveTo>
                    <a:pt x="0" y="0"/>
                  </a:moveTo>
                  <a:lnTo>
                    <a:pt x="1900857" y="0"/>
                  </a:lnTo>
                  <a:lnTo>
                    <a:pt x="1900857" y="1171767"/>
                  </a:lnTo>
                  <a:lnTo>
                    <a:pt x="0" y="1171767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26703" y="3877697"/>
            <a:ext cx="2555707" cy="771217"/>
            <a:chOff x="0" y="0"/>
            <a:chExt cx="1438106" cy="4084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8106" cy="408432"/>
            </a:xfrm>
            <a:custGeom>
              <a:avLst/>
              <a:gdLst/>
              <a:ahLst/>
              <a:cxnLst/>
              <a:rect l="l" t="t" r="r" b="b"/>
              <a:pathLst>
                <a:path w="1438106" h="408432">
                  <a:moveTo>
                    <a:pt x="0" y="0"/>
                  </a:moveTo>
                  <a:lnTo>
                    <a:pt x="1438106" y="0"/>
                  </a:lnTo>
                  <a:lnTo>
                    <a:pt x="1438106" y="408432"/>
                  </a:lnTo>
                  <a:lnTo>
                    <a:pt x="0" y="408432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81692" y="3170906"/>
            <a:ext cx="2938596" cy="1478009"/>
            <a:chOff x="0" y="0"/>
            <a:chExt cx="1653559" cy="7773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53559" cy="777380"/>
            </a:xfrm>
            <a:custGeom>
              <a:avLst/>
              <a:gdLst/>
              <a:ahLst/>
              <a:cxnLst/>
              <a:rect l="l" t="t" r="r" b="b"/>
              <a:pathLst>
                <a:path w="1653559" h="777380">
                  <a:moveTo>
                    <a:pt x="0" y="0"/>
                  </a:moveTo>
                  <a:lnTo>
                    <a:pt x="1653559" y="0"/>
                  </a:lnTo>
                  <a:lnTo>
                    <a:pt x="1653559" y="777380"/>
                  </a:lnTo>
                  <a:lnTo>
                    <a:pt x="0" y="7773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3271622" y="4625103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rot="-5400000">
            <a:off x="10829718" y="3232081"/>
            <a:ext cx="276720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0044045" y="1862765"/>
            <a:ext cx="2154989" cy="726737"/>
            <a:chOff x="0" y="0"/>
            <a:chExt cx="2873318" cy="968983"/>
          </a:xfrm>
        </p:grpSpPr>
        <p:sp>
          <p:nvSpPr>
            <p:cNvPr id="19" name="AutoShape 19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909480" y="2522827"/>
            <a:ext cx="246999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34067" y="3201939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889056" y="2541877"/>
            <a:ext cx="2154989" cy="726737"/>
            <a:chOff x="0" y="0"/>
            <a:chExt cx="2873318" cy="968983"/>
          </a:xfrm>
        </p:grpSpPr>
        <p:sp>
          <p:nvSpPr>
            <p:cNvPr id="24" name="AutoShape 24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734067" y="3219313"/>
            <a:ext cx="2154989" cy="726737"/>
            <a:chOff x="0" y="0"/>
            <a:chExt cx="2873318" cy="968983"/>
          </a:xfrm>
        </p:grpSpPr>
        <p:sp>
          <p:nvSpPr>
            <p:cNvPr id="27" name="AutoShape 27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626703" y="3901449"/>
            <a:ext cx="2154989" cy="726737"/>
            <a:chOff x="0" y="0"/>
            <a:chExt cx="2873318" cy="968983"/>
          </a:xfrm>
        </p:grpSpPr>
        <p:sp>
          <p:nvSpPr>
            <p:cNvPr id="30" name="AutoShape 30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95402" y="76027"/>
            <a:ext cx="7717300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Savers Shortfall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532955" y="4301740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26703" y="3880213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16758" y="1902601"/>
            <a:ext cx="765642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Buy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149910" y="4285604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pic>
        <p:nvPicPr>
          <p:cNvPr id="42" name="Graphic 41" descr="Modern architecture with solid fill">
            <a:extLst>
              <a:ext uri="{FF2B5EF4-FFF2-40B4-BE49-F238E27FC236}">
                <a16:creationId xmlns:a16="http://schemas.microsoft.com/office/drawing/2014/main" id="{0F33AD6C-496D-542C-C323-BF6850C3F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7735" y="2644191"/>
            <a:ext cx="1428742" cy="14287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9894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052368" y="1862765"/>
            <a:ext cx="2146666" cy="2809963"/>
            <a:chOff x="0" y="0"/>
            <a:chExt cx="1202577" cy="15531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2577" cy="1553176"/>
            </a:xfrm>
            <a:custGeom>
              <a:avLst/>
              <a:gdLst/>
              <a:ahLst/>
              <a:cxnLst/>
              <a:rect l="l" t="t" r="r" b="b"/>
              <a:pathLst>
                <a:path w="1202577" h="1553176">
                  <a:moveTo>
                    <a:pt x="0" y="0"/>
                  </a:moveTo>
                  <a:lnTo>
                    <a:pt x="1202577" y="0"/>
                  </a:lnTo>
                  <a:lnTo>
                    <a:pt x="1202577" y="1553176"/>
                  </a:lnTo>
                  <a:lnTo>
                    <a:pt x="0" y="1553176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09480" y="2556505"/>
            <a:ext cx="3378077" cy="2068598"/>
            <a:chOff x="0" y="0"/>
            <a:chExt cx="1900857" cy="11449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00857" cy="1144968"/>
            </a:xfrm>
            <a:custGeom>
              <a:avLst/>
              <a:gdLst/>
              <a:ahLst/>
              <a:cxnLst/>
              <a:rect l="l" t="t" r="r" b="b"/>
              <a:pathLst>
                <a:path w="1900857" h="1144968">
                  <a:moveTo>
                    <a:pt x="0" y="0"/>
                  </a:moveTo>
                  <a:lnTo>
                    <a:pt x="1900857" y="0"/>
                  </a:lnTo>
                  <a:lnTo>
                    <a:pt x="1900857" y="1144968"/>
                  </a:lnTo>
                  <a:lnTo>
                    <a:pt x="0" y="1144968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02891" y="4615686"/>
            <a:ext cx="2555707" cy="2732442"/>
            <a:chOff x="0" y="0"/>
            <a:chExt cx="1438106" cy="15054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8106" cy="1505457"/>
            </a:xfrm>
            <a:custGeom>
              <a:avLst/>
              <a:gdLst/>
              <a:ahLst/>
              <a:cxnLst/>
              <a:rect l="l" t="t" r="r" b="b"/>
              <a:pathLst>
                <a:path w="1438106" h="1505457">
                  <a:moveTo>
                    <a:pt x="0" y="0"/>
                  </a:moveTo>
                  <a:lnTo>
                    <a:pt x="1438106" y="0"/>
                  </a:lnTo>
                  <a:lnTo>
                    <a:pt x="1438106" y="1505457"/>
                  </a:lnTo>
                  <a:lnTo>
                    <a:pt x="0" y="1505457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81692" y="3201939"/>
            <a:ext cx="2938596" cy="1446976"/>
            <a:chOff x="0" y="0"/>
            <a:chExt cx="1653559" cy="7907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53559" cy="790779"/>
            </a:xfrm>
            <a:custGeom>
              <a:avLst/>
              <a:gdLst/>
              <a:ahLst/>
              <a:cxnLst/>
              <a:rect l="l" t="t" r="r" b="b"/>
              <a:pathLst>
                <a:path w="1653559" h="790779">
                  <a:moveTo>
                    <a:pt x="0" y="0"/>
                  </a:moveTo>
                  <a:lnTo>
                    <a:pt x="1653559" y="0"/>
                  </a:lnTo>
                  <a:lnTo>
                    <a:pt x="1653559" y="790779"/>
                  </a:lnTo>
                  <a:lnTo>
                    <a:pt x="0" y="790779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3271622" y="4625103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rot="-5400000">
            <a:off x="10829718" y="3232081"/>
            <a:ext cx="276720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0044045" y="1862765"/>
            <a:ext cx="2154989" cy="726737"/>
            <a:chOff x="0" y="0"/>
            <a:chExt cx="2873318" cy="968983"/>
          </a:xfrm>
        </p:grpSpPr>
        <p:sp>
          <p:nvSpPr>
            <p:cNvPr id="19" name="AutoShape 19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645753" y="3874491"/>
            <a:ext cx="2135939" cy="741194"/>
            <a:chOff x="0" y="-1"/>
            <a:chExt cx="1201901" cy="381729"/>
          </a:xfrm>
        </p:grpSpPr>
        <p:sp>
          <p:nvSpPr>
            <p:cNvPr id="44" name="Freeform 44"/>
            <p:cNvSpPr/>
            <p:nvPr/>
          </p:nvSpPr>
          <p:spPr>
            <a:xfrm>
              <a:off x="0" y="-1"/>
              <a:ext cx="1201901" cy="381729"/>
            </a:xfrm>
            <a:custGeom>
              <a:avLst/>
              <a:gdLst/>
              <a:ahLst/>
              <a:cxnLst/>
              <a:rect l="l" t="t" r="r" b="b"/>
              <a:pathLst>
                <a:path w="1201901" h="381729">
                  <a:moveTo>
                    <a:pt x="0" y="0"/>
                  </a:moveTo>
                  <a:lnTo>
                    <a:pt x="1201901" y="0"/>
                  </a:lnTo>
                  <a:lnTo>
                    <a:pt x="1201901" y="381729"/>
                  </a:lnTo>
                  <a:lnTo>
                    <a:pt x="0" y="381729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1" name="AutoShape 21"/>
          <p:cNvSpPr/>
          <p:nvPr/>
        </p:nvSpPr>
        <p:spPr>
          <a:xfrm rot="5400000">
            <a:off x="2260583" y="6010273"/>
            <a:ext cx="272271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 rot="-10800000">
            <a:off x="3617178" y="7348127"/>
            <a:ext cx="256240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909480" y="2522827"/>
            <a:ext cx="246999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34067" y="3201939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889056" y="2541877"/>
            <a:ext cx="2154989" cy="726737"/>
            <a:chOff x="0" y="0"/>
            <a:chExt cx="2873318" cy="968983"/>
          </a:xfrm>
        </p:grpSpPr>
        <p:sp>
          <p:nvSpPr>
            <p:cNvPr id="26" name="AutoShape 26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734067" y="3219313"/>
            <a:ext cx="2154989" cy="726737"/>
            <a:chOff x="0" y="0"/>
            <a:chExt cx="2873318" cy="968983"/>
          </a:xfrm>
        </p:grpSpPr>
        <p:sp>
          <p:nvSpPr>
            <p:cNvPr id="29" name="AutoShape 29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30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598128" y="3898365"/>
            <a:ext cx="2154989" cy="726737"/>
            <a:chOff x="0" y="0"/>
            <a:chExt cx="2873318" cy="968983"/>
          </a:xfrm>
        </p:grpSpPr>
        <p:sp>
          <p:nvSpPr>
            <p:cNvPr id="32" name="AutoShape 32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95402" y="76027"/>
            <a:ext cx="7717300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Savers Shortfall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281648" y="7382046"/>
            <a:ext cx="7724705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Debtors Delima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532955" y="4301740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816757" y="1902601"/>
            <a:ext cx="76564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Buy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504004" y="6767737"/>
            <a:ext cx="777639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Buy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149910" y="4285604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598128" y="3879375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pic>
        <p:nvPicPr>
          <p:cNvPr id="46" name="Graphic 45" descr="Modern architecture with solid fill">
            <a:extLst>
              <a:ext uri="{FF2B5EF4-FFF2-40B4-BE49-F238E27FC236}">
                <a16:creationId xmlns:a16="http://schemas.microsoft.com/office/drawing/2014/main" id="{9EC9B283-C8E9-6403-53F0-7787F8C3C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7735" y="2644191"/>
            <a:ext cx="1428742" cy="1428742"/>
          </a:xfrm>
          <a:prstGeom prst="rect">
            <a:avLst/>
          </a:prstGeom>
        </p:spPr>
      </p:pic>
      <p:pic>
        <p:nvPicPr>
          <p:cNvPr id="48" name="Graphic 47" descr="Bulldozer with solid fill">
            <a:extLst>
              <a:ext uri="{FF2B5EF4-FFF2-40B4-BE49-F238E27FC236}">
                <a16:creationId xmlns:a16="http://schemas.microsoft.com/office/drawing/2014/main" id="{37318B80-A6A7-433E-BF1E-59863A612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55304" y="4989131"/>
            <a:ext cx="1849315" cy="18493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9894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73457" y="3912713"/>
            <a:ext cx="2208235" cy="726677"/>
            <a:chOff x="0" y="0"/>
            <a:chExt cx="1202577" cy="3774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577" cy="377479"/>
            </a:xfrm>
            <a:custGeom>
              <a:avLst/>
              <a:gdLst/>
              <a:ahLst/>
              <a:cxnLst/>
              <a:rect l="l" t="t" r="r" b="b"/>
              <a:pathLst>
                <a:path w="1202577" h="377479">
                  <a:moveTo>
                    <a:pt x="0" y="0"/>
                  </a:moveTo>
                  <a:lnTo>
                    <a:pt x="1202577" y="0"/>
                  </a:lnTo>
                  <a:lnTo>
                    <a:pt x="1202577" y="377479"/>
                  </a:lnTo>
                  <a:lnTo>
                    <a:pt x="0" y="377479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81692" y="3219313"/>
            <a:ext cx="2137141" cy="1429602"/>
            <a:chOff x="0" y="0"/>
            <a:chExt cx="1202577" cy="8044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577" cy="804443"/>
            </a:xfrm>
            <a:custGeom>
              <a:avLst/>
              <a:gdLst/>
              <a:ahLst/>
              <a:cxnLst/>
              <a:rect l="l" t="t" r="r" b="b"/>
              <a:pathLst>
                <a:path w="1202577" h="804443">
                  <a:moveTo>
                    <a:pt x="0" y="0"/>
                  </a:moveTo>
                  <a:lnTo>
                    <a:pt x="1202577" y="0"/>
                  </a:lnTo>
                  <a:lnTo>
                    <a:pt x="1202577" y="804443"/>
                  </a:lnTo>
                  <a:lnTo>
                    <a:pt x="0" y="804443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15227" y="2539560"/>
            <a:ext cx="2137141" cy="2099937"/>
            <a:chOff x="0" y="0"/>
            <a:chExt cx="1202577" cy="11530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2577" cy="1153068"/>
            </a:xfrm>
            <a:custGeom>
              <a:avLst/>
              <a:gdLst/>
              <a:ahLst/>
              <a:cxnLst/>
              <a:rect l="l" t="t" r="r" b="b"/>
              <a:pathLst>
                <a:path w="1202577" h="1153068">
                  <a:moveTo>
                    <a:pt x="0" y="0"/>
                  </a:moveTo>
                  <a:lnTo>
                    <a:pt x="1202577" y="0"/>
                  </a:lnTo>
                  <a:lnTo>
                    <a:pt x="1202577" y="1153068"/>
                  </a:lnTo>
                  <a:lnTo>
                    <a:pt x="0" y="1153068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1287557" y="4648572"/>
            <a:ext cx="2599889" cy="665194"/>
            <a:chOff x="0" y="0"/>
            <a:chExt cx="3335880" cy="8225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35880" cy="822505"/>
            </a:xfrm>
            <a:custGeom>
              <a:avLst/>
              <a:gdLst/>
              <a:ahLst/>
              <a:cxnLst/>
              <a:rect l="l" t="t" r="r" b="b"/>
              <a:pathLst>
                <a:path w="3335880" h="822505">
                  <a:moveTo>
                    <a:pt x="0" y="0"/>
                  </a:moveTo>
                  <a:lnTo>
                    <a:pt x="3335880" y="0"/>
                  </a:lnTo>
                  <a:lnTo>
                    <a:pt x="3335880" y="822505"/>
                  </a:lnTo>
                  <a:lnTo>
                    <a:pt x="0" y="822505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052368" y="1862765"/>
            <a:ext cx="2160953" cy="2785805"/>
            <a:chOff x="0" y="0"/>
            <a:chExt cx="1202577" cy="15531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2577" cy="1553176"/>
            </a:xfrm>
            <a:custGeom>
              <a:avLst/>
              <a:gdLst/>
              <a:ahLst/>
              <a:cxnLst/>
              <a:rect l="l" t="t" r="r" b="b"/>
              <a:pathLst>
                <a:path w="1202577" h="1553176">
                  <a:moveTo>
                    <a:pt x="0" y="0"/>
                  </a:moveTo>
                  <a:lnTo>
                    <a:pt x="1202577" y="0"/>
                  </a:lnTo>
                  <a:lnTo>
                    <a:pt x="1202577" y="1553176"/>
                  </a:lnTo>
                  <a:lnTo>
                    <a:pt x="0" y="1553176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09480" y="4648571"/>
            <a:ext cx="3378077" cy="1343009"/>
            <a:chOff x="0" y="0"/>
            <a:chExt cx="1900857" cy="74212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00857" cy="742123"/>
            </a:xfrm>
            <a:custGeom>
              <a:avLst/>
              <a:gdLst/>
              <a:ahLst/>
              <a:cxnLst/>
              <a:rect l="l" t="t" r="r" b="b"/>
              <a:pathLst>
                <a:path w="1900857" h="742123">
                  <a:moveTo>
                    <a:pt x="0" y="0"/>
                  </a:moveTo>
                  <a:lnTo>
                    <a:pt x="1900857" y="0"/>
                  </a:lnTo>
                  <a:lnTo>
                    <a:pt x="1900857" y="742123"/>
                  </a:lnTo>
                  <a:lnTo>
                    <a:pt x="0" y="742123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602891" y="4647612"/>
            <a:ext cx="2616901" cy="2700516"/>
            <a:chOff x="0" y="0"/>
            <a:chExt cx="1438106" cy="15054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38106" cy="1505457"/>
            </a:xfrm>
            <a:custGeom>
              <a:avLst/>
              <a:gdLst/>
              <a:ahLst/>
              <a:cxnLst/>
              <a:rect l="l" t="t" r="r" b="b"/>
              <a:pathLst>
                <a:path w="1438106" h="1505457">
                  <a:moveTo>
                    <a:pt x="0" y="0"/>
                  </a:moveTo>
                  <a:lnTo>
                    <a:pt x="1438106" y="0"/>
                  </a:lnTo>
                  <a:lnTo>
                    <a:pt x="1438106" y="1505457"/>
                  </a:lnTo>
                  <a:lnTo>
                    <a:pt x="0" y="1505457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781692" y="4648915"/>
            <a:ext cx="2938596" cy="2019731"/>
            <a:chOff x="0" y="0"/>
            <a:chExt cx="1653559" cy="11365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53559" cy="1136510"/>
            </a:xfrm>
            <a:custGeom>
              <a:avLst/>
              <a:gdLst/>
              <a:ahLst/>
              <a:cxnLst/>
              <a:rect l="l" t="t" r="r" b="b"/>
              <a:pathLst>
                <a:path w="1653559" h="1136510">
                  <a:moveTo>
                    <a:pt x="0" y="0"/>
                  </a:moveTo>
                  <a:lnTo>
                    <a:pt x="1653559" y="0"/>
                  </a:lnTo>
                  <a:lnTo>
                    <a:pt x="1653559" y="1136510"/>
                  </a:lnTo>
                  <a:lnTo>
                    <a:pt x="0" y="1136510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AutoShape 24"/>
          <p:cNvSpPr/>
          <p:nvPr/>
        </p:nvSpPr>
        <p:spPr>
          <a:xfrm>
            <a:off x="3271622" y="4625103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rot="-5400000">
            <a:off x="10829718" y="3232081"/>
            <a:ext cx="276720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0044045" y="1862765"/>
            <a:ext cx="2154989" cy="726737"/>
            <a:chOff x="0" y="0"/>
            <a:chExt cx="2873318" cy="968983"/>
          </a:xfrm>
        </p:grpSpPr>
        <p:sp>
          <p:nvSpPr>
            <p:cNvPr id="27" name="AutoShape 27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AutoShape 29"/>
          <p:cNvSpPr/>
          <p:nvPr/>
        </p:nvSpPr>
        <p:spPr>
          <a:xfrm rot="5400000">
            <a:off x="2241533" y="6010273"/>
            <a:ext cx="272271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 rot="5400000">
            <a:off x="5830183" y="7022811"/>
            <a:ext cx="71723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rot="-10800000">
            <a:off x="3617178" y="7348127"/>
            <a:ext cx="256240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7909480" y="2522827"/>
            <a:ext cx="246999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734067" y="3201939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7889056" y="2541877"/>
            <a:ext cx="2154989" cy="726737"/>
            <a:chOff x="0" y="0"/>
            <a:chExt cx="2873318" cy="968983"/>
          </a:xfrm>
        </p:grpSpPr>
        <p:sp>
          <p:nvSpPr>
            <p:cNvPr id="35" name="AutoShape 35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6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34067" y="3219313"/>
            <a:ext cx="2154989" cy="726737"/>
            <a:chOff x="0" y="0"/>
            <a:chExt cx="2873318" cy="968983"/>
          </a:xfrm>
        </p:grpSpPr>
        <p:sp>
          <p:nvSpPr>
            <p:cNvPr id="38" name="AutoShape 38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579078" y="3898365"/>
            <a:ext cx="2154989" cy="726737"/>
            <a:chOff x="0" y="0"/>
            <a:chExt cx="2873318" cy="968983"/>
          </a:xfrm>
        </p:grpSpPr>
        <p:sp>
          <p:nvSpPr>
            <p:cNvPr id="41" name="AutoShape 41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42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242965" y="4669714"/>
            <a:ext cx="67954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Pay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704270" y="5370984"/>
            <a:ext cx="67954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Pay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123530" y="6025458"/>
            <a:ext cx="67954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Pay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8720288" y="5297798"/>
            <a:ext cx="2609414" cy="717237"/>
            <a:chOff x="0" y="0"/>
            <a:chExt cx="3479219" cy="956316"/>
          </a:xfrm>
        </p:grpSpPr>
        <p:sp>
          <p:nvSpPr>
            <p:cNvPr id="49" name="AutoShape 49"/>
            <p:cNvSpPr/>
            <p:nvPr/>
          </p:nvSpPr>
          <p:spPr>
            <a:xfrm rot="5400000">
              <a:off x="2969723" y="446820"/>
              <a:ext cx="956316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50"/>
            <p:cNvSpPr/>
            <p:nvPr/>
          </p:nvSpPr>
          <p:spPr>
            <a:xfrm rot="-10800000">
              <a:off x="0" y="880575"/>
              <a:ext cx="3416544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6158598" y="6008559"/>
            <a:ext cx="2609414" cy="717237"/>
            <a:chOff x="0" y="0"/>
            <a:chExt cx="3479219" cy="956316"/>
          </a:xfrm>
        </p:grpSpPr>
        <p:sp>
          <p:nvSpPr>
            <p:cNvPr id="52" name="AutoShape 52"/>
            <p:cNvSpPr/>
            <p:nvPr/>
          </p:nvSpPr>
          <p:spPr>
            <a:xfrm rot="5400000">
              <a:off x="2969723" y="446820"/>
              <a:ext cx="956316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3"/>
            <p:cNvSpPr/>
            <p:nvPr/>
          </p:nvSpPr>
          <p:spPr>
            <a:xfrm rot="-10800000">
              <a:off x="0" y="880575"/>
              <a:ext cx="3416544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AutoShape 54"/>
          <p:cNvSpPr/>
          <p:nvPr/>
        </p:nvSpPr>
        <p:spPr>
          <a:xfrm rot="-10800000">
            <a:off x="11301127" y="5299821"/>
            <a:ext cx="256240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5" name="AutoShape 55"/>
          <p:cNvSpPr/>
          <p:nvPr/>
        </p:nvSpPr>
        <p:spPr>
          <a:xfrm rot="5400000">
            <a:off x="13528419" y="4974505"/>
            <a:ext cx="71723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Box 5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195402" y="76027"/>
            <a:ext cx="7717300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Savers Shortfall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281648" y="7382046"/>
            <a:ext cx="7724705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Debtors Delima 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532955" y="4301740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106400" y="3543300"/>
            <a:ext cx="15369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Paid Off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3579078" y="3879375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816757" y="1902601"/>
            <a:ext cx="753449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Buy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504004" y="6767737"/>
            <a:ext cx="777643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Buy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5149910" y="4285604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pic>
        <p:nvPicPr>
          <p:cNvPr id="65" name="Graphic 64" descr="Bulldozer with solid fill">
            <a:extLst>
              <a:ext uri="{FF2B5EF4-FFF2-40B4-BE49-F238E27FC236}">
                <a16:creationId xmlns:a16="http://schemas.microsoft.com/office/drawing/2014/main" id="{5E153DD0-BFAC-07A0-454F-C6F529E49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5304" y="4989131"/>
            <a:ext cx="1849315" cy="1849315"/>
          </a:xfrm>
          <a:prstGeom prst="rect">
            <a:avLst/>
          </a:prstGeom>
        </p:spPr>
      </p:pic>
      <p:pic>
        <p:nvPicPr>
          <p:cNvPr id="66" name="Graphic 65" descr="Modern architecture with solid fill">
            <a:extLst>
              <a:ext uri="{FF2B5EF4-FFF2-40B4-BE49-F238E27FC236}">
                <a16:creationId xmlns:a16="http://schemas.microsoft.com/office/drawing/2014/main" id="{C1C23CA9-5364-F958-B739-EF3B43C99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7735" y="2644191"/>
            <a:ext cx="1428742" cy="14287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9894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02891" y="3920873"/>
            <a:ext cx="2178802" cy="718517"/>
            <a:chOff x="0" y="0"/>
            <a:chExt cx="1202577" cy="3774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577" cy="377479"/>
            </a:xfrm>
            <a:custGeom>
              <a:avLst/>
              <a:gdLst/>
              <a:ahLst/>
              <a:cxnLst/>
              <a:rect l="l" t="t" r="r" b="b"/>
              <a:pathLst>
                <a:path w="1202577" h="377479">
                  <a:moveTo>
                    <a:pt x="0" y="0"/>
                  </a:moveTo>
                  <a:lnTo>
                    <a:pt x="1202577" y="0"/>
                  </a:lnTo>
                  <a:lnTo>
                    <a:pt x="1202577" y="377479"/>
                  </a:lnTo>
                  <a:lnTo>
                    <a:pt x="0" y="377479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81692" y="3219313"/>
            <a:ext cx="2137141" cy="1429602"/>
            <a:chOff x="0" y="0"/>
            <a:chExt cx="1202577" cy="8044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577" cy="804443"/>
            </a:xfrm>
            <a:custGeom>
              <a:avLst/>
              <a:gdLst/>
              <a:ahLst/>
              <a:cxnLst/>
              <a:rect l="l" t="t" r="r" b="b"/>
              <a:pathLst>
                <a:path w="1202577" h="804443">
                  <a:moveTo>
                    <a:pt x="0" y="0"/>
                  </a:moveTo>
                  <a:lnTo>
                    <a:pt x="1202577" y="0"/>
                  </a:lnTo>
                  <a:lnTo>
                    <a:pt x="1202577" y="804443"/>
                  </a:lnTo>
                  <a:lnTo>
                    <a:pt x="0" y="804443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15227" y="2518124"/>
            <a:ext cx="2137141" cy="2121373"/>
            <a:chOff x="0" y="0"/>
            <a:chExt cx="1202577" cy="11530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2577" cy="1153068"/>
            </a:xfrm>
            <a:custGeom>
              <a:avLst/>
              <a:gdLst/>
              <a:ahLst/>
              <a:cxnLst/>
              <a:rect l="l" t="t" r="r" b="b"/>
              <a:pathLst>
                <a:path w="1202577" h="1153068">
                  <a:moveTo>
                    <a:pt x="0" y="0"/>
                  </a:moveTo>
                  <a:lnTo>
                    <a:pt x="1202577" y="0"/>
                  </a:lnTo>
                  <a:lnTo>
                    <a:pt x="1202577" y="1153068"/>
                  </a:lnTo>
                  <a:lnTo>
                    <a:pt x="0" y="1153068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1287557" y="4633850"/>
            <a:ext cx="2599889" cy="679916"/>
            <a:chOff x="0" y="0"/>
            <a:chExt cx="3335880" cy="8225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35880" cy="822505"/>
            </a:xfrm>
            <a:custGeom>
              <a:avLst/>
              <a:gdLst/>
              <a:ahLst/>
              <a:cxnLst/>
              <a:rect l="l" t="t" r="r" b="b"/>
              <a:pathLst>
                <a:path w="3335880" h="822505">
                  <a:moveTo>
                    <a:pt x="0" y="0"/>
                  </a:moveTo>
                  <a:lnTo>
                    <a:pt x="3335880" y="0"/>
                  </a:lnTo>
                  <a:lnTo>
                    <a:pt x="3335880" y="822505"/>
                  </a:lnTo>
                  <a:lnTo>
                    <a:pt x="0" y="822505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052368" y="1883243"/>
            <a:ext cx="2160953" cy="2772115"/>
            <a:chOff x="0" y="0"/>
            <a:chExt cx="1202577" cy="15531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2577" cy="1553176"/>
            </a:xfrm>
            <a:custGeom>
              <a:avLst/>
              <a:gdLst/>
              <a:ahLst/>
              <a:cxnLst/>
              <a:rect l="l" t="t" r="r" b="b"/>
              <a:pathLst>
                <a:path w="1202577" h="1553176">
                  <a:moveTo>
                    <a:pt x="0" y="0"/>
                  </a:moveTo>
                  <a:lnTo>
                    <a:pt x="1202577" y="0"/>
                  </a:lnTo>
                  <a:lnTo>
                    <a:pt x="1202577" y="1553176"/>
                  </a:lnTo>
                  <a:lnTo>
                    <a:pt x="0" y="1553176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09480" y="4625103"/>
            <a:ext cx="3378077" cy="1366477"/>
            <a:chOff x="0" y="0"/>
            <a:chExt cx="1900857" cy="74212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00857" cy="742123"/>
            </a:xfrm>
            <a:custGeom>
              <a:avLst/>
              <a:gdLst/>
              <a:ahLst/>
              <a:cxnLst/>
              <a:rect l="l" t="t" r="r" b="b"/>
              <a:pathLst>
                <a:path w="1900857" h="742123">
                  <a:moveTo>
                    <a:pt x="0" y="0"/>
                  </a:moveTo>
                  <a:lnTo>
                    <a:pt x="1900857" y="0"/>
                  </a:lnTo>
                  <a:lnTo>
                    <a:pt x="1900857" y="742123"/>
                  </a:lnTo>
                  <a:lnTo>
                    <a:pt x="0" y="742123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602891" y="4647611"/>
            <a:ext cx="2579928" cy="2700516"/>
            <a:chOff x="0" y="0"/>
            <a:chExt cx="1438106" cy="15054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38106" cy="1505457"/>
            </a:xfrm>
            <a:custGeom>
              <a:avLst/>
              <a:gdLst/>
              <a:ahLst/>
              <a:cxnLst/>
              <a:rect l="l" t="t" r="r" b="b"/>
              <a:pathLst>
                <a:path w="1438106" h="1505457">
                  <a:moveTo>
                    <a:pt x="0" y="0"/>
                  </a:moveTo>
                  <a:lnTo>
                    <a:pt x="1438106" y="0"/>
                  </a:lnTo>
                  <a:lnTo>
                    <a:pt x="1438106" y="1505457"/>
                  </a:lnTo>
                  <a:lnTo>
                    <a:pt x="0" y="1505457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781692" y="4648915"/>
            <a:ext cx="2938596" cy="2019731"/>
            <a:chOff x="0" y="0"/>
            <a:chExt cx="1653559" cy="11365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53559" cy="1136510"/>
            </a:xfrm>
            <a:custGeom>
              <a:avLst/>
              <a:gdLst/>
              <a:ahLst/>
              <a:cxnLst/>
              <a:rect l="l" t="t" r="r" b="b"/>
              <a:pathLst>
                <a:path w="1653559" h="1136510">
                  <a:moveTo>
                    <a:pt x="0" y="0"/>
                  </a:moveTo>
                  <a:lnTo>
                    <a:pt x="1653559" y="0"/>
                  </a:lnTo>
                  <a:lnTo>
                    <a:pt x="1653559" y="1136510"/>
                  </a:lnTo>
                  <a:lnTo>
                    <a:pt x="0" y="1136510"/>
                  </a:lnTo>
                  <a:close/>
                </a:path>
              </a:pathLst>
            </a:custGeom>
            <a:solidFill>
              <a:srgbClr val="FF161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AutoShape 24"/>
          <p:cNvSpPr/>
          <p:nvPr/>
        </p:nvSpPr>
        <p:spPr>
          <a:xfrm>
            <a:off x="3271622" y="4625103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rot="-5400000">
            <a:off x="10829718" y="3232081"/>
            <a:ext cx="276720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0044045" y="1862765"/>
            <a:ext cx="2154989" cy="726737"/>
            <a:chOff x="0" y="0"/>
            <a:chExt cx="2873318" cy="968983"/>
          </a:xfrm>
        </p:grpSpPr>
        <p:sp>
          <p:nvSpPr>
            <p:cNvPr id="27" name="AutoShape 27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AutoShape 29"/>
          <p:cNvSpPr/>
          <p:nvPr/>
        </p:nvSpPr>
        <p:spPr>
          <a:xfrm rot="5400000">
            <a:off x="2241533" y="6010273"/>
            <a:ext cx="272271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 rot="5400000">
            <a:off x="5830183" y="7022811"/>
            <a:ext cx="71723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rot="-10800000">
            <a:off x="3617178" y="7348127"/>
            <a:ext cx="256240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7909480" y="2522827"/>
            <a:ext cx="246999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734067" y="3201939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7889056" y="2541877"/>
            <a:ext cx="2154989" cy="726737"/>
            <a:chOff x="0" y="0"/>
            <a:chExt cx="2873318" cy="968983"/>
          </a:xfrm>
        </p:grpSpPr>
        <p:sp>
          <p:nvSpPr>
            <p:cNvPr id="35" name="AutoShape 35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6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34067" y="3219313"/>
            <a:ext cx="2154989" cy="726737"/>
            <a:chOff x="0" y="0"/>
            <a:chExt cx="2873318" cy="968983"/>
          </a:xfrm>
        </p:grpSpPr>
        <p:sp>
          <p:nvSpPr>
            <p:cNvPr id="38" name="AutoShape 38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579078" y="3898365"/>
            <a:ext cx="2154989" cy="726737"/>
            <a:chOff x="0" y="0"/>
            <a:chExt cx="2873318" cy="968983"/>
          </a:xfrm>
        </p:grpSpPr>
        <p:sp>
          <p:nvSpPr>
            <p:cNvPr id="41" name="AutoShape 41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42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242965" y="4669714"/>
            <a:ext cx="67954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Pay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704270" y="5370984"/>
            <a:ext cx="67954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Pay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123530" y="6025458"/>
            <a:ext cx="67954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Pay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8720288" y="5297798"/>
            <a:ext cx="2609414" cy="717237"/>
            <a:chOff x="0" y="0"/>
            <a:chExt cx="3479219" cy="956316"/>
          </a:xfrm>
        </p:grpSpPr>
        <p:sp>
          <p:nvSpPr>
            <p:cNvPr id="49" name="AutoShape 49"/>
            <p:cNvSpPr/>
            <p:nvPr/>
          </p:nvSpPr>
          <p:spPr>
            <a:xfrm rot="5400000">
              <a:off x="2969723" y="446820"/>
              <a:ext cx="956316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50"/>
            <p:cNvSpPr/>
            <p:nvPr/>
          </p:nvSpPr>
          <p:spPr>
            <a:xfrm rot="-10800000">
              <a:off x="0" y="880575"/>
              <a:ext cx="3416544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6158598" y="6008559"/>
            <a:ext cx="2609414" cy="717237"/>
            <a:chOff x="0" y="0"/>
            <a:chExt cx="3479219" cy="956316"/>
          </a:xfrm>
        </p:grpSpPr>
        <p:sp>
          <p:nvSpPr>
            <p:cNvPr id="52" name="AutoShape 52"/>
            <p:cNvSpPr/>
            <p:nvPr/>
          </p:nvSpPr>
          <p:spPr>
            <a:xfrm rot="5400000">
              <a:off x="2969723" y="446820"/>
              <a:ext cx="956316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3"/>
            <p:cNvSpPr/>
            <p:nvPr/>
          </p:nvSpPr>
          <p:spPr>
            <a:xfrm rot="-10800000">
              <a:off x="0" y="880575"/>
              <a:ext cx="3416544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AutoShape 54"/>
          <p:cNvSpPr/>
          <p:nvPr/>
        </p:nvSpPr>
        <p:spPr>
          <a:xfrm rot="-10800000">
            <a:off x="11301127" y="5299821"/>
            <a:ext cx="256240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5" name="AutoShape 55"/>
          <p:cNvSpPr/>
          <p:nvPr/>
        </p:nvSpPr>
        <p:spPr>
          <a:xfrm rot="5400000">
            <a:off x="13528419" y="4974505"/>
            <a:ext cx="71723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Box 5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532955" y="4301740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118972" y="3496310"/>
            <a:ext cx="15369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Paid Off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579078" y="3879375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816757" y="1902601"/>
            <a:ext cx="77783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Buy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504004" y="6767737"/>
            <a:ext cx="753795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Buy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5149910" y="4285604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5176913" y="47625"/>
            <a:ext cx="7934175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FF1616"/>
                </a:solidFill>
                <a:latin typeface="Quicksand Light Bold"/>
              </a:rPr>
              <a:t>Zero Sum Game</a:t>
            </a:r>
          </a:p>
        </p:txBody>
      </p:sp>
      <p:pic>
        <p:nvPicPr>
          <p:cNvPr id="64" name="Graphic 63" descr="Bulldozer with solid fill">
            <a:extLst>
              <a:ext uri="{FF2B5EF4-FFF2-40B4-BE49-F238E27FC236}">
                <a16:creationId xmlns:a16="http://schemas.microsoft.com/office/drawing/2014/main" id="{4798BEAA-4CFF-A728-5A1E-F718EB100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5304" y="4989131"/>
            <a:ext cx="1849315" cy="1849315"/>
          </a:xfrm>
          <a:prstGeom prst="rect">
            <a:avLst/>
          </a:prstGeom>
        </p:spPr>
      </p:pic>
      <p:pic>
        <p:nvPicPr>
          <p:cNvPr id="65" name="Graphic 64" descr="Modern architecture with solid fill">
            <a:extLst>
              <a:ext uri="{FF2B5EF4-FFF2-40B4-BE49-F238E27FC236}">
                <a16:creationId xmlns:a16="http://schemas.microsoft.com/office/drawing/2014/main" id="{3BED4D3E-D04F-3AA9-85E3-35202F460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7735" y="2644191"/>
            <a:ext cx="1428742" cy="14287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89421" y="-218332"/>
            <a:ext cx="18505996" cy="9552705"/>
            <a:chOff x="0" y="0"/>
            <a:chExt cx="3591308" cy="1853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53816"/>
            </a:xfrm>
            <a:custGeom>
              <a:avLst/>
              <a:gdLst/>
              <a:ahLst/>
              <a:cxnLst/>
              <a:rect l="l" t="t" r="r" b="b"/>
              <a:pathLst>
                <a:path w="3591308" h="1853816">
                  <a:moveTo>
                    <a:pt x="0" y="0"/>
                  </a:moveTo>
                  <a:lnTo>
                    <a:pt x="3591308" y="0"/>
                  </a:lnTo>
                  <a:lnTo>
                    <a:pt x="3591308" y="1853816"/>
                  </a:lnTo>
                  <a:lnTo>
                    <a:pt x="0" y="1853816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234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>
            <a:off x="3271622" y="5644430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80633" y="306471"/>
            <a:ext cx="7726734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Wealth Creation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32955" y="5321067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57" name="Freeform 55">
            <a:extLst>
              <a:ext uri="{FF2B5EF4-FFF2-40B4-BE49-F238E27FC236}">
                <a16:creationId xmlns:a16="http://schemas.microsoft.com/office/drawing/2014/main" id="{5C57486C-6DF4-6F02-DB96-6C6918683C11}"/>
              </a:ext>
            </a:extLst>
          </p:cNvPr>
          <p:cNvSpPr/>
          <p:nvPr/>
        </p:nvSpPr>
        <p:spPr>
          <a:xfrm>
            <a:off x="3114334" y="-259458"/>
            <a:ext cx="12736593" cy="9552444"/>
          </a:xfrm>
          <a:custGeom>
            <a:avLst/>
            <a:gdLst/>
            <a:ahLst/>
            <a:cxnLst/>
            <a:rect l="l" t="t" r="r" b="b"/>
            <a:pathLst>
              <a:path w="12736593" h="9552444">
                <a:moveTo>
                  <a:pt x="0" y="0"/>
                </a:moveTo>
                <a:lnTo>
                  <a:pt x="12736592" y="0"/>
                </a:lnTo>
                <a:lnTo>
                  <a:pt x="12736592" y="9552444"/>
                </a:lnTo>
                <a:lnTo>
                  <a:pt x="0" y="955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89421" y="-218332"/>
            <a:ext cx="18505996" cy="9552705"/>
            <a:chOff x="0" y="0"/>
            <a:chExt cx="3591308" cy="1853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53816"/>
            </a:xfrm>
            <a:custGeom>
              <a:avLst/>
              <a:gdLst/>
              <a:ahLst/>
              <a:cxnLst/>
              <a:rect l="l" t="t" r="r" b="b"/>
              <a:pathLst>
                <a:path w="3591308" h="1853816">
                  <a:moveTo>
                    <a:pt x="0" y="0"/>
                  </a:moveTo>
                  <a:lnTo>
                    <a:pt x="3591308" y="0"/>
                  </a:lnTo>
                  <a:lnTo>
                    <a:pt x="3591308" y="1853816"/>
                  </a:lnTo>
                  <a:lnTo>
                    <a:pt x="0" y="1853816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070708" y="4769258"/>
            <a:ext cx="3514302" cy="3486960"/>
            <a:chOff x="0" y="0"/>
            <a:chExt cx="4685736" cy="464928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AutoShape 35"/>
          <p:cNvSpPr/>
          <p:nvPr/>
        </p:nvSpPr>
        <p:spPr>
          <a:xfrm>
            <a:off x="3271622" y="5644430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55">
            <a:extLst>
              <a:ext uri="{FF2B5EF4-FFF2-40B4-BE49-F238E27FC236}">
                <a16:creationId xmlns:a16="http://schemas.microsoft.com/office/drawing/2014/main" id="{C85FBCCB-458F-C817-721E-FAC0C07BA516}"/>
              </a:ext>
            </a:extLst>
          </p:cNvPr>
          <p:cNvSpPr/>
          <p:nvPr/>
        </p:nvSpPr>
        <p:spPr>
          <a:xfrm>
            <a:off x="3114334" y="-259458"/>
            <a:ext cx="12736593" cy="9552444"/>
          </a:xfrm>
          <a:custGeom>
            <a:avLst/>
            <a:gdLst/>
            <a:ahLst/>
            <a:cxnLst/>
            <a:rect l="l" t="t" r="r" b="b"/>
            <a:pathLst>
              <a:path w="12736593" h="9552444">
                <a:moveTo>
                  <a:pt x="0" y="0"/>
                </a:moveTo>
                <a:lnTo>
                  <a:pt x="12736592" y="0"/>
                </a:lnTo>
                <a:lnTo>
                  <a:pt x="12736592" y="9552444"/>
                </a:lnTo>
                <a:lnTo>
                  <a:pt x="0" y="955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b="1" dirty="0"/>
          </a:p>
        </p:txBody>
      </p: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80633" y="306471"/>
            <a:ext cx="7726734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Wealth Creation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32955" y="5321067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006259" y="7436940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707852" y="5644430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813601" y="6559722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056450" y="4151453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pic>
        <p:nvPicPr>
          <p:cNvPr id="17" name="Graphic 16" descr="Bulldozer with solid fill">
            <a:extLst>
              <a:ext uri="{FF2B5EF4-FFF2-40B4-BE49-F238E27FC236}">
                <a16:creationId xmlns:a16="http://schemas.microsoft.com/office/drawing/2014/main" id="{E6AE4D25-927D-6EB8-8009-25AE82291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9662" y="4657864"/>
            <a:ext cx="970002" cy="9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07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89421" y="-218332"/>
            <a:ext cx="18505996" cy="9552705"/>
            <a:chOff x="0" y="0"/>
            <a:chExt cx="3591308" cy="1853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53816"/>
            </a:xfrm>
            <a:custGeom>
              <a:avLst/>
              <a:gdLst/>
              <a:ahLst/>
              <a:cxnLst/>
              <a:rect l="l" t="t" r="r" b="b"/>
              <a:pathLst>
                <a:path w="3591308" h="1853816">
                  <a:moveTo>
                    <a:pt x="0" y="0"/>
                  </a:moveTo>
                  <a:lnTo>
                    <a:pt x="3591308" y="0"/>
                  </a:lnTo>
                  <a:lnTo>
                    <a:pt x="3591308" y="1853816"/>
                  </a:lnTo>
                  <a:lnTo>
                    <a:pt x="0" y="1853816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070708" y="4769258"/>
            <a:ext cx="3514302" cy="3486960"/>
            <a:chOff x="0" y="0"/>
            <a:chExt cx="4685736" cy="464928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7744530" y="4141841"/>
            <a:ext cx="3514302" cy="3486960"/>
            <a:chOff x="0" y="0"/>
            <a:chExt cx="4685736" cy="464928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AutoShape 35"/>
          <p:cNvSpPr/>
          <p:nvPr/>
        </p:nvSpPr>
        <p:spPr>
          <a:xfrm>
            <a:off x="3271622" y="5644430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55">
            <a:extLst>
              <a:ext uri="{FF2B5EF4-FFF2-40B4-BE49-F238E27FC236}">
                <a16:creationId xmlns:a16="http://schemas.microsoft.com/office/drawing/2014/main" id="{C14D82FF-846A-D263-0756-9DB9B0DE0CCF}"/>
              </a:ext>
            </a:extLst>
          </p:cNvPr>
          <p:cNvSpPr/>
          <p:nvPr/>
        </p:nvSpPr>
        <p:spPr>
          <a:xfrm>
            <a:off x="3114334" y="-259458"/>
            <a:ext cx="12736593" cy="9552444"/>
          </a:xfrm>
          <a:custGeom>
            <a:avLst/>
            <a:gdLst/>
            <a:ahLst/>
            <a:cxnLst/>
            <a:rect l="l" t="t" r="r" b="b"/>
            <a:pathLst>
              <a:path w="12736593" h="9552444">
                <a:moveTo>
                  <a:pt x="0" y="0"/>
                </a:moveTo>
                <a:lnTo>
                  <a:pt x="12736592" y="0"/>
                </a:lnTo>
                <a:lnTo>
                  <a:pt x="12736592" y="9552444"/>
                </a:lnTo>
                <a:lnTo>
                  <a:pt x="0" y="955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80633" y="306471"/>
            <a:ext cx="7726734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Wealth Creation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32955" y="5321067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006259" y="7436940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58999" y="6798765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707852" y="5644430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813601" y="6559722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07362" y="5037913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501681" y="5910982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056450" y="4151453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744530" y="3503858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sp>
        <p:nvSpPr>
          <p:cNvPr id="54" name="Freeform 54"/>
          <p:cNvSpPr/>
          <p:nvPr/>
        </p:nvSpPr>
        <p:spPr>
          <a:xfrm>
            <a:off x="7780587" y="4175899"/>
            <a:ext cx="1423390" cy="986021"/>
          </a:xfrm>
          <a:custGeom>
            <a:avLst/>
            <a:gdLst/>
            <a:ahLst/>
            <a:cxnLst/>
            <a:rect l="l" t="t" r="r" b="b"/>
            <a:pathLst>
              <a:path w="1423390" h="986021">
                <a:moveTo>
                  <a:pt x="0" y="0"/>
                </a:moveTo>
                <a:lnTo>
                  <a:pt x="1423390" y="0"/>
                </a:lnTo>
                <a:lnTo>
                  <a:pt x="1423390" y="986021"/>
                </a:lnTo>
                <a:lnTo>
                  <a:pt x="0" y="986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Graphic 26" descr="Bulldozer with solid fill">
            <a:extLst>
              <a:ext uri="{FF2B5EF4-FFF2-40B4-BE49-F238E27FC236}">
                <a16:creationId xmlns:a16="http://schemas.microsoft.com/office/drawing/2014/main" id="{1B8E3414-8B84-0946-F475-69B35C4E3D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9662" y="4657864"/>
            <a:ext cx="970002" cy="9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89421" y="-218332"/>
            <a:ext cx="18505996" cy="9552705"/>
            <a:chOff x="0" y="0"/>
            <a:chExt cx="3591308" cy="1853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53816"/>
            </a:xfrm>
            <a:custGeom>
              <a:avLst/>
              <a:gdLst/>
              <a:ahLst/>
              <a:cxnLst/>
              <a:rect l="l" t="t" r="r" b="b"/>
              <a:pathLst>
                <a:path w="3591308" h="1853816">
                  <a:moveTo>
                    <a:pt x="0" y="0"/>
                  </a:moveTo>
                  <a:lnTo>
                    <a:pt x="3591308" y="0"/>
                  </a:lnTo>
                  <a:lnTo>
                    <a:pt x="3591308" y="1853816"/>
                  </a:lnTo>
                  <a:lnTo>
                    <a:pt x="0" y="1853816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070708" y="4769258"/>
            <a:ext cx="3514302" cy="3486960"/>
            <a:chOff x="0" y="0"/>
            <a:chExt cx="4685736" cy="464928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7744530" y="4141841"/>
            <a:ext cx="3514302" cy="3486960"/>
            <a:chOff x="0" y="0"/>
            <a:chExt cx="4685736" cy="464928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1424990" y="3615687"/>
            <a:ext cx="3514302" cy="3486960"/>
            <a:chOff x="0" y="0"/>
            <a:chExt cx="4685736" cy="464928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AutoShape 35"/>
          <p:cNvSpPr/>
          <p:nvPr/>
        </p:nvSpPr>
        <p:spPr>
          <a:xfrm>
            <a:off x="3271622" y="5644430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80633" y="306471"/>
            <a:ext cx="7726734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Wealth Creation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32955" y="5321067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006259" y="7436940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58999" y="6798765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707852" y="5644430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813601" y="6559722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07362" y="5037913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501681" y="5910982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207203" y="5344867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351501" y="6286886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055014" y="4506984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056450" y="4151453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424990" y="3016247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744530" y="3503858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994487" y="2095500"/>
            <a:ext cx="2540913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Debt Free!!</a:t>
            </a:r>
          </a:p>
        </p:txBody>
      </p:sp>
      <p:sp>
        <p:nvSpPr>
          <p:cNvPr id="54" name="Freeform 54"/>
          <p:cNvSpPr/>
          <p:nvPr/>
        </p:nvSpPr>
        <p:spPr>
          <a:xfrm>
            <a:off x="7780587" y="4175899"/>
            <a:ext cx="1423390" cy="986021"/>
          </a:xfrm>
          <a:custGeom>
            <a:avLst/>
            <a:gdLst/>
            <a:ahLst/>
            <a:cxnLst/>
            <a:rect l="l" t="t" r="r" b="b"/>
            <a:pathLst>
              <a:path w="1423390" h="986021">
                <a:moveTo>
                  <a:pt x="0" y="0"/>
                </a:moveTo>
                <a:lnTo>
                  <a:pt x="1423390" y="0"/>
                </a:lnTo>
                <a:lnTo>
                  <a:pt x="1423390" y="986021"/>
                </a:lnTo>
                <a:lnTo>
                  <a:pt x="0" y="98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6" name="Graphic 55" descr="Bulldozer with solid fill">
            <a:extLst>
              <a:ext uri="{FF2B5EF4-FFF2-40B4-BE49-F238E27FC236}">
                <a16:creationId xmlns:a16="http://schemas.microsoft.com/office/drawing/2014/main" id="{701534CE-38C5-04F0-013C-ED51F32A3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9662" y="4657864"/>
            <a:ext cx="970002" cy="970002"/>
          </a:xfrm>
          <a:prstGeom prst="rect">
            <a:avLst/>
          </a:prstGeom>
        </p:spPr>
      </p:pic>
      <p:pic>
        <p:nvPicPr>
          <p:cNvPr id="57" name="Graphic 56" descr="Modern architecture with solid fill">
            <a:extLst>
              <a:ext uri="{FF2B5EF4-FFF2-40B4-BE49-F238E27FC236}">
                <a16:creationId xmlns:a16="http://schemas.microsoft.com/office/drawing/2014/main" id="{3357A5FB-17DD-011A-6D13-9BF7684B8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43183" y="3557572"/>
            <a:ext cx="1428742" cy="1428742"/>
          </a:xfrm>
          <a:prstGeom prst="rect">
            <a:avLst/>
          </a:prstGeom>
        </p:spPr>
      </p:pic>
      <p:sp>
        <p:nvSpPr>
          <p:cNvPr id="55" name="Freeform 55"/>
          <p:cNvSpPr/>
          <p:nvPr/>
        </p:nvSpPr>
        <p:spPr>
          <a:xfrm>
            <a:off x="3114334" y="-259458"/>
            <a:ext cx="12736593" cy="9552444"/>
          </a:xfrm>
          <a:custGeom>
            <a:avLst/>
            <a:gdLst/>
            <a:ahLst/>
            <a:cxnLst/>
            <a:rect l="l" t="t" r="r" b="b"/>
            <a:pathLst>
              <a:path w="12736593" h="9552444">
                <a:moveTo>
                  <a:pt x="0" y="0"/>
                </a:moveTo>
                <a:lnTo>
                  <a:pt x="12736592" y="0"/>
                </a:lnTo>
                <a:lnTo>
                  <a:pt x="12736592" y="9552444"/>
                </a:lnTo>
                <a:lnTo>
                  <a:pt x="0" y="9552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70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89421" y="-218332"/>
            <a:ext cx="18505996" cy="9552705"/>
            <a:chOff x="0" y="0"/>
            <a:chExt cx="3591308" cy="1853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53816"/>
            </a:xfrm>
            <a:custGeom>
              <a:avLst/>
              <a:gdLst/>
              <a:ahLst/>
              <a:cxnLst/>
              <a:rect l="l" t="t" r="r" b="b"/>
              <a:pathLst>
                <a:path w="3591308" h="1853816">
                  <a:moveTo>
                    <a:pt x="0" y="0"/>
                  </a:moveTo>
                  <a:lnTo>
                    <a:pt x="3591308" y="0"/>
                  </a:lnTo>
                  <a:lnTo>
                    <a:pt x="3591308" y="1853816"/>
                  </a:lnTo>
                  <a:lnTo>
                    <a:pt x="0" y="1853816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070708" y="4769258"/>
            <a:ext cx="3514302" cy="3486960"/>
            <a:chOff x="0" y="0"/>
            <a:chExt cx="4685736" cy="464928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7744530" y="4141841"/>
            <a:ext cx="3514302" cy="3486960"/>
            <a:chOff x="0" y="0"/>
            <a:chExt cx="4685736" cy="464928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1424990" y="3615687"/>
            <a:ext cx="3514302" cy="3486960"/>
            <a:chOff x="0" y="0"/>
            <a:chExt cx="4685736" cy="464928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196834" cy="4649280"/>
              <a:chOff x="0" y="0"/>
              <a:chExt cx="1900857" cy="738416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00857" cy="7384162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7384162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7384162"/>
                    </a:lnTo>
                    <a:lnTo>
                      <a:pt x="0" y="7384162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171434" y="0"/>
              <a:ext cx="1171434" cy="3582480"/>
              <a:chOff x="0" y="0"/>
              <a:chExt cx="1860516" cy="568983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60516" cy="5689830"/>
              </a:xfrm>
              <a:custGeom>
                <a:avLst/>
                <a:gdLst/>
                <a:ahLst/>
                <a:cxnLst/>
                <a:rect l="l" t="t" r="r" b="b"/>
                <a:pathLst>
                  <a:path w="1860516" h="5689830">
                    <a:moveTo>
                      <a:pt x="0" y="0"/>
                    </a:moveTo>
                    <a:lnTo>
                      <a:pt x="1860516" y="0"/>
                    </a:lnTo>
                    <a:lnTo>
                      <a:pt x="1860516" y="5689830"/>
                    </a:lnTo>
                    <a:lnTo>
                      <a:pt x="0" y="568983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317468" y="0"/>
              <a:ext cx="1196834" cy="2431320"/>
              <a:chOff x="0" y="0"/>
              <a:chExt cx="1900857" cy="386151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00857" cy="3861514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3861514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3861514"/>
                    </a:lnTo>
                    <a:lnTo>
                      <a:pt x="0" y="386151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3488902" y="0"/>
              <a:ext cx="1196834" cy="1215660"/>
              <a:chOff x="0" y="0"/>
              <a:chExt cx="1900857" cy="193075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00857" cy="1930757"/>
              </a:xfrm>
              <a:custGeom>
                <a:avLst/>
                <a:gdLst/>
                <a:ahLst/>
                <a:cxnLst/>
                <a:rect l="l" t="t" r="r" b="b"/>
                <a:pathLst>
                  <a:path w="1900857" h="1930757">
                    <a:moveTo>
                      <a:pt x="0" y="0"/>
                    </a:moveTo>
                    <a:lnTo>
                      <a:pt x="1900857" y="0"/>
                    </a:lnTo>
                    <a:lnTo>
                      <a:pt x="1900857" y="1930757"/>
                    </a:lnTo>
                    <a:lnTo>
                      <a:pt x="0" y="1930757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AutoShape 35"/>
          <p:cNvSpPr/>
          <p:nvPr/>
        </p:nvSpPr>
        <p:spPr>
          <a:xfrm>
            <a:off x="3271622" y="5644430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3114334" y="-259458"/>
            <a:ext cx="12736593" cy="9552444"/>
          </a:xfrm>
          <a:custGeom>
            <a:avLst/>
            <a:gdLst/>
            <a:ahLst/>
            <a:cxnLst/>
            <a:rect l="l" t="t" r="r" b="b"/>
            <a:pathLst>
              <a:path w="12736593" h="9552444">
                <a:moveTo>
                  <a:pt x="0" y="0"/>
                </a:moveTo>
                <a:lnTo>
                  <a:pt x="12736592" y="0"/>
                </a:lnTo>
                <a:lnTo>
                  <a:pt x="12736592" y="9552444"/>
                </a:lnTo>
                <a:lnTo>
                  <a:pt x="0" y="955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80633" y="306471"/>
            <a:ext cx="7726734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 dirty="0">
                <a:solidFill>
                  <a:srgbClr val="000000"/>
                </a:solidFill>
                <a:latin typeface="Quicksand Light"/>
              </a:rPr>
              <a:t>Wealth Creation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32955" y="5321067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006259" y="7436940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58999" y="6798765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707852" y="5644430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813601" y="6559722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07362" y="5037913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501681" y="5910982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207203" y="5344867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351501" y="6286886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055014" y="4506984"/>
            <a:ext cx="9700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Open Sans Light"/>
              </a:rPr>
              <a:t>Pay &amp;</a:t>
            </a:r>
          </a:p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Open Sans Light"/>
              </a:rPr>
              <a:t>Earn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056450" y="4151453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424990" y="3016247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744530" y="3503858"/>
            <a:ext cx="143970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mo"/>
              </a:rPr>
              <a:t>Pay Off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994487" y="2095500"/>
            <a:ext cx="2540913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Debt Free!!</a:t>
            </a:r>
          </a:p>
        </p:txBody>
      </p:sp>
      <p:sp>
        <p:nvSpPr>
          <p:cNvPr id="54" name="Freeform 54"/>
          <p:cNvSpPr/>
          <p:nvPr/>
        </p:nvSpPr>
        <p:spPr>
          <a:xfrm>
            <a:off x="7780587" y="4175899"/>
            <a:ext cx="1423390" cy="986021"/>
          </a:xfrm>
          <a:custGeom>
            <a:avLst/>
            <a:gdLst/>
            <a:ahLst/>
            <a:cxnLst/>
            <a:rect l="l" t="t" r="r" b="b"/>
            <a:pathLst>
              <a:path w="1423390" h="986021">
                <a:moveTo>
                  <a:pt x="0" y="0"/>
                </a:moveTo>
                <a:lnTo>
                  <a:pt x="1423390" y="0"/>
                </a:lnTo>
                <a:lnTo>
                  <a:pt x="1423390" y="986021"/>
                </a:lnTo>
                <a:lnTo>
                  <a:pt x="0" y="986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F56E9B-7BB2-5733-8A25-589C5104DC37}"/>
              </a:ext>
            </a:extLst>
          </p:cNvPr>
          <p:cNvSpPr txBox="1"/>
          <p:nvPr/>
        </p:nvSpPr>
        <p:spPr>
          <a:xfrm>
            <a:off x="3099463" y="8151784"/>
            <a:ext cx="12226287" cy="1053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6"/>
              </a:lnSpc>
            </a:pPr>
            <a:r>
              <a:rPr lang="en-US" sz="6097" dirty="0">
                <a:solidFill>
                  <a:srgbClr val="000000"/>
                </a:solidFill>
                <a:latin typeface="Quicksand Light"/>
              </a:rPr>
              <a:t>Constantly Compounding = Wealth</a:t>
            </a:r>
          </a:p>
        </p:txBody>
      </p:sp>
      <p:pic>
        <p:nvPicPr>
          <p:cNvPr id="57" name="Graphic 56" descr="Modern architecture with solid fill">
            <a:extLst>
              <a:ext uri="{FF2B5EF4-FFF2-40B4-BE49-F238E27FC236}">
                <a16:creationId xmlns:a16="http://schemas.microsoft.com/office/drawing/2014/main" id="{4381D7BC-C59D-696A-ABF9-B62F75BFA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7086" y="3557572"/>
            <a:ext cx="1428742" cy="1428742"/>
          </a:xfrm>
          <a:prstGeom prst="rect">
            <a:avLst/>
          </a:prstGeom>
        </p:spPr>
      </p:pic>
      <p:pic>
        <p:nvPicPr>
          <p:cNvPr id="59" name="Graphic 58" descr="Bulldozer with solid fill">
            <a:extLst>
              <a:ext uri="{FF2B5EF4-FFF2-40B4-BE49-F238E27FC236}">
                <a16:creationId xmlns:a16="http://schemas.microsoft.com/office/drawing/2014/main" id="{AA943AAD-2C79-97C8-3E63-19477D3512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39662" y="4657864"/>
            <a:ext cx="970002" cy="9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8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08471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91334" y="-26259"/>
            <a:ext cx="12505333" cy="9401759"/>
          </a:xfrm>
          <a:custGeom>
            <a:avLst/>
            <a:gdLst/>
            <a:ahLst/>
            <a:cxnLst/>
            <a:rect l="l" t="t" r="r" b="b"/>
            <a:pathLst>
              <a:path w="12505333" h="9401759">
                <a:moveTo>
                  <a:pt x="0" y="0"/>
                </a:moveTo>
                <a:lnTo>
                  <a:pt x="12505332" y="0"/>
                </a:lnTo>
                <a:lnTo>
                  <a:pt x="12505332" y="9401758"/>
                </a:lnTo>
                <a:lnTo>
                  <a:pt x="0" y="9401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0" r="-2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0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52631" y="719558"/>
            <a:ext cx="13173163" cy="135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 dirty="0">
                <a:solidFill>
                  <a:srgbClr val="000000"/>
                </a:solidFill>
                <a:latin typeface="Arimo"/>
              </a:rPr>
              <a:t>Effects of Supreme Court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5F2A7A3-B870-9C91-B032-ACC9120831A1}"/>
              </a:ext>
            </a:extLst>
          </p:cNvPr>
          <p:cNvSpPr txBox="1"/>
          <p:nvPr/>
        </p:nvSpPr>
        <p:spPr>
          <a:xfrm>
            <a:off x="2653462" y="2154736"/>
            <a:ext cx="13729537" cy="6322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4400" i="1" dirty="0">
                <a:solidFill>
                  <a:srgbClr val="000000"/>
                </a:solidFill>
                <a:latin typeface="Arimo"/>
              </a:rPr>
              <a:t>Biden v. Nebraska </a:t>
            </a:r>
            <a:r>
              <a:rPr lang="en-US" sz="4400" dirty="0">
                <a:solidFill>
                  <a:srgbClr val="000000"/>
                </a:solidFill>
                <a:latin typeface="Arimo"/>
              </a:rPr>
              <a:t>&amp; </a:t>
            </a:r>
            <a:r>
              <a:rPr lang="en-US" sz="4400" i="1" dirty="0">
                <a:solidFill>
                  <a:srgbClr val="000000"/>
                </a:solidFill>
                <a:latin typeface="Arimo"/>
              </a:rPr>
              <a:t>Department of Education v. Brown</a:t>
            </a:r>
          </a:p>
          <a:p>
            <a:pPr marL="1963637" lvl="2" indent="-857250">
              <a:lnSpc>
                <a:spcPts val="8419"/>
              </a:lnSpc>
              <a:buSzPct val="75000"/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Striking down administrations proposed student loan forgiveness</a:t>
            </a:r>
          </a:p>
          <a:p>
            <a:pPr marL="693738" lvl="2" indent="736600">
              <a:lnSpc>
                <a:spcPts val="8419"/>
              </a:lnSpc>
              <a:buSzPct val="100000"/>
              <a:buFont typeface="Arial" panose="020B0604020202020204" pitchFamily="34" charset="0"/>
              <a:buChar char="•"/>
              <a:tabLst>
                <a:tab pos="1430338" algn="l"/>
              </a:tabLst>
            </a:pPr>
            <a:r>
              <a:rPr lang="en-US" sz="4400" dirty="0">
                <a:solidFill>
                  <a:srgbClr val="000000"/>
                </a:solidFill>
                <a:latin typeface="Arimo"/>
              </a:rPr>
              <a:t>$430 Billion left unforgiven; Median amount of 	non-forgiven loan repayments at $29,400</a:t>
            </a:r>
          </a:p>
        </p:txBody>
      </p:sp>
    </p:spTree>
    <p:extLst>
      <p:ext uri="{BB962C8B-B14F-4D97-AF65-F5344CB8AC3E}">
        <p14:creationId xmlns:p14="http://schemas.microsoft.com/office/powerpoint/2010/main" val="276329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8563" y="2121557"/>
            <a:ext cx="6054195" cy="48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Just like you,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Americans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face this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income reality.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8563" y="2121557"/>
            <a:ext cx="6054195" cy="48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Just like you,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Americans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face this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income reality.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8563" y="2121557"/>
            <a:ext cx="6054195" cy="48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Just like you,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Americans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face this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income reality.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32214" y="5687292"/>
            <a:ext cx="1231186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8563" y="2121557"/>
            <a:ext cx="6054195" cy="48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Just like you,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Americans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face this</a:t>
            </a:r>
          </a:p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FFFFFF"/>
                </a:solidFill>
                <a:latin typeface="Open Sans"/>
              </a:rPr>
              <a:t>income reality.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370" y="2188232"/>
            <a:ext cx="1765297" cy="132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32214" y="5687292"/>
            <a:ext cx="1124467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370" y="2188232"/>
            <a:ext cx="1765297" cy="132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32214" y="5687292"/>
            <a:ext cx="1124467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370" y="2188232"/>
            <a:ext cx="1765297" cy="132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32214" y="5687292"/>
            <a:ext cx="1124467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9" name="AutoShape 19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370" y="2188232"/>
            <a:ext cx="1765297" cy="132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32214" y="5687292"/>
            <a:ext cx="1124467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9" name="AutoShape 19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28634" y="4538599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Time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370" y="2188232"/>
            <a:ext cx="1765297" cy="132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32214" y="5687292"/>
            <a:ext cx="1124467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9" name="AutoShape 19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268734" y="6197084"/>
            <a:ext cx="7265731" cy="656408"/>
            <a:chOff x="0" y="0"/>
            <a:chExt cx="9687642" cy="875211"/>
          </a:xfrm>
        </p:grpSpPr>
        <p:sp>
          <p:nvSpPr>
            <p:cNvPr id="22" name="AutoShape 22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28634" y="4538599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Time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370" y="2188232"/>
            <a:ext cx="1765297" cy="132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32214" y="5687292"/>
            <a:ext cx="1124467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9" name="AutoShape 19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268734" y="6197084"/>
            <a:ext cx="7265731" cy="656408"/>
            <a:chOff x="0" y="0"/>
            <a:chExt cx="9687642" cy="875211"/>
          </a:xfrm>
        </p:grpSpPr>
        <p:sp>
          <p:nvSpPr>
            <p:cNvPr id="22" name="AutoShape 22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28634" y="4538599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Time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33384" y="5896950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Risk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370" y="2188232"/>
            <a:ext cx="1765297" cy="132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32214" y="5687292"/>
            <a:ext cx="1124467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9" name="AutoShape 19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268734" y="6197084"/>
            <a:ext cx="7265731" cy="656408"/>
            <a:chOff x="0" y="0"/>
            <a:chExt cx="9687642" cy="875211"/>
          </a:xfrm>
        </p:grpSpPr>
        <p:sp>
          <p:nvSpPr>
            <p:cNvPr id="22" name="AutoShape 22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1268734" y="7482904"/>
            <a:ext cx="7265731" cy="656408"/>
            <a:chOff x="0" y="0"/>
            <a:chExt cx="9687642" cy="875211"/>
          </a:xfrm>
        </p:grpSpPr>
        <p:sp>
          <p:nvSpPr>
            <p:cNvPr id="25" name="AutoShape 25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28634" y="4538599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Time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04809" y="5896950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Risk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0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52631" y="719558"/>
            <a:ext cx="13173163" cy="145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 dirty="0">
                <a:solidFill>
                  <a:srgbClr val="000000"/>
                </a:solidFill>
                <a:latin typeface="Arimo"/>
              </a:rPr>
              <a:t>New Student Loan Changes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53463" y="2154736"/>
            <a:ext cx="13653338" cy="529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New IDR Plans (SAVE)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PSLF Expansion/Fix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On-Ramp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Ongoing Forgiveness/Lawsuits from Specific Schools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8861" y="-2460306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8" y="0"/>
                </a:lnTo>
                <a:lnTo>
                  <a:pt x="20828878" y="13018049"/>
                </a:lnTo>
                <a:lnTo>
                  <a:pt x="0" y="1301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2370" y="2188232"/>
            <a:ext cx="1765297" cy="132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3801" y="3308350"/>
            <a:ext cx="1251585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40%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32214" y="5687292"/>
            <a:ext cx="1124467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25%</a:t>
            </a:r>
          </a:p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1533" y="6786817"/>
            <a:ext cx="1628061" cy="13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10%</a:t>
            </a:r>
          </a:p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9" name="AutoShape 19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268734" y="6197084"/>
            <a:ext cx="7265731" cy="656408"/>
            <a:chOff x="0" y="0"/>
            <a:chExt cx="9687642" cy="875211"/>
          </a:xfrm>
        </p:grpSpPr>
        <p:sp>
          <p:nvSpPr>
            <p:cNvPr id="22" name="AutoShape 22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1268734" y="7482904"/>
            <a:ext cx="7265731" cy="656408"/>
            <a:chOff x="0" y="0"/>
            <a:chExt cx="9687642" cy="875211"/>
          </a:xfrm>
        </p:grpSpPr>
        <p:sp>
          <p:nvSpPr>
            <p:cNvPr id="25" name="AutoShape 25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28634" y="4538599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Time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5284" y="5896950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Risk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04571" y="7234708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Money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1" name="AutoShape 11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268734" y="6197084"/>
            <a:ext cx="7265731" cy="656408"/>
            <a:chOff x="0" y="0"/>
            <a:chExt cx="9687642" cy="875211"/>
          </a:xfrm>
        </p:grpSpPr>
        <p:sp>
          <p:nvSpPr>
            <p:cNvPr id="14" name="AutoShape 14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268734" y="7482904"/>
            <a:ext cx="7265731" cy="656408"/>
            <a:chOff x="0" y="0"/>
            <a:chExt cx="9687642" cy="875211"/>
          </a:xfrm>
        </p:grpSpPr>
        <p:sp>
          <p:nvSpPr>
            <p:cNvPr id="17" name="AutoShape 17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22" name="Freeform 22"/>
          <p:cNvSpPr/>
          <p:nvPr/>
        </p:nvSpPr>
        <p:spPr>
          <a:xfrm>
            <a:off x="2942344" y="-2351318"/>
            <a:ext cx="20828878" cy="13018048"/>
          </a:xfrm>
          <a:custGeom>
            <a:avLst/>
            <a:gdLst/>
            <a:ahLst/>
            <a:cxnLst/>
            <a:rect l="l" t="t" r="r" b="b"/>
            <a:pathLst>
              <a:path w="20828878" h="13018048">
                <a:moveTo>
                  <a:pt x="0" y="0"/>
                </a:moveTo>
                <a:lnTo>
                  <a:pt x="20828877" y="0"/>
                </a:lnTo>
                <a:lnTo>
                  <a:pt x="20828877" y="13018048"/>
                </a:lnTo>
                <a:lnTo>
                  <a:pt x="0" y="13018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0722655" y="2726413"/>
            <a:ext cx="1765297" cy="64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708788" y="3308350"/>
            <a:ext cx="1251585" cy="64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82370" y="5549765"/>
            <a:ext cx="1200030" cy="647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Debt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80727" y="6835585"/>
            <a:ext cx="1628061" cy="64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28634" y="4538599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Time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76234" y="5896950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Risk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04571" y="7234708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Money</a:t>
            </a:r>
          </a:p>
        </p:txBody>
      </p:sp>
      <p:sp>
        <p:nvSpPr>
          <p:cNvPr id="30" name="AutoShape 30"/>
          <p:cNvSpPr/>
          <p:nvPr/>
        </p:nvSpPr>
        <p:spPr>
          <a:xfrm>
            <a:off x="458195" y="5095875"/>
            <a:ext cx="5546394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>
            <a:off x="458195" y="6496713"/>
            <a:ext cx="5546394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1" name="AutoShape 11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268734" y="6197084"/>
            <a:ext cx="7265731" cy="656408"/>
            <a:chOff x="0" y="0"/>
            <a:chExt cx="9687642" cy="875211"/>
          </a:xfrm>
        </p:grpSpPr>
        <p:sp>
          <p:nvSpPr>
            <p:cNvPr id="14" name="AutoShape 14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268734" y="7482904"/>
            <a:ext cx="7265731" cy="656408"/>
            <a:chOff x="0" y="0"/>
            <a:chExt cx="9687642" cy="875211"/>
          </a:xfrm>
        </p:grpSpPr>
        <p:sp>
          <p:nvSpPr>
            <p:cNvPr id="17" name="AutoShape 17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28634" y="4538599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Time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6234" y="5896950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Risk</a:t>
            </a:r>
          </a:p>
        </p:txBody>
      </p:sp>
      <p:sp>
        <p:nvSpPr>
          <p:cNvPr id="21" name="AutoShape 21"/>
          <p:cNvSpPr/>
          <p:nvPr/>
        </p:nvSpPr>
        <p:spPr>
          <a:xfrm>
            <a:off x="458195" y="5095875"/>
            <a:ext cx="5546394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458195" y="6496713"/>
            <a:ext cx="5546394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26" name="Freeform 26"/>
          <p:cNvSpPr/>
          <p:nvPr/>
        </p:nvSpPr>
        <p:spPr>
          <a:xfrm>
            <a:off x="2889112" y="-2418853"/>
            <a:ext cx="20764231" cy="12977645"/>
          </a:xfrm>
          <a:custGeom>
            <a:avLst/>
            <a:gdLst/>
            <a:ahLst/>
            <a:cxnLst/>
            <a:rect l="l" t="t" r="r" b="b"/>
            <a:pathLst>
              <a:path w="20764231" h="12977645">
                <a:moveTo>
                  <a:pt x="0" y="0"/>
                </a:moveTo>
                <a:lnTo>
                  <a:pt x="20764231" y="0"/>
                </a:lnTo>
                <a:lnTo>
                  <a:pt x="20764231" y="12977644"/>
                </a:lnTo>
                <a:lnTo>
                  <a:pt x="0" y="12977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0691900" y="2833855"/>
            <a:ext cx="1765297" cy="64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051688" y="3712972"/>
            <a:ext cx="1251585" cy="64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28597" y="6496495"/>
            <a:ext cx="1628061" cy="64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04571" y="7234708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Money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6431321" cy="9292411"/>
            <a:chOff x="0" y="0"/>
            <a:chExt cx="1329493" cy="19209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9493" cy="1920941"/>
            </a:xfrm>
            <a:custGeom>
              <a:avLst/>
              <a:gdLst/>
              <a:ahLst/>
              <a:cxnLst/>
              <a:rect l="l" t="t" r="r" b="b"/>
              <a:pathLst>
                <a:path w="1329493" h="1920941">
                  <a:moveTo>
                    <a:pt x="0" y="0"/>
                  </a:moveTo>
                  <a:lnTo>
                    <a:pt x="1329493" y="0"/>
                  </a:lnTo>
                  <a:lnTo>
                    <a:pt x="1329493" y="1920941"/>
                  </a:lnTo>
                  <a:lnTo>
                    <a:pt x="0" y="19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268734" y="4815296"/>
            <a:ext cx="7265731" cy="656408"/>
            <a:chOff x="0" y="0"/>
            <a:chExt cx="9687642" cy="875211"/>
          </a:xfrm>
        </p:grpSpPr>
        <p:sp>
          <p:nvSpPr>
            <p:cNvPr id="11" name="AutoShape 11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268734" y="6197084"/>
            <a:ext cx="7265731" cy="656408"/>
            <a:chOff x="0" y="0"/>
            <a:chExt cx="9687642" cy="875211"/>
          </a:xfrm>
        </p:grpSpPr>
        <p:sp>
          <p:nvSpPr>
            <p:cNvPr id="14" name="AutoShape 14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268734" y="7482904"/>
            <a:ext cx="7265731" cy="656408"/>
            <a:chOff x="0" y="0"/>
            <a:chExt cx="9687642" cy="875211"/>
          </a:xfrm>
        </p:grpSpPr>
        <p:sp>
          <p:nvSpPr>
            <p:cNvPr id="17" name="AutoShape 17"/>
            <p:cNvSpPr/>
            <p:nvPr/>
          </p:nvSpPr>
          <p:spPr>
            <a:xfrm>
              <a:off x="4450847" y="717852"/>
              <a:ext cx="5236794" cy="0"/>
            </a:xfrm>
            <a:prstGeom prst="line">
              <a:avLst/>
            </a:prstGeom>
            <a:ln w="63500" cap="rnd">
              <a:solidFill>
                <a:srgbClr val="1B76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6666679" cy="96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9"/>
                </a:lnSpc>
              </a:pPr>
              <a:r>
                <a:rPr lang="en-US" sz="4328">
                  <a:solidFill>
                    <a:srgbClr val="087819"/>
                  </a:solidFill>
                  <a:latin typeface="Open Sans Light"/>
                </a:rPr>
                <a:t>More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28634" y="4538599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Time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6234" y="5896950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Risk</a:t>
            </a:r>
          </a:p>
        </p:txBody>
      </p:sp>
      <p:sp>
        <p:nvSpPr>
          <p:cNvPr id="21" name="AutoShape 21"/>
          <p:cNvSpPr/>
          <p:nvPr/>
        </p:nvSpPr>
        <p:spPr>
          <a:xfrm>
            <a:off x="458195" y="5095875"/>
            <a:ext cx="5546394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458195" y="6496713"/>
            <a:ext cx="5546394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6651" y="200744"/>
            <a:ext cx="6058019" cy="345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Accumulated</a:t>
            </a:r>
          </a:p>
          <a:p>
            <a:pPr algn="ctr">
              <a:lnSpc>
                <a:spcPts val="9305"/>
              </a:lnSpc>
            </a:pPr>
            <a:r>
              <a:rPr lang="en-US" sz="6646">
                <a:solidFill>
                  <a:srgbClr val="FFFFFF"/>
                </a:solidFill>
                <a:latin typeface="Open Sans"/>
              </a:rPr>
              <a:t>Wealth only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Open Sans"/>
              </a:rPr>
              <a:t>happens 3 ways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31321" y="-66675"/>
            <a:ext cx="314884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Bureau of Labor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Statistics</a:t>
            </a:r>
          </a:p>
        </p:txBody>
      </p:sp>
      <p:sp>
        <p:nvSpPr>
          <p:cNvPr id="26" name="Freeform 26"/>
          <p:cNvSpPr/>
          <p:nvPr/>
        </p:nvSpPr>
        <p:spPr>
          <a:xfrm>
            <a:off x="2889112" y="-2418853"/>
            <a:ext cx="20764231" cy="12977645"/>
          </a:xfrm>
          <a:custGeom>
            <a:avLst/>
            <a:gdLst/>
            <a:ahLst/>
            <a:cxnLst/>
            <a:rect l="l" t="t" r="r" b="b"/>
            <a:pathLst>
              <a:path w="20764231" h="12977645">
                <a:moveTo>
                  <a:pt x="0" y="0"/>
                </a:moveTo>
                <a:lnTo>
                  <a:pt x="20764231" y="0"/>
                </a:lnTo>
                <a:lnTo>
                  <a:pt x="20764231" y="12977644"/>
                </a:lnTo>
                <a:lnTo>
                  <a:pt x="0" y="12977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91900" y="2833855"/>
            <a:ext cx="1765297" cy="64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3837" dirty="0">
                <a:solidFill>
                  <a:srgbClr val="000000"/>
                </a:solidFill>
                <a:latin typeface="Open Sans Light"/>
              </a:rPr>
              <a:t>Lifestyle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051688" y="3712972"/>
            <a:ext cx="1251585" cy="64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>
                <a:solidFill>
                  <a:srgbClr val="000000"/>
                </a:solidFill>
                <a:latin typeface="Open Sans Light"/>
              </a:rPr>
              <a:t>Taxes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28597" y="6496495"/>
            <a:ext cx="1628061" cy="64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840" dirty="0">
                <a:solidFill>
                  <a:srgbClr val="000000"/>
                </a:solidFill>
                <a:latin typeface="Open Sans Light"/>
              </a:rPr>
              <a:t>Savings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04571" y="7234708"/>
            <a:ext cx="3574054" cy="87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8">
                <a:solidFill>
                  <a:srgbClr val="FFFFFF"/>
                </a:solidFill>
                <a:latin typeface="Open Sans Light"/>
              </a:rPr>
              <a:t>Money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56F2D1-8D9B-F60B-6BA3-53FDBE7082B3}"/>
              </a:ext>
            </a:extLst>
          </p:cNvPr>
          <p:cNvCxnSpPr>
            <a:cxnSpLocks/>
          </p:cNvCxnSpPr>
          <p:nvPr/>
        </p:nvCxnSpPr>
        <p:spPr>
          <a:xfrm>
            <a:off x="12039600" y="6853492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29B8A3-2474-50E5-BF69-AE0D15EB3492}"/>
              </a:ext>
            </a:extLst>
          </p:cNvPr>
          <p:cNvCxnSpPr>
            <a:cxnSpLocks/>
          </p:cNvCxnSpPr>
          <p:nvPr/>
        </p:nvCxnSpPr>
        <p:spPr>
          <a:xfrm>
            <a:off x="10515600" y="316230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64BE0FEC-579D-C9FB-7602-23C3DEF2A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438" y="61832"/>
            <a:ext cx="2425731" cy="5034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666F613-B2F7-822A-842E-66E40E46C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025" y="29669"/>
            <a:ext cx="885949" cy="18385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E9CA771-282F-EF1D-8DE4-03250DD16C00}"/>
              </a:ext>
            </a:extLst>
          </p:cNvPr>
          <p:cNvSpPr txBox="1"/>
          <p:nvPr/>
        </p:nvSpPr>
        <p:spPr>
          <a:xfrm>
            <a:off x="10817636" y="6991430"/>
            <a:ext cx="521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Capital Improvements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756254-0C49-4519-5EA3-CDFA1BB05984}"/>
              </a:ext>
            </a:extLst>
          </p:cNvPr>
          <p:cNvSpPr txBox="1"/>
          <p:nvPr/>
        </p:nvSpPr>
        <p:spPr>
          <a:xfrm>
            <a:off x="10773271" y="3433508"/>
            <a:ext cx="146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Profit</a:t>
            </a:r>
          </a:p>
        </p:txBody>
      </p:sp>
    </p:spTree>
    <p:extLst>
      <p:ext uri="{BB962C8B-B14F-4D97-AF65-F5344CB8AC3E}">
        <p14:creationId xmlns:p14="http://schemas.microsoft.com/office/powerpoint/2010/main" val="1367031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08471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87546" y="1630680"/>
            <a:ext cx="10894912" cy="1402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4"/>
              </a:lnSpc>
            </a:pPr>
            <a:r>
              <a:rPr lang="en-US" sz="8202">
                <a:solidFill>
                  <a:srgbClr val="000000"/>
                </a:solidFill>
                <a:latin typeface="Quicksand 2"/>
              </a:rPr>
              <a:t>Effective Interest Cost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2042079" y="647700"/>
            <a:ext cx="14194318" cy="7786718"/>
          </a:xfrm>
          <a:custGeom>
            <a:avLst/>
            <a:gdLst/>
            <a:ahLst/>
            <a:cxnLst/>
            <a:rect l="l" t="t" r="r" b="b"/>
            <a:pathLst>
              <a:path w="14194318" h="7786718">
                <a:moveTo>
                  <a:pt x="0" y="0"/>
                </a:moveTo>
                <a:lnTo>
                  <a:pt x="14194317" y="0"/>
                </a:lnTo>
                <a:lnTo>
                  <a:pt x="14194317" y="7786718"/>
                </a:lnTo>
                <a:lnTo>
                  <a:pt x="0" y="7786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452608" y="3776599"/>
            <a:ext cx="116478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Quicksand 2"/>
              </a:rPr>
              <a:t>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68001" y="6109335"/>
            <a:ext cx="1628474" cy="139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 dirty="0">
                <a:solidFill>
                  <a:srgbClr val="000000"/>
                </a:solidFill>
                <a:latin typeface="Quicksand 2"/>
              </a:rPr>
              <a:t>EIC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0693" y="-1674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42079" y="529184"/>
            <a:ext cx="14194318" cy="7786718"/>
          </a:xfrm>
          <a:custGeom>
            <a:avLst/>
            <a:gdLst/>
            <a:ahLst/>
            <a:cxnLst/>
            <a:rect l="l" t="t" r="r" b="b"/>
            <a:pathLst>
              <a:path w="14194318" h="7786718">
                <a:moveTo>
                  <a:pt x="0" y="0"/>
                </a:moveTo>
                <a:lnTo>
                  <a:pt x="14194317" y="0"/>
                </a:lnTo>
                <a:lnTo>
                  <a:pt x="14194317" y="7786718"/>
                </a:lnTo>
                <a:lnTo>
                  <a:pt x="0" y="7786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57148" y="4270167"/>
            <a:ext cx="2828643" cy="84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Arimo"/>
              </a:rPr>
              <a:t>Harvard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24047" y="3210363"/>
            <a:ext cx="2580146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Payment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17546" y="3210363"/>
            <a:ext cx="2194911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Interest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74472" y="3210363"/>
            <a:ext cx="2316938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Balance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51744" y="4444219"/>
            <a:ext cx="1791290" cy="54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000000"/>
                </a:solidFill>
                <a:latin typeface="Quicksand 1"/>
              </a:rPr>
              <a:t>$200,000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95894" y="4469479"/>
            <a:ext cx="1122890" cy="54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000000"/>
                </a:solidFill>
                <a:latin typeface="Arimo"/>
              </a:rPr>
              <a:t>$1320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40802" y="4469479"/>
            <a:ext cx="643597" cy="54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FF1616"/>
                </a:solidFill>
                <a:latin typeface="Arimo"/>
              </a:rPr>
              <a:t>5%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49340" y="1352273"/>
            <a:ext cx="4233060" cy="12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000000"/>
                </a:solidFill>
                <a:latin typeface="Arimo"/>
              </a:rPr>
              <a:t>Catherine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74999" y="5066723"/>
            <a:ext cx="4592940" cy="60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</a:pPr>
            <a:r>
              <a:rPr lang="en-US" sz="1682">
                <a:solidFill>
                  <a:srgbClr val="000000"/>
                </a:solidFill>
                <a:latin typeface="Arimo Bold"/>
              </a:rPr>
              <a:t>B.A. </a:t>
            </a:r>
          </a:p>
          <a:p>
            <a:pPr algn="ctr">
              <a:lnSpc>
                <a:spcPts val="2355"/>
              </a:lnSpc>
            </a:pPr>
            <a:r>
              <a:rPr lang="en-US" sz="1682">
                <a:solidFill>
                  <a:srgbClr val="000000"/>
                </a:solidFill>
                <a:latin typeface="Arimo Bold"/>
              </a:rPr>
              <a:t>Underwater Basket Weaving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0693" y="-1674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42079" y="529184"/>
            <a:ext cx="14194318" cy="7786718"/>
          </a:xfrm>
          <a:custGeom>
            <a:avLst/>
            <a:gdLst/>
            <a:ahLst/>
            <a:cxnLst/>
            <a:rect l="l" t="t" r="r" b="b"/>
            <a:pathLst>
              <a:path w="14194318" h="7786718">
                <a:moveTo>
                  <a:pt x="0" y="0"/>
                </a:moveTo>
                <a:lnTo>
                  <a:pt x="14194317" y="0"/>
                </a:lnTo>
                <a:lnTo>
                  <a:pt x="14194317" y="7786718"/>
                </a:lnTo>
                <a:lnTo>
                  <a:pt x="0" y="7786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09599" y="3210363"/>
            <a:ext cx="2594594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Payment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17546" y="3210363"/>
            <a:ext cx="2194911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Interest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74472" y="3210363"/>
            <a:ext cx="2302490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Balance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1744" y="4444219"/>
            <a:ext cx="1762394" cy="54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000000"/>
                </a:solidFill>
                <a:latin typeface="Quicksand 1"/>
              </a:rPr>
              <a:t>$200,000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89970" y="5982857"/>
            <a:ext cx="11551799" cy="1334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22"/>
              </a:lnSpc>
            </a:pPr>
            <a:r>
              <a:rPr lang="en-US" sz="8159" dirty="0">
                <a:solidFill>
                  <a:srgbClr val="000000"/>
                </a:solidFill>
                <a:latin typeface="Arimo"/>
              </a:rPr>
              <a:t>What is Catherine’s </a:t>
            </a:r>
            <a:r>
              <a:rPr lang="en-US" sz="8159" dirty="0">
                <a:solidFill>
                  <a:srgbClr val="FF1616"/>
                </a:solidFill>
                <a:latin typeface="Arimo"/>
              </a:rPr>
              <a:t>EIC</a:t>
            </a:r>
            <a:r>
              <a:rPr lang="en-US" sz="8159" dirty="0">
                <a:solidFill>
                  <a:srgbClr val="000000"/>
                </a:solidFill>
                <a:latin typeface="Arimo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57148" y="4270167"/>
            <a:ext cx="2828643" cy="84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Arimo"/>
              </a:rPr>
              <a:t>Harvard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95894" y="4469479"/>
            <a:ext cx="1122890" cy="54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000000"/>
                </a:solidFill>
                <a:latin typeface="Arimo"/>
              </a:rPr>
              <a:t>$1320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40802" y="4469479"/>
            <a:ext cx="643597" cy="54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FF1616"/>
                </a:solidFill>
                <a:latin typeface="Arimo"/>
              </a:rPr>
              <a:t>5%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74999" y="5066723"/>
            <a:ext cx="4592940" cy="60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</a:pPr>
            <a:r>
              <a:rPr lang="en-US" sz="1682">
                <a:solidFill>
                  <a:srgbClr val="000000"/>
                </a:solidFill>
                <a:latin typeface="Arimo Bold"/>
              </a:rPr>
              <a:t>B.A. </a:t>
            </a:r>
          </a:p>
          <a:p>
            <a:pPr algn="ctr">
              <a:lnSpc>
                <a:spcPts val="2355"/>
              </a:lnSpc>
            </a:pPr>
            <a:r>
              <a:rPr lang="en-US" sz="1682">
                <a:solidFill>
                  <a:srgbClr val="000000"/>
                </a:solidFill>
                <a:latin typeface="Arimo Bold"/>
              </a:rPr>
              <a:t>Underwater Basket Weaving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10F5BEC-1269-4233-EFB2-D84B77CDD6B1}"/>
              </a:ext>
            </a:extLst>
          </p:cNvPr>
          <p:cNvSpPr txBox="1"/>
          <p:nvPr/>
        </p:nvSpPr>
        <p:spPr>
          <a:xfrm>
            <a:off x="7349340" y="1352273"/>
            <a:ext cx="4233060" cy="12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000000"/>
                </a:solidFill>
                <a:latin typeface="Arimo"/>
              </a:rPr>
              <a:t>Catherine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0693" y="-1674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42079" y="529184"/>
            <a:ext cx="14194318" cy="7786718"/>
          </a:xfrm>
          <a:custGeom>
            <a:avLst/>
            <a:gdLst/>
            <a:ahLst/>
            <a:cxnLst/>
            <a:rect l="l" t="t" r="r" b="b"/>
            <a:pathLst>
              <a:path w="14194318" h="7786718">
                <a:moveTo>
                  <a:pt x="0" y="0"/>
                </a:moveTo>
                <a:lnTo>
                  <a:pt x="14194317" y="0"/>
                </a:lnTo>
                <a:lnTo>
                  <a:pt x="14194317" y="7786718"/>
                </a:lnTo>
                <a:lnTo>
                  <a:pt x="0" y="7786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23659" y="3210363"/>
            <a:ext cx="2680533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Payment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17546" y="3210363"/>
            <a:ext cx="2194911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Interest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74472" y="3210363"/>
            <a:ext cx="2360282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Balance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1744" y="4444219"/>
            <a:ext cx="1747945" cy="54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000000"/>
                </a:solidFill>
                <a:latin typeface="Quicksand 1"/>
              </a:rPr>
              <a:t>$200,000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96679" y="5736780"/>
            <a:ext cx="2489111" cy="1371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9"/>
              </a:lnSpc>
            </a:pPr>
            <a:r>
              <a:rPr lang="en-US" sz="8313" dirty="0">
                <a:solidFill>
                  <a:srgbClr val="FF1616"/>
                </a:solidFill>
                <a:latin typeface="Quicksand 1"/>
              </a:rPr>
              <a:t>EIC =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93076" y="5727255"/>
            <a:ext cx="2643849" cy="145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8310">
                <a:solidFill>
                  <a:srgbClr val="FF1616"/>
                </a:solidFill>
                <a:latin typeface="Arimo"/>
              </a:rPr>
              <a:t>53%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23659" y="5723890"/>
            <a:ext cx="2853162" cy="145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8310">
                <a:solidFill>
                  <a:srgbClr val="FF1616"/>
                </a:solidFill>
                <a:latin typeface="Arimo"/>
              </a:rPr>
              <a:t>$704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57148" y="4270167"/>
            <a:ext cx="2828643" cy="84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Arimo"/>
              </a:rPr>
              <a:t>Harvard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95894" y="4469479"/>
            <a:ext cx="1122890" cy="54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000000"/>
                </a:solidFill>
                <a:latin typeface="Arimo"/>
              </a:rPr>
              <a:t>$1320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40802" y="4469479"/>
            <a:ext cx="643597" cy="54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>
                <a:solidFill>
                  <a:srgbClr val="FF1616"/>
                </a:solidFill>
                <a:latin typeface="Arimo"/>
              </a:rPr>
              <a:t>5%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74999" y="5066723"/>
            <a:ext cx="4592940" cy="60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</a:pPr>
            <a:r>
              <a:rPr lang="en-US" sz="1682">
                <a:solidFill>
                  <a:srgbClr val="000000"/>
                </a:solidFill>
                <a:latin typeface="Arimo Bold"/>
              </a:rPr>
              <a:t>B.A. </a:t>
            </a:r>
          </a:p>
          <a:p>
            <a:pPr algn="ctr">
              <a:lnSpc>
                <a:spcPts val="2355"/>
              </a:lnSpc>
            </a:pPr>
            <a:r>
              <a:rPr lang="en-US" sz="1682">
                <a:solidFill>
                  <a:srgbClr val="000000"/>
                </a:solidFill>
                <a:latin typeface="Arimo Bold"/>
              </a:rPr>
              <a:t>Underwater Basket Weaving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B1C408C1-B992-D3A0-88DE-7B61CD6EE6D1}"/>
              </a:ext>
            </a:extLst>
          </p:cNvPr>
          <p:cNvSpPr txBox="1"/>
          <p:nvPr/>
        </p:nvSpPr>
        <p:spPr>
          <a:xfrm>
            <a:off x="7349340" y="1352273"/>
            <a:ext cx="4233060" cy="12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000000"/>
                </a:solidFill>
                <a:latin typeface="Arimo"/>
              </a:rPr>
              <a:t>Catherine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919" b="-83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89421" y="-5146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004678" y="268499"/>
            <a:ext cx="4435692" cy="8776779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142624" r="-1426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AutoShape 18"/>
          <p:cNvSpPr/>
          <p:nvPr/>
        </p:nvSpPr>
        <p:spPr>
          <a:xfrm>
            <a:off x="12322248" y="3588181"/>
            <a:ext cx="3791506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4153941" y="1129837"/>
            <a:ext cx="1780416" cy="411851"/>
            <a:chOff x="0" y="0"/>
            <a:chExt cx="1273267" cy="29453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73267" cy="294536"/>
            </a:xfrm>
            <a:custGeom>
              <a:avLst/>
              <a:gdLst/>
              <a:ahLst/>
              <a:cxnLst/>
              <a:rect l="l" t="t" r="r" b="b"/>
              <a:pathLst>
                <a:path w="1273267" h="294536">
                  <a:moveTo>
                    <a:pt x="0" y="0"/>
                  </a:moveTo>
                  <a:lnTo>
                    <a:pt x="1273267" y="0"/>
                  </a:lnTo>
                  <a:lnTo>
                    <a:pt x="1273267" y="294536"/>
                  </a:lnTo>
                  <a:lnTo>
                    <a:pt x="0" y="2945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252703" y="2954704"/>
            <a:ext cx="1681654" cy="411851"/>
            <a:chOff x="0" y="0"/>
            <a:chExt cx="2242206" cy="54913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28465" cy="549135"/>
              <a:chOff x="0" y="0"/>
              <a:chExt cx="444358" cy="29453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44358" cy="294536"/>
              </a:xfrm>
              <a:custGeom>
                <a:avLst/>
                <a:gdLst/>
                <a:ahLst/>
                <a:cxnLst/>
                <a:rect l="l" t="t" r="r" b="b"/>
                <a:pathLst>
                  <a:path w="444358" h="294536">
                    <a:moveTo>
                      <a:pt x="0" y="0"/>
                    </a:moveTo>
                    <a:lnTo>
                      <a:pt x="444358" y="0"/>
                    </a:lnTo>
                    <a:lnTo>
                      <a:pt x="444358" y="294536"/>
                    </a:lnTo>
                    <a:lnTo>
                      <a:pt x="0" y="294536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061516" y="0"/>
              <a:ext cx="828465" cy="549135"/>
              <a:chOff x="0" y="0"/>
              <a:chExt cx="444358" cy="29453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4358" cy="294536"/>
              </a:xfrm>
              <a:custGeom>
                <a:avLst/>
                <a:gdLst/>
                <a:ahLst/>
                <a:cxnLst/>
                <a:rect l="l" t="t" r="r" b="b"/>
                <a:pathLst>
                  <a:path w="444358" h="294536">
                    <a:moveTo>
                      <a:pt x="0" y="0"/>
                    </a:moveTo>
                    <a:lnTo>
                      <a:pt x="444358" y="0"/>
                    </a:lnTo>
                    <a:lnTo>
                      <a:pt x="444358" y="294536"/>
                    </a:lnTo>
                    <a:lnTo>
                      <a:pt x="0" y="294536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909721" y="-57150"/>
              <a:ext cx="73022" cy="606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2725">
                  <a:solidFill>
                    <a:srgbClr val="FFFFFF"/>
                  </a:solidFill>
                  <a:latin typeface="Quicksand Light"/>
                </a:rPr>
                <a:t>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889981" y="-57150"/>
              <a:ext cx="352224" cy="606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2725">
                  <a:solidFill>
                    <a:srgbClr val="FFFFFF"/>
                  </a:solidFill>
                  <a:latin typeface="Quicksand Light"/>
                </a:rPr>
                <a:t>%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30152" y="-76200"/>
              <a:ext cx="233225" cy="625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2725">
                  <a:solidFill>
                    <a:srgbClr val="000000"/>
                  </a:solidFill>
                  <a:latin typeface="Arimo"/>
                </a:rPr>
                <a:t>5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22938" y="-57150"/>
              <a:ext cx="271407" cy="606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2725">
                  <a:solidFill>
                    <a:srgbClr val="000000"/>
                  </a:solidFill>
                  <a:latin typeface="Quicksand Light"/>
                </a:rPr>
                <a:t>0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813862" y="2060510"/>
            <a:ext cx="621349" cy="411851"/>
            <a:chOff x="0" y="0"/>
            <a:chExt cx="444358" cy="29453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44358" cy="294536"/>
            </a:xfrm>
            <a:custGeom>
              <a:avLst/>
              <a:gdLst/>
              <a:ahLst/>
              <a:cxnLst/>
              <a:rect l="l" t="t" r="r" b="b"/>
              <a:pathLst>
                <a:path w="444358" h="294536">
                  <a:moveTo>
                    <a:pt x="0" y="0"/>
                  </a:moveTo>
                  <a:lnTo>
                    <a:pt x="444358" y="0"/>
                  </a:lnTo>
                  <a:lnTo>
                    <a:pt x="444358" y="294536"/>
                  </a:lnTo>
                  <a:lnTo>
                    <a:pt x="0" y="2945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827888" y="2060510"/>
            <a:ext cx="621349" cy="411851"/>
            <a:chOff x="0" y="0"/>
            <a:chExt cx="444358" cy="29453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44358" cy="294536"/>
            </a:xfrm>
            <a:custGeom>
              <a:avLst/>
              <a:gdLst/>
              <a:ahLst/>
              <a:cxnLst/>
              <a:rect l="l" t="t" r="r" b="b"/>
              <a:pathLst>
                <a:path w="444358" h="294536">
                  <a:moveTo>
                    <a:pt x="0" y="0"/>
                  </a:moveTo>
                  <a:lnTo>
                    <a:pt x="444358" y="0"/>
                  </a:lnTo>
                  <a:lnTo>
                    <a:pt x="444358" y="294536"/>
                  </a:lnTo>
                  <a:lnTo>
                    <a:pt x="0" y="2945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Freeform 34"/>
          <p:cNvSpPr/>
          <p:nvPr/>
        </p:nvSpPr>
        <p:spPr>
          <a:xfrm>
            <a:off x="12110150" y="4451650"/>
            <a:ext cx="4435692" cy="1641206"/>
          </a:xfrm>
          <a:custGeom>
            <a:avLst/>
            <a:gdLst/>
            <a:ahLst/>
            <a:cxnLst/>
            <a:rect l="l" t="t" r="r" b="b"/>
            <a:pathLst>
              <a:path w="4435692" h="1641206">
                <a:moveTo>
                  <a:pt x="0" y="0"/>
                </a:moveTo>
                <a:lnTo>
                  <a:pt x="4435692" y="0"/>
                </a:lnTo>
                <a:lnTo>
                  <a:pt x="4435692" y="1641206"/>
                </a:lnTo>
                <a:lnTo>
                  <a:pt x="0" y="1641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499048" y="1072687"/>
            <a:ext cx="1245552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Amount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499048" y="2897554"/>
            <a:ext cx="898228" cy="449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 dirty="0">
                <a:solidFill>
                  <a:srgbClr val="FFFFFF"/>
                </a:solidFill>
                <a:latin typeface="Quicksand Light"/>
              </a:rPr>
              <a:t>Rate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420600" y="3976030"/>
            <a:ext cx="2669863" cy="390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26"/>
              </a:lnSpc>
            </a:pPr>
            <a:r>
              <a:rPr lang="en-US" sz="2376" dirty="0">
                <a:solidFill>
                  <a:srgbClr val="FFFFFF"/>
                </a:solidFill>
                <a:latin typeface="Quicksand Light"/>
              </a:rPr>
              <a:t>Monthly Payment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526993" y="4795476"/>
            <a:ext cx="2203549" cy="41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2"/>
              </a:lnSpc>
            </a:pPr>
            <a:r>
              <a:rPr lang="en-US" sz="2380">
                <a:solidFill>
                  <a:srgbClr val="FFFFFF"/>
                </a:solidFill>
                <a:latin typeface="Quicksand Light"/>
              </a:rPr>
              <a:t>Monthly Interest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527623" y="5677058"/>
            <a:ext cx="1800374" cy="41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379">
                <a:solidFill>
                  <a:srgbClr val="FFFFFF"/>
                </a:solidFill>
                <a:latin typeface="Quicksand Light"/>
              </a:rPr>
              <a:t>Total Interest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537148" y="6601620"/>
            <a:ext cx="1867793" cy="41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379">
                <a:solidFill>
                  <a:srgbClr val="FFFFFF"/>
                </a:solidFill>
                <a:latin typeface="Quicksand Light"/>
              </a:rPr>
              <a:t>Total Amount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730542" y="4344701"/>
            <a:ext cx="1399103" cy="43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Arimo"/>
              </a:rPr>
              <a:t>$1,319.91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740541" y="5272405"/>
            <a:ext cx="1136600" cy="43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Arimo"/>
              </a:rPr>
              <a:t>$704.48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286457" y="7128709"/>
            <a:ext cx="1751409" cy="43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1"/>
              </a:lnSpc>
            </a:pPr>
            <a:r>
              <a:rPr lang="en-US" sz="2479">
                <a:solidFill>
                  <a:srgbClr val="FFFFFF"/>
                </a:solidFill>
                <a:latin typeface="Arimo"/>
              </a:rPr>
              <a:t>$316,778.75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382541" y="6176297"/>
            <a:ext cx="1680686" cy="41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379">
                <a:solidFill>
                  <a:srgbClr val="FFFFFF"/>
                </a:solidFill>
                <a:latin typeface="Arimo"/>
              </a:rPr>
              <a:t>$116,778.75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963511" y="1072687"/>
            <a:ext cx="190430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$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508514" y="1053637"/>
            <a:ext cx="1251347" cy="48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000000"/>
                </a:solidFill>
                <a:latin typeface="Arimo"/>
              </a:rPr>
              <a:t>200,000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465628" y="2003360"/>
            <a:ext cx="900187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Term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443486" y="2003360"/>
            <a:ext cx="490871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Mo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448250" y="2003360"/>
            <a:ext cx="316787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Yr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813862" y="1984310"/>
            <a:ext cx="562115" cy="48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000000"/>
                </a:solidFill>
                <a:latin typeface="Arimo"/>
              </a:rPr>
              <a:t>20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059979" y="2003360"/>
            <a:ext cx="203555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000000"/>
                </a:solidFill>
                <a:latin typeface="Quicksand Light"/>
              </a:rPr>
              <a:t>0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04604" y="736789"/>
            <a:ext cx="10748218" cy="2895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8"/>
              </a:lnSpc>
            </a:pPr>
            <a:r>
              <a:rPr lang="en-US" sz="8270">
                <a:solidFill>
                  <a:srgbClr val="000000"/>
                </a:solidFill>
                <a:latin typeface="Quicksand 1"/>
              </a:rPr>
              <a:t>The Monthly Effective </a:t>
            </a:r>
          </a:p>
          <a:p>
            <a:pPr algn="ctr">
              <a:lnSpc>
                <a:spcPts val="11578"/>
              </a:lnSpc>
            </a:pPr>
            <a:r>
              <a:rPr lang="en-US" sz="8270">
                <a:solidFill>
                  <a:srgbClr val="000000"/>
                </a:solidFill>
                <a:latin typeface="Quicksand 1"/>
              </a:rPr>
              <a:t>Interest Cost is...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5421" y="4487628"/>
            <a:ext cx="11475601" cy="1447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8"/>
              </a:lnSpc>
            </a:pPr>
            <a:r>
              <a:rPr lang="en-US" sz="8270" dirty="0">
                <a:solidFill>
                  <a:srgbClr val="000000"/>
                </a:solidFill>
                <a:latin typeface="Arimo"/>
              </a:rPr>
              <a:t>$704.48/1,319.91 = </a:t>
            </a:r>
            <a:r>
              <a:rPr lang="en-US" sz="8270" dirty="0">
                <a:solidFill>
                  <a:srgbClr val="FF1616"/>
                </a:solidFill>
                <a:latin typeface="Arimo"/>
              </a:rPr>
              <a:t>53%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919" b="-83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13761" y="-58824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004678" y="268499"/>
            <a:ext cx="4435692" cy="8776779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142624" r="-1426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AutoShape 18"/>
          <p:cNvSpPr/>
          <p:nvPr/>
        </p:nvSpPr>
        <p:spPr>
          <a:xfrm>
            <a:off x="12322248" y="3588181"/>
            <a:ext cx="3791506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4153941" y="1129837"/>
            <a:ext cx="1780416" cy="411851"/>
            <a:chOff x="0" y="0"/>
            <a:chExt cx="1273267" cy="29453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73267" cy="294536"/>
            </a:xfrm>
            <a:custGeom>
              <a:avLst/>
              <a:gdLst/>
              <a:ahLst/>
              <a:cxnLst/>
              <a:rect l="l" t="t" r="r" b="b"/>
              <a:pathLst>
                <a:path w="1273267" h="294536">
                  <a:moveTo>
                    <a:pt x="0" y="0"/>
                  </a:moveTo>
                  <a:lnTo>
                    <a:pt x="1273267" y="0"/>
                  </a:lnTo>
                  <a:lnTo>
                    <a:pt x="1273267" y="294536"/>
                  </a:lnTo>
                  <a:lnTo>
                    <a:pt x="0" y="2945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252703" y="2954704"/>
            <a:ext cx="1681654" cy="411851"/>
            <a:chOff x="0" y="0"/>
            <a:chExt cx="2242206" cy="54913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28465" cy="549135"/>
              <a:chOff x="0" y="0"/>
              <a:chExt cx="444358" cy="29453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44358" cy="294536"/>
              </a:xfrm>
              <a:custGeom>
                <a:avLst/>
                <a:gdLst/>
                <a:ahLst/>
                <a:cxnLst/>
                <a:rect l="l" t="t" r="r" b="b"/>
                <a:pathLst>
                  <a:path w="444358" h="294536">
                    <a:moveTo>
                      <a:pt x="0" y="0"/>
                    </a:moveTo>
                    <a:lnTo>
                      <a:pt x="444358" y="0"/>
                    </a:lnTo>
                    <a:lnTo>
                      <a:pt x="444358" y="294536"/>
                    </a:lnTo>
                    <a:lnTo>
                      <a:pt x="0" y="294536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061516" y="0"/>
              <a:ext cx="828465" cy="549135"/>
              <a:chOff x="0" y="0"/>
              <a:chExt cx="444358" cy="29453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4358" cy="294536"/>
              </a:xfrm>
              <a:custGeom>
                <a:avLst/>
                <a:gdLst/>
                <a:ahLst/>
                <a:cxnLst/>
                <a:rect l="l" t="t" r="r" b="b"/>
                <a:pathLst>
                  <a:path w="444358" h="294536">
                    <a:moveTo>
                      <a:pt x="0" y="0"/>
                    </a:moveTo>
                    <a:lnTo>
                      <a:pt x="444358" y="0"/>
                    </a:lnTo>
                    <a:lnTo>
                      <a:pt x="444358" y="294536"/>
                    </a:lnTo>
                    <a:lnTo>
                      <a:pt x="0" y="294536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909721" y="-57150"/>
              <a:ext cx="73022" cy="606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2725">
                  <a:solidFill>
                    <a:srgbClr val="FFFFFF"/>
                  </a:solidFill>
                  <a:latin typeface="Quicksand Light"/>
                </a:rPr>
                <a:t>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889981" y="-57150"/>
              <a:ext cx="352224" cy="606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2725">
                  <a:solidFill>
                    <a:srgbClr val="FFFFFF"/>
                  </a:solidFill>
                  <a:latin typeface="Quicksand Light"/>
                </a:rPr>
                <a:t>%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30152" y="-76200"/>
              <a:ext cx="233225" cy="625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2725">
                  <a:solidFill>
                    <a:srgbClr val="000000"/>
                  </a:solidFill>
                  <a:latin typeface="Arimo"/>
                </a:rPr>
                <a:t>5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22938" y="-57150"/>
              <a:ext cx="271407" cy="606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2725">
                  <a:solidFill>
                    <a:srgbClr val="000000"/>
                  </a:solidFill>
                  <a:latin typeface="Quicksand Light"/>
                </a:rPr>
                <a:t>0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813862" y="2060510"/>
            <a:ext cx="621349" cy="411851"/>
            <a:chOff x="0" y="0"/>
            <a:chExt cx="444358" cy="29453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44358" cy="294536"/>
            </a:xfrm>
            <a:custGeom>
              <a:avLst/>
              <a:gdLst/>
              <a:ahLst/>
              <a:cxnLst/>
              <a:rect l="l" t="t" r="r" b="b"/>
              <a:pathLst>
                <a:path w="444358" h="294536">
                  <a:moveTo>
                    <a:pt x="0" y="0"/>
                  </a:moveTo>
                  <a:lnTo>
                    <a:pt x="444358" y="0"/>
                  </a:lnTo>
                  <a:lnTo>
                    <a:pt x="444358" y="294536"/>
                  </a:lnTo>
                  <a:lnTo>
                    <a:pt x="0" y="2945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827888" y="2060510"/>
            <a:ext cx="621349" cy="411851"/>
            <a:chOff x="0" y="0"/>
            <a:chExt cx="444358" cy="29453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44358" cy="294536"/>
            </a:xfrm>
            <a:custGeom>
              <a:avLst/>
              <a:gdLst/>
              <a:ahLst/>
              <a:cxnLst/>
              <a:rect l="l" t="t" r="r" b="b"/>
              <a:pathLst>
                <a:path w="444358" h="294536">
                  <a:moveTo>
                    <a:pt x="0" y="0"/>
                  </a:moveTo>
                  <a:lnTo>
                    <a:pt x="444358" y="0"/>
                  </a:lnTo>
                  <a:lnTo>
                    <a:pt x="444358" y="294536"/>
                  </a:lnTo>
                  <a:lnTo>
                    <a:pt x="0" y="2945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Freeform 34"/>
          <p:cNvSpPr/>
          <p:nvPr/>
        </p:nvSpPr>
        <p:spPr>
          <a:xfrm>
            <a:off x="12004678" y="5303210"/>
            <a:ext cx="4435692" cy="1641206"/>
          </a:xfrm>
          <a:custGeom>
            <a:avLst/>
            <a:gdLst/>
            <a:ahLst/>
            <a:cxnLst/>
            <a:rect l="l" t="t" r="r" b="b"/>
            <a:pathLst>
              <a:path w="4435692" h="1641206">
                <a:moveTo>
                  <a:pt x="0" y="0"/>
                </a:moveTo>
                <a:lnTo>
                  <a:pt x="4435692" y="0"/>
                </a:lnTo>
                <a:lnTo>
                  <a:pt x="4435692" y="1641206"/>
                </a:lnTo>
                <a:lnTo>
                  <a:pt x="0" y="1641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499048" y="1072687"/>
            <a:ext cx="1245552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Amount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499047" y="2897554"/>
            <a:ext cx="866767" cy="449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 dirty="0">
                <a:solidFill>
                  <a:srgbClr val="FFFFFF"/>
                </a:solidFill>
                <a:latin typeface="Quicksand Light"/>
              </a:rPr>
              <a:t>Rate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526993" y="4795476"/>
            <a:ext cx="2203549" cy="41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2"/>
              </a:lnSpc>
            </a:pPr>
            <a:r>
              <a:rPr lang="en-US" sz="2380">
                <a:solidFill>
                  <a:srgbClr val="FFFFFF"/>
                </a:solidFill>
                <a:latin typeface="Quicksand Light"/>
              </a:rPr>
              <a:t>Monthly Interest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527623" y="5677058"/>
            <a:ext cx="1800374" cy="41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379">
                <a:solidFill>
                  <a:srgbClr val="FFFFFF"/>
                </a:solidFill>
                <a:latin typeface="Quicksand Light"/>
              </a:rPr>
              <a:t>Total Interest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537148" y="6601620"/>
            <a:ext cx="1867793" cy="41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379">
                <a:solidFill>
                  <a:srgbClr val="FFFFFF"/>
                </a:solidFill>
                <a:latin typeface="Quicksand Light"/>
              </a:rPr>
              <a:t>Total Amount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963511" y="1072687"/>
            <a:ext cx="190430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$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508514" y="1053637"/>
            <a:ext cx="1251347" cy="48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000000"/>
                </a:solidFill>
                <a:latin typeface="Arimo"/>
              </a:rPr>
              <a:t>200,000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465628" y="2003360"/>
            <a:ext cx="900187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Term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443486" y="2003360"/>
            <a:ext cx="490871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Mo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448250" y="2003360"/>
            <a:ext cx="316787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FFFFFF"/>
                </a:solidFill>
                <a:latin typeface="Quicksand Light"/>
              </a:rPr>
              <a:t>Yr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963511" y="1984310"/>
            <a:ext cx="412467" cy="48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000000"/>
                </a:solidFill>
                <a:latin typeface="Arimo"/>
              </a:rPr>
              <a:t>20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059979" y="2003360"/>
            <a:ext cx="203555" cy="46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000000"/>
                </a:solidFill>
                <a:latin typeface="Quicksand Light"/>
              </a:rPr>
              <a:t>0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045346" y="931214"/>
            <a:ext cx="7774927" cy="2895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78"/>
              </a:lnSpc>
            </a:pPr>
            <a:r>
              <a:rPr lang="en-US" sz="8270" dirty="0">
                <a:solidFill>
                  <a:srgbClr val="000000"/>
                </a:solidFill>
                <a:latin typeface="Quicksand 1"/>
              </a:rPr>
              <a:t>The Effective </a:t>
            </a:r>
          </a:p>
          <a:p>
            <a:pPr algn="ctr">
              <a:lnSpc>
                <a:spcPts val="11578"/>
              </a:lnSpc>
            </a:pPr>
            <a:r>
              <a:rPr lang="en-US" sz="8270" dirty="0">
                <a:solidFill>
                  <a:srgbClr val="000000"/>
                </a:solidFill>
                <a:latin typeface="Quicksand 1"/>
              </a:rPr>
              <a:t>Interest Cost is...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76306" y="4676521"/>
            <a:ext cx="10713005" cy="1447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8"/>
              </a:lnSpc>
            </a:pPr>
            <a:r>
              <a:rPr lang="en-US" sz="8270" dirty="0">
                <a:solidFill>
                  <a:srgbClr val="000000"/>
                </a:solidFill>
                <a:latin typeface="Arimo"/>
              </a:rPr>
              <a:t>Interest/Amount = </a:t>
            </a:r>
            <a:r>
              <a:rPr lang="en-US" sz="8270" dirty="0">
                <a:solidFill>
                  <a:srgbClr val="FF1616"/>
                </a:solidFill>
                <a:latin typeface="Arimo"/>
              </a:rPr>
              <a:t>58%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730542" y="4344701"/>
            <a:ext cx="1399103" cy="43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Arimo"/>
              </a:rPr>
              <a:t>$1,319.91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286457" y="7128709"/>
            <a:ext cx="1751409" cy="43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1"/>
              </a:lnSpc>
            </a:pPr>
            <a:r>
              <a:rPr lang="en-US" sz="2479">
                <a:solidFill>
                  <a:srgbClr val="FFFFFF"/>
                </a:solidFill>
                <a:latin typeface="Arimo"/>
              </a:rPr>
              <a:t>$316,778.75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382541" y="6176297"/>
            <a:ext cx="1680686" cy="41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379">
                <a:solidFill>
                  <a:srgbClr val="FFFFFF"/>
                </a:solidFill>
                <a:latin typeface="Arimo"/>
              </a:rPr>
              <a:t>$116,778.75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740541" y="5272405"/>
            <a:ext cx="1136600" cy="43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Arimo"/>
              </a:rPr>
              <a:t>$704.48</a:t>
            </a:r>
          </a:p>
        </p:txBody>
      </p:sp>
      <p:sp>
        <p:nvSpPr>
          <p:cNvPr id="57" name="TextBox 39">
            <a:extLst>
              <a:ext uri="{FF2B5EF4-FFF2-40B4-BE49-F238E27FC236}">
                <a16:creationId xmlns:a16="http://schemas.microsoft.com/office/drawing/2014/main" id="{71AD64BC-5203-233E-E69A-307938E13697}"/>
              </a:ext>
            </a:extLst>
          </p:cNvPr>
          <p:cNvSpPr txBox="1"/>
          <p:nvPr/>
        </p:nvSpPr>
        <p:spPr>
          <a:xfrm>
            <a:off x="12420600" y="3976030"/>
            <a:ext cx="2669863" cy="390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26"/>
              </a:lnSpc>
            </a:pPr>
            <a:r>
              <a:rPr lang="en-US" sz="2376" dirty="0">
                <a:solidFill>
                  <a:srgbClr val="FFFFFF"/>
                </a:solidFill>
                <a:latin typeface="Quicksand Light"/>
              </a:rPr>
              <a:t>Monthly Payment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2400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52631" y="272921"/>
            <a:ext cx="13173163" cy="135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 dirty="0">
                <a:solidFill>
                  <a:srgbClr val="000000"/>
                </a:solidFill>
                <a:latin typeface="Arimo"/>
              </a:rPr>
              <a:t>SAVE Act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0412" y="1582981"/>
            <a:ext cx="11734788" cy="636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Lower Monthly Payments </a:t>
            </a:r>
            <a:r>
              <a:rPr lang="en-US" sz="6013" b="1" dirty="0">
                <a:solidFill>
                  <a:srgbClr val="00B050"/>
                </a:solidFill>
                <a:latin typeface="Arimo"/>
              </a:rPr>
              <a:t>+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No Accrued Interest </a:t>
            </a:r>
            <a:r>
              <a:rPr lang="en-US" sz="6013" b="1" dirty="0">
                <a:solidFill>
                  <a:srgbClr val="00B050"/>
                </a:solidFill>
                <a:latin typeface="Arimo"/>
              </a:rPr>
              <a:t>+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20- or 25-Year Plan </a:t>
            </a:r>
            <a:r>
              <a:rPr lang="en-US" sz="6013" b="1" dirty="0">
                <a:solidFill>
                  <a:srgbClr val="00B050"/>
                </a:solidFill>
                <a:latin typeface="Arimo"/>
              </a:rPr>
              <a:t>+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Some people may see higher payments </a:t>
            </a:r>
            <a:r>
              <a:rPr lang="en-US" sz="6013" b="1" dirty="0">
                <a:solidFill>
                  <a:srgbClr val="FF0000"/>
                </a:solidFill>
                <a:latin typeface="Arimo"/>
              </a:rPr>
              <a:t>-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Best to stay on plan, or “else” </a:t>
            </a:r>
            <a:r>
              <a:rPr lang="en-US" sz="6013" b="1" dirty="0">
                <a:solidFill>
                  <a:srgbClr val="FF0000"/>
                </a:solidFill>
                <a:latin typeface="Arimo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76738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0693" y="-1674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42079" y="529184"/>
            <a:ext cx="14194318" cy="7786718"/>
          </a:xfrm>
          <a:custGeom>
            <a:avLst/>
            <a:gdLst/>
            <a:ahLst/>
            <a:cxnLst/>
            <a:rect l="l" t="t" r="r" b="b"/>
            <a:pathLst>
              <a:path w="14194318" h="7786718">
                <a:moveTo>
                  <a:pt x="0" y="0"/>
                </a:moveTo>
                <a:lnTo>
                  <a:pt x="14194317" y="0"/>
                </a:lnTo>
                <a:lnTo>
                  <a:pt x="14194317" y="7786718"/>
                </a:lnTo>
                <a:lnTo>
                  <a:pt x="0" y="7786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23659" y="3210363"/>
            <a:ext cx="2680533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Payment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17546" y="3210363"/>
            <a:ext cx="2194911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Interest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74472" y="3210363"/>
            <a:ext cx="2360282" cy="83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>
                <a:solidFill>
                  <a:srgbClr val="000000"/>
                </a:solidFill>
                <a:latin typeface="Quicksand 1"/>
              </a:rPr>
              <a:t>Balance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1744" y="4444219"/>
            <a:ext cx="1937455" cy="519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 dirty="0">
                <a:solidFill>
                  <a:srgbClr val="000000"/>
                </a:solidFill>
                <a:latin typeface="Quicksand 1"/>
              </a:rPr>
              <a:t>$1,000,000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96679" y="5736780"/>
            <a:ext cx="2489111" cy="1371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9"/>
              </a:lnSpc>
            </a:pPr>
            <a:r>
              <a:rPr lang="en-US" sz="8313" dirty="0">
                <a:solidFill>
                  <a:srgbClr val="FF1616"/>
                </a:solidFill>
                <a:latin typeface="Quicksand 1"/>
              </a:rPr>
              <a:t>EIC =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39238" y="5727253"/>
            <a:ext cx="2643849" cy="135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8310" dirty="0">
                <a:solidFill>
                  <a:srgbClr val="FF1616"/>
                </a:solidFill>
                <a:latin typeface="Arimo"/>
              </a:rPr>
              <a:t>86%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11076" y="5727252"/>
            <a:ext cx="3493115" cy="1372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8310" dirty="0">
                <a:solidFill>
                  <a:srgbClr val="FF1616"/>
                </a:solidFill>
                <a:latin typeface="Arimo"/>
              </a:rPr>
              <a:t>$</a:t>
            </a:r>
            <a:r>
              <a:rPr lang="en-US" sz="8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6,345</a:t>
            </a:r>
            <a:endParaRPr lang="en-US" sz="8310" dirty="0">
              <a:solidFill>
                <a:srgbClr val="FF0000"/>
              </a:solidFill>
              <a:latin typeface="Arim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802544" y="3835124"/>
            <a:ext cx="2828643" cy="1643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4793" dirty="0">
                <a:solidFill>
                  <a:srgbClr val="000000"/>
                </a:solidFill>
                <a:latin typeface="Arimo"/>
              </a:rPr>
              <a:t>Office Building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95893" y="4469479"/>
            <a:ext cx="1270511" cy="514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 dirty="0">
                <a:solidFill>
                  <a:srgbClr val="000000"/>
                </a:solidFill>
                <a:latin typeface="Arimo"/>
              </a:rPr>
              <a:t>$7,337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40802" y="4469479"/>
            <a:ext cx="643597" cy="514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3133" dirty="0">
                <a:solidFill>
                  <a:srgbClr val="FF1616"/>
                </a:solidFill>
                <a:latin typeface="Arimo"/>
              </a:rPr>
              <a:t>8%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3F8E860-5BCD-DFBC-1865-637901A92617}"/>
              </a:ext>
            </a:extLst>
          </p:cNvPr>
          <p:cNvSpPr txBox="1"/>
          <p:nvPr/>
        </p:nvSpPr>
        <p:spPr>
          <a:xfrm>
            <a:off x="7349340" y="1352273"/>
            <a:ext cx="4233060" cy="12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000000"/>
                </a:solidFill>
                <a:latin typeface="Arimo"/>
              </a:rPr>
              <a:t>Catherine</a:t>
            </a:r>
          </a:p>
        </p:txBody>
      </p:sp>
    </p:spTree>
    <p:extLst>
      <p:ext uri="{BB962C8B-B14F-4D97-AF65-F5344CB8AC3E}">
        <p14:creationId xmlns:p14="http://schemas.microsoft.com/office/powerpoint/2010/main" val="2046358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62" y="-476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919" b="-83919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-76200" y="-38100"/>
            <a:ext cx="18505996" cy="9317124"/>
            <a:chOff x="-1868320" y="3869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-1868320" y="3869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9139238" y="4653280"/>
            <a:ext cx="9525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AD3E90E-D608-41B4-2B5E-72A57481EE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-1" r="-2" b="60046"/>
          <a:stretch/>
        </p:blipFill>
        <p:spPr>
          <a:xfrm>
            <a:off x="586072" y="2171700"/>
            <a:ext cx="9243728" cy="47220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6B264AB-3243-EE47-6356-7A54BDAE5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302"/>
          <a:stretch/>
        </p:blipFill>
        <p:spPr>
          <a:xfrm>
            <a:off x="10217392" y="1714500"/>
            <a:ext cx="7537208" cy="55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13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80448" y="-58824"/>
            <a:ext cx="18848896" cy="9848529"/>
            <a:chOff x="0" y="0"/>
            <a:chExt cx="3657852" cy="19112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7852" cy="1911224"/>
            </a:xfrm>
            <a:custGeom>
              <a:avLst/>
              <a:gdLst/>
              <a:ahLst/>
              <a:cxnLst/>
              <a:rect l="l" t="t" r="r" b="b"/>
              <a:pathLst>
                <a:path w="3657852" h="1911224">
                  <a:moveTo>
                    <a:pt x="0" y="0"/>
                  </a:moveTo>
                  <a:lnTo>
                    <a:pt x="3657852" y="0"/>
                  </a:lnTo>
                  <a:lnTo>
                    <a:pt x="3657852" y="1911224"/>
                  </a:lnTo>
                  <a:lnTo>
                    <a:pt x="0" y="1911224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78585" y="-171450"/>
            <a:ext cx="7114104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Quicksand 2"/>
              </a:rPr>
              <a:t>How we help: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2415794"/>
            <a:ext cx="16920924" cy="2908681"/>
            <a:chOff x="0" y="0"/>
            <a:chExt cx="22561232" cy="387824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85725"/>
              <a:ext cx="18578195" cy="1031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80"/>
                </a:lnSpc>
              </a:pPr>
              <a:r>
                <a:rPr lang="en-US" sz="4700">
                  <a:solidFill>
                    <a:srgbClr val="7ED957"/>
                  </a:solidFill>
                  <a:latin typeface="Open Sans"/>
                </a:rPr>
                <a:t>S 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- Look at your </a:t>
              </a:r>
              <a:r>
                <a:rPr lang="en-US" sz="4700">
                  <a:solidFill>
                    <a:srgbClr val="FF1616"/>
                  </a:solidFill>
                  <a:latin typeface="Open Sans"/>
                </a:rPr>
                <a:t>situation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 (income, debts, &amp; assets)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10802"/>
              <a:ext cx="9603264" cy="1033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>
                  <a:solidFill>
                    <a:srgbClr val="7ED957"/>
                  </a:solidFill>
                  <a:latin typeface="Open Sans"/>
                </a:rPr>
                <a:t>P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 - Identify your </a:t>
              </a:r>
              <a:r>
                <a:rPr lang="en-US" sz="4700">
                  <a:solidFill>
                    <a:srgbClr val="FF1616"/>
                  </a:solidFill>
                  <a:latin typeface="Open Sans"/>
                </a:rPr>
                <a:t>problems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895983"/>
              <a:ext cx="19705479" cy="1033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>
                  <a:solidFill>
                    <a:srgbClr val="7ED957"/>
                  </a:solidFill>
                  <a:latin typeface="Open Sans"/>
                </a:rPr>
                <a:t>I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 - Review the long-term </a:t>
              </a:r>
              <a:r>
                <a:rPr lang="en-US" sz="4700">
                  <a:solidFill>
                    <a:srgbClr val="FF1616"/>
                  </a:solidFill>
                  <a:latin typeface="Open Sans"/>
                </a:rPr>
                <a:t>implications 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of your problem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844250"/>
              <a:ext cx="22561232" cy="1033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 dirty="0">
                  <a:solidFill>
                    <a:srgbClr val="7ED957"/>
                  </a:solidFill>
                  <a:latin typeface="Open Sans"/>
                </a:rPr>
                <a:t>N</a:t>
              </a:r>
              <a:r>
                <a:rPr lang="en-US" sz="4700" dirty="0">
                  <a:solidFill>
                    <a:srgbClr val="000000"/>
                  </a:solidFill>
                  <a:latin typeface="Open Sans"/>
                </a:rPr>
                <a:t> - You decide if you </a:t>
              </a:r>
              <a:r>
                <a:rPr lang="en-US" sz="4700" dirty="0">
                  <a:solidFill>
                    <a:srgbClr val="FF1616"/>
                  </a:solidFill>
                  <a:latin typeface="Open Sans"/>
                </a:rPr>
                <a:t>need</a:t>
              </a:r>
              <a:r>
                <a:rPr lang="en-US" sz="4700" dirty="0">
                  <a:solidFill>
                    <a:srgbClr val="000000"/>
                  </a:solidFill>
                  <a:latin typeface="Open Sans"/>
                </a:rPr>
                <a:t> to address your problems...or not!</a:t>
              </a:r>
            </a:p>
          </p:txBody>
        </p:sp>
      </p:grpSp>
      <p:sp>
        <p:nvSpPr>
          <p:cNvPr id="16" name="TextBox 10">
            <a:extLst>
              <a:ext uri="{FF2B5EF4-FFF2-40B4-BE49-F238E27FC236}">
                <a16:creationId xmlns:a16="http://schemas.microsoft.com/office/drawing/2014/main" id="{A75BBDEF-0F70-ACA1-238B-97C0F44E2531}"/>
              </a:ext>
            </a:extLst>
          </p:cNvPr>
          <p:cNvSpPr txBox="1"/>
          <p:nvPr/>
        </p:nvSpPr>
        <p:spPr>
          <a:xfrm>
            <a:off x="3573359" y="1314450"/>
            <a:ext cx="1031367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1. We </a:t>
            </a:r>
            <a:r>
              <a:rPr lang="en-US" sz="5200" dirty="0">
                <a:solidFill>
                  <a:srgbClr val="7ED957"/>
                </a:solidFill>
                <a:latin typeface="Arimo"/>
              </a:rPr>
              <a:t>SPIN</a:t>
            </a:r>
            <a:r>
              <a:rPr lang="en-US" sz="5200" dirty="0">
                <a:solidFill>
                  <a:srgbClr val="000000"/>
                </a:solidFill>
                <a:latin typeface="Arimo"/>
              </a:rPr>
              <a:t> the tables in your favor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80448" y="-58824"/>
            <a:ext cx="18848896" cy="9848529"/>
            <a:chOff x="0" y="0"/>
            <a:chExt cx="3657852" cy="19112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7852" cy="1911224"/>
            </a:xfrm>
            <a:custGeom>
              <a:avLst/>
              <a:gdLst/>
              <a:ahLst/>
              <a:cxnLst/>
              <a:rect l="l" t="t" r="r" b="b"/>
              <a:pathLst>
                <a:path w="3657852" h="1911224">
                  <a:moveTo>
                    <a:pt x="0" y="0"/>
                  </a:moveTo>
                  <a:lnTo>
                    <a:pt x="3657852" y="0"/>
                  </a:lnTo>
                  <a:lnTo>
                    <a:pt x="3657852" y="1911224"/>
                  </a:lnTo>
                  <a:lnTo>
                    <a:pt x="0" y="1911224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78585" y="-171450"/>
            <a:ext cx="7114104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Quicksand 2"/>
              </a:rPr>
              <a:t>How we help: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73359" y="1314450"/>
            <a:ext cx="1031367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1. We </a:t>
            </a:r>
            <a:r>
              <a:rPr lang="en-US" sz="5200" dirty="0">
                <a:solidFill>
                  <a:srgbClr val="7ED957"/>
                </a:solidFill>
                <a:latin typeface="Arimo"/>
              </a:rPr>
              <a:t>SPIN</a:t>
            </a:r>
            <a:r>
              <a:rPr lang="en-US" sz="5200" dirty="0">
                <a:solidFill>
                  <a:srgbClr val="000000"/>
                </a:solidFill>
                <a:latin typeface="Arimo"/>
              </a:rPr>
              <a:t> the tables in your favor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2415794"/>
            <a:ext cx="16920924" cy="2908681"/>
            <a:chOff x="0" y="0"/>
            <a:chExt cx="22561232" cy="387824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85725"/>
              <a:ext cx="18578195" cy="1031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80"/>
                </a:lnSpc>
              </a:pPr>
              <a:r>
                <a:rPr lang="en-US" sz="4700">
                  <a:solidFill>
                    <a:srgbClr val="7ED957"/>
                  </a:solidFill>
                  <a:latin typeface="Open Sans"/>
                </a:rPr>
                <a:t>S 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- Look at your </a:t>
              </a:r>
              <a:r>
                <a:rPr lang="en-US" sz="4700">
                  <a:solidFill>
                    <a:srgbClr val="FF1616"/>
                  </a:solidFill>
                  <a:latin typeface="Open Sans"/>
                </a:rPr>
                <a:t>situation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 (income, debts, &amp; assets)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10802"/>
              <a:ext cx="9603264" cy="1033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>
                  <a:solidFill>
                    <a:srgbClr val="7ED957"/>
                  </a:solidFill>
                  <a:latin typeface="Open Sans"/>
                </a:rPr>
                <a:t>P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 - Identify your </a:t>
              </a:r>
              <a:r>
                <a:rPr lang="en-US" sz="4700">
                  <a:solidFill>
                    <a:srgbClr val="FF1616"/>
                  </a:solidFill>
                  <a:latin typeface="Open Sans"/>
                </a:rPr>
                <a:t>problems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895983"/>
              <a:ext cx="19705479" cy="1033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>
                  <a:solidFill>
                    <a:srgbClr val="7ED957"/>
                  </a:solidFill>
                  <a:latin typeface="Open Sans"/>
                </a:rPr>
                <a:t>I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 - Review the long-term </a:t>
              </a:r>
              <a:r>
                <a:rPr lang="en-US" sz="4700">
                  <a:solidFill>
                    <a:srgbClr val="FF1616"/>
                  </a:solidFill>
                  <a:latin typeface="Open Sans"/>
                </a:rPr>
                <a:t>implications 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of your problem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844250"/>
              <a:ext cx="22561232" cy="1033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>
                  <a:solidFill>
                    <a:srgbClr val="7ED957"/>
                  </a:solidFill>
                  <a:latin typeface="Open Sans"/>
                </a:rPr>
                <a:t>N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 - You decide if you </a:t>
              </a:r>
              <a:r>
                <a:rPr lang="en-US" sz="4700">
                  <a:solidFill>
                    <a:srgbClr val="FF1616"/>
                  </a:solidFill>
                  <a:latin typeface="Open Sans"/>
                </a:rPr>
                <a:t>need</a:t>
              </a:r>
              <a:r>
                <a:rPr lang="en-US" sz="4700">
                  <a:solidFill>
                    <a:srgbClr val="000000"/>
                  </a:solidFill>
                  <a:latin typeface="Open Sans"/>
                </a:rPr>
                <a:t> to address your problems...or not!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959756" y="3423340"/>
            <a:ext cx="12368487" cy="9049743"/>
            <a:chOff x="0" y="0"/>
            <a:chExt cx="16491317" cy="12066324"/>
          </a:xfrm>
        </p:grpSpPr>
        <p:sp>
          <p:nvSpPr>
            <p:cNvPr id="17" name="Freeform 17"/>
            <p:cNvSpPr/>
            <p:nvPr/>
          </p:nvSpPr>
          <p:spPr>
            <a:xfrm>
              <a:off x="402885" y="0"/>
              <a:ext cx="16088432" cy="12066324"/>
            </a:xfrm>
            <a:custGeom>
              <a:avLst/>
              <a:gdLst/>
              <a:ahLst/>
              <a:cxnLst/>
              <a:rect l="l" t="t" r="r" b="b"/>
              <a:pathLst>
                <a:path w="16088432" h="12066324">
                  <a:moveTo>
                    <a:pt x="0" y="0"/>
                  </a:moveTo>
                  <a:lnTo>
                    <a:pt x="16088432" y="0"/>
                  </a:lnTo>
                  <a:lnTo>
                    <a:pt x="16088432" y="12066324"/>
                  </a:lnTo>
                  <a:lnTo>
                    <a:pt x="0" y="12066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933059" y="7290249"/>
              <a:ext cx="15004249" cy="0"/>
            </a:xfrm>
            <a:prstGeom prst="line">
              <a:avLst/>
            </a:prstGeom>
            <a:ln w="6502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899335"/>
              <a:ext cx="764386" cy="715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9"/>
                </a:lnSpc>
              </a:pPr>
              <a:r>
                <a:rPr lang="en-US" sz="3221">
                  <a:solidFill>
                    <a:srgbClr val="000000"/>
                  </a:solidFill>
                  <a:latin typeface="Open Sans Light"/>
                </a:rPr>
                <a:t> $0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657362" y="5725414"/>
            <a:ext cx="1097327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Arimo"/>
              </a:rPr>
              <a:t>2. Snowball </a:t>
            </a:r>
            <a:r>
              <a:rPr lang="en-US" sz="5200">
                <a:solidFill>
                  <a:srgbClr val="7ED957"/>
                </a:solidFill>
                <a:latin typeface="Arimo Bold"/>
              </a:rPr>
              <a:t>momentum</a:t>
            </a:r>
            <a:r>
              <a:rPr lang="en-US" sz="5200">
                <a:solidFill>
                  <a:srgbClr val="000000"/>
                </a:solidFill>
                <a:latin typeface="Arimo"/>
              </a:rPr>
              <a:t> in your favor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078593" y="908852"/>
            <a:ext cx="11361306" cy="8520980"/>
          </a:xfrm>
          <a:custGeom>
            <a:avLst/>
            <a:gdLst/>
            <a:ahLst/>
            <a:cxnLst/>
            <a:rect l="l" t="t" r="r" b="b"/>
            <a:pathLst>
              <a:path w="11361306" h="8520980">
                <a:moveTo>
                  <a:pt x="0" y="0"/>
                </a:moveTo>
                <a:lnTo>
                  <a:pt x="11361306" y="0"/>
                </a:lnTo>
                <a:lnTo>
                  <a:pt x="11361306" y="8520980"/>
                </a:lnTo>
                <a:lnTo>
                  <a:pt x="0" y="8520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134753" y="956319"/>
            <a:ext cx="11272508" cy="8454381"/>
          </a:xfrm>
          <a:custGeom>
            <a:avLst/>
            <a:gdLst/>
            <a:ahLst/>
            <a:cxnLst/>
            <a:rect l="l" t="t" r="r" b="b"/>
            <a:pathLst>
              <a:path w="11272508" h="8454381">
                <a:moveTo>
                  <a:pt x="0" y="0"/>
                </a:moveTo>
                <a:lnTo>
                  <a:pt x="11272508" y="0"/>
                </a:lnTo>
                <a:lnTo>
                  <a:pt x="11272508" y="8454381"/>
                </a:lnTo>
                <a:lnTo>
                  <a:pt x="0" y="84543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30957" y="426833"/>
            <a:ext cx="11408089" cy="1079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6"/>
              </a:lnSpc>
              <a:spcBef>
                <a:spcPct val="0"/>
              </a:spcBef>
            </a:pPr>
            <a:r>
              <a:rPr lang="en-US" sz="6304">
                <a:solidFill>
                  <a:srgbClr val="7ED957"/>
                </a:solidFill>
                <a:latin typeface="Quicksand 2"/>
              </a:rPr>
              <a:t>HERE’S WHAT YOU WILL GET…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799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1080" y="4633849"/>
            <a:ext cx="17547843" cy="1905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26"/>
              </a:lnSpc>
              <a:spcBef>
                <a:spcPct val="0"/>
              </a:spcBef>
            </a:pPr>
            <a:r>
              <a:rPr lang="en-US" sz="34400" dirty="0">
                <a:solidFill>
                  <a:srgbClr val="7ED957"/>
                </a:solidFill>
                <a:latin typeface="Quicksand 2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45786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41796" y="0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52631" y="272921"/>
            <a:ext cx="13173163" cy="135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 dirty="0">
                <a:solidFill>
                  <a:srgbClr val="000000"/>
                </a:solidFill>
                <a:latin typeface="Arimo"/>
              </a:rPr>
              <a:t>PSLF Expansion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05000" y="1630665"/>
            <a:ext cx="14516094" cy="7446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Public Student Loan Forgiveness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Working for qualified Non-Profit or Gov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“</a:t>
            </a:r>
            <a:r>
              <a:rPr lang="en-US" sz="6013" b="1" u="sng" dirty="0">
                <a:solidFill>
                  <a:srgbClr val="FF0000"/>
                </a:solidFill>
                <a:latin typeface="Arimo"/>
              </a:rPr>
              <a:t>98%</a:t>
            </a:r>
            <a:r>
              <a:rPr lang="en-US" sz="6013" dirty="0">
                <a:solidFill>
                  <a:srgbClr val="000000"/>
                </a:solidFill>
                <a:latin typeface="Arimo"/>
              </a:rPr>
              <a:t> of applications for Public Service Loan Forgiveness (PSLF) from November 9, 2020 to April 30, 2021 </a:t>
            </a:r>
            <a:r>
              <a:rPr lang="en-US" sz="6013" b="1" u="sng" dirty="0">
                <a:solidFill>
                  <a:srgbClr val="FF0000"/>
                </a:solidFill>
                <a:latin typeface="Arimo"/>
              </a:rPr>
              <a:t>were rejected</a:t>
            </a:r>
            <a:r>
              <a:rPr lang="en-US" sz="6013" dirty="0">
                <a:solidFill>
                  <a:srgbClr val="000000"/>
                </a:solidFill>
                <a:latin typeface="Arimo"/>
              </a:rPr>
              <a:t>” </a:t>
            </a:r>
          </a:p>
          <a:p>
            <a:pPr marL="649187" lvl="1">
              <a:lnSpc>
                <a:spcPts val="8419"/>
              </a:lnSpc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	  – Forbes</a:t>
            </a:r>
          </a:p>
        </p:txBody>
      </p:sp>
    </p:spTree>
    <p:extLst>
      <p:ext uri="{BB962C8B-B14F-4D97-AF65-F5344CB8AC3E}">
        <p14:creationId xmlns:p14="http://schemas.microsoft.com/office/powerpoint/2010/main" val="214512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5596" y="-38100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26427" y="291004"/>
            <a:ext cx="13173163" cy="135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 dirty="0">
                <a:solidFill>
                  <a:srgbClr val="000000"/>
                </a:solidFill>
                <a:latin typeface="Arimo"/>
              </a:rPr>
              <a:t>“On – Ramp”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4162" y="1689040"/>
            <a:ext cx="15637692" cy="7446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12 Month Grace Period Starting Oct 1</a:t>
            </a:r>
            <a:r>
              <a:rPr lang="en-US" sz="6013" baseline="30000" dirty="0">
                <a:solidFill>
                  <a:srgbClr val="000000"/>
                </a:solidFill>
                <a:latin typeface="Arimo"/>
              </a:rPr>
              <a:t>st</a:t>
            </a:r>
            <a:endParaRPr lang="en-US" sz="6013" dirty="0">
              <a:solidFill>
                <a:srgbClr val="000000"/>
              </a:solidFill>
              <a:latin typeface="Arimo"/>
            </a:endParaRP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Missed payments are not reported </a:t>
            </a:r>
            <a:r>
              <a:rPr lang="en-US" sz="6013" b="1" dirty="0">
                <a:solidFill>
                  <a:srgbClr val="00B050"/>
                </a:solidFill>
                <a:latin typeface="Arimo"/>
              </a:rPr>
              <a:t>+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Interest still accrues and payments are still owed </a:t>
            </a:r>
            <a:r>
              <a:rPr lang="en-US" sz="6013" b="1" dirty="0">
                <a:solidFill>
                  <a:srgbClr val="FF0000"/>
                </a:solidFill>
                <a:latin typeface="Arimo"/>
              </a:rPr>
              <a:t>-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Missing Payments </a:t>
            </a:r>
            <a:r>
              <a:rPr lang="en-US" sz="6013" b="1" u="sng" dirty="0">
                <a:solidFill>
                  <a:srgbClr val="000000"/>
                </a:solidFill>
                <a:latin typeface="Arimo"/>
              </a:rPr>
              <a:t>could</a:t>
            </a:r>
            <a:r>
              <a:rPr lang="en-US" sz="6013" b="1" dirty="0">
                <a:solidFill>
                  <a:srgbClr val="000000"/>
                </a:solidFill>
                <a:latin typeface="Arimo"/>
              </a:rPr>
              <a:t> increase </a:t>
            </a:r>
            <a:r>
              <a:rPr lang="en-US" sz="6013" dirty="0">
                <a:solidFill>
                  <a:srgbClr val="000000"/>
                </a:solidFill>
                <a:latin typeface="Arimo"/>
              </a:rPr>
              <a:t>future monthly payments </a:t>
            </a:r>
            <a:r>
              <a:rPr lang="en-US" sz="6013" b="1" dirty="0">
                <a:solidFill>
                  <a:srgbClr val="FF0000"/>
                </a:solidFill>
                <a:latin typeface="Arimo"/>
              </a:rPr>
              <a:t>-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endParaRPr lang="en-US" sz="6013" dirty="0">
              <a:solidFill>
                <a:srgbClr val="000000"/>
              </a:solidFill>
              <a:latin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298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41796" y="0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26427" y="291004"/>
            <a:ext cx="13173163" cy="135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 dirty="0">
                <a:solidFill>
                  <a:srgbClr val="000000"/>
                </a:solidFill>
                <a:latin typeface="Arimo"/>
              </a:rPr>
              <a:t>The Silver Lining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9608" y="1824637"/>
            <a:ext cx="16306800" cy="529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Defrauded borrows are getting forgiveness from widespread college misrepresentations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r>
              <a:rPr lang="en-US" sz="6013" dirty="0">
                <a:solidFill>
                  <a:srgbClr val="000000"/>
                </a:solidFill>
                <a:latin typeface="Arimo"/>
              </a:rPr>
              <a:t>ITT Tech Scandal – 4.4 Billion Dollars Defrauded</a:t>
            </a:r>
          </a:p>
          <a:p>
            <a:pPr marL="1298373" lvl="1" indent="-649186">
              <a:lnSpc>
                <a:spcPts val="8419"/>
              </a:lnSpc>
              <a:buFont typeface="Arial"/>
              <a:buChar char="•"/>
            </a:pPr>
            <a:endParaRPr lang="en-US" sz="6013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12" name="Picture 11" descr="A sign in front of trees&#10;&#10;Description automatically generated">
            <a:extLst>
              <a:ext uri="{FF2B5EF4-FFF2-40B4-BE49-F238E27FC236}">
                <a16:creationId xmlns:a16="http://schemas.microsoft.com/office/drawing/2014/main" id="{D94C8A13-FB81-6B84-2B0C-2F79C756C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07600"/>
            <a:ext cx="5544769" cy="43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5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9894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626703" y="3877696"/>
            <a:ext cx="2154989" cy="795031"/>
            <a:chOff x="0" y="0"/>
            <a:chExt cx="1212620" cy="4084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12620" cy="408432"/>
            </a:xfrm>
            <a:custGeom>
              <a:avLst/>
              <a:gdLst/>
              <a:ahLst/>
              <a:cxnLst/>
              <a:rect l="l" t="t" r="r" b="b"/>
              <a:pathLst>
                <a:path w="1212620" h="408432">
                  <a:moveTo>
                    <a:pt x="0" y="0"/>
                  </a:moveTo>
                  <a:lnTo>
                    <a:pt x="1212620" y="0"/>
                  </a:lnTo>
                  <a:lnTo>
                    <a:pt x="1212620" y="408432"/>
                  </a:lnTo>
                  <a:lnTo>
                    <a:pt x="0" y="408432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3271622" y="4625103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626703" y="3901449"/>
            <a:ext cx="2154989" cy="726737"/>
            <a:chOff x="0" y="0"/>
            <a:chExt cx="2873318" cy="968983"/>
          </a:xfrm>
        </p:grpSpPr>
        <p:sp>
          <p:nvSpPr>
            <p:cNvPr id="12" name="AutoShape 12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95402" y="76027"/>
            <a:ext cx="7717300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Savers Shortfall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32955" y="4301740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26703" y="3880213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149910" y="4285604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98946" y="-24713"/>
            <a:ext cx="18505996" cy="9317124"/>
            <a:chOff x="0" y="0"/>
            <a:chExt cx="3591308" cy="1808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1308" cy="1808098"/>
            </a:xfrm>
            <a:custGeom>
              <a:avLst/>
              <a:gdLst/>
              <a:ahLst/>
              <a:cxnLst/>
              <a:rect l="l" t="t" r="r" b="b"/>
              <a:pathLst>
                <a:path w="3591308" h="1808098">
                  <a:moveTo>
                    <a:pt x="0" y="0"/>
                  </a:moveTo>
                  <a:lnTo>
                    <a:pt x="3591308" y="0"/>
                  </a:lnTo>
                  <a:lnTo>
                    <a:pt x="3591308" y="1808098"/>
                  </a:lnTo>
                  <a:lnTo>
                    <a:pt x="0" y="1808098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92411"/>
            <a:ext cx="18288000" cy="994589"/>
            <a:chOff x="0" y="0"/>
            <a:chExt cx="6186311" cy="336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336441"/>
            </a:xfrm>
            <a:custGeom>
              <a:avLst/>
              <a:gdLst/>
              <a:ahLst/>
              <a:cxnLst/>
              <a:rect l="l" t="t" r="r" b="b"/>
              <a:pathLst>
                <a:path w="6186311" h="336441">
                  <a:moveTo>
                    <a:pt x="0" y="0"/>
                  </a:moveTo>
                  <a:lnTo>
                    <a:pt x="6186311" y="0"/>
                  </a:lnTo>
                  <a:lnTo>
                    <a:pt x="6186311" y="336441"/>
                  </a:lnTo>
                  <a:lnTo>
                    <a:pt x="0" y="336441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59300" y="9375499"/>
            <a:ext cx="929335" cy="828413"/>
          </a:xfrm>
          <a:custGeom>
            <a:avLst/>
            <a:gdLst/>
            <a:ahLst/>
            <a:cxnLst/>
            <a:rect l="l" t="t" r="r" b="b"/>
            <a:pathLst>
              <a:path w="929335" h="828413">
                <a:moveTo>
                  <a:pt x="0" y="0"/>
                </a:moveTo>
                <a:lnTo>
                  <a:pt x="929335" y="0"/>
                </a:lnTo>
                <a:lnTo>
                  <a:pt x="929335" y="828413"/>
                </a:lnTo>
                <a:lnTo>
                  <a:pt x="0" y="82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21" r="-66721" b="-487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626703" y="3877696"/>
            <a:ext cx="2555707" cy="747407"/>
            <a:chOff x="0" y="0"/>
            <a:chExt cx="1438106" cy="4084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38106" cy="408432"/>
            </a:xfrm>
            <a:custGeom>
              <a:avLst/>
              <a:gdLst/>
              <a:ahLst/>
              <a:cxnLst/>
              <a:rect l="l" t="t" r="r" b="b"/>
              <a:pathLst>
                <a:path w="1438106" h="408432">
                  <a:moveTo>
                    <a:pt x="0" y="0"/>
                  </a:moveTo>
                  <a:lnTo>
                    <a:pt x="1438106" y="0"/>
                  </a:lnTo>
                  <a:lnTo>
                    <a:pt x="1438106" y="408432"/>
                  </a:lnTo>
                  <a:lnTo>
                    <a:pt x="0" y="408432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81692" y="3213740"/>
            <a:ext cx="2107364" cy="1435175"/>
            <a:chOff x="0" y="0"/>
            <a:chExt cx="1185822" cy="7773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85822" cy="777380"/>
            </a:xfrm>
            <a:custGeom>
              <a:avLst/>
              <a:gdLst/>
              <a:ahLst/>
              <a:cxnLst/>
              <a:rect l="l" t="t" r="r" b="b"/>
              <a:pathLst>
                <a:path w="1185822" h="777380">
                  <a:moveTo>
                    <a:pt x="0" y="0"/>
                  </a:moveTo>
                  <a:lnTo>
                    <a:pt x="1185822" y="0"/>
                  </a:lnTo>
                  <a:lnTo>
                    <a:pt x="1185822" y="777380"/>
                  </a:lnTo>
                  <a:lnTo>
                    <a:pt x="0" y="7773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3271622" y="4625103"/>
            <a:ext cx="1187828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734067" y="3201939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734067" y="3219313"/>
            <a:ext cx="2154989" cy="726737"/>
            <a:chOff x="0" y="0"/>
            <a:chExt cx="2873318" cy="968983"/>
          </a:xfrm>
        </p:grpSpPr>
        <p:sp>
          <p:nvSpPr>
            <p:cNvPr id="15" name="AutoShape 15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26703" y="3901449"/>
            <a:ext cx="2154989" cy="726737"/>
            <a:chOff x="0" y="0"/>
            <a:chExt cx="2873318" cy="968983"/>
          </a:xfrm>
        </p:grpSpPr>
        <p:sp>
          <p:nvSpPr>
            <p:cNvPr id="18" name="AutoShape 18"/>
            <p:cNvSpPr/>
            <p:nvPr/>
          </p:nvSpPr>
          <p:spPr>
            <a:xfrm rot="-5400000">
              <a:off x="-452702" y="452781"/>
              <a:ext cx="968903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33996" y="0"/>
              <a:ext cx="2839322" cy="0"/>
            </a:xfrm>
            <a:prstGeom prst="line">
              <a:avLst/>
            </a:prstGeom>
            <a:ln w="635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0" y="9363337"/>
            <a:ext cx="4505262" cy="7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>
                <a:solidFill>
                  <a:srgbClr val="FFFFFF"/>
                </a:solidFill>
                <a:latin typeface="Quicksand 2"/>
              </a:rPr>
              <a:t>Debt Free 4 Life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95402" y="76027"/>
            <a:ext cx="7717300" cy="143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</a:pPr>
            <a:r>
              <a:rPr lang="en-US" sz="8292">
                <a:solidFill>
                  <a:srgbClr val="000000"/>
                </a:solidFill>
                <a:latin typeface="Quicksand Light"/>
              </a:rPr>
              <a:t>Savers Shortfall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32955" y="4301740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26703" y="3880213"/>
            <a:ext cx="24061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Save &amp;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Wait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149910" y="4285604"/>
            <a:ext cx="6051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 $0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F7DB656D2F2047ACBF0A9E6146A8B1" ma:contentTypeVersion="8" ma:contentTypeDescription="Create a new document." ma:contentTypeScope="" ma:versionID="4f1e1a22a6a2bbec6dc92591d1127deb">
  <xsd:schema xmlns:xsd="http://www.w3.org/2001/XMLSchema" xmlns:xs="http://www.w3.org/2001/XMLSchema" xmlns:p="http://schemas.microsoft.com/office/2006/metadata/properties" xmlns:ns3="b050bfa6-2dcb-4756-be38-894747447e23" targetNamespace="http://schemas.microsoft.com/office/2006/metadata/properties" ma:root="true" ma:fieldsID="73fd7b7551dfc78d6ec35681bdc6134f" ns3:_="">
    <xsd:import namespace="b050bfa6-2dcb-4756-be38-894747447e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0bfa6-2dcb-4756-be38-894747447e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50bfa6-2dcb-4756-be38-894747447e23" xsi:nil="true"/>
  </documentManagement>
</p:properties>
</file>

<file path=customXml/itemProps1.xml><?xml version="1.0" encoding="utf-8"?>
<ds:datastoreItem xmlns:ds="http://schemas.openxmlformats.org/officeDocument/2006/customXml" ds:itemID="{CA5D9C3C-66C1-4950-AA93-1CA297B3AA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C7B836-8897-4ED7-B79F-C09E238F64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50bfa6-2dcb-4756-be38-894747447e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65EB96-E2B0-4504-A7E1-926E7380A8F0}">
  <ds:schemaRefs>
    <ds:schemaRef ds:uri="b050bfa6-2dcb-4756-be38-894747447e2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1264</Words>
  <Application>Microsoft Office PowerPoint</Application>
  <PresentationFormat>Custom</PresentationFormat>
  <Paragraphs>537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Arimo Bold</vt:lpstr>
      <vt:lpstr>Quicksand 2</vt:lpstr>
      <vt:lpstr>Calibri</vt:lpstr>
      <vt:lpstr>Quicksand 1</vt:lpstr>
      <vt:lpstr>Quicksand Light Bold</vt:lpstr>
      <vt:lpstr>Courier New</vt:lpstr>
      <vt:lpstr>Arimo</vt:lpstr>
      <vt:lpstr>Open Sans Light</vt:lpstr>
      <vt:lpstr>Arial</vt:lpstr>
      <vt:lpstr>Open Sans</vt:lpstr>
      <vt:lpstr>Quicksand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DF4L Student Loan Presentation</dc:title>
  <dc:creator>Hunter Guthrie</dc:creator>
  <cp:lastModifiedBy>Hunter Guthrie</cp:lastModifiedBy>
  <cp:revision>3</cp:revision>
  <dcterms:created xsi:type="dcterms:W3CDTF">2006-08-16T00:00:00Z</dcterms:created>
  <dcterms:modified xsi:type="dcterms:W3CDTF">2023-10-28T00:22:25Z</dcterms:modified>
  <dc:identifier>DAETPCadMwg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0x010100F6F7DB656D2F2047ACBF0A9E6146A8B1</vt:lpwstr>
  </property>
</Properties>
</file>