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51"/>
  </p:notesMasterIdLst>
  <p:sldIdLst>
    <p:sldId id="256" r:id="rId2"/>
    <p:sldId id="257" r:id="rId3"/>
    <p:sldId id="258" r:id="rId4"/>
    <p:sldId id="259" r:id="rId5"/>
    <p:sldId id="480" r:id="rId6"/>
    <p:sldId id="481" r:id="rId7"/>
    <p:sldId id="298" r:id="rId8"/>
    <p:sldId id="299" r:id="rId9"/>
    <p:sldId id="482" r:id="rId10"/>
    <p:sldId id="483" r:id="rId11"/>
    <p:sldId id="484" r:id="rId12"/>
    <p:sldId id="277" r:id="rId13"/>
    <p:sldId id="485" r:id="rId14"/>
    <p:sldId id="275" r:id="rId15"/>
    <p:sldId id="381" r:id="rId16"/>
    <p:sldId id="487" r:id="rId17"/>
    <p:sldId id="488" r:id="rId18"/>
    <p:sldId id="489" r:id="rId19"/>
    <p:sldId id="372" r:id="rId20"/>
    <p:sldId id="358" r:id="rId21"/>
    <p:sldId id="373" r:id="rId22"/>
    <p:sldId id="490" r:id="rId23"/>
    <p:sldId id="491" r:id="rId24"/>
    <p:sldId id="492" r:id="rId25"/>
    <p:sldId id="355" r:id="rId26"/>
    <p:sldId id="403" r:id="rId27"/>
    <p:sldId id="404" r:id="rId28"/>
    <p:sldId id="493" r:id="rId29"/>
    <p:sldId id="305" r:id="rId30"/>
    <p:sldId id="494" r:id="rId31"/>
    <p:sldId id="387" r:id="rId32"/>
    <p:sldId id="388" r:id="rId33"/>
    <p:sldId id="389" r:id="rId34"/>
    <p:sldId id="263" r:id="rId35"/>
    <p:sldId id="272" r:id="rId36"/>
    <p:sldId id="392" r:id="rId37"/>
    <p:sldId id="270" r:id="rId38"/>
    <p:sldId id="495" r:id="rId39"/>
    <p:sldId id="262" r:id="rId40"/>
    <p:sldId id="496" r:id="rId41"/>
    <p:sldId id="497" r:id="rId42"/>
    <p:sldId id="498" r:id="rId43"/>
    <p:sldId id="1401" r:id="rId44"/>
    <p:sldId id="1410" r:id="rId45"/>
    <p:sldId id="1426" r:id="rId46"/>
    <p:sldId id="1427" r:id="rId47"/>
    <p:sldId id="1428" r:id="rId48"/>
    <p:sldId id="293" r:id="rId49"/>
    <p:sldId id="1429"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0775A-9786-4F7B-B250-857EBA585B95}"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D2182-E52D-4920-BE42-26CE13BBA0FE}" type="slidenum">
              <a:rPr lang="en-US" smtClean="0"/>
              <a:t>‹#›</a:t>
            </a:fld>
            <a:endParaRPr lang="en-US"/>
          </a:p>
        </p:txBody>
      </p:sp>
    </p:spTree>
    <p:extLst>
      <p:ext uri="{BB962C8B-B14F-4D97-AF65-F5344CB8AC3E}">
        <p14:creationId xmlns:p14="http://schemas.microsoft.com/office/powerpoint/2010/main" val="312933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Here</a:t>
            </a:r>
            <a:r>
              <a:rPr lang="ja-JP" altLang="en-US" dirty="0">
                <a:latin typeface="Arial" charset="0"/>
              </a:rPr>
              <a:t>’</a:t>
            </a:r>
            <a:r>
              <a:rPr lang="en-US" altLang="ja-JP" dirty="0">
                <a:latin typeface="Arial" charset="0"/>
              </a:rPr>
              <a:t>s why. These are the payout rates from almost any life insurance company in America (be aware, rates can change). For those still more inclined to invest in bank products: do banks offer different interest rates based on age? </a:t>
            </a:r>
            <a:r>
              <a:rPr lang="en-US" altLang="ja-JP" b="1" i="0" dirty="0">
                <a:latin typeface="Arial" charset="0"/>
              </a:rPr>
              <a:t>No</a:t>
            </a:r>
            <a:r>
              <a:rPr lang="en-US" altLang="ja-JP" dirty="0">
                <a:latin typeface="Arial" charset="0"/>
              </a:rPr>
              <a:t>, they pay </a:t>
            </a:r>
            <a:r>
              <a:rPr lang="en-US" altLang="ja-JP" i="1" dirty="0">
                <a:latin typeface="Arial" charset="0"/>
              </a:rPr>
              <a:t>everyone</a:t>
            </a:r>
            <a:r>
              <a:rPr lang="en-US" altLang="ja-JP" dirty="0">
                <a:latin typeface="Arial" charset="0"/>
              </a:rPr>
              <a:t> the same rate. As do bonds. Their CPA may say that she likes municipal bonds, but those also pay everyone the same rate. </a:t>
            </a:r>
          </a:p>
          <a:p>
            <a:endParaRPr lang="en-US" altLang="ja-JP" dirty="0">
              <a:latin typeface="Arial" charset="0"/>
            </a:endParaRPr>
          </a:p>
          <a:p>
            <a:r>
              <a:rPr lang="en-US" altLang="ja-JP" dirty="0">
                <a:latin typeface="Arial" charset="0"/>
              </a:rPr>
              <a:t>Finally, people should ask their stockbroker</a:t>
            </a:r>
            <a:r>
              <a:rPr lang="en-US" altLang="ja-JP" baseline="0" dirty="0">
                <a:latin typeface="Arial" charset="0"/>
              </a:rPr>
              <a:t> - </a:t>
            </a:r>
            <a:r>
              <a:rPr lang="en-US" altLang="ja-JP" dirty="0">
                <a:latin typeface="Arial" charset="0"/>
              </a:rPr>
              <a:t>do stocks pay higher dividends based on someone’s age? </a:t>
            </a:r>
            <a:r>
              <a:rPr lang="en-US" altLang="ja-JP" b="1" dirty="0">
                <a:latin typeface="Arial" charset="0"/>
              </a:rPr>
              <a:t>No! </a:t>
            </a:r>
            <a:r>
              <a:rPr lang="en-US" altLang="ja-JP" dirty="0">
                <a:latin typeface="Arial" charset="0"/>
              </a:rPr>
              <a:t>So here is an important concept to understand: a lifetime income annuity has higher payout rates based on age because the annuity holder gets paid </a:t>
            </a:r>
            <a:r>
              <a:rPr lang="en-US" altLang="ja-JP" b="1" i="1" dirty="0">
                <a:latin typeface="Arial" charset="0"/>
              </a:rPr>
              <a:t>mortality credits</a:t>
            </a:r>
            <a:r>
              <a:rPr lang="en-US" altLang="ja-JP" dirty="0">
                <a:latin typeface="Arial" charset="0"/>
              </a:rPr>
              <a:t>. In effect, the main reason someone wants to buy a lifetime income annuity is because they get paid mortality credits. CDs do</a:t>
            </a:r>
            <a:r>
              <a:rPr lang="en-US" altLang="ja-JP" baseline="0" dirty="0">
                <a:latin typeface="Arial" charset="0"/>
              </a:rPr>
              <a:t> </a:t>
            </a:r>
            <a:r>
              <a:rPr lang="en-US" altLang="ja-JP" dirty="0">
                <a:latin typeface="Arial" charset="0"/>
              </a:rPr>
              <a:t>not pay mortality credits. Municipal bonds do not pay mortality credits. Stocks have </a:t>
            </a:r>
            <a:r>
              <a:rPr lang="en-US" altLang="ja-JP" b="1" i="1" dirty="0">
                <a:latin typeface="Arial" charset="0"/>
              </a:rPr>
              <a:t>never</a:t>
            </a:r>
            <a:r>
              <a:rPr lang="en-US" altLang="ja-JP" dirty="0">
                <a:latin typeface="Arial" charset="0"/>
              </a:rPr>
              <a:t> paid a mortality credit in the entire</a:t>
            </a:r>
            <a:r>
              <a:rPr lang="en-US" altLang="ja-JP" baseline="0" dirty="0">
                <a:latin typeface="Arial" charset="0"/>
              </a:rPr>
              <a:t> </a:t>
            </a:r>
            <a:r>
              <a:rPr lang="en-US" altLang="ja-JP" dirty="0">
                <a:latin typeface="Arial" charset="0"/>
              </a:rPr>
              <a:t>history of the stock market! </a:t>
            </a:r>
          </a:p>
          <a:p>
            <a:endParaRPr lang="en-US" altLang="ja-JP" dirty="0">
              <a:latin typeface="Arial" charset="0"/>
            </a:endParaRPr>
          </a:p>
          <a:p>
            <a:r>
              <a:rPr lang="en-US" altLang="ja-JP" dirty="0">
                <a:latin typeface="Arial" charset="0"/>
              </a:rPr>
              <a:t>Lifetime income annuities are structured to satisfy the needs of aging clients, and that is why annuities are the only financial product that offers mortality credits. Dr. Moshe </a:t>
            </a:r>
            <a:r>
              <a:rPr lang="en-US" altLang="ja-JP" dirty="0" err="1">
                <a:latin typeface="Arial" charset="0"/>
              </a:rPr>
              <a:t>Milevsky</a:t>
            </a:r>
            <a:r>
              <a:rPr lang="en-US" altLang="ja-JP" dirty="0">
                <a:latin typeface="Arial" charset="0"/>
              </a:rPr>
              <a:t> refers to these mortality credits as </a:t>
            </a:r>
            <a:r>
              <a:rPr lang="ja-JP" altLang="en-US" dirty="0">
                <a:latin typeface="Arial" charset="0"/>
              </a:rPr>
              <a:t>“</a:t>
            </a:r>
            <a:r>
              <a:rPr lang="en-US" altLang="ja-JP" dirty="0">
                <a:latin typeface="Arial" charset="0"/>
              </a:rPr>
              <a:t>longevity credits</a:t>
            </a:r>
            <a:r>
              <a:rPr lang="ja-JP" altLang="en-US" dirty="0">
                <a:latin typeface="Arial" charset="0"/>
              </a:rPr>
              <a:t>”</a:t>
            </a:r>
            <a:r>
              <a:rPr lang="en-US" altLang="ja-JP" dirty="0">
                <a:latin typeface="Arial" charset="0"/>
              </a:rPr>
              <a:t> because people actually </a:t>
            </a:r>
            <a:r>
              <a:rPr lang="en-US" altLang="ja-JP" b="1" dirty="0">
                <a:latin typeface="Arial" charset="0"/>
              </a:rPr>
              <a:t>get paid for </a:t>
            </a:r>
            <a:r>
              <a:rPr lang="en-US" altLang="ja-JP" b="1" dirty="0">
                <a:solidFill>
                  <a:schemeClr val="accent6">
                    <a:lumMod val="75000"/>
                  </a:schemeClr>
                </a:solidFill>
                <a:latin typeface="Arial" charset="0"/>
              </a:rPr>
              <a:t>living</a:t>
            </a:r>
            <a:r>
              <a:rPr lang="en-US" altLang="ja-JP" b="1" dirty="0">
                <a:latin typeface="Arial" charset="0"/>
              </a:rPr>
              <a:t> longer!</a:t>
            </a:r>
          </a:p>
          <a:p>
            <a:endParaRPr lang="en-US" b="1" dirty="0">
              <a:latin typeface="Arial" charset="0"/>
            </a:endParaRPr>
          </a:p>
          <a:p>
            <a:br>
              <a:rPr lang="en-US" b="1" dirty="0">
                <a:latin typeface="Arial" charset="0"/>
              </a:rPr>
            </a:br>
            <a:r>
              <a:rPr lang="en-US" b="1" dirty="0">
                <a:latin typeface="Arial" charset="0"/>
              </a:rPr>
              <a:t>Update the source</a:t>
            </a:r>
          </a:p>
        </p:txBody>
      </p:sp>
      <p:sp>
        <p:nvSpPr>
          <p:cNvPr id="4" name="Slide Number Placeholder 3"/>
          <p:cNvSpPr>
            <a:spLocks noGrp="1"/>
          </p:cNvSpPr>
          <p:nvPr>
            <p:ph type="sldNum" sz="quarter" idx="10"/>
          </p:nvPr>
        </p:nvSpPr>
        <p:spPr/>
        <p:txBody>
          <a:bodyPr/>
          <a:lstStyle/>
          <a:p>
            <a:fld id="{EBA0DDE0-DBA7-473A-B5B7-902859465176}" type="slidenum">
              <a:rPr lang="en-US" smtClean="0"/>
              <a:pPr/>
              <a:t>12</a:t>
            </a:fld>
            <a:endParaRPr lang="en-US"/>
          </a:p>
        </p:txBody>
      </p:sp>
    </p:spTree>
    <p:extLst>
      <p:ext uri="{BB962C8B-B14F-4D97-AF65-F5344CB8AC3E}">
        <p14:creationId xmlns:p14="http://schemas.microsoft.com/office/powerpoint/2010/main" val="1348110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282" name="Rectangle 8"/>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buClrTx/>
              <a:buSzPct val="45000"/>
              <a:buFontTx/>
              <a:buNone/>
            </a:pPr>
            <a:fld id="{419F3501-CAD3-4BBE-94A0-E671130AAC03}" type="slidenum">
              <a:rPr lang="en-US" altLang="en-US"/>
              <a:pPr eaLnBrk="1" hangingPunct="1">
                <a:spcBef>
                  <a:spcPct val="0"/>
                </a:spcBef>
                <a:buClrTx/>
                <a:buSzPct val="45000"/>
                <a:buFontTx/>
                <a:buNone/>
              </a:pPr>
              <a:t>32</a:t>
            </a:fld>
            <a:endParaRPr lang="en-US" altLang="en-US"/>
          </a:p>
        </p:txBody>
      </p:sp>
      <p:sp>
        <p:nvSpPr>
          <p:cNvPr id="353283" name="Rectangle 1"/>
          <p:cNvSpPr>
            <a:spLocks noGrp="1" noRot="1" noChangeAspect="1" noChangeArrowheads="1" noTextEdit="1"/>
          </p:cNvSpPr>
          <p:nvPr>
            <p:ph type="sldImg"/>
          </p:nvPr>
        </p:nvSpPr>
        <p:spPr>
          <a:xfrm>
            <a:off x="417513" y="703263"/>
            <a:ext cx="6242050" cy="35115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3284" name="Text Box 2"/>
          <p:cNvSpPr>
            <a:spLocks noGrp="1" noChangeArrowheads="1"/>
          </p:cNvSpPr>
          <p:nvPr>
            <p:ph type="body" idx="1"/>
          </p:nvPr>
        </p:nvSpPr>
        <p:spPr>
          <a:xfrm>
            <a:off x="944563" y="4448175"/>
            <a:ext cx="5187950" cy="42100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ea typeface="Microsoft YaHei" panose="020B0503020204020204" pitchFamily="34" charset="-122"/>
              </a:rPr>
              <a:t>The odds of you totaling</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your car between</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now and the day you die</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are about 18 out of 100</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(18%), yet nearly every</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automobile owner carries</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auto insurance.</a:t>
            </a:r>
          </a:p>
        </p:txBody>
      </p:sp>
      <p:sp>
        <p:nvSpPr>
          <p:cNvPr id="353285" name="Text Box 3"/>
          <p:cNvSpPr txBox="1">
            <a:spLocks noChangeArrowheads="1"/>
          </p:cNvSpPr>
          <p:nvPr/>
        </p:nvSpPr>
        <p:spPr bwMode="auto">
          <a:xfrm>
            <a:off x="4010025" y="8894763"/>
            <a:ext cx="3067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960" tIns="47160" rIns="93960" bIns="47160" anchor="b"/>
          <a:lstStyle>
            <a:lvl1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9EEB47D-993C-4AEB-94EF-C3D6D2182696}" type="slidenum">
              <a:rPr lang="en-US" altLang="en-US">
                <a:latin typeface="Arial" panose="020B0604020202020204" pitchFamily="34" charset="0"/>
              </a:rPr>
              <a:pPr algn="r" eaLnBrk="1" hangingPunct="1">
                <a:spcBef>
                  <a:spcPct val="0"/>
                </a:spcBef>
                <a:buClrTx/>
                <a:buFontTx/>
                <a:buNone/>
              </a:pPr>
              <a:t>32</a:t>
            </a:fld>
            <a:endParaRPr lang="en-US" altLang="en-US">
              <a:latin typeface="Arial" panose="020B0604020202020204" pitchFamily="34" charset="0"/>
            </a:endParaRPr>
          </a:p>
        </p:txBody>
      </p:sp>
    </p:spTree>
    <p:extLst>
      <p:ext uri="{BB962C8B-B14F-4D97-AF65-F5344CB8AC3E}">
        <p14:creationId xmlns:p14="http://schemas.microsoft.com/office/powerpoint/2010/main" val="1270147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282" name="Rectangle 8"/>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buClrTx/>
              <a:buSzPct val="45000"/>
              <a:buFontTx/>
              <a:buNone/>
            </a:pPr>
            <a:fld id="{419F3501-CAD3-4BBE-94A0-E671130AAC03}" type="slidenum">
              <a:rPr lang="en-US" altLang="en-US"/>
              <a:pPr eaLnBrk="1" hangingPunct="1">
                <a:spcBef>
                  <a:spcPct val="0"/>
                </a:spcBef>
                <a:buClrTx/>
                <a:buSzPct val="45000"/>
                <a:buFontTx/>
                <a:buNone/>
              </a:pPr>
              <a:t>33</a:t>
            </a:fld>
            <a:endParaRPr lang="en-US" altLang="en-US"/>
          </a:p>
        </p:txBody>
      </p:sp>
      <p:sp>
        <p:nvSpPr>
          <p:cNvPr id="353283" name="Rectangle 1"/>
          <p:cNvSpPr>
            <a:spLocks noGrp="1" noRot="1" noChangeAspect="1" noChangeArrowheads="1" noTextEdit="1"/>
          </p:cNvSpPr>
          <p:nvPr>
            <p:ph type="sldImg"/>
          </p:nvPr>
        </p:nvSpPr>
        <p:spPr>
          <a:xfrm>
            <a:off x="417513" y="703263"/>
            <a:ext cx="6242050" cy="35115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3284" name="Text Box 2"/>
          <p:cNvSpPr>
            <a:spLocks noGrp="1" noChangeArrowheads="1"/>
          </p:cNvSpPr>
          <p:nvPr>
            <p:ph type="body" idx="1"/>
          </p:nvPr>
        </p:nvSpPr>
        <p:spPr>
          <a:xfrm>
            <a:off x="944563" y="4448175"/>
            <a:ext cx="5187950" cy="42100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ea typeface="Microsoft YaHei" panose="020B0503020204020204" pitchFamily="34" charset="-122"/>
              </a:rPr>
              <a:t>The odds that you will</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need some form of long-term</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care between now and the</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day you die are about 72 out</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of 100 (72%). However, less</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than 30% of Americans over</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the age of 45 have purchased</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long-term care insurance. Source: The 2010 Sourcebook for Long Term Care Insurance</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2010 (data compiled by </a:t>
            </a:r>
            <a:r>
              <a:rPr lang="en-US" altLang="en-US" dirty="0" err="1">
                <a:latin typeface="Arial" panose="020B0604020202020204" pitchFamily="34" charset="0"/>
                <a:ea typeface="Microsoft YaHei" panose="020B0503020204020204" pitchFamily="34" charset="-122"/>
              </a:rPr>
              <a:t>Millman</a:t>
            </a:r>
            <a:endParaRPr lang="en-US" altLang="en-US" dirty="0">
              <a:latin typeface="Arial" panose="020B0604020202020204" pitchFamily="34" charset="0"/>
              <a:ea typeface="Microsoft YaHei" panose="020B0503020204020204" pitchFamily="34" charset="-122"/>
            </a:endParaRPr>
          </a:p>
        </p:txBody>
      </p:sp>
      <p:sp>
        <p:nvSpPr>
          <p:cNvPr id="353285" name="Text Box 3"/>
          <p:cNvSpPr txBox="1">
            <a:spLocks noChangeArrowheads="1"/>
          </p:cNvSpPr>
          <p:nvPr/>
        </p:nvSpPr>
        <p:spPr bwMode="auto">
          <a:xfrm>
            <a:off x="4010025" y="8894763"/>
            <a:ext cx="3067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960" tIns="47160" rIns="93960" bIns="47160" anchor="b"/>
          <a:lstStyle>
            <a:lvl1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9EEB47D-993C-4AEB-94EF-C3D6D2182696}" type="slidenum">
              <a:rPr lang="en-US" altLang="en-US">
                <a:latin typeface="Arial" panose="020B0604020202020204" pitchFamily="34" charset="0"/>
              </a:rPr>
              <a:pPr algn="r" eaLnBrk="1" hangingPunct="1">
                <a:spcBef>
                  <a:spcPct val="0"/>
                </a:spcBef>
                <a:buClrTx/>
                <a:buFontTx/>
                <a:buNone/>
              </a:pPr>
              <a:t>33</a:t>
            </a:fld>
            <a:endParaRPr lang="en-US" altLang="en-US">
              <a:latin typeface="Arial" panose="020B0604020202020204" pitchFamily="34" charset="0"/>
            </a:endParaRPr>
          </a:p>
        </p:txBody>
      </p:sp>
    </p:spTree>
    <p:extLst>
      <p:ext uri="{BB962C8B-B14F-4D97-AF65-F5344CB8AC3E}">
        <p14:creationId xmlns:p14="http://schemas.microsoft.com/office/powerpoint/2010/main" val="4276671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02" name="Rectangle 8"/>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buClrTx/>
              <a:buSzPct val="45000"/>
              <a:buFontTx/>
              <a:buNone/>
            </a:pPr>
            <a:fld id="{4F258C2E-3D40-4A02-9039-0AD43A861D8F}" type="slidenum">
              <a:rPr lang="en-US" altLang="en-US"/>
              <a:pPr eaLnBrk="1" hangingPunct="1">
                <a:spcBef>
                  <a:spcPct val="0"/>
                </a:spcBef>
                <a:buClrTx/>
                <a:buSzPct val="45000"/>
                <a:buFontTx/>
                <a:buNone/>
              </a:pPr>
              <a:t>36</a:t>
            </a:fld>
            <a:endParaRPr lang="en-US" altLang="en-US"/>
          </a:p>
        </p:txBody>
      </p:sp>
      <p:sp>
        <p:nvSpPr>
          <p:cNvPr id="358403" name="Rectangle 1"/>
          <p:cNvSpPr>
            <a:spLocks noGrp="1" noRot="1" noChangeAspect="1" noChangeArrowheads="1" noTextEdit="1"/>
          </p:cNvSpPr>
          <p:nvPr>
            <p:ph type="sldImg"/>
          </p:nvPr>
        </p:nvSpPr>
        <p:spPr>
          <a:xfrm>
            <a:off x="417513" y="703263"/>
            <a:ext cx="6242050" cy="35115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04" name="Text Box 2"/>
          <p:cNvSpPr>
            <a:spLocks noGrp="1" noChangeArrowheads="1"/>
          </p:cNvSpPr>
          <p:nvPr>
            <p:ph type="body" idx="1"/>
          </p:nvPr>
        </p:nvSpPr>
        <p:spPr>
          <a:xfrm>
            <a:off x="944563" y="4448175"/>
            <a:ext cx="5187950" cy="42100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ea typeface="MS PGothic" panose="020B0600070205080204" pitchFamily="34" charset="-128"/>
              </a:rPr>
              <a:t>Think of LTCi as simply a shield that can help protect your assets.  So you are able to spend your money the way you want to instead of the way you have to.</a:t>
            </a:r>
          </a:p>
        </p:txBody>
      </p:sp>
      <p:sp>
        <p:nvSpPr>
          <p:cNvPr id="358405" name="Text Box 3"/>
          <p:cNvSpPr txBox="1">
            <a:spLocks noChangeArrowheads="1"/>
          </p:cNvSpPr>
          <p:nvPr/>
        </p:nvSpPr>
        <p:spPr bwMode="auto">
          <a:xfrm>
            <a:off x="4010025" y="8894763"/>
            <a:ext cx="3067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960" tIns="47160" rIns="93960" bIns="47160" anchor="b"/>
          <a:lstStyle>
            <a:lvl1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4AD5770-9792-4821-B14A-2FAAC565237C}" type="slidenum">
              <a:rPr lang="en-US" altLang="en-US">
                <a:latin typeface="Arial" panose="020B0604020202020204" pitchFamily="34" charset="0"/>
                <a:ea typeface="MS PGothic" panose="020B0600070205080204" pitchFamily="34" charset="-128"/>
              </a:rPr>
              <a:pPr algn="r" eaLnBrk="1" hangingPunct="1">
                <a:spcBef>
                  <a:spcPct val="0"/>
                </a:spcBef>
                <a:buClrTx/>
                <a:buFontTx/>
                <a:buNone/>
              </a:pPr>
              <a:t>36</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30552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8"/>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buClrTx/>
              <a:buSzPct val="45000"/>
              <a:buFontTx/>
              <a:buNone/>
            </a:pPr>
            <a:fld id="{471FA5AA-B36D-40B6-B3C6-F60D96AA8D38}" type="slidenum">
              <a:rPr lang="en-US" altLang="en-US"/>
              <a:pPr eaLnBrk="1" hangingPunct="1">
                <a:spcBef>
                  <a:spcPct val="0"/>
                </a:spcBef>
                <a:buClrTx/>
                <a:buSzPct val="45000"/>
                <a:buFontTx/>
                <a:buNone/>
              </a:pPr>
              <a:t>39</a:t>
            </a:fld>
            <a:endParaRPr lang="en-US" altLang="en-US"/>
          </a:p>
        </p:txBody>
      </p:sp>
      <p:sp>
        <p:nvSpPr>
          <p:cNvPr id="288771" name="Text Box 1"/>
          <p:cNvSpPr txBox="1">
            <a:spLocks noChangeArrowheads="1"/>
          </p:cNvSpPr>
          <p:nvPr/>
        </p:nvSpPr>
        <p:spPr bwMode="auto">
          <a:xfrm>
            <a:off x="4010025" y="8894763"/>
            <a:ext cx="3067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960" tIns="47160" rIns="93960" bIns="47160" anchor="b"/>
          <a:lstStyle>
            <a:lvl1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641DB1E-F03C-4817-99C6-6055B20144B0}" type="slidenum">
              <a:rPr lang="en-US" altLang="en-US">
                <a:latin typeface="Arial" panose="020B0604020202020204" pitchFamily="34" charset="0"/>
              </a:rPr>
              <a:pPr algn="r" eaLnBrk="1" hangingPunct="1">
                <a:spcBef>
                  <a:spcPct val="0"/>
                </a:spcBef>
                <a:buClrTx/>
                <a:buFontTx/>
                <a:buNone/>
              </a:pPr>
              <a:t>39</a:t>
            </a:fld>
            <a:endParaRPr lang="en-US" altLang="en-US">
              <a:latin typeface="Arial" panose="020B0604020202020204" pitchFamily="34" charset="0"/>
            </a:endParaRPr>
          </a:p>
        </p:txBody>
      </p:sp>
      <p:sp>
        <p:nvSpPr>
          <p:cNvPr id="288772" name="Rectangle 2"/>
          <p:cNvSpPr>
            <a:spLocks noGrp="1" noRot="1" noChangeAspect="1" noChangeArrowheads="1" noTextEdit="1"/>
          </p:cNvSpPr>
          <p:nvPr>
            <p:ph type="sldImg"/>
          </p:nvPr>
        </p:nvSpPr>
        <p:spPr>
          <a:xfrm>
            <a:off x="419100" y="701675"/>
            <a:ext cx="6242050" cy="35115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8773" name="Text Box 3"/>
          <p:cNvSpPr>
            <a:spLocks noGrp="1" noChangeArrowheads="1"/>
          </p:cNvSpPr>
          <p:nvPr>
            <p:ph type="body" idx="1"/>
          </p:nvPr>
        </p:nvSpPr>
        <p:spPr>
          <a:xfrm>
            <a:off x="942975" y="4446588"/>
            <a:ext cx="5191125" cy="4213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6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altLang="en-US" sz="1600" i="1" dirty="0">
                <a:latin typeface="Arial" panose="020B0604020202020204" pitchFamily="34" charset="0"/>
                <a:ea typeface="Microsoft YaHei" panose="020B0503020204020204" pitchFamily="34" charset="-122"/>
              </a:rPr>
              <a:t>	All of this is happening right when 78 million baby boomers are heading towards retirement.  A time when people need guaranteed lifetime income more than ever, and they don’t have it.</a:t>
            </a:r>
          </a:p>
          <a:p>
            <a:pPr eaLnBrk="1" hangingPunct="1">
              <a:spcBef>
                <a:spcPts val="6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endParaRPr lang="en-US" altLang="en-US" sz="1600" i="1" dirty="0">
              <a:latin typeface="Arial" panose="020B0604020202020204" pitchFamily="34" charset="0"/>
              <a:ea typeface="Microsoft YaHei" panose="020B0503020204020204" pitchFamily="34" charset="-122"/>
            </a:endParaRPr>
          </a:p>
          <a:p>
            <a:pPr eaLnBrk="1" hangingPunct="1">
              <a:spcBef>
                <a:spcPts val="6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endParaRPr lang="en-US" altLang="en-US" sz="1600" i="1" dirty="0">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037242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4E773-B7B8-4D7E-938A-D10BD70975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973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4E773-B7B8-4D7E-938A-D10BD70975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460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4E773-B7B8-4D7E-938A-D10BD70975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403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826" name="Rectangle 8"/>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buClrTx/>
              <a:buSzPct val="45000"/>
              <a:buFontTx/>
              <a:buNone/>
            </a:pPr>
            <a:fld id="{6E727C40-E89A-4BB3-A128-08201F708947}" type="slidenum">
              <a:rPr lang="en-US" altLang="en-US"/>
              <a:pPr eaLnBrk="1" hangingPunct="1">
                <a:spcBef>
                  <a:spcPct val="0"/>
                </a:spcBef>
                <a:buClrTx/>
                <a:buSzPct val="45000"/>
                <a:buFontTx/>
                <a:buNone/>
              </a:pPr>
              <a:t>48</a:t>
            </a:fld>
            <a:endParaRPr lang="en-US" altLang="en-US"/>
          </a:p>
        </p:txBody>
      </p:sp>
      <p:sp>
        <p:nvSpPr>
          <p:cNvPr id="333827" name="Text Box 1"/>
          <p:cNvSpPr txBox="1">
            <a:spLocks noChangeArrowheads="1"/>
          </p:cNvSpPr>
          <p:nvPr/>
        </p:nvSpPr>
        <p:spPr bwMode="auto">
          <a:xfrm>
            <a:off x="4010025" y="8894763"/>
            <a:ext cx="3067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960" tIns="47160" rIns="93960" bIns="47160" anchor="b"/>
          <a:lstStyle>
            <a:lvl1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D87A75C-F63F-4341-A1BB-7E1693C21316}" type="slidenum">
              <a:rPr lang="en-US" altLang="en-US">
                <a:latin typeface="Arial" panose="020B0604020202020204" pitchFamily="34" charset="0"/>
              </a:rPr>
              <a:pPr algn="r" eaLnBrk="1" hangingPunct="1">
                <a:spcBef>
                  <a:spcPct val="0"/>
                </a:spcBef>
                <a:buClrTx/>
                <a:buFontTx/>
                <a:buNone/>
              </a:pPr>
              <a:t>48</a:t>
            </a:fld>
            <a:endParaRPr lang="en-US" altLang="en-US">
              <a:latin typeface="Arial" panose="020B0604020202020204" pitchFamily="34" charset="0"/>
            </a:endParaRPr>
          </a:p>
        </p:txBody>
      </p:sp>
      <p:sp>
        <p:nvSpPr>
          <p:cNvPr id="333828" name="Rectangle 2"/>
          <p:cNvSpPr>
            <a:spLocks noGrp="1" noRot="1" noChangeAspect="1" noChangeArrowheads="1" noTextEdit="1"/>
          </p:cNvSpPr>
          <p:nvPr>
            <p:ph type="sldImg"/>
          </p:nvPr>
        </p:nvSpPr>
        <p:spPr>
          <a:xfrm>
            <a:off x="415925" y="701675"/>
            <a:ext cx="6242050" cy="35115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3829" name="Text Box 3"/>
          <p:cNvSpPr>
            <a:spLocks noGrp="1" noChangeArrowheads="1"/>
          </p:cNvSpPr>
          <p:nvPr>
            <p:ph type="body" idx="1"/>
          </p:nvPr>
        </p:nvSpPr>
        <p:spPr>
          <a:xfrm>
            <a:off x="944563" y="4448175"/>
            <a:ext cx="5187950" cy="4211638"/>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720" tIns="45360" rIns="90720" bIns="45360"/>
          <a:lstStyle/>
          <a:p>
            <a:pPr eaLnBrk="1" hangingPunct="1">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ea typeface="Microsoft YaHei" panose="020B0503020204020204" pitchFamily="34" charset="-122"/>
              </a:rPr>
              <a:t>Read slide</a:t>
            </a:r>
          </a:p>
        </p:txBody>
      </p:sp>
    </p:spTree>
    <p:extLst>
      <p:ext uri="{BB962C8B-B14F-4D97-AF65-F5344CB8AC3E}">
        <p14:creationId xmlns:p14="http://schemas.microsoft.com/office/powerpoint/2010/main" val="181905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163" eaLnBrk="0" hangingPunct="0">
              <a:defRPr sz="2700">
                <a:solidFill>
                  <a:schemeClr val="tx1"/>
                </a:solidFill>
                <a:latin typeface="Arial" pitchFamily="34" charset="0"/>
              </a:defRPr>
            </a:lvl1pPr>
            <a:lvl2pPr marL="723113" indent="-278120" defTabSz="913163" eaLnBrk="0" hangingPunct="0">
              <a:defRPr sz="2700">
                <a:solidFill>
                  <a:schemeClr val="tx1"/>
                </a:solidFill>
                <a:latin typeface="Arial" pitchFamily="34" charset="0"/>
              </a:defRPr>
            </a:lvl2pPr>
            <a:lvl3pPr marL="1112482" indent="-222496" defTabSz="913163" eaLnBrk="0" hangingPunct="0">
              <a:defRPr sz="2700">
                <a:solidFill>
                  <a:schemeClr val="tx1"/>
                </a:solidFill>
                <a:latin typeface="Arial" pitchFamily="34" charset="0"/>
              </a:defRPr>
            </a:lvl3pPr>
            <a:lvl4pPr marL="1557475" indent="-222496" defTabSz="913163" eaLnBrk="0" hangingPunct="0">
              <a:defRPr sz="2700">
                <a:solidFill>
                  <a:schemeClr val="tx1"/>
                </a:solidFill>
                <a:latin typeface="Arial" pitchFamily="34" charset="0"/>
              </a:defRPr>
            </a:lvl4pPr>
            <a:lvl5pPr marL="2002467" indent="-222496" defTabSz="913163" eaLnBrk="0" hangingPunct="0">
              <a:defRPr sz="2700">
                <a:solidFill>
                  <a:schemeClr val="tx1"/>
                </a:solidFill>
                <a:latin typeface="Arial" pitchFamily="34" charset="0"/>
              </a:defRPr>
            </a:lvl5pPr>
            <a:lvl6pPr marL="2447460" indent="-222496" defTabSz="913163" eaLnBrk="0" fontAlgn="base" hangingPunct="0">
              <a:spcBef>
                <a:spcPct val="0"/>
              </a:spcBef>
              <a:spcAft>
                <a:spcPct val="0"/>
              </a:spcAft>
              <a:defRPr sz="2700">
                <a:solidFill>
                  <a:schemeClr val="tx1"/>
                </a:solidFill>
                <a:latin typeface="Arial" pitchFamily="34" charset="0"/>
              </a:defRPr>
            </a:lvl6pPr>
            <a:lvl7pPr marL="2892453" indent="-222496" defTabSz="913163" eaLnBrk="0" fontAlgn="base" hangingPunct="0">
              <a:spcBef>
                <a:spcPct val="0"/>
              </a:spcBef>
              <a:spcAft>
                <a:spcPct val="0"/>
              </a:spcAft>
              <a:defRPr sz="2700">
                <a:solidFill>
                  <a:schemeClr val="tx1"/>
                </a:solidFill>
                <a:latin typeface="Arial" pitchFamily="34" charset="0"/>
              </a:defRPr>
            </a:lvl7pPr>
            <a:lvl8pPr marL="3337446" indent="-222496" defTabSz="913163" eaLnBrk="0" fontAlgn="base" hangingPunct="0">
              <a:spcBef>
                <a:spcPct val="0"/>
              </a:spcBef>
              <a:spcAft>
                <a:spcPct val="0"/>
              </a:spcAft>
              <a:defRPr sz="2700">
                <a:solidFill>
                  <a:schemeClr val="tx1"/>
                </a:solidFill>
                <a:latin typeface="Arial" pitchFamily="34" charset="0"/>
              </a:defRPr>
            </a:lvl8pPr>
            <a:lvl9pPr marL="3782438" indent="-222496" defTabSz="913163" eaLnBrk="0" fontAlgn="base" hangingPunct="0">
              <a:spcBef>
                <a:spcPct val="0"/>
              </a:spcBef>
              <a:spcAft>
                <a:spcPct val="0"/>
              </a:spcAft>
              <a:defRPr sz="2700">
                <a:solidFill>
                  <a:schemeClr val="tx1"/>
                </a:solidFill>
                <a:latin typeface="Arial" pitchFamily="34" charset="0"/>
              </a:defRPr>
            </a:lvl9pPr>
          </a:lstStyle>
          <a:p>
            <a:pPr eaLnBrk="1" hangingPunct="1"/>
            <a:fld id="{9FF378A2-66D3-4F9C-874C-2E97B41DE650}" type="slidenum">
              <a:rPr lang="en-US" sz="1200">
                <a:solidFill>
                  <a:prstClr val="black"/>
                </a:solidFill>
              </a:rPr>
              <a:pPr eaLnBrk="1" hangingPunct="1"/>
              <a:t>15</a:t>
            </a:fld>
            <a:endParaRPr lang="en-US" sz="1200">
              <a:solidFill>
                <a:prstClr val="black"/>
              </a:solidFill>
            </a:endParaRPr>
          </a:p>
        </p:txBody>
      </p:sp>
      <p:sp>
        <p:nvSpPr>
          <p:cNvPr id="381955"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381956" name="Rectangle 3"/>
          <p:cNvSpPr>
            <a:spLocks noGrp="1" noChangeArrowheads="1"/>
          </p:cNvSpPr>
          <p:nvPr>
            <p:ph type="body" idx="1"/>
          </p:nvPr>
        </p:nvSpPr>
        <p:spPr>
          <a:xfrm>
            <a:off x="913785" y="4342548"/>
            <a:ext cx="5030431" cy="4116195"/>
          </a:xfrm>
          <a:solidFill>
            <a:srgbClr val="FFFFFF"/>
          </a:solidFill>
          <a:ln>
            <a:solidFill>
              <a:srgbClr val="000000"/>
            </a:solidFill>
          </a:ln>
        </p:spPr>
        <p:txBody>
          <a:bodyPr/>
          <a:lstStyle/>
          <a:p>
            <a:pPr defTabSz="465887">
              <a:defRPr/>
            </a:pPr>
            <a:r>
              <a:rPr lang="en-US" dirty="0">
                <a:latin typeface="Arial" charset="0"/>
              </a:rPr>
              <a:t>For example, if a</a:t>
            </a:r>
            <a:r>
              <a:rPr lang="en-US" baseline="0" dirty="0">
                <a:latin typeface="Arial" charset="0"/>
              </a:rPr>
              <a:t> person</a:t>
            </a:r>
            <a:r>
              <a:rPr lang="en-US" dirty="0">
                <a:latin typeface="Arial" charset="0"/>
              </a:rPr>
              <a:t> gets $1,000 per month from their nest egg, the purchasing power at 4% inflation will be cut by more than half in 20 years and by more than two-thirds in 30 years. There have even been some periods, such as the late 1970s, when inflation soared into the double digits. Inflation is extremely problematic for retirees, who are on fixed incomes and depend on their retirement savings to help make ends meet. High inflation can erode both their income and their portfolio if they do not plan for it. The U.S. has experienced a period of relative price stability and low inflation for the past 25 years or so. Even so, prices of food, gas, stamps, and other items have gone up significantly over this same period.</a:t>
            </a:r>
          </a:p>
        </p:txBody>
      </p:sp>
    </p:spTree>
    <p:extLst>
      <p:ext uri="{BB962C8B-B14F-4D97-AF65-F5344CB8AC3E}">
        <p14:creationId xmlns:p14="http://schemas.microsoft.com/office/powerpoint/2010/main" val="10213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buClrTx/>
              <a:buSzPct val="45000"/>
              <a:buFontTx/>
              <a:buNone/>
            </a:pPr>
            <a:fld id="{A530BE4A-F867-4FF3-8A81-9EC057E3B0B4}" type="slidenum">
              <a:rPr lang="en-US" altLang="en-US"/>
              <a:pPr eaLnBrk="1" hangingPunct="1">
                <a:spcBef>
                  <a:spcPct val="0"/>
                </a:spcBef>
                <a:buClrTx/>
                <a:buSzPct val="45000"/>
                <a:buFontTx/>
                <a:buNone/>
              </a:pPr>
              <a:t>19</a:t>
            </a:fld>
            <a:endParaRPr lang="en-US" altLang="en-US"/>
          </a:p>
        </p:txBody>
      </p:sp>
      <p:sp>
        <p:nvSpPr>
          <p:cNvPr id="376835" name="Text Box 1"/>
          <p:cNvSpPr txBox="1">
            <a:spLocks noChangeArrowheads="1"/>
          </p:cNvSpPr>
          <p:nvPr/>
        </p:nvSpPr>
        <p:spPr bwMode="auto">
          <a:xfrm>
            <a:off x="4010025" y="8894763"/>
            <a:ext cx="3067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960" tIns="47160" rIns="93960" bIns="47160" anchor="b"/>
          <a:lstStyle>
            <a:lvl1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03780C7-F54C-4A4D-B94B-F73D6FAD9919}" type="slidenum">
              <a:rPr lang="en-US" altLang="en-US">
                <a:latin typeface="Arial" panose="020B0604020202020204" pitchFamily="34" charset="0"/>
              </a:rPr>
              <a:pPr algn="r" eaLnBrk="1" hangingPunct="1">
                <a:spcBef>
                  <a:spcPct val="0"/>
                </a:spcBef>
                <a:buClrTx/>
                <a:buFontTx/>
                <a:buNone/>
              </a:pPr>
              <a:t>19</a:t>
            </a:fld>
            <a:endParaRPr lang="en-US" altLang="en-US">
              <a:latin typeface="Arial" panose="020B0604020202020204" pitchFamily="34" charset="0"/>
            </a:endParaRPr>
          </a:p>
        </p:txBody>
      </p:sp>
      <p:sp>
        <p:nvSpPr>
          <p:cNvPr id="376836" name="Rectangle 2"/>
          <p:cNvSpPr>
            <a:spLocks noGrp="1" noRot="1" noChangeAspect="1" noChangeArrowheads="1" noTextEdit="1"/>
          </p:cNvSpPr>
          <p:nvPr>
            <p:ph type="sldImg"/>
          </p:nvPr>
        </p:nvSpPr>
        <p:spPr>
          <a:xfrm>
            <a:off x="417513" y="701675"/>
            <a:ext cx="6243637" cy="35131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6837" name="Text Box 3"/>
          <p:cNvSpPr>
            <a:spLocks noGrp="1" noChangeArrowheads="1"/>
          </p:cNvSpPr>
          <p:nvPr>
            <p:ph type="body" idx="1"/>
          </p:nvPr>
        </p:nvSpPr>
        <p:spPr>
          <a:xfrm>
            <a:off x="944563" y="4448175"/>
            <a:ext cx="5187950" cy="421163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40" tIns="46800" rIns="93240" bIns="46800"/>
          <a:lstStyle/>
          <a:p>
            <a:pPr defTabSz="465887">
              <a:defRPr/>
            </a:pPr>
            <a:r>
              <a:rPr lang="en-US" dirty="0">
                <a:latin typeface="Arial" charset="0"/>
              </a:rPr>
              <a:t>Thos</a:t>
            </a:r>
            <a:r>
              <a:rPr lang="en-US" baseline="0" dirty="0">
                <a:latin typeface="Arial" charset="0"/>
              </a:rPr>
              <a:t>e women could be </a:t>
            </a:r>
            <a:r>
              <a:rPr lang="en-US" dirty="0">
                <a:latin typeface="Arial" charset="0"/>
              </a:rPr>
              <a:t>the </a:t>
            </a:r>
            <a:r>
              <a:rPr lang="en-US" b="1" dirty="0">
                <a:latin typeface="Arial" charset="0"/>
              </a:rPr>
              <a:t>BENEFICIARY</a:t>
            </a:r>
            <a:r>
              <a:rPr lang="en-US" dirty="0">
                <a:latin typeface="Arial" charset="0"/>
              </a:rPr>
              <a:t> of a life insurance contract. Because they live longer and typically marry men older than themselves they may be widows for 10, 20 even </a:t>
            </a:r>
            <a:r>
              <a:rPr lang="en-US" b="0" i="1" dirty="0">
                <a:latin typeface="Arial" charset="0"/>
              </a:rPr>
              <a:t>30 years</a:t>
            </a:r>
            <a:r>
              <a:rPr lang="en-US" dirty="0">
                <a:latin typeface="Arial" charset="0"/>
              </a:rPr>
              <a:t>. With the recent drop in markets and housing, many of the Baby Boomer men are depressingly underinsured. Who will pay the consequences?  </a:t>
            </a:r>
            <a:r>
              <a:rPr lang="en-US" b="1" dirty="0">
                <a:latin typeface="Arial" charset="0"/>
              </a:rPr>
              <a:t>Women!</a:t>
            </a:r>
            <a:r>
              <a:rPr lang="en-US" dirty="0">
                <a:latin typeface="Arial" charset="0"/>
              </a:rPr>
              <a:t> Not convinced? </a:t>
            </a:r>
            <a:r>
              <a:rPr lang="en-US" altLang="ja-JP" dirty="0">
                <a:latin typeface="Arial" charset="0"/>
              </a:rPr>
              <a:t>Go find an widow who is living well and widow who </a:t>
            </a:r>
            <a:r>
              <a:rPr lang="en-US" altLang="ja-JP" dirty="0" err="1">
                <a:latin typeface="Arial" charset="0"/>
              </a:rPr>
              <a:t>isn</a:t>
            </a:r>
            <a:r>
              <a:rPr lang="ja-JP" altLang="en-US" dirty="0">
                <a:latin typeface="Arial" charset="0"/>
              </a:rPr>
              <a:t>’</a:t>
            </a:r>
            <a:r>
              <a:rPr lang="en-US" altLang="ja-JP" dirty="0">
                <a:latin typeface="Arial" charset="0"/>
              </a:rPr>
              <a:t>t. Ask them. The difference is </a:t>
            </a:r>
            <a:r>
              <a:rPr lang="en-US" altLang="ja-JP" i="1" dirty="0">
                <a:latin typeface="Arial" charset="0"/>
              </a:rPr>
              <a:t>life insurance</a:t>
            </a:r>
            <a:r>
              <a:rPr lang="en-US" altLang="ja-JP" dirty="0">
                <a:latin typeface="Arial" charset="0"/>
              </a:rPr>
              <a:t>.</a:t>
            </a:r>
            <a:endParaRPr lang="en-US" dirty="0">
              <a:latin typeface="Arial" charset="0"/>
            </a:endParaRPr>
          </a:p>
          <a:p>
            <a:endParaRPr lang="en-US" dirty="0"/>
          </a:p>
          <a:p>
            <a:r>
              <a:rPr lang="en-US" dirty="0">
                <a:latin typeface="Arial" charset="0"/>
              </a:rPr>
              <a:t>The</a:t>
            </a:r>
            <a:r>
              <a:rPr lang="en-US" baseline="0" dirty="0">
                <a:latin typeface="Arial" charset="0"/>
              </a:rPr>
              <a:t>y must see to it that they and their spouse are properly insured</a:t>
            </a:r>
            <a:r>
              <a:rPr lang="en-US" sz="1200" kern="1200" baseline="0" dirty="0">
                <a:solidFill>
                  <a:srgbClr val="000000"/>
                </a:solidFill>
                <a:latin typeface="Times New Roman" pitchFamily="18" charset="0"/>
                <a:ea typeface="+mn-ea"/>
                <a:cs typeface="+mn-cs"/>
              </a:rPr>
              <a:t>.</a:t>
            </a:r>
          </a:p>
          <a:p>
            <a:endParaRPr lang="en-US" sz="1200" kern="1200" baseline="0" dirty="0">
              <a:solidFill>
                <a:srgbClr val="000000"/>
              </a:solidFill>
              <a:latin typeface="Times New Roman" pitchFamily="18" charset="0"/>
              <a:ea typeface="+mn-ea"/>
              <a:cs typeface="+mn-cs"/>
            </a:endParaRPr>
          </a:p>
          <a:p>
            <a:endParaRPr lang="en-US" sz="1200" kern="1200" baseline="0" dirty="0">
              <a:solidFill>
                <a:srgbClr val="000000"/>
              </a:solidFill>
              <a:latin typeface="Times New Roman" pitchFamily="18" charset="0"/>
              <a:ea typeface="+mn-ea"/>
              <a:cs typeface="+mn-cs"/>
            </a:endParaRPr>
          </a:p>
          <a:p>
            <a:endParaRPr lang="en-US" baseline="0" dirty="0">
              <a:latin typeface="Arial"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05376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9075" y="0"/>
            <a:ext cx="3889375" cy="2189163"/>
          </a:xfrm>
        </p:spPr>
      </p:sp>
      <p:sp>
        <p:nvSpPr>
          <p:cNvPr id="3" name="Notes Placeholder 2"/>
          <p:cNvSpPr>
            <a:spLocks noGrp="1"/>
          </p:cNvSpPr>
          <p:nvPr>
            <p:ph type="body" idx="1"/>
          </p:nvPr>
        </p:nvSpPr>
        <p:spPr/>
        <p:txBody>
          <a:bodyPr/>
          <a:lstStyle/>
          <a:p>
            <a:pPr defTabSz="465887">
              <a:defRPr/>
            </a:pPr>
            <a:r>
              <a:rPr lang="en-US" dirty="0">
                <a:latin typeface="Arial" charset="0"/>
              </a:rPr>
              <a:t>If someone</a:t>
            </a:r>
            <a:r>
              <a:rPr lang="en-US" baseline="0" dirty="0">
                <a:latin typeface="Arial" charset="0"/>
              </a:rPr>
              <a:t> </a:t>
            </a:r>
            <a:r>
              <a:rPr lang="en-US" dirty="0">
                <a:latin typeface="Arial" charset="0"/>
              </a:rPr>
              <a:t>invested in the </a:t>
            </a:r>
            <a:r>
              <a:rPr lang="ja-JP" altLang="en-US" dirty="0">
                <a:latin typeface="Arial" charset="0"/>
              </a:rPr>
              <a:t>“</a:t>
            </a:r>
            <a:r>
              <a:rPr lang="en-US" altLang="ja-JP" dirty="0">
                <a:latin typeface="Arial" charset="0"/>
              </a:rPr>
              <a:t>Tax Perfect</a:t>
            </a:r>
            <a:r>
              <a:rPr lang="ja-JP" altLang="en-US" dirty="0">
                <a:latin typeface="Arial" charset="0"/>
              </a:rPr>
              <a:t>”</a:t>
            </a:r>
            <a:r>
              <a:rPr lang="en-US" altLang="ja-JP" dirty="0">
                <a:latin typeface="Arial" charset="0"/>
              </a:rPr>
              <a:t> retirement plan what would it look like? It would probably include: </a:t>
            </a:r>
          </a:p>
          <a:p>
            <a:pPr marL="698830" lvl="1" indent="-232943" defTabSz="465887">
              <a:buFontTx/>
              <a:buAutoNum type="arabicPeriod"/>
              <a:defRPr/>
            </a:pPr>
            <a:r>
              <a:rPr lang="en-US" altLang="ja-JP" dirty="0">
                <a:latin typeface="Arial" charset="0"/>
              </a:rPr>
              <a:t>Contributions that are tax-deductible </a:t>
            </a:r>
          </a:p>
          <a:p>
            <a:pPr defTabSz="465887">
              <a:defRPr/>
            </a:pPr>
            <a:r>
              <a:rPr lang="en-US" altLang="ja-JP" dirty="0">
                <a:latin typeface="Arial" charset="0"/>
              </a:rPr>
              <a:t>	2. Accumulation that is tax-deferred </a:t>
            </a:r>
          </a:p>
          <a:p>
            <a:pPr defTabSz="465887">
              <a:defRPr/>
            </a:pPr>
            <a:r>
              <a:rPr lang="en-US" altLang="ja-JP" dirty="0">
                <a:latin typeface="Arial" charset="0"/>
              </a:rPr>
              <a:t>	3. Distributions that are tax-free </a:t>
            </a:r>
          </a:p>
          <a:p>
            <a:pPr defTabSz="465887">
              <a:defRPr/>
            </a:pPr>
            <a:r>
              <a:rPr lang="en-US" altLang="ja-JP" dirty="0">
                <a:latin typeface="Arial" charset="0"/>
              </a:rPr>
              <a:t>Unfortunately, such a plan does not exist. But people may be able to get either 1 &amp; 2 or 2 &amp; 3. Many people increasingly like the idea of paying taxes now on savings for retirement, knowing that they will not have to pay taxes on the growth OR the distribution of that savings! </a:t>
            </a:r>
          </a:p>
          <a:p>
            <a:pPr defTabSz="465887">
              <a:defRPr/>
            </a:pPr>
            <a:endParaRPr lang="en-US" altLang="ja-JP" dirty="0">
              <a:latin typeface="Arial" charset="0"/>
            </a:endParaRPr>
          </a:p>
          <a:p>
            <a:pPr defTabSz="465887">
              <a:defRPr/>
            </a:pPr>
            <a:r>
              <a:rPr lang="en-US" altLang="ja-JP" dirty="0">
                <a:latin typeface="Arial" charset="0"/>
              </a:rPr>
              <a:t>Here’s a different</a:t>
            </a:r>
            <a:r>
              <a:rPr lang="en-US" altLang="ja-JP" baseline="0" dirty="0">
                <a:latin typeface="Arial" charset="0"/>
              </a:rPr>
              <a:t> way of looking at it: W</a:t>
            </a:r>
            <a:r>
              <a:rPr lang="en-US" altLang="ja-JP" dirty="0">
                <a:latin typeface="Arial" charset="0"/>
              </a:rPr>
              <a:t>ould a</a:t>
            </a:r>
            <a:r>
              <a:rPr lang="en-US" altLang="ja-JP" baseline="0" dirty="0">
                <a:latin typeface="Arial" charset="0"/>
              </a:rPr>
              <a:t> farmer</a:t>
            </a:r>
            <a:r>
              <a:rPr lang="en-US" altLang="ja-JP" dirty="0">
                <a:latin typeface="Arial" charset="0"/>
              </a:rPr>
              <a:t> rather pay tax on the seed… or the harvest? Almost every farmer would rather pay tax on the </a:t>
            </a:r>
            <a:r>
              <a:rPr lang="en-US" altLang="ja-JP" i="1" dirty="0">
                <a:latin typeface="Arial" charset="0"/>
              </a:rPr>
              <a:t>seed</a:t>
            </a:r>
            <a:r>
              <a:rPr lang="en-US" altLang="ja-JP" dirty="0">
                <a:latin typeface="Arial" charset="0"/>
              </a:rPr>
              <a:t>. It works the same way with money.</a:t>
            </a:r>
          </a:p>
          <a:p>
            <a:pPr defTabSz="465887">
              <a:defRPr/>
            </a:pPr>
            <a:endParaRPr lang="en-US" altLang="ja-JP" dirty="0">
              <a:latin typeface="Arial" charset="0"/>
            </a:endParaRPr>
          </a:p>
          <a:p>
            <a:pPr defTabSz="465887">
              <a:defRPr/>
            </a:pPr>
            <a:r>
              <a:rPr lang="en-US" altLang="ja-JP" dirty="0">
                <a:latin typeface="Arial" charset="0"/>
              </a:rPr>
              <a:t>The most common financial vehicles that do that are a ROTH IRA, tax-free municipal bonds, and cash value life insurance. ROTH IRAs are great, but they do </a:t>
            </a:r>
            <a:r>
              <a:rPr lang="en-US" altLang="ja-JP" b="1" dirty="0">
                <a:latin typeface="Arial" charset="0"/>
              </a:rPr>
              <a:t>not</a:t>
            </a:r>
            <a:r>
              <a:rPr lang="en-US" altLang="ja-JP" dirty="0">
                <a:latin typeface="Arial" charset="0"/>
              </a:rPr>
              <a:t> allow unlimited contributions. </a:t>
            </a:r>
          </a:p>
          <a:p>
            <a:pPr defTabSz="465887">
              <a:defRPr/>
            </a:pPr>
            <a:endParaRPr lang="en-US" altLang="ja-JP" dirty="0">
              <a:latin typeface="Arial" charset="0"/>
            </a:endParaRPr>
          </a:p>
          <a:p>
            <a:pPr defTabSz="465887">
              <a:defRPr/>
            </a:pPr>
            <a:r>
              <a:rPr lang="en-US" altLang="ja-JP" dirty="0">
                <a:latin typeface="Arial" charset="0"/>
              </a:rPr>
              <a:t>Tax-free bonds can work but the</a:t>
            </a:r>
            <a:r>
              <a:rPr lang="en-US" altLang="ja-JP" baseline="0" dirty="0">
                <a:latin typeface="Arial" charset="0"/>
              </a:rPr>
              <a:t> person buying them</a:t>
            </a:r>
            <a:r>
              <a:rPr lang="en-US" altLang="ja-JP" dirty="0">
                <a:latin typeface="Arial" charset="0"/>
              </a:rPr>
              <a:t> needs to be very careful, since states and municipalities are having significant financial issues. Additionally, as interest rates rise, the value of the bonds will go </a:t>
            </a:r>
            <a:r>
              <a:rPr lang="en-US" altLang="ja-JP" b="1" dirty="0">
                <a:latin typeface="Arial" charset="0"/>
              </a:rPr>
              <a:t>down</a:t>
            </a:r>
            <a:r>
              <a:rPr lang="en-US" altLang="ja-JP" dirty="0">
                <a:latin typeface="Arial" charset="0"/>
              </a:rPr>
              <a:t>. </a:t>
            </a:r>
          </a:p>
          <a:p>
            <a:pPr defTabSz="465887">
              <a:defRPr/>
            </a:pPr>
            <a:endParaRPr lang="en-US" altLang="ja-JP" dirty="0">
              <a:latin typeface="Arial" charset="0"/>
            </a:endParaRPr>
          </a:p>
          <a:p>
            <a:pPr defTabSz="465887">
              <a:defRPr/>
            </a:pPr>
            <a:r>
              <a:rPr lang="en-US" altLang="ja-JP" dirty="0">
                <a:latin typeface="Arial" charset="0"/>
              </a:rPr>
              <a:t>Permanent life insurance that builds cash value can be a great tool in this situation. The premiums are paid with after-tax dollars. The policy grows tax-deferred and people can access those cash values before or after retirement on a tax-free basis as long as it is structured properly! Upon death, the death benefit is paid to their beneficiaries tax-free.</a:t>
            </a:r>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0D1DA174-A79B-9444-A3F8-950BB034DF07}" type="slidenum">
              <a:rPr lang="en-US" smtClean="0"/>
              <a:t>20</a:t>
            </a:fld>
            <a:endParaRPr lang="en-US"/>
          </a:p>
        </p:txBody>
      </p:sp>
    </p:spTree>
    <p:extLst>
      <p:ext uri="{BB962C8B-B14F-4D97-AF65-F5344CB8AC3E}">
        <p14:creationId xmlns:p14="http://schemas.microsoft.com/office/powerpoint/2010/main" val="1412697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9075" y="0"/>
            <a:ext cx="3889375" cy="2189163"/>
          </a:xfrm>
        </p:spPr>
      </p:sp>
      <p:sp>
        <p:nvSpPr>
          <p:cNvPr id="3" name="Notes Placeholder 2"/>
          <p:cNvSpPr>
            <a:spLocks noGrp="1"/>
          </p:cNvSpPr>
          <p:nvPr>
            <p:ph type="body" idx="1"/>
          </p:nvPr>
        </p:nvSpPr>
        <p:spPr/>
        <p:txBody>
          <a:bodyPr/>
          <a:lstStyle/>
          <a:p>
            <a:pPr defTabSz="465887">
              <a:defRPr/>
            </a:pPr>
            <a:r>
              <a:rPr lang="en-US" dirty="0">
                <a:latin typeface="Arial" charset="0"/>
              </a:rPr>
              <a:t>If someone</a:t>
            </a:r>
            <a:r>
              <a:rPr lang="en-US" baseline="0" dirty="0">
                <a:latin typeface="Arial" charset="0"/>
              </a:rPr>
              <a:t> </a:t>
            </a:r>
            <a:r>
              <a:rPr lang="en-US" dirty="0">
                <a:latin typeface="Arial" charset="0"/>
              </a:rPr>
              <a:t>invested in the </a:t>
            </a:r>
            <a:r>
              <a:rPr lang="ja-JP" altLang="en-US" dirty="0">
                <a:latin typeface="Arial" charset="0"/>
              </a:rPr>
              <a:t>“</a:t>
            </a:r>
            <a:r>
              <a:rPr lang="en-US" altLang="ja-JP" dirty="0">
                <a:latin typeface="Arial" charset="0"/>
              </a:rPr>
              <a:t>Tax Perfect</a:t>
            </a:r>
            <a:r>
              <a:rPr lang="ja-JP" altLang="en-US" dirty="0">
                <a:latin typeface="Arial" charset="0"/>
              </a:rPr>
              <a:t>”</a:t>
            </a:r>
            <a:r>
              <a:rPr lang="en-US" altLang="ja-JP" dirty="0">
                <a:latin typeface="Arial" charset="0"/>
              </a:rPr>
              <a:t> retirement plan what would it look like? It would probably include: </a:t>
            </a:r>
          </a:p>
          <a:p>
            <a:pPr marL="465887" lvl="1" indent="0" defTabSz="465887">
              <a:buFontTx/>
              <a:buNone/>
              <a:defRPr/>
            </a:pPr>
            <a:r>
              <a:rPr lang="en-US" altLang="ja-JP" dirty="0">
                <a:latin typeface="Arial" charset="0"/>
              </a:rPr>
              <a:t>1.</a:t>
            </a:r>
            <a:r>
              <a:rPr lang="en-US" altLang="ja-JP" baseline="0" dirty="0">
                <a:latin typeface="Arial" charset="0"/>
              </a:rPr>
              <a:t> </a:t>
            </a:r>
            <a:r>
              <a:rPr lang="en-US" altLang="ja-JP" dirty="0">
                <a:latin typeface="Arial" charset="0"/>
              </a:rPr>
              <a:t>Contributions that are tax-deductible </a:t>
            </a:r>
          </a:p>
          <a:p>
            <a:pPr defTabSz="465887">
              <a:defRPr/>
            </a:pPr>
            <a:r>
              <a:rPr lang="en-US" altLang="ja-JP" dirty="0">
                <a:latin typeface="Arial" charset="0"/>
              </a:rPr>
              <a:t>	2. Accumulation that is tax-deferred </a:t>
            </a:r>
          </a:p>
          <a:p>
            <a:pPr defTabSz="465887">
              <a:defRPr/>
            </a:pPr>
            <a:r>
              <a:rPr lang="en-US" altLang="ja-JP" dirty="0">
                <a:latin typeface="Arial" charset="0"/>
              </a:rPr>
              <a:t>	3. Distributions that are tax-free </a:t>
            </a:r>
          </a:p>
          <a:p>
            <a:pPr defTabSz="465887">
              <a:defRPr/>
            </a:pPr>
            <a:r>
              <a:rPr lang="en-US" altLang="ja-JP" dirty="0">
                <a:latin typeface="Arial" charset="0"/>
              </a:rPr>
              <a:t>Unfortunately, such a plan does not exist. But people may be able to get either 1 &amp; 2 or 2 &amp; 3. Many people increasingly like the idea of paying taxes now on savings for retirement, knowing that they will not have to pay taxes on the growth OR the distribution of that savings! </a:t>
            </a:r>
          </a:p>
          <a:p>
            <a:pPr defTabSz="465887">
              <a:defRPr/>
            </a:pPr>
            <a:endParaRPr lang="en-US" altLang="ja-JP" dirty="0">
              <a:latin typeface="Arial" charset="0"/>
            </a:endParaRPr>
          </a:p>
          <a:p>
            <a:pPr defTabSz="465887">
              <a:defRPr/>
            </a:pPr>
            <a:r>
              <a:rPr lang="en-US" altLang="ja-JP" dirty="0">
                <a:latin typeface="Arial" charset="0"/>
              </a:rPr>
              <a:t>Here’s a different</a:t>
            </a:r>
            <a:r>
              <a:rPr lang="en-US" altLang="ja-JP" baseline="0" dirty="0">
                <a:latin typeface="Arial" charset="0"/>
              </a:rPr>
              <a:t> way of looking at it: W</a:t>
            </a:r>
            <a:r>
              <a:rPr lang="en-US" altLang="ja-JP" dirty="0">
                <a:latin typeface="Arial" charset="0"/>
              </a:rPr>
              <a:t>ould a</a:t>
            </a:r>
            <a:r>
              <a:rPr lang="en-US" altLang="ja-JP" baseline="0" dirty="0">
                <a:latin typeface="Arial" charset="0"/>
              </a:rPr>
              <a:t> farmer</a:t>
            </a:r>
            <a:r>
              <a:rPr lang="en-US" altLang="ja-JP" dirty="0">
                <a:latin typeface="Arial" charset="0"/>
              </a:rPr>
              <a:t> rather pay tax on the seed… or the harvest? Almost every farmer would rather pay tax on the </a:t>
            </a:r>
            <a:r>
              <a:rPr lang="en-US" altLang="ja-JP" i="1" dirty="0">
                <a:latin typeface="Arial" charset="0"/>
              </a:rPr>
              <a:t>seed</a:t>
            </a:r>
            <a:r>
              <a:rPr lang="en-US" altLang="ja-JP" dirty="0">
                <a:latin typeface="Arial" charset="0"/>
              </a:rPr>
              <a:t>. It works the same way with money.</a:t>
            </a:r>
          </a:p>
          <a:p>
            <a:pPr defTabSz="465887">
              <a:defRPr/>
            </a:pPr>
            <a:endParaRPr lang="en-US" altLang="ja-JP" dirty="0">
              <a:latin typeface="Arial" charset="0"/>
            </a:endParaRPr>
          </a:p>
          <a:p>
            <a:pPr defTabSz="465887">
              <a:defRPr/>
            </a:pPr>
            <a:r>
              <a:rPr lang="en-US" altLang="ja-JP" dirty="0">
                <a:latin typeface="Arial" charset="0"/>
              </a:rPr>
              <a:t>The most common financial vehicles that do that are a ROTH IRA, tax-free municipal bonds, and cash value life insurance. ROTH IRAs are great, but they do </a:t>
            </a:r>
            <a:r>
              <a:rPr lang="en-US" altLang="ja-JP" b="1" dirty="0">
                <a:latin typeface="Arial" charset="0"/>
              </a:rPr>
              <a:t>not</a:t>
            </a:r>
            <a:r>
              <a:rPr lang="en-US" altLang="ja-JP" dirty="0">
                <a:latin typeface="Arial" charset="0"/>
              </a:rPr>
              <a:t> allow unlimited contributions. </a:t>
            </a:r>
          </a:p>
          <a:p>
            <a:pPr defTabSz="465887">
              <a:defRPr/>
            </a:pPr>
            <a:endParaRPr lang="en-US" altLang="ja-JP" dirty="0">
              <a:latin typeface="Arial" charset="0"/>
            </a:endParaRPr>
          </a:p>
          <a:p>
            <a:pPr defTabSz="465887">
              <a:defRPr/>
            </a:pPr>
            <a:r>
              <a:rPr lang="en-US" altLang="ja-JP" dirty="0">
                <a:latin typeface="Arial" charset="0"/>
              </a:rPr>
              <a:t>Tax-free bonds can work but the</a:t>
            </a:r>
            <a:r>
              <a:rPr lang="en-US" altLang="ja-JP" baseline="0" dirty="0">
                <a:latin typeface="Arial" charset="0"/>
              </a:rPr>
              <a:t> person buying them</a:t>
            </a:r>
            <a:r>
              <a:rPr lang="en-US" altLang="ja-JP" dirty="0">
                <a:latin typeface="Arial" charset="0"/>
              </a:rPr>
              <a:t> needs to be very careful, since states and municipalities are having significant financial issues. Additionally, as interest rates rise, the value of the bonds will go </a:t>
            </a:r>
            <a:r>
              <a:rPr lang="en-US" altLang="ja-JP" b="1" dirty="0">
                <a:latin typeface="Arial" charset="0"/>
              </a:rPr>
              <a:t>down</a:t>
            </a:r>
            <a:r>
              <a:rPr lang="en-US" altLang="ja-JP" dirty="0">
                <a:latin typeface="Arial" charset="0"/>
              </a:rPr>
              <a:t>. </a:t>
            </a:r>
          </a:p>
          <a:p>
            <a:pPr defTabSz="465887">
              <a:defRPr/>
            </a:pPr>
            <a:endParaRPr lang="en-US" altLang="ja-JP" dirty="0">
              <a:latin typeface="Arial" charset="0"/>
            </a:endParaRPr>
          </a:p>
          <a:p>
            <a:pPr defTabSz="465887">
              <a:defRPr/>
            </a:pPr>
            <a:r>
              <a:rPr lang="en-US" altLang="ja-JP" dirty="0">
                <a:latin typeface="Arial" charset="0"/>
              </a:rPr>
              <a:t>Permanent life insurance that builds cash value can be a great tool in this situation. The premiums are paid with after-tax dollars. The policy grows tax-deferred and people can access those cash values before or after retirement on a tax-free basis as long as it is structured properly! Upon death, the death benefit is paid to their beneficiaries tax-free.</a:t>
            </a:r>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0D1DA174-A79B-9444-A3F8-950BB034DF07}" type="slidenum">
              <a:rPr lang="en-US" smtClean="0"/>
              <a:t>21</a:t>
            </a:fld>
            <a:endParaRPr lang="en-US"/>
          </a:p>
        </p:txBody>
      </p:sp>
    </p:spTree>
    <p:extLst>
      <p:ext uri="{BB962C8B-B14F-4D97-AF65-F5344CB8AC3E}">
        <p14:creationId xmlns:p14="http://schemas.microsoft.com/office/powerpoint/2010/main" val="1524990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buClrTx/>
              <a:buSzPct val="45000"/>
              <a:buFontTx/>
              <a:buNone/>
            </a:pPr>
            <a:fld id="{A530BE4A-F867-4FF3-8A81-9EC057E3B0B4}" type="slidenum">
              <a:rPr lang="en-US" altLang="en-US"/>
              <a:pPr eaLnBrk="1" hangingPunct="1">
                <a:spcBef>
                  <a:spcPct val="0"/>
                </a:spcBef>
                <a:buClrTx/>
                <a:buSzPct val="45000"/>
                <a:buFontTx/>
                <a:buNone/>
              </a:pPr>
              <a:t>25</a:t>
            </a:fld>
            <a:endParaRPr lang="en-US" altLang="en-US"/>
          </a:p>
        </p:txBody>
      </p:sp>
      <p:sp>
        <p:nvSpPr>
          <p:cNvPr id="376835" name="Text Box 1"/>
          <p:cNvSpPr txBox="1">
            <a:spLocks noChangeArrowheads="1"/>
          </p:cNvSpPr>
          <p:nvPr/>
        </p:nvSpPr>
        <p:spPr bwMode="auto">
          <a:xfrm>
            <a:off x="4010025" y="8894763"/>
            <a:ext cx="3067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960" tIns="47160" rIns="93960" bIns="47160" anchor="b"/>
          <a:lstStyle>
            <a:lvl1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03780C7-F54C-4A4D-B94B-F73D6FAD9919}" type="slidenum">
              <a:rPr lang="en-US" altLang="en-US">
                <a:latin typeface="Arial" panose="020B0604020202020204" pitchFamily="34" charset="0"/>
              </a:rPr>
              <a:pPr algn="r" eaLnBrk="1" hangingPunct="1">
                <a:spcBef>
                  <a:spcPct val="0"/>
                </a:spcBef>
                <a:buClrTx/>
                <a:buFontTx/>
                <a:buNone/>
              </a:pPr>
              <a:t>25</a:t>
            </a:fld>
            <a:endParaRPr lang="en-US" altLang="en-US">
              <a:latin typeface="Arial" panose="020B0604020202020204" pitchFamily="34" charset="0"/>
            </a:endParaRPr>
          </a:p>
        </p:txBody>
      </p:sp>
      <p:sp>
        <p:nvSpPr>
          <p:cNvPr id="376836" name="Rectangle 2"/>
          <p:cNvSpPr>
            <a:spLocks noGrp="1" noRot="1" noChangeAspect="1" noChangeArrowheads="1" noTextEdit="1"/>
          </p:cNvSpPr>
          <p:nvPr>
            <p:ph type="sldImg"/>
          </p:nvPr>
        </p:nvSpPr>
        <p:spPr>
          <a:xfrm>
            <a:off x="417513" y="701675"/>
            <a:ext cx="6243637" cy="35131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6837" name="Text Box 3"/>
          <p:cNvSpPr>
            <a:spLocks noGrp="1" noChangeArrowheads="1"/>
          </p:cNvSpPr>
          <p:nvPr>
            <p:ph type="body" idx="1"/>
          </p:nvPr>
        </p:nvSpPr>
        <p:spPr>
          <a:xfrm>
            <a:off x="944563" y="4448175"/>
            <a:ext cx="5187950" cy="421163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40" tIns="46800" rIns="93240" bIns="46800"/>
          <a:lstStyle/>
          <a:p>
            <a:pPr defTabSz="465887">
              <a:defRPr/>
            </a:pPr>
            <a:r>
              <a:rPr lang="en-US" dirty="0">
                <a:latin typeface="Arial" charset="0"/>
              </a:rPr>
              <a:t>Thos</a:t>
            </a:r>
            <a:r>
              <a:rPr lang="en-US" baseline="0" dirty="0">
                <a:latin typeface="Arial" charset="0"/>
              </a:rPr>
              <a:t>e women could be </a:t>
            </a:r>
            <a:r>
              <a:rPr lang="en-US" dirty="0">
                <a:latin typeface="Arial" charset="0"/>
              </a:rPr>
              <a:t>the </a:t>
            </a:r>
            <a:r>
              <a:rPr lang="en-US" b="1" dirty="0">
                <a:latin typeface="Arial" charset="0"/>
              </a:rPr>
              <a:t>BENEFICIARY</a:t>
            </a:r>
            <a:r>
              <a:rPr lang="en-US" dirty="0">
                <a:latin typeface="Arial" charset="0"/>
              </a:rPr>
              <a:t> of a life insurance contract. Because they live longer and typically marry men older than themselves they may be widows for 10, 20 even </a:t>
            </a:r>
            <a:r>
              <a:rPr lang="en-US" b="0" i="1" dirty="0">
                <a:latin typeface="Arial" charset="0"/>
              </a:rPr>
              <a:t>30 years</a:t>
            </a:r>
            <a:r>
              <a:rPr lang="en-US" dirty="0">
                <a:latin typeface="Arial" charset="0"/>
              </a:rPr>
              <a:t>. With the recent drop in markets and housing, many of the Baby Boomer men are depressingly underinsured. Who will pay the consequences?  </a:t>
            </a:r>
            <a:r>
              <a:rPr lang="en-US" b="1" dirty="0">
                <a:latin typeface="Arial" charset="0"/>
              </a:rPr>
              <a:t>Women!</a:t>
            </a:r>
            <a:r>
              <a:rPr lang="en-US" dirty="0">
                <a:latin typeface="Arial" charset="0"/>
              </a:rPr>
              <a:t> Not convinced? </a:t>
            </a:r>
            <a:r>
              <a:rPr lang="en-US" altLang="ja-JP" dirty="0">
                <a:latin typeface="Arial" charset="0"/>
              </a:rPr>
              <a:t>Go find an widow who is living well and widow who </a:t>
            </a:r>
            <a:r>
              <a:rPr lang="en-US" altLang="ja-JP" dirty="0" err="1">
                <a:latin typeface="Arial" charset="0"/>
              </a:rPr>
              <a:t>isn</a:t>
            </a:r>
            <a:r>
              <a:rPr lang="ja-JP" altLang="en-US" dirty="0">
                <a:latin typeface="Arial" charset="0"/>
              </a:rPr>
              <a:t>’</a:t>
            </a:r>
            <a:r>
              <a:rPr lang="en-US" altLang="ja-JP" dirty="0">
                <a:latin typeface="Arial" charset="0"/>
              </a:rPr>
              <a:t>t. Ask them. The difference is </a:t>
            </a:r>
            <a:r>
              <a:rPr lang="en-US" altLang="ja-JP" i="1" dirty="0">
                <a:latin typeface="Arial" charset="0"/>
              </a:rPr>
              <a:t>life insurance</a:t>
            </a:r>
            <a:r>
              <a:rPr lang="en-US" altLang="ja-JP" dirty="0">
                <a:latin typeface="Arial" charset="0"/>
              </a:rPr>
              <a:t>.</a:t>
            </a:r>
            <a:endParaRPr lang="en-US" dirty="0">
              <a:latin typeface="Arial" charset="0"/>
            </a:endParaRPr>
          </a:p>
          <a:p>
            <a:endParaRPr lang="en-US" dirty="0"/>
          </a:p>
          <a:p>
            <a:r>
              <a:rPr lang="en-US" dirty="0">
                <a:latin typeface="Arial" charset="0"/>
              </a:rPr>
              <a:t>The</a:t>
            </a:r>
            <a:r>
              <a:rPr lang="en-US" baseline="0" dirty="0">
                <a:latin typeface="Arial" charset="0"/>
              </a:rPr>
              <a:t>y must see to it that they and their spouse are properly insured</a:t>
            </a:r>
            <a:r>
              <a:rPr lang="en-US" sz="1200" kern="1200" baseline="0" dirty="0">
                <a:solidFill>
                  <a:srgbClr val="000000"/>
                </a:solidFill>
                <a:latin typeface="Times New Roman" pitchFamily="18" charset="0"/>
                <a:ea typeface="+mn-ea"/>
                <a:cs typeface="+mn-cs"/>
              </a:rPr>
              <a:t>.</a:t>
            </a:r>
          </a:p>
          <a:p>
            <a:endParaRPr lang="en-US" sz="1200" kern="1200" baseline="0" dirty="0">
              <a:solidFill>
                <a:srgbClr val="000000"/>
              </a:solidFill>
              <a:latin typeface="Times New Roman" pitchFamily="18" charset="0"/>
              <a:ea typeface="+mn-ea"/>
              <a:cs typeface="+mn-cs"/>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86625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0690" name="Rectangle 8"/>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buClrTx/>
              <a:buSzPct val="45000"/>
              <a:buFontTx/>
              <a:buNone/>
            </a:pPr>
            <a:fld id="{17A0D826-A428-46E6-842B-A9AC16BA2F72}" type="slidenum">
              <a:rPr lang="en-US" altLang="en-US"/>
              <a:pPr eaLnBrk="1" hangingPunct="1">
                <a:spcBef>
                  <a:spcPct val="0"/>
                </a:spcBef>
                <a:buClrTx/>
                <a:buSzPct val="45000"/>
                <a:buFontTx/>
                <a:buNone/>
              </a:pPr>
              <a:t>26</a:t>
            </a:fld>
            <a:endParaRPr lang="en-US" altLang="en-US"/>
          </a:p>
        </p:txBody>
      </p:sp>
      <p:sp>
        <p:nvSpPr>
          <p:cNvPr id="370691" name="Rectangle 1"/>
          <p:cNvSpPr>
            <a:spLocks noGrp="1" noRot="1" noChangeAspect="1" noChangeArrowheads="1" noTextEdit="1"/>
          </p:cNvSpPr>
          <p:nvPr>
            <p:ph type="sldImg"/>
          </p:nvPr>
        </p:nvSpPr>
        <p:spPr>
          <a:xfrm>
            <a:off x="417513" y="703263"/>
            <a:ext cx="6242050" cy="35115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0692" name="Text Box 2"/>
          <p:cNvSpPr>
            <a:spLocks noGrp="1" noChangeArrowheads="1"/>
          </p:cNvSpPr>
          <p:nvPr>
            <p:ph type="body" idx="1"/>
          </p:nvPr>
        </p:nvSpPr>
        <p:spPr>
          <a:xfrm>
            <a:off x="944563" y="4448175"/>
            <a:ext cx="5187950" cy="42100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ea typeface="Microsoft YaHei" panose="020B0503020204020204" pitchFamily="34" charset="-122"/>
              </a:rPr>
              <a:t>Go over slide</a:t>
            </a:r>
          </a:p>
        </p:txBody>
      </p:sp>
      <p:sp>
        <p:nvSpPr>
          <p:cNvPr id="370693" name="Text Box 3"/>
          <p:cNvSpPr txBox="1">
            <a:spLocks noChangeArrowheads="1"/>
          </p:cNvSpPr>
          <p:nvPr/>
        </p:nvSpPr>
        <p:spPr bwMode="auto">
          <a:xfrm>
            <a:off x="4010025" y="8894763"/>
            <a:ext cx="3067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960" tIns="47160" rIns="93960" bIns="47160" anchor="b"/>
          <a:lstStyle>
            <a:lvl1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E5C2542-11AE-4C12-BBC3-B3AE99F810CC}" type="slidenum">
              <a:rPr lang="en-US" altLang="en-US">
                <a:latin typeface="Arial" panose="020B0604020202020204" pitchFamily="34" charset="0"/>
              </a:rPr>
              <a:pPr algn="r" eaLnBrk="1" hangingPunct="1">
                <a:spcBef>
                  <a:spcPct val="0"/>
                </a:spcBef>
                <a:buClrTx/>
                <a:buFontTx/>
                <a:buNone/>
              </a:pPr>
              <a:t>26</a:t>
            </a:fld>
            <a:endParaRPr lang="en-US" altLang="en-US">
              <a:latin typeface="Arial" panose="020B0604020202020204" pitchFamily="34" charset="0"/>
            </a:endParaRPr>
          </a:p>
        </p:txBody>
      </p:sp>
    </p:spTree>
    <p:extLst>
      <p:ext uri="{BB962C8B-B14F-4D97-AF65-F5344CB8AC3E}">
        <p14:creationId xmlns:p14="http://schemas.microsoft.com/office/powerpoint/2010/main" val="2599898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1714" name="Rectangle 8"/>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buClrTx/>
              <a:buSzPct val="45000"/>
              <a:buFontTx/>
              <a:buNone/>
            </a:pPr>
            <a:fld id="{6B1D1658-FD4A-48AA-8123-A2F4861904E3}" type="slidenum">
              <a:rPr lang="en-US" altLang="en-US"/>
              <a:pPr eaLnBrk="1" hangingPunct="1">
                <a:spcBef>
                  <a:spcPct val="0"/>
                </a:spcBef>
                <a:buClrTx/>
                <a:buSzPct val="45000"/>
                <a:buFontTx/>
                <a:buNone/>
              </a:pPr>
              <a:t>27</a:t>
            </a:fld>
            <a:endParaRPr lang="en-US" altLang="en-US"/>
          </a:p>
        </p:txBody>
      </p:sp>
      <p:sp>
        <p:nvSpPr>
          <p:cNvPr id="371715" name="Rectangle 1"/>
          <p:cNvSpPr>
            <a:spLocks noGrp="1" noRot="1" noChangeAspect="1" noChangeArrowheads="1" noTextEdit="1"/>
          </p:cNvSpPr>
          <p:nvPr>
            <p:ph type="sldImg"/>
          </p:nvPr>
        </p:nvSpPr>
        <p:spPr>
          <a:xfrm>
            <a:off x="417513" y="703263"/>
            <a:ext cx="6242050" cy="35115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1716" name="Text Box 2"/>
          <p:cNvSpPr>
            <a:spLocks noGrp="1" noChangeArrowheads="1"/>
          </p:cNvSpPr>
          <p:nvPr>
            <p:ph type="body" idx="1"/>
          </p:nvPr>
        </p:nvSpPr>
        <p:spPr>
          <a:xfrm>
            <a:off x="944563" y="4448175"/>
            <a:ext cx="5187950" cy="42100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ea typeface="Microsoft YaHei" panose="020B0503020204020204" pitchFamily="34" charset="-122"/>
              </a:rPr>
              <a:t>Age 65: $216,285, Age 70: $190,158, Age 75: $165,340, Age 80: $144,721</a:t>
            </a:r>
          </a:p>
        </p:txBody>
      </p:sp>
      <p:sp>
        <p:nvSpPr>
          <p:cNvPr id="371717" name="Text Box 3"/>
          <p:cNvSpPr txBox="1">
            <a:spLocks noChangeArrowheads="1"/>
          </p:cNvSpPr>
          <p:nvPr/>
        </p:nvSpPr>
        <p:spPr bwMode="auto">
          <a:xfrm>
            <a:off x="4010025" y="8894763"/>
            <a:ext cx="3067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960" tIns="47160" rIns="93960" bIns="47160" anchor="b"/>
          <a:lstStyle>
            <a:lvl1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3EDBB5A-5340-4D8D-91D0-1D81840A0EBF}" type="slidenum">
              <a:rPr lang="en-US" altLang="en-US">
                <a:latin typeface="Arial" panose="020B0604020202020204" pitchFamily="34" charset="0"/>
              </a:rPr>
              <a:pPr algn="r" eaLnBrk="1" hangingPunct="1">
                <a:spcBef>
                  <a:spcPct val="0"/>
                </a:spcBef>
                <a:buClrTx/>
                <a:buFontTx/>
                <a:buNone/>
              </a:pPr>
              <a:t>27</a:t>
            </a:fld>
            <a:endParaRPr lang="en-US" altLang="en-US">
              <a:latin typeface="Arial" panose="020B0604020202020204" pitchFamily="34" charset="0"/>
            </a:endParaRPr>
          </a:p>
        </p:txBody>
      </p:sp>
    </p:spTree>
    <p:extLst>
      <p:ext uri="{BB962C8B-B14F-4D97-AF65-F5344CB8AC3E}">
        <p14:creationId xmlns:p14="http://schemas.microsoft.com/office/powerpoint/2010/main" val="194622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282" name="Rectangle 8"/>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hangingPunct="1">
              <a:spcBef>
                <a:spcPct val="0"/>
              </a:spcBef>
              <a:buClrTx/>
              <a:buSzPct val="45000"/>
              <a:buFontTx/>
              <a:buNone/>
            </a:pPr>
            <a:fld id="{419F3501-CAD3-4BBE-94A0-E671130AAC03}" type="slidenum">
              <a:rPr lang="en-US" altLang="en-US"/>
              <a:pPr eaLnBrk="1" hangingPunct="1">
                <a:spcBef>
                  <a:spcPct val="0"/>
                </a:spcBef>
                <a:buClrTx/>
                <a:buSzPct val="45000"/>
                <a:buFontTx/>
                <a:buNone/>
              </a:pPr>
              <a:t>31</a:t>
            </a:fld>
            <a:endParaRPr lang="en-US" altLang="en-US"/>
          </a:p>
        </p:txBody>
      </p:sp>
      <p:sp>
        <p:nvSpPr>
          <p:cNvPr id="353283" name="Rectangle 1"/>
          <p:cNvSpPr>
            <a:spLocks noGrp="1" noRot="1" noChangeAspect="1" noChangeArrowheads="1" noTextEdit="1"/>
          </p:cNvSpPr>
          <p:nvPr>
            <p:ph type="sldImg"/>
          </p:nvPr>
        </p:nvSpPr>
        <p:spPr>
          <a:xfrm>
            <a:off x="417513" y="703263"/>
            <a:ext cx="6242050" cy="35115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3284" name="Text Box 2"/>
          <p:cNvSpPr>
            <a:spLocks noGrp="1" noChangeArrowheads="1"/>
          </p:cNvSpPr>
          <p:nvPr>
            <p:ph type="body" idx="1"/>
          </p:nvPr>
        </p:nvSpPr>
        <p:spPr>
          <a:xfrm>
            <a:off x="944563" y="4448175"/>
            <a:ext cx="5187950" cy="42100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ea typeface="Microsoft YaHei" panose="020B0503020204020204" pitchFamily="34" charset="-122"/>
              </a:rPr>
              <a:t>Here are some interesting</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statistics: The odds of your</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home burning down between</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now and the day you die are</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about 3 out of 100 (3%), but</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nearly every homeowner has</a:t>
            </a:r>
            <a:r>
              <a:rPr lang="en-US" altLang="en-US" baseline="0" dirty="0">
                <a:latin typeface="Arial" panose="020B0604020202020204" pitchFamily="34" charset="0"/>
                <a:ea typeface="Microsoft YaHei" panose="020B0503020204020204" pitchFamily="34" charset="-122"/>
              </a:rPr>
              <a:t> </a:t>
            </a:r>
            <a:r>
              <a:rPr lang="en-US" altLang="en-US" dirty="0">
                <a:latin typeface="Arial" panose="020B0604020202020204" pitchFamily="34" charset="0"/>
                <a:ea typeface="Microsoft YaHei" panose="020B0503020204020204" pitchFamily="34" charset="-122"/>
              </a:rPr>
              <a:t>homeowner’s insurance.</a:t>
            </a:r>
          </a:p>
        </p:txBody>
      </p:sp>
      <p:sp>
        <p:nvSpPr>
          <p:cNvPr id="353285" name="Text Box 3"/>
          <p:cNvSpPr txBox="1">
            <a:spLocks noChangeArrowheads="1"/>
          </p:cNvSpPr>
          <p:nvPr/>
        </p:nvSpPr>
        <p:spPr bwMode="auto">
          <a:xfrm>
            <a:off x="4010025" y="8894763"/>
            <a:ext cx="3067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960" tIns="47160" rIns="93960" bIns="47160" anchor="b"/>
          <a:lstStyle>
            <a:lvl1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9EEB47D-993C-4AEB-94EF-C3D6D2182696}" type="slidenum">
              <a:rPr lang="en-US" altLang="en-US">
                <a:latin typeface="Arial" panose="020B0604020202020204" pitchFamily="34" charset="0"/>
              </a:rPr>
              <a:pPr algn="r" eaLnBrk="1" hangingPunct="1">
                <a:spcBef>
                  <a:spcPct val="0"/>
                </a:spcBef>
                <a:buClrTx/>
                <a:buFontTx/>
                <a:buNone/>
              </a:pPr>
              <a:t>31</a:t>
            </a:fld>
            <a:endParaRPr lang="en-US" altLang="en-US">
              <a:latin typeface="Arial" panose="020B0604020202020204" pitchFamily="34" charset="0"/>
            </a:endParaRPr>
          </a:p>
        </p:txBody>
      </p:sp>
    </p:spTree>
    <p:extLst>
      <p:ext uri="{BB962C8B-B14F-4D97-AF65-F5344CB8AC3E}">
        <p14:creationId xmlns:p14="http://schemas.microsoft.com/office/powerpoint/2010/main" val="3555508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BB39AC-3368-4CE7-ADA6-1F3D0B0C847B}" type="datetimeFigureOut">
              <a:rPr lang="en-US" smtClean="0"/>
              <a:t>10/28/2021</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121943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BB39AC-3368-4CE7-ADA6-1F3D0B0C847B}"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324146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BB39AC-3368-4CE7-ADA6-1F3D0B0C847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3976736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BB39AC-3368-4CE7-ADA6-1F3D0B0C847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3572349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BB39AC-3368-4CE7-ADA6-1F3D0B0C847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331400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BB39AC-3368-4CE7-ADA6-1F3D0B0C847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2965801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BB39AC-3368-4CE7-ADA6-1F3D0B0C847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413933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B39AC-3368-4CE7-ADA6-1F3D0B0C847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2930456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B39AC-3368-4CE7-ADA6-1F3D0B0C847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2382685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38534" y="420080"/>
            <a:ext cx="4453467" cy="487680"/>
          </a:xfrm>
        </p:spPr>
        <p:txBody>
          <a:bodyPr anchor="b">
            <a:noAutofit/>
          </a:bodyPr>
          <a:lstStyle>
            <a:lvl1pPr marL="114297" indent="0" algn="l">
              <a:defRPr sz="2400" b="1">
                <a:solidFill>
                  <a:schemeClr val="accent1"/>
                </a:solidFill>
                <a:latin typeface="+mn-lt"/>
              </a:defRPr>
            </a:lvl1pPr>
          </a:lstStyle>
          <a:p>
            <a:r>
              <a:rPr lang="en-US" dirty="0"/>
              <a:t>edit Master title</a:t>
            </a:r>
          </a:p>
        </p:txBody>
      </p:sp>
      <p:pic>
        <p:nvPicPr>
          <p:cNvPr id="8" name="Picture 7" descr="FInal-Tom-Logo-PPT.png"/>
          <p:cNvPicPr>
            <a:picLocks noChangeAspect="1"/>
          </p:cNvPicPr>
          <p:nvPr userDrawn="1"/>
        </p:nvPicPr>
        <p:blipFill>
          <a:blip r:embed="rId2" cstate="print"/>
          <a:srcRect l="3788" r="4415"/>
          <a:stretch>
            <a:fillRect/>
          </a:stretch>
        </p:blipFill>
        <p:spPr>
          <a:xfrm>
            <a:off x="10816684" y="6232686"/>
            <a:ext cx="1189572" cy="539551"/>
          </a:xfrm>
          <a:prstGeom prst="rect">
            <a:avLst/>
          </a:prstGeom>
        </p:spPr>
      </p:pic>
    </p:spTree>
    <p:extLst>
      <p:ext uri="{BB962C8B-B14F-4D97-AF65-F5344CB8AC3E}">
        <p14:creationId xmlns:p14="http://schemas.microsoft.com/office/powerpoint/2010/main" val="1966527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B39AC-3368-4CE7-ADA6-1F3D0B0C847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124865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BB39AC-3368-4CE7-ADA6-1F3D0B0C847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1344254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BB39AC-3368-4CE7-ADA6-1F3D0B0C847B}"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1473749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BB39AC-3368-4CE7-ADA6-1F3D0B0C847B}"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2634630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BB39AC-3368-4CE7-ADA6-1F3D0B0C847B}"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337292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BB39AC-3368-4CE7-ADA6-1F3D0B0C847B}"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1671157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BB39AC-3368-4CE7-ADA6-1F3D0B0C847B}"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559061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BB39AC-3368-4CE7-ADA6-1F3D0B0C847B}"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6A792-5B09-46E6-B5EF-98EA5FA43D80}" type="slidenum">
              <a:rPr lang="en-US" smtClean="0"/>
              <a:t>‹#›</a:t>
            </a:fld>
            <a:endParaRPr lang="en-US"/>
          </a:p>
        </p:txBody>
      </p:sp>
    </p:spTree>
    <p:extLst>
      <p:ext uri="{BB962C8B-B14F-4D97-AF65-F5344CB8AC3E}">
        <p14:creationId xmlns:p14="http://schemas.microsoft.com/office/powerpoint/2010/main" val="4284255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ABB39AC-3368-4CE7-ADA6-1F3D0B0C847B}" type="datetimeFigureOut">
              <a:rPr lang="en-US" smtClean="0"/>
              <a:t>10/28/2021</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46A792-5B09-46E6-B5EF-98EA5FA43D80}" type="slidenum">
              <a:rPr lang="en-US" smtClean="0"/>
              <a:t>‹#›</a:t>
            </a:fld>
            <a:endParaRPr lang="en-US"/>
          </a:p>
        </p:txBody>
      </p:sp>
    </p:spTree>
    <p:extLst>
      <p:ext uri="{BB962C8B-B14F-4D97-AF65-F5344CB8AC3E}">
        <p14:creationId xmlns:p14="http://schemas.microsoft.com/office/powerpoint/2010/main" val="31321904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ommons.wikimedia.org/wiki/File:Diamonds_Thudufushi_Beach_and_Water_Villas,_May_2017_-06.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flickr.com/photos/investmentzen/33879340616"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immediateannuities.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hyperlink" Target="https://lehighvalleyramblings.blogspot.com/2017/11/is-it-finally-time-for-step-increase.html?m=0"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ifpnews.com/exclusive/unemployment-rate-economic-growth-rate-iran/" TargetMode="External"/><Relationship Id="rId3" Type="http://schemas.openxmlformats.org/officeDocument/2006/relationships/image" Target="../media/image14.jpg"/><Relationship Id="rId7"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hyperlink" Target="http://www.flickr.com/photos/68751915@N05/6869765923/" TargetMode="External"/><Relationship Id="rId5" Type="http://schemas.openxmlformats.org/officeDocument/2006/relationships/image" Target="../media/image15.jpg"/><Relationship Id="rId4" Type="http://schemas.openxmlformats.org/officeDocument/2006/relationships/hyperlink" Target="http://news.schoolsdo.org/2016/02/start-up-nudges-students-toward-scholarship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hyperlink" Target="http://www.aliem.com/paucis-verbis-lifetime-attributable-risk-of-cancer-from-ct/" TargetMode="External"/><Relationship Id="rId2" Type="http://schemas.openxmlformats.org/officeDocument/2006/relationships/image" Target="../media/image4.jpg"/><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hyperlink" Target="https://www.mortgagefit.com/blog/Higher-rates-ARMs-making-a-comeback" TargetMode="External"/><Relationship Id="rId5" Type="http://schemas.openxmlformats.org/officeDocument/2006/relationships/image" Target="../media/image19.jpg"/><Relationship Id="rId4" Type="http://schemas.openxmlformats.org/officeDocument/2006/relationships/hyperlink" Target="https://www.flickr.com/photos/38551892@N02/723873040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technofaq.org/posts/2020/03/5-ways-to-plan-for-a-better-retiremen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hyperlink" Target="https://creativecommons.org/licenses/by-nc/3.0/" TargetMode="External"/><Relationship Id="rId4" Type="http://schemas.openxmlformats.org/officeDocument/2006/relationships/hyperlink" Target="http://www.pngall.com/business-growth-chart-pn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flickr.com/photos/barnimages/22220980428" TargetMode="Externa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bundabergnow.com/2019/09/03/child-protection-week-event-shines-light-on-supporters/" TargetMode="External"/><Relationship Id="rId5" Type="http://schemas.openxmlformats.org/officeDocument/2006/relationships/image" Target="../media/image24.jpg"/><Relationship Id="rId4" Type="http://schemas.openxmlformats.org/officeDocument/2006/relationships/hyperlink" Target="http://www.pngall.com/guarantee-pn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pixabay.com/en/fire-bright-flaming-fireplace-243693/" TargetMode="External"/><Relationship Id="rId5" Type="http://schemas.openxmlformats.org/officeDocument/2006/relationships/image" Target="../media/image26.jpg"/><Relationship Id="rId4" Type="http://schemas.openxmlformats.org/officeDocument/2006/relationships/hyperlink" Target="https://pxhere.com/en/photo/61034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www.flickr.com/photos/myfuturedotcom/6052491503"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hyperlink" Target="http://www.progressive-charlestown.com/2014/03/study-finds-substandard-treatment.html" TargetMode="Externa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www.groundreport.com/new-trends-in-nursing-care-mean-better-quality-of-life/" TargetMode="External"/><Relationship Id="rId5" Type="http://schemas.openxmlformats.org/officeDocument/2006/relationships/image" Target="../media/image32.jpg"/><Relationship Id="rId4" Type="http://schemas.openxmlformats.org/officeDocument/2006/relationships/hyperlink" Target="http://www.flickr.com/photos/scatteredsunshine/640920257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jpg"/><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hyperlink" Target="https://www.bundabergnow.com/2019/03/25/seniors-forum/"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hyperlink" Target="https://www.picpedia.org/highway-signs/a/assets.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pixabay.com/en/money-buy-pay-symbol-sign-payment-4295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freepngimg.com/png/15750-money-png-pictur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www.freestock.com/free-vectors/satisfaction-rubber-grunge-texture-seal-423149566"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hyperlink" Target="http://www.bucketlife.com/blog/the-secret-to-happiness-is-" TargetMode="Externa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ngall.com/world-png/download/25173"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idreflections.blogspot.com/2015/04/micro-learning-as-workplace-learning.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C101-8CBF-42F4-A9ED-9C55CD037E8B}"/>
              </a:ext>
            </a:extLst>
          </p:cNvPr>
          <p:cNvSpPr>
            <a:spLocks noGrp="1"/>
          </p:cNvSpPr>
          <p:nvPr>
            <p:ph type="ctrTitle"/>
          </p:nvPr>
        </p:nvSpPr>
        <p:spPr>
          <a:xfrm>
            <a:off x="2928401" y="1"/>
            <a:ext cx="8983966" cy="3429000"/>
          </a:xfrm>
        </p:spPr>
        <p:txBody>
          <a:bodyPr>
            <a:noAutofit/>
          </a:bodyPr>
          <a:lstStyle/>
          <a:p>
            <a:pPr algn="ctr"/>
            <a:r>
              <a:rPr lang="en-US" sz="7200" dirty="0">
                <a:solidFill>
                  <a:srgbClr val="0070C0"/>
                </a:solidFill>
                <a:latin typeface="Verdana" panose="020B0604030504040204" pitchFamily="34" charset="0"/>
                <a:ea typeface="Verdana" panose="020B0604030504040204" pitchFamily="34" charset="0"/>
              </a:rPr>
              <a:t>Taking The Risk </a:t>
            </a:r>
            <a:br>
              <a:rPr lang="en-US" sz="7200" dirty="0">
                <a:solidFill>
                  <a:srgbClr val="0070C0"/>
                </a:solidFill>
                <a:latin typeface="Verdana" panose="020B0604030504040204" pitchFamily="34" charset="0"/>
                <a:ea typeface="Verdana" panose="020B0604030504040204" pitchFamily="34" charset="0"/>
              </a:rPr>
            </a:br>
            <a:r>
              <a:rPr lang="en-US" sz="7200" dirty="0">
                <a:solidFill>
                  <a:srgbClr val="0070C0"/>
                </a:solidFill>
                <a:latin typeface="Verdana" panose="020B0604030504040204" pitchFamily="34" charset="0"/>
                <a:ea typeface="Verdana" panose="020B0604030504040204" pitchFamily="34" charset="0"/>
              </a:rPr>
              <a:t>Out Of Retirement</a:t>
            </a:r>
          </a:p>
        </p:txBody>
      </p:sp>
      <p:sp>
        <p:nvSpPr>
          <p:cNvPr id="3" name="Subtitle 2">
            <a:extLst>
              <a:ext uri="{FF2B5EF4-FFF2-40B4-BE49-F238E27FC236}">
                <a16:creationId xmlns:a16="http://schemas.microsoft.com/office/drawing/2014/main" id="{4B86CE4D-3DCF-41F6-80E7-1CBE5EB90716}"/>
              </a:ext>
            </a:extLst>
          </p:cNvPr>
          <p:cNvSpPr>
            <a:spLocks noGrp="1"/>
          </p:cNvSpPr>
          <p:nvPr>
            <p:ph type="subTitle" idx="1"/>
          </p:nvPr>
        </p:nvSpPr>
        <p:spPr>
          <a:xfrm>
            <a:off x="6906936" y="4718806"/>
            <a:ext cx="5005431" cy="2139193"/>
          </a:xfrm>
        </p:spPr>
        <p:txBody>
          <a:bodyPr/>
          <a:lstStyle/>
          <a:p>
            <a:pPr algn="l"/>
            <a:r>
              <a:rPr lang="en-US" dirty="0">
                <a:solidFill>
                  <a:srgbClr val="0070C0"/>
                </a:solidFill>
                <a:latin typeface="Verdana" panose="020B0604030504040204" pitchFamily="34" charset="0"/>
                <a:ea typeface="Verdana" panose="020B0604030504040204" pitchFamily="34" charset="0"/>
              </a:rPr>
              <a:t>Sponsored by: </a:t>
            </a:r>
          </a:p>
          <a:p>
            <a:pPr algn="l"/>
            <a:r>
              <a:rPr lang="en-US" sz="2400" b="1" dirty="0">
                <a:solidFill>
                  <a:srgbClr val="0070C0"/>
                </a:solidFill>
                <a:latin typeface="Verdana" panose="020B0604030504040204" pitchFamily="34" charset="0"/>
                <a:ea typeface="Verdana" panose="020B0604030504040204" pitchFamily="34" charset="0"/>
              </a:rPr>
              <a:t>Safe Money Specialists, Inc.</a:t>
            </a:r>
          </a:p>
          <a:p>
            <a:pPr algn="l"/>
            <a:r>
              <a:rPr lang="en-US" dirty="0">
                <a:solidFill>
                  <a:srgbClr val="0070C0"/>
                </a:solidFill>
                <a:latin typeface="Verdana" panose="020B0604030504040204" pitchFamily="34" charset="0"/>
                <a:ea typeface="Verdana" panose="020B0604030504040204" pitchFamily="34" charset="0"/>
              </a:rPr>
              <a:t>www.safemoneyspecialists.net</a:t>
            </a:r>
          </a:p>
          <a:p>
            <a:pPr algn="l"/>
            <a:r>
              <a:rPr lang="en-US" dirty="0">
                <a:solidFill>
                  <a:srgbClr val="0070C0"/>
                </a:solidFill>
                <a:latin typeface="Verdana" panose="020B0604030504040204" pitchFamily="34" charset="0"/>
                <a:ea typeface="Verdana" panose="020B0604030504040204" pitchFamily="34" charset="0"/>
              </a:rPr>
              <a:t>877-887-3131</a:t>
            </a:r>
          </a:p>
        </p:txBody>
      </p:sp>
      <p:pic>
        <p:nvPicPr>
          <p:cNvPr id="5" name="Picture 4">
            <a:extLst>
              <a:ext uri="{FF2B5EF4-FFF2-40B4-BE49-F238E27FC236}">
                <a16:creationId xmlns:a16="http://schemas.microsoft.com/office/drawing/2014/main" id="{05FD8C36-3019-404B-B718-7F46504F5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8111"/>
            <a:ext cx="2373690" cy="1219887"/>
          </a:xfrm>
          <a:prstGeom prst="rect">
            <a:avLst/>
          </a:prstGeom>
        </p:spPr>
      </p:pic>
    </p:spTree>
    <p:extLst>
      <p:ext uri="{BB962C8B-B14F-4D97-AF65-F5344CB8AC3E}">
        <p14:creationId xmlns:p14="http://schemas.microsoft.com/office/powerpoint/2010/main" val="421634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CB2A-ECCF-4C62-972D-B9A613E4D70C}"/>
              </a:ext>
            </a:extLst>
          </p:cNvPr>
          <p:cNvSpPr>
            <a:spLocks noGrp="1"/>
          </p:cNvSpPr>
          <p:nvPr>
            <p:ph type="title"/>
          </p:nvPr>
        </p:nvSpPr>
        <p:spPr/>
        <p:txBody>
          <a:bodyPr>
            <a:normAutofit fontScale="90000"/>
          </a:bodyPr>
          <a:lstStyle/>
          <a:p>
            <a:r>
              <a:rPr lang="en-US" sz="6000" dirty="0">
                <a:solidFill>
                  <a:srgbClr val="0070C0"/>
                </a:solidFill>
                <a:latin typeface="Verdana" panose="020B0604030504040204" pitchFamily="34" charset="0"/>
                <a:ea typeface="Verdana" panose="020B0604030504040204" pitchFamily="34" charset="0"/>
              </a:rPr>
              <a:t>When is the </a:t>
            </a:r>
            <a:r>
              <a:rPr lang="en-US" sz="6000" i="1" u="sng" dirty="0">
                <a:solidFill>
                  <a:srgbClr val="0070C0"/>
                </a:solidFill>
                <a:latin typeface="Verdana" panose="020B0604030504040204" pitchFamily="34" charset="0"/>
                <a:ea typeface="Verdana" panose="020B0604030504040204" pitchFamily="34" charset="0"/>
              </a:rPr>
              <a:t>WORST</a:t>
            </a:r>
            <a:r>
              <a:rPr lang="en-US" sz="6000" dirty="0">
                <a:solidFill>
                  <a:srgbClr val="0070C0"/>
                </a:solidFill>
                <a:latin typeface="Verdana" panose="020B0604030504040204" pitchFamily="34" charset="0"/>
                <a:ea typeface="Verdana" panose="020B0604030504040204" pitchFamily="34" charset="0"/>
              </a:rPr>
              <a:t> time to have a Market Reversal?</a:t>
            </a:r>
            <a:br>
              <a:rPr lang="en-US" sz="4000" dirty="0">
                <a:solidFill>
                  <a:srgbClr val="0070C0"/>
                </a:solidFill>
                <a:latin typeface="Verdana" panose="020B0604030504040204" pitchFamily="34" charset="0"/>
                <a:ea typeface="Verdana" panose="020B0604030504040204" pitchFamily="34" charset="0"/>
              </a:rPr>
            </a:br>
            <a:endParaRPr lang="en-US" dirty="0"/>
          </a:p>
        </p:txBody>
      </p:sp>
      <p:sp>
        <p:nvSpPr>
          <p:cNvPr id="3" name="Content Placeholder 2">
            <a:extLst>
              <a:ext uri="{FF2B5EF4-FFF2-40B4-BE49-F238E27FC236}">
                <a16:creationId xmlns:a16="http://schemas.microsoft.com/office/drawing/2014/main" id="{DB781C66-7FD5-4321-855C-836436E74E49}"/>
              </a:ext>
            </a:extLst>
          </p:cNvPr>
          <p:cNvSpPr>
            <a:spLocks noGrp="1"/>
          </p:cNvSpPr>
          <p:nvPr>
            <p:ph idx="1"/>
          </p:nvPr>
        </p:nvSpPr>
        <p:spPr/>
        <p:txBody>
          <a:bodyPr/>
          <a:lstStyle/>
          <a:p>
            <a:pPr marL="0" indent="0" algn="ctr">
              <a:buNone/>
            </a:pPr>
            <a:r>
              <a:rPr lang="en-US" sz="2400" dirty="0">
                <a:solidFill>
                  <a:srgbClr val="0070C0"/>
                </a:solidFill>
                <a:latin typeface="Verdana" panose="020B0604030504040204" pitchFamily="34" charset="0"/>
                <a:ea typeface="Verdana" panose="020B0604030504040204" pitchFamily="34" charset="0"/>
              </a:rPr>
              <a:t>&gt;</a:t>
            </a:r>
            <a:r>
              <a:rPr lang="en-US" sz="3200" dirty="0">
                <a:solidFill>
                  <a:srgbClr val="0070C0"/>
                </a:solidFill>
                <a:latin typeface="Verdana" panose="020B0604030504040204" pitchFamily="34" charset="0"/>
                <a:ea typeface="Verdana" panose="020B0604030504040204" pitchFamily="34" charset="0"/>
              </a:rPr>
              <a:t>Immediately </a:t>
            </a:r>
            <a:r>
              <a:rPr lang="en-US" sz="3200" i="1" dirty="0">
                <a:solidFill>
                  <a:srgbClr val="0070C0"/>
                </a:solidFill>
                <a:latin typeface="Verdana" panose="020B0604030504040204" pitchFamily="34" charset="0"/>
                <a:ea typeface="Verdana" panose="020B0604030504040204" pitchFamily="34" charset="0"/>
              </a:rPr>
              <a:t>BEFORE</a:t>
            </a:r>
            <a:r>
              <a:rPr lang="en-US" sz="3200" dirty="0">
                <a:solidFill>
                  <a:srgbClr val="0070C0"/>
                </a:solidFill>
                <a:latin typeface="Verdana" panose="020B0604030504040204" pitchFamily="34" charset="0"/>
                <a:ea typeface="Verdana" panose="020B0604030504040204" pitchFamily="34" charset="0"/>
              </a:rPr>
              <a:t> or </a:t>
            </a:r>
          </a:p>
          <a:p>
            <a:pPr marL="0" indent="0" algn="ctr">
              <a:buNone/>
            </a:pPr>
            <a:r>
              <a:rPr lang="en-US" sz="3200" dirty="0">
                <a:solidFill>
                  <a:srgbClr val="0070C0"/>
                </a:solidFill>
                <a:latin typeface="Verdana" panose="020B0604030504040204" pitchFamily="34" charset="0"/>
                <a:ea typeface="Verdana" panose="020B0604030504040204" pitchFamily="34" charset="0"/>
              </a:rPr>
              <a:t>Immediately </a:t>
            </a:r>
            <a:r>
              <a:rPr lang="en-US" sz="3200" i="1" dirty="0">
                <a:solidFill>
                  <a:srgbClr val="0070C0"/>
                </a:solidFill>
                <a:latin typeface="Verdana" panose="020B0604030504040204" pitchFamily="34" charset="0"/>
                <a:ea typeface="Verdana" panose="020B0604030504040204" pitchFamily="34" charset="0"/>
              </a:rPr>
              <a:t>AFTER</a:t>
            </a:r>
            <a:r>
              <a:rPr lang="en-US" sz="3200" dirty="0">
                <a:solidFill>
                  <a:srgbClr val="0070C0"/>
                </a:solidFill>
                <a:latin typeface="Verdana" panose="020B0604030504040204" pitchFamily="34" charset="0"/>
                <a:ea typeface="Verdana" panose="020B0604030504040204" pitchFamily="34" charset="0"/>
              </a:rPr>
              <a:t> Retirement</a:t>
            </a:r>
          </a:p>
          <a:p>
            <a:endParaRPr lang="en-US" dirty="0"/>
          </a:p>
        </p:txBody>
      </p:sp>
      <p:pic>
        <p:nvPicPr>
          <p:cNvPr id="5" name="Picture 4">
            <a:extLst>
              <a:ext uri="{FF2B5EF4-FFF2-40B4-BE49-F238E27FC236}">
                <a16:creationId xmlns:a16="http://schemas.microsoft.com/office/drawing/2014/main" id="{938E412A-C777-4B02-8F2B-E0E27F1A2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3110"/>
            <a:ext cx="956345" cy="454890"/>
          </a:xfrm>
          <a:prstGeom prst="rect">
            <a:avLst/>
          </a:prstGeom>
        </p:spPr>
      </p:pic>
      <p:pic>
        <p:nvPicPr>
          <p:cNvPr id="7" name="Picture 6">
            <a:extLst>
              <a:ext uri="{FF2B5EF4-FFF2-40B4-BE49-F238E27FC236}">
                <a16:creationId xmlns:a16="http://schemas.microsoft.com/office/drawing/2014/main" id="{8B6256FE-9A03-4C4D-9D4D-AEDF666C03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108733" y="4485514"/>
            <a:ext cx="2009009" cy="2288596"/>
          </a:xfrm>
          <a:prstGeom prst="rect">
            <a:avLst/>
          </a:prstGeom>
        </p:spPr>
      </p:pic>
    </p:spTree>
    <p:extLst>
      <p:ext uri="{BB962C8B-B14F-4D97-AF65-F5344CB8AC3E}">
        <p14:creationId xmlns:p14="http://schemas.microsoft.com/office/powerpoint/2010/main" val="3937893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8683-58FF-4F03-BB8F-A8943EE60E30}"/>
              </a:ext>
            </a:extLst>
          </p:cNvPr>
          <p:cNvSpPr>
            <a:spLocks noGrp="1"/>
          </p:cNvSpPr>
          <p:nvPr>
            <p:ph type="title"/>
          </p:nvPr>
        </p:nvSpPr>
        <p:spPr>
          <a:xfrm>
            <a:off x="1484311" y="234892"/>
            <a:ext cx="10018713" cy="2203507"/>
          </a:xfrm>
        </p:spPr>
        <p:txBody>
          <a:bodyPr>
            <a:normAutofit fontScale="90000"/>
          </a:bodyPr>
          <a:lstStyle/>
          <a:p>
            <a:r>
              <a:rPr lang="en-US" sz="4000" dirty="0">
                <a:solidFill>
                  <a:srgbClr val="0070C0"/>
                </a:solidFill>
                <a:latin typeface="Verdana" panose="020B0604030504040204" pitchFamily="34" charset="0"/>
                <a:ea typeface="Verdana" panose="020B0604030504040204" pitchFamily="34" charset="0"/>
              </a:rPr>
              <a:t>According to David Blanchett, </a:t>
            </a:r>
            <a:br>
              <a:rPr lang="en-US" sz="4000" dirty="0">
                <a:solidFill>
                  <a:srgbClr val="0070C0"/>
                </a:solidFill>
                <a:latin typeface="Verdana" panose="020B0604030504040204" pitchFamily="34" charset="0"/>
                <a:ea typeface="Verdana" panose="020B0604030504040204" pitchFamily="34" charset="0"/>
              </a:rPr>
            </a:br>
            <a:r>
              <a:rPr lang="en-US" sz="4000" dirty="0">
                <a:solidFill>
                  <a:srgbClr val="0070C0"/>
                </a:solidFill>
                <a:latin typeface="Verdana" panose="020B0604030504040204" pitchFamily="34" charset="0"/>
                <a:ea typeface="Verdana" panose="020B0604030504040204" pitchFamily="34" charset="0"/>
              </a:rPr>
              <a:t>Head of Retirement Research for the Morning Star Investment Management:</a:t>
            </a:r>
            <a:br>
              <a:rPr lang="en-US" sz="4000" dirty="0">
                <a:solidFill>
                  <a:srgbClr val="0070C0"/>
                </a:solidFill>
                <a:latin typeface="Verdana" panose="020B0604030504040204" pitchFamily="34" charset="0"/>
                <a:ea typeface="Verdana" panose="020B0604030504040204" pitchFamily="34" charset="0"/>
              </a:rPr>
            </a:br>
            <a:endParaRPr lang="en-US" dirty="0"/>
          </a:p>
        </p:txBody>
      </p:sp>
      <p:sp>
        <p:nvSpPr>
          <p:cNvPr id="3" name="Content Placeholder 2">
            <a:extLst>
              <a:ext uri="{FF2B5EF4-FFF2-40B4-BE49-F238E27FC236}">
                <a16:creationId xmlns:a16="http://schemas.microsoft.com/office/drawing/2014/main" id="{F9B2E1D2-B457-48C4-8078-38D70A35406E}"/>
              </a:ext>
            </a:extLst>
          </p:cNvPr>
          <p:cNvSpPr>
            <a:spLocks noGrp="1"/>
          </p:cNvSpPr>
          <p:nvPr>
            <p:ph idx="1"/>
          </p:nvPr>
        </p:nvSpPr>
        <p:spPr>
          <a:xfrm>
            <a:off x="1744369" y="2438399"/>
            <a:ext cx="10018713" cy="3124201"/>
          </a:xfrm>
        </p:spPr>
        <p:txBody>
          <a:bodyPr/>
          <a:lstStyle/>
          <a:p>
            <a:r>
              <a:rPr lang="en-US" dirty="0">
                <a:solidFill>
                  <a:srgbClr val="0070C0"/>
                </a:solidFill>
                <a:latin typeface="Verdana" panose="020B0604030504040204" pitchFamily="34" charset="0"/>
                <a:ea typeface="Verdana" panose="020B0604030504040204" pitchFamily="34" charset="0"/>
              </a:rPr>
              <a:t>Over 25 years ago it was suggested that if you took withdrawals of no more than 4% out of your retirement account, it would provide you an income for 30 years.</a:t>
            </a:r>
          </a:p>
          <a:p>
            <a:r>
              <a:rPr lang="en-US" dirty="0">
                <a:solidFill>
                  <a:srgbClr val="0070C0"/>
                </a:solidFill>
                <a:latin typeface="Verdana" panose="020B0604030504040204" pitchFamily="34" charset="0"/>
                <a:ea typeface="Verdana" panose="020B0604030504040204" pitchFamily="34" charset="0"/>
              </a:rPr>
              <a:t>Based on current data, the new recommendation is that you withdraw no more than 2.5%-3% out of your account to achieve the same 30 year goal</a:t>
            </a:r>
          </a:p>
          <a:p>
            <a:endParaRPr lang="en-US" dirty="0"/>
          </a:p>
        </p:txBody>
      </p:sp>
      <p:pic>
        <p:nvPicPr>
          <p:cNvPr id="5" name="Picture 4">
            <a:extLst>
              <a:ext uri="{FF2B5EF4-FFF2-40B4-BE49-F238E27FC236}">
                <a16:creationId xmlns:a16="http://schemas.microsoft.com/office/drawing/2014/main" id="{6B1AD583-02AB-4E22-BD38-3FB9DEA10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5819"/>
            <a:ext cx="981512" cy="466861"/>
          </a:xfrm>
          <a:prstGeom prst="rect">
            <a:avLst/>
          </a:prstGeom>
        </p:spPr>
      </p:pic>
      <p:pic>
        <p:nvPicPr>
          <p:cNvPr id="7" name="Picture 6">
            <a:extLst>
              <a:ext uri="{FF2B5EF4-FFF2-40B4-BE49-F238E27FC236}">
                <a16:creationId xmlns:a16="http://schemas.microsoft.com/office/drawing/2014/main" id="{992497EA-D891-43C4-8B82-A2A1A1765F6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13820" y="5341067"/>
            <a:ext cx="2164360" cy="1433043"/>
          </a:xfrm>
          <a:prstGeom prst="rect">
            <a:avLst/>
          </a:prstGeom>
        </p:spPr>
      </p:pic>
    </p:spTree>
    <p:extLst>
      <p:ext uri="{BB962C8B-B14F-4D97-AF65-F5344CB8AC3E}">
        <p14:creationId xmlns:p14="http://schemas.microsoft.com/office/powerpoint/2010/main" val="2789007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70C0"/>
                </a:solidFill>
                <a:latin typeface="Verdana" panose="020B0604030504040204" pitchFamily="34" charset="0"/>
                <a:ea typeface="Verdana" panose="020B0604030504040204" pitchFamily="34" charset="0"/>
              </a:rPr>
              <a:t>Current Hypothetical Annuity Payout Rates</a:t>
            </a:r>
          </a:p>
        </p:txBody>
      </p:sp>
      <p:graphicFrame>
        <p:nvGraphicFramePr>
          <p:cNvPr id="6" name="Content Placeholder 5"/>
          <p:cNvGraphicFramePr>
            <a:graphicFrameLocks noGrp="1"/>
          </p:cNvGraphicFramePr>
          <p:nvPr>
            <p:ph idx="1"/>
          </p:nvPr>
        </p:nvGraphicFramePr>
        <p:xfrm>
          <a:off x="2582778" y="2124242"/>
          <a:ext cx="7487652" cy="2685977"/>
        </p:xfrm>
        <a:graphic>
          <a:graphicData uri="http://schemas.openxmlformats.org/drawingml/2006/table">
            <a:tbl>
              <a:tblPr firstRow="1" bandRow="1">
                <a:tableStyleId>{5C22544A-7EE6-4342-B048-85BDC9FD1C3A}</a:tableStyleId>
              </a:tblPr>
              <a:tblGrid>
                <a:gridCol w="2495884">
                  <a:extLst>
                    <a:ext uri="{9D8B030D-6E8A-4147-A177-3AD203B41FA5}">
                      <a16:colId xmlns:a16="http://schemas.microsoft.com/office/drawing/2014/main" val="20000"/>
                    </a:ext>
                  </a:extLst>
                </a:gridCol>
                <a:gridCol w="2495884">
                  <a:extLst>
                    <a:ext uri="{9D8B030D-6E8A-4147-A177-3AD203B41FA5}">
                      <a16:colId xmlns:a16="http://schemas.microsoft.com/office/drawing/2014/main" val="20001"/>
                    </a:ext>
                  </a:extLst>
                </a:gridCol>
                <a:gridCol w="2495884">
                  <a:extLst>
                    <a:ext uri="{9D8B030D-6E8A-4147-A177-3AD203B41FA5}">
                      <a16:colId xmlns:a16="http://schemas.microsoft.com/office/drawing/2014/main" val="20002"/>
                    </a:ext>
                  </a:extLst>
                </a:gridCol>
              </a:tblGrid>
              <a:tr h="911572">
                <a:tc>
                  <a:txBody>
                    <a:bodyPr/>
                    <a:lstStyle/>
                    <a:p>
                      <a:pPr algn="ctr"/>
                      <a:r>
                        <a:rPr lang="en-US" sz="2800" dirty="0"/>
                        <a:t>Age</a:t>
                      </a:r>
                    </a:p>
                  </a:txBody>
                  <a:tcPr marL="79515" marR="79515" marT="39757" marB="39757"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a:txBody>
                    <a:bodyPr/>
                    <a:lstStyle/>
                    <a:p>
                      <a:pPr algn="ctr"/>
                      <a:r>
                        <a:rPr lang="en-US" sz="2800"/>
                        <a:t>Life Only</a:t>
                      </a:r>
                    </a:p>
                  </a:txBody>
                  <a:tcPr marL="79515" marR="79515" marT="39757" marB="39757" anchor="ctr">
                    <a:lnT w="19050" cap="flat" cmpd="sng" algn="ctr">
                      <a:solidFill>
                        <a:schemeClr val="bg1"/>
                      </a:solidFill>
                      <a:prstDash val="solid"/>
                      <a:round/>
                      <a:headEnd type="none" w="med" len="med"/>
                      <a:tailEnd type="none" w="med" len="med"/>
                    </a:lnT>
                  </a:tcPr>
                </a:tc>
                <a:tc>
                  <a:txBody>
                    <a:bodyPr/>
                    <a:lstStyle/>
                    <a:p>
                      <a:pPr algn="ctr"/>
                      <a:r>
                        <a:rPr lang="en-US" sz="2800"/>
                        <a:t>Life w/</a:t>
                      </a:r>
                      <a:r>
                        <a:rPr lang="en-US" sz="2800" baseline="0"/>
                        <a:t> Cash Refund</a:t>
                      </a:r>
                      <a:endParaRPr lang="en-US" sz="2800"/>
                    </a:p>
                  </a:txBody>
                  <a:tcPr marL="79515" marR="79515" marT="39757" marB="39757"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0"/>
                  </a:ext>
                </a:extLst>
              </a:tr>
              <a:tr h="584341">
                <a:tc>
                  <a:txBody>
                    <a:bodyPr/>
                    <a:lstStyle/>
                    <a:p>
                      <a:pPr algn="ctr"/>
                      <a:r>
                        <a:rPr lang="en-US" sz="3000" dirty="0"/>
                        <a:t>65</a:t>
                      </a:r>
                      <a:endParaRPr lang="en-US" sz="3000" dirty="0">
                        <a:solidFill>
                          <a:schemeClr val="bg1"/>
                        </a:solidFill>
                      </a:endParaRPr>
                    </a:p>
                  </a:txBody>
                  <a:tcPr marL="79515" marR="79515" marT="39757" marB="39757" anchor="ctr">
                    <a:lnL w="19050" cap="flat" cmpd="sng" algn="ctr">
                      <a:solidFill>
                        <a:schemeClr val="bg1"/>
                      </a:solidFill>
                      <a:prstDash val="solid"/>
                      <a:round/>
                      <a:headEnd type="none" w="med" len="med"/>
                      <a:tailEnd type="none" w="med" len="med"/>
                    </a:lnL>
                  </a:tcPr>
                </a:tc>
                <a:tc>
                  <a:txBody>
                    <a:bodyPr/>
                    <a:lstStyle/>
                    <a:p>
                      <a:pPr algn="ctr"/>
                      <a:r>
                        <a:rPr lang="en-US" sz="2700" dirty="0"/>
                        <a:t>6.30%</a:t>
                      </a:r>
                      <a:endParaRPr lang="en-US" sz="2700" dirty="0">
                        <a:solidFill>
                          <a:schemeClr val="bg1"/>
                        </a:solidFill>
                      </a:endParaRPr>
                    </a:p>
                  </a:txBody>
                  <a:tcPr marL="73727" marR="73727" marT="36864" marB="36864" anchor="ctr"/>
                </a:tc>
                <a:tc>
                  <a:txBody>
                    <a:bodyPr/>
                    <a:lstStyle/>
                    <a:p>
                      <a:pPr algn="ctr"/>
                      <a:r>
                        <a:rPr lang="en-US" sz="2700" dirty="0"/>
                        <a:t>5.73%</a:t>
                      </a:r>
                      <a:endParaRPr lang="en-US" sz="2700" dirty="0">
                        <a:solidFill>
                          <a:schemeClr val="bg1"/>
                        </a:solidFill>
                      </a:endParaRPr>
                    </a:p>
                  </a:txBody>
                  <a:tcPr marL="73727" marR="73727" marT="36864" marB="36864" anchor="ctr">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1"/>
                  </a:ext>
                </a:extLst>
              </a:tr>
              <a:tr h="584341">
                <a:tc>
                  <a:txBody>
                    <a:bodyPr/>
                    <a:lstStyle/>
                    <a:p>
                      <a:pPr algn="ctr"/>
                      <a:r>
                        <a:rPr lang="en-US" sz="3000"/>
                        <a:t>75</a:t>
                      </a:r>
                      <a:endParaRPr lang="en-US" sz="3000">
                        <a:solidFill>
                          <a:schemeClr val="bg1"/>
                        </a:solidFill>
                      </a:endParaRPr>
                    </a:p>
                  </a:txBody>
                  <a:tcPr marL="79515" marR="79515" marT="39757" marB="39757" anchor="ctr">
                    <a:lnL w="19050" cap="flat" cmpd="sng" algn="ctr">
                      <a:solidFill>
                        <a:schemeClr val="bg1"/>
                      </a:solidFill>
                      <a:prstDash val="solid"/>
                      <a:round/>
                      <a:headEnd type="none" w="med" len="med"/>
                      <a:tailEnd type="none" w="med" len="med"/>
                    </a:lnL>
                  </a:tcPr>
                </a:tc>
                <a:tc>
                  <a:txBody>
                    <a:bodyPr/>
                    <a:lstStyle/>
                    <a:p>
                      <a:pPr algn="ctr"/>
                      <a:r>
                        <a:rPr lang="en-US" sz="2700" dirty="0"/>
                        <a:t>8.58%</a:t>
                      </a:r>
                      <a:endParaRPr lang="en-US" sz="2700" dirty="0">
                        <a:solidFill>
                          <a:schemeClr val="bg1"/>
                        </a:solidFill>
                      </a:endParaRPr>
                    </a:p>
                  </a:txBody>
                  <a:tcPr marL="73727" marR="73727" marT="36864" marB="36864" anchor="ctr"/>
                </a:tc>
                <a:tc>
                  <a:txBody>
                    <a:bodyPr/>
                    <a:lstStyle/>
                    <a:p>
                      <a:pPr algn="ctr"/>
                      <a:r>
                        <a:rPr lang="en-US" sz="2700" dirty="0"/>
                        <a:t>7.16%</a:t>
                      </a:r>
                      <a:endParaRPr lang="en-US" sz="2700" dirty="0">
                        <a:solidFill>
                          <a:schemeClr val="bg1"/>
                        </a:solidFill>
                      </a:endParaRPr>
                    </a:p>
                  </a:txBody>
                  <a:tcPr marL="73727" marR="73727" marT="36864" marB="36864" anchor="ctr">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2"/>
                  </a:ext>
                </a:extLst>
              </a:tr>
              <a:tr h="584341">
                <a:tc>
                  <a:txBody>
                    <a:bodyPr/>
                    <a:lstStyle/>
                    <a:p>
                      <a:pPr algn="ctr"/>
                      <a:r>
                        <a:rPr lang="en-US" sz="3000"/>
                        <a:t>85</a:t>
                      </a:r>
                      <a:endParaRPr lang="en-US" sz="3000">
                        <a:solidFill>
                          <a:schemeClr val="bg1"/>
                        </a:solidFill>
                      </a:endParaRPr>
                    </a:p>
                  </a:txBody>
                  <a:tcPr marL="79515" marR="79515" marT="39757" marB="39757"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tc>
                  <a:txBody>
                    <a:bodyPr/>
                    <a:lstStyle/>
                    <a:p>
                      <a:pPr algn="ctr"/>
                      <a:r>
                        <a:rPr lang="en-US" sz="2700" dirty="0"/>
                        <a:t>14.83%</a:t>
                      </a:r>
                      <a:endParaRPr lang="en-US" sz="2700" dirty="0">
                        <a:solidFill>
                          <a:schemeClr val="bg1"/>
                        </a:solidFill>
                      </a:endParaRPr>
                    </a:p>
                  </a:txBody>
                  <a:tcPr marL="73727" marR="73727" marT="36864" marB="36864" anchor="ctr">
                    <a:lnB w="19050" cap="flat" cmpd="sng" algn="ctr">
                      <a:solidFill>
                        <a:schemeClr val="bg1"/>
                      </a:solidFill>
                      <a:prstDash val="solid"/>
                      <a:round/>
                      <a:headEnd type="none" w="med" len="med"/>
                      <a:tailEnd type="none" w="med" len="med"/>
                    </a:lnB>
                  </a:tcPr>
                </a:tc>
                <a:tc>
                  <a:txBody>
                    <a:bodyPr/>
                    <a:lstStyle/>
                    <a:p>
                      <a:pPr algn="ctr"/>
                      <a:r>
                        <a:rPr lang="en-US" sz="2700" dirty="0"/>
                        <a:t>9.68%</a:t>
                      </a:r>
                      <a:endParaRPr lang="en-US" sz="2700" dirty="0">
                        <a:solidFill>
                          <a:schemeClr val="bg1"/>
                        </a:solidFill>
                      </a:endParaRPr>
                    </a:p>
                  </a:txBody>
                  <a:tcPr marL="73727" marR="73727" marT="36864" marB="36864"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p:cNvSpPr txBox="1"/>
          <p:nvPr/>
        </p:nvSpPr>
        <p:spPr>
          <a:xfrm>
            <a:off x="2533814" y="4921074"/>
            <a:ext cx="7391400" cy="769441"/>
          </a:xfrm>
          <a:prstGeom prst="rect">
            <a:avLst/>
          </a:prstGeom>
          <a:noFill/>
        </p:spPr>
        <p:txBody>
          <a:bodyPr wrap="square" rtlCol="0">
            <a:spAutoFit/>
          </a:bodyPr>
          <a:lstStyle/>
          <a:p>
            <a:r>
              <a:rPr lang="en-US" sz="1100" dirty="0">
                <a:solidFill>
                  <a:schemeClr val="bg1"/>
                </a:solidFill>
              </a:rPr>
              <a:t>This example is for illustrative purposes only and does not represent the performance of an actual investment. There is no assurance that similar rates will be offered. Contact a licensed financial professional to get up to date and live quotes based on your situation. This example assumes a $100,000 investment of a single male.  </a:t>
            </a:r>
          </a:p>
          <a:p>
            <a:r>
              <a:rPr lang="en-US" sz="1100" dirty="0">
                <a:solidFill>
                  <a:schemeClr val="bg1"/>
                </a:solidFill>
              </a:rPr>
              <a:t>Source: </a:t>
            </a:r>
            <a:r>
              <a:rPr lang="en-US" sz="1100" dirty="0">
                <a:solidFill>
                  <a:schemeClr val="bg1"/>
                </a:solidFill>
                <a:hlinkClick r:id="rId3"/>
              </a:rPr>
              <a:t>https://www.immediateannuities.com</a:t>
            </a:r>
            <a:r>
              <a:rPr lang="en-US" sz="1100" dirty="0">
                <a:solidFill>
                  <a:schemeClr val="bg1"/>
                </a:solidFill>
              </a:rPr>
              <a:t>. Jan 2020..</a:t>
            </a:r>
            <a:endParaRPr lang="en-US" sz="1100" i="1" dirty="0">
              <a:solidFill>
                <a:schemeClr val="bg1"/>
              </a:solidFill>
              <a:cs typeface="Britannic Bold"/>
            </a:endParaRPr>
          </a:p>
        </p:txBody>
      </p:sp>
      <p:pic>
        <p:nvPicPr>
          <p:cNvPr id="4" name="Picture 3">
            <a:extLst>
              <a:ext uri="{FF2B5EF4-FFF2-40B4-BE49-F238E27FC236}">
                <a16:creationId xmlns:a16="http://schemas.microsoft.com/office/drawing/2014/main" id="{AB39EA60-70F3-4767-9812-2C493E3DB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399118"/>
            <a:ext cx="964734" cy="458881"/>
          </a:xfrm>
          <a:prstGeom prst="rect">
            <a:avLst/>
          </a:prstGeom>
        </p:spPr>
      </p:pic>
    </p:spTree>
    <p:extLst>
      <p:ext uri="{BB962C8B-B14F-4D97-AF65-F5344CB8AC3E}">
        <p14:creationId xmlns:p14="http://schemas.microsoft.com/office/powerpoint/2010/main" val="1742267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49EB-483D-43E4-9553-8B56441953A9}"/>
              </a:ext>
            </a:extLst>
          </p:cNvPr>
          <p:cNvSpPr>
            <a:spLocks noGrp="1"/>
          </p:cNvSpPr>
          <p:nvPr>
            <p:ph type="title"/>
          </p:nvPr>
        </p:nvSpPr>
        <p:spPr/>
        <p:txBody>
          <a:bodyPr>
            <a:normAutofit/>
          </a:bodyPr>
          <a:lstStyle/>
          <a:p>
            <a:r>
              <a:rPr lang="en-US" sz="6600" u="sng" dirty="0">
                <a:solidFill>
                  <a:srgbClr val="0070C0"/>
                </a:solidFill>
                <a:latin typeface="Verdana" panose="020B0604030504040204" pitchFamily="34" charset="0"/>
                <a:ea typeface="Verdana" panose="020B0604030504040204" pitchFamily="34" charset="0"/>
              </a:rPr>
              <a:t>RISK #3</a:t>
            </a:r>
            <a:endParaRPr lang="en-US" sz="6600" dirty="0"/>
          </a:p>
        </p:txBody>
      </p:sp>
      <p:sp>
        <p:nvSpPr>
          <p:cNvPr id="3" name="Content Placeholder 2">
            <a:extLst>
              <a:ext uri="{FF2B5EF4-FFF2-40B4-BE49-F238E27FC236}">
                <a16:creationId xmlns:a16="http://schemas.microsoft.com/office/drawing/2014/main" id="{15FB2460-8203-40ED-83D4-A2E32F21533A}"/>
              </a:ext>
            </a:extLst>
          </p:cNvPr>
          <p:cNvSpPr>
            <a:spLocks noGrp="1"/>
          </p:cNvSpPr>
          <p:nvPr>
            <p:ph idx="1"/>
          </p:nvPr>
        </p:nvSpPr>
        <p:spPr/>
        <p:txBody>
          <a:bodyPr/>
          <a:lstStyle/>
          <a:p>
            <a:pPr marL="0" indent="0" algn="ctr">
              <a:buNone/>
            </a:pPr>
            <a:r>
              <a:rPr lang="en-US" sz="2400" dirty="0">
                <a:solidFill>
                  <a:srgbClr val="0070C0"/>
                </a:solidFill>
                <a:latin typeface="Verdana" panose="020B0604030504040204" pitchFamily="34" charset="0"/>
                <a:ea typeface="Verdana" panose="020B0604030504040204" pitchFamily="34" charset="0"/>
              </a:rPr>
              <a:t>  </a:t>
            </a:r>
            <a:r>
              <a:rPr lang="en-US" sz="8000" dirty="0">
                <a:solidFill>
                  <a:srgbClr val="0070C0"/>
                </a:solidFill>
                <a:latin typeface="Verdana" panose="020B0604030504040204" pitchFamily="34" charset="0"/>
                <a:ea typeface="Verdana" panose="020B0604030504040204" pitchFamily="34" charset="0"/>
              </a:rPr>
              <a:t>INFLATION</a:t>
            </a:r>
          </a:p>
          <a:p>
            <a:pPr marL="0" indent="0">
              <a:buNone/>
            </a:pPr>
            <a:endParaRPr lang="en-US" dirty="0"/>
          </a:p>
        </p:txBody>
      </p:sp>
      <p:pic>
        <p:nvPicPr>
          <p:cNvPr id="5" name="Picture 4">
            <a:extLst>
              <a:ext uri="{FF2B5EF4-FFF2-40B4-BE49-F238E27FC236}">
                <a16:creationId xmlns:a16="http://schemas.microsoft.com/office/drawing/2014/main" id="{470F2E94-0E2A-4EE7-841A-BDACF483E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006"/>
            <a:ext cx="939567" cy="446910"/>
          </a:xfrm>
          <a:prstGeom prst="rect">
            <a:avLst/>
          </a:prstGeom>
        </p:spPr>
      </p:pic>
    </p:spTree>
    <p:extLst>
      <p:ext uri="{BB962C8B-B14F-4D97-AF65-F5344CB8AC3E}">
        <p14:creationId xmlns:p14="http://schemas.microsoft.com/office/powerpoint/2010/main" val="376910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2" cstate="print"/>
          <a:srcRect l="14395" t="8592" r="13463" b="1831"/>
          <a:stretch>
            <a:fillRect/>
          </a:stretch>
        </p:blipFill>
        <p:spPr>
          <a:xfrm>
            <a:off x="2816876" y="345233"/>
            <a:ext cx="8463833" cy="7025951"/>
          </a:xfrm>
        </p:spPr>
      </p:pic>
      <p:pic>
        <p:nvPicPr>
          <p:cNvPr id="4" name="Picture 3">
            <a:extLst>
              <a:ext uri="{FF2B5EF4-FFF2-40B4-BE49-F238E27FC236}">
                <a16:creationId xmlns:a16="http://schemas.microsoft.com/office/drawing/2014/main" id="{2DD17EFD-C558-4B3E-A1DD-6F1070711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3365"/>
            <a:ext cx="973123" cy="462871"/>
          </a:xfrm>
          <a:prstGeom prst="rect">
            <a:avLst/>
          </a:prstGeom>
        </p:spPr>
      </p:pic>
    </p:spTree>
  </p:cSld>
  <p:clrMapOvr>
    <a:masterClrMapping/>
  </p:clrMapOvr>
  <p:transition spd="slow">
    <p:pull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035728" y="1191614"/>
            <a:ext cx="9144000" cy="519113"/>
          </a:xfrm>
          <a:prstGeom prst="rect">
            <a:avLst/>
          </a:prstGeom>
          <a:noFill/>
          <a:ln w="9525">
            <a:noFill/>
            <a:miter lim="800000"/>
            <a:headEnd/>
            <a:tailEnd/>
          </a:ln>
          <a:effectLst/>
        </p:spPr>
        <p:txBody>
          <a:bodyPr lIns="0" tIns="0" rIns="0" bIns="0"/>
          <a:lstStyle/>
          <a:p>
            <a:pPr algn="ctr" fontAlgn="base">
              <a:lnSpc>
                <a:spcPct val="90000"/>
              </a:lnSpc>
              <a:spcBef>
                <a:spcPct val="0"/>
              </a:spcBef>
              <a:spcAft>
                <a:spcPct val="0"/>
              </a:spcAft>
              <a:tabLst>
                <a:tab pos="3200400" algn="l"/>
              </a:tabLst>
              <a:defRPr/>
            </a:pPr>
            <a:r>
              <a:rPr lang="en-US" sz="2000" dirty="0">
                <a:solidFill>
                  <a:schemeClr val="bg1"/>
                </a:solidFill>
                <a:highlight>
                  <a:srgbClr val="000000"/>
                </a:highlight>
                <a:latin typeface="Arial" charset="0"/>
                <a:ea typeface="Arial" charset="0"/>
                <a:cs typeface="Arial" charset="0"/>
              </a:rPr>
              <a:t>What might $10,000 buy in the future?</a:t>
            </a:r>
          </a:p>
        </p:txBody>
      </p:sp>
      <p:sp>
        <p:nvSpPr>
          <p:cNvPr id="139364" name="Text Box 100"/>
          <p:cNvSpPr txBox="1">
            <a:spLocks noChangeArrowheads="1"/>
          </p:cNvSpPr>
          <p:nvPr/>
        </p:nvSpPr>
        <p:spPr bwMode="auto">
          <a:xfrm>
            <a:off x="5001178" y="1607109"/>
            <a:ext cx="3213100" cy="327782"/>
          </a:xfrm>
          <a:prstGeom prst="rect">
            <a:avLst/>
          </a:prstGeom>
          <a:noFill/>
          <a:ln w="9525">
            <a:noFill/>
            <a:miter lim="800000"/>
            <a:headEnd/>
            <a:tailEnd/>
          </a:ln>
          <a:effectLst/>
        </p:spPr>
        <p:txBody>
          <a:bodyPr>
            <a:spAutoFit/>
          </a:bodyPr>
          <a:lstStyle/>
          <a:p>
            <a:pPr algn="ctr" eaLnBrk="0" fontAlgn="base" hangingPunct="0">
              <a:lnSpc>
                <a:spcPct val="85000"/>
              </a:lnSpc>
              <a:spcBef>
                <a:spcPct val="0"/>
              </a:spcBef>
              <a:spcAft>
                <a:spcPct val="0"/>
              </a:spcAft>
              <a:buClr>
                <a:srgbClr val="C0504D"/>
              </a:buClr>
              <a:buSzPct val="50000"/>
              <a:buFont typeface="Monotype Sorts"/>
              <a:buNone/>
              <a:defRPr/>
            </a:pPr>
            <a:r>
              <a:rPr lang="en-US" i="1" dirty="0">
                <a:solidFill>
                  <a:schemeClr val="bg1"/>
                </a:solidFill>
                <a:highlight>
                  <a:srgbClr val="000000"/>
                </a:highlight>
              </a:rPr>
              <a:t>Hypothetical Inflation Rate</a:t>
            </a:r>
          </a:p>
        </p:txBody>
      </p:sp>
      <p:sp>
        <p:nvSpPr>
          <p:cNvPr id="13" name="Title 12"/>
          <p:cNvSpPr>
            <a:spLocks noGrp="1"/>
          </p:cNvSpPr>
          <p:nvPr>
            <p:ph type="title" idx="4294967295"/>
          </p:nvPr>
        </p:nvSpPr>
        <p:spPr>
          <a:xfrm>
            <a:off x="1448004" y="135650"/>
            <a:ext cx="10696230" cy="787623"/>
          </a:xfrm>
          <a:effectLst/>
        </p:spPr>
        <p:txBody>
          <a:bodyPr>
            <a:normAutofit/>
          </a:bodyPr>
          <a:lstStyle/>
          <a:p>
            <a:pPr>
              <a:defRPr/>
            </a:pPr>
            <a:r>
              <a:rPr lang="en-US" u="sng" dirty="0">
                <a:solidFill>
                  <a:srgbClr val="0070C0"/>
                </a:solidFill>
                <a:latin typeface="Verdana" panose="020B0604030504040204" pitchFamily="34" charset="0"/>
                <a:ea typeface="Verdana" panose="020B0604030504040204" pitchFamily="34" charset="0"/>
              </a:rPr>
              <a:t>Retirement Income Concerns - Inflation</a:t>
            </a:r>
          </a:p>
        </p:txBody>
      </p:sp>
      <p:sp>
        <p:nvSpPr>
          <p:cNvPr id="18" name="Right Arrow 17"/>
          <p:cNvSpPr/>
          <p:nvPr/>
        </p:nvSpPr>
        <p:spPr>
          <a:xfrm>
            <a:off x="3352039" y="2200820"/>
            <a:ext cx="5011738" cy="347663"/>
          </a:xfrm>
          <a:prstGeom prst="rightArrow">
            <a:avLst/>
          </a:prstGeom>
          <a:solidFill>
            <a:schemeClr val="tx2">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srgbClr val="0070C0"/>
              </a:solidFill>
            </a:endParaRPr>
          </a:p>
        </p:txBody>
      </p:sp>
      <p:sp>
        <p:nvSpPr>
          <p:cNvPr id="19" name="Right Arrow 18"/>
          <p:cNvSpPr/>
          <p:nvPr/>
        </p:nvSpPr>
        <p:spPr>
          <a:xfrm rot="5400000">
            <a:off x="1180714" y="4323937"/>
            <a:ext cx="3238500" cy="347663"/>
          </a:xfrm>
          <a:prstGeom prst="rightArrow">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3633906952"/>
              </p:ext>
            </p:extLst>
          </p:nvPr>
        </p:nvGraphicFramePr>
        <p:xfrm>
          <a:off x="3290919" y="2807274"/>
          <a:ext cx="7010399" cy="3304394"/>
        </p:xfrm>
        <a:graphic>
          <a:graphicData uri="http://schemas.openxmlformats.org/drawingml/2006/table">
            <a:tbl>
              <a:tblPr/>
              <a:tblGrid>
                <a:gridCol w="1157218">
                  <a:extLst>
                    <a:ext uri="{9D8B030D-6E8A-4147-A177-3AD203B41FA5}">
                      <a16:colId xmlns:a16="http://schemas.microsoft.com/office/drawing/2014/main" val="20000"/>
                    </a:ext>
                  </a:extLst>
                </a:gridCol>
                <a:gridCol w="1023049">
                  <a:extLst>
                    <a:ext uri="{9D8B030D-6E8A-4147-A177-3AD203B41FA5}">
                      <a16:colId xmlns:a16="http://schemas.microsoft.com/office/drawing/2014/main" val="20001"/>
                    </a:ext>
                  </a:extLst>
                </a:gridCol>
                <a:gridCol w="805022">
                  <a:extLst>
                    <a:ext uri="{9D8B030D-6E8A-4147-A177-3AD203B41FA5}">
                      <a16:colId xmlns:a16="http://schemas.microsoft.com/office/drawing/2014/main" val="20002"/>
                    </a:ext>
                  </a:extLst>
                </a:gridCol>
                <a:gridCol w="805022">
                  <a:extLst>
                    <a:ext uri="{9D8B030D-6E8A-4147-A177-3AD203B41FA5}">
                      <a16:colId xmlns:a16="http://schemas.microsoft.com/office/drawing/2014/main" val="20003"/>
                    </a:ext>
                  </a:extLst>
                </a:gridCol>
                <a:gridCol w="805022">
                  <a:extLst>
                    <a:ext uri="{9D8B030D-6E8A-4147-A177-3AD203B41FA5}">
                      <a16:colId xmlns:a16="http://schemas.microsoft.com/office/drawing/2014/main" val="20004"/>
                    </a:ext>
                  </a:extLst>
                </a:gridCol>
                <a:gridCol w="805022">
                  <a:extLst>
                    <a:ext uri="{9D8B030D-6E8A-4147-A177-3AD203B41FA5}">
                      <a16:colId xmlns:a16="http://schemas.microsoft.com/office/drawing/2014/main" val="20005"/>
                    </a:ext>
                  </a:extLst>
                </a:gridCol>
                <a:gridCol w="805022">
                  <a:extLst>
                    <a:ext uri="{9D8B030D-6E8A-4147-A177-3AD203B41FA5}">
                      <a16:colId xmlns:a16="http://schemas.microsoft.com/office/drawing/2014/main" val="20006"/>
                    </a:ext>
                  </a:extLst>
                </a:gridCol>
                <a:gridCol w="805022">
                  <a:extLst>
                    <a:ext uri="{9D8B030D-6E8A-4147-A177-3AD203B41FA5}">
                      <a16:colId xmlns:a16="http://schemas.microsoft.com/office/drawing/2014/main" val="20007"/>
                    </a:ext>
                  </a:extLst>
                </a:gridCol>
              </a:tblGrid>
              <a:tr h="656782">
                <a:tc>
                  <a:txBody>
                    <a:bodyPr/>
                    <a:lstStyle/>
                    <a:p>
                      <a:pPr algn="ctr" fontAlgn="ctr"/>
                      <a:r>
                        <a:rPr lang="en-US" sz="1100" b="0" i="0" u="none" strike="noStrike" dirty="0">
                          <a:solidFill>
                            <a:srgbClr val="FFFFFF"/>
                          </a:solidFill>
                          <a:effectLst/>
                          <a:latin typeface="Arial" charset="0"/>
                          <a:ea typeface="Arial" charset="0"/>
                          <a:cs typeface="Arial" charset="0"/>
                        </a:rPr>
                        <a:t>Years From Now</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fontAlgn="ctr"/>
                      <a:r>
                        <a:rPr lang="en-US" sz="1100" b="0" i="0" u="none" strike="noStrike" dirty="0">
                          <a:solidFill>
                            <a:srgbClr val="FFFFFF"/>
                          </a:solidFill>
                          <a:effectLst/>
                          <a:latin typeface="Arial" charset="0"/>
                          <a:ea typeface="Arial" charset="0"/>
                          <a:cs typeface="Arial" charset="0"/>
                        </a:rPr>
                        <a:t>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fontAlgn="ctr"/>
                      <a:r>
                        <a:rPr lang="en-US" sz="1100" b="0" i="0" u="none" strike="noStrike" dirty="0">
                          <a:solidFill>
                            <a:srgbClr val="FFFFFF"/>
                          </a:solidFill>
                          <a:effectLst/>
                          <a:latin typeface="Arial" charset="0"/>
                          <a:ea typeface="Arial" charset="0"/>
                          <a:cs typeface="Arial" charset="0"/>
                        </a:rPr>
                        <a:t>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fontAlgn="ctr"/>
                      <a:r>
                        <a:rPr lang="en-US" sz="1100" b="0" i="0" u="none" strike="noStrike" dirty="0">
                          <a:solidFill>
                            <a:srgbClr val="FFFFFF"/>
                          </a:solidFill>
                          <a:effectLst/>
                          <a:latin typeface="Arial" charset="0"/>
                          <a:ea typeface="Arial" charset="0"/>
                          <a:cs typeface="Arial" charset="0"/>
                        </a:rPr>
                        <a:t>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fontAlgn="ctr"/>
                      <a:r>
                        <a:rPr lang="en-US" sz="1100" b="0" i="0" u="none" strike="noStrike" dirty="0">
                          <a:solidFill>
                            <a:srgbClr val="FFFFFF"/>
                          </a:solidFill>
                          <a:effectLst/>
                          <a:latin typeface="Arial" charset="0"/>
                          <a:ea typeface="Arial" charset="0"/>
                          <a:cs typeface="Arial" charset="0"/>
                        </a:rPr>
                        <a:t>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FFFF00"/>
                      </a:solidFill>
                      <a:prstDash val="solid"/>
                      <a:round/>
                      <a:headEnd type="none" w="med" len="med"/>
                      <a:tailEnd type="none" w="med" len="med"/>
                    </a:lnB>
                    <a:solidFill>
                      <a:schemeClr val="accent1"/>
                    </a:solidFill>
                  </a:tcPr>
                </a:tc>
                <a:tc>
                  <a:txBody>
                    <a:bodyPr/>
                    <a:lstStyle/>
                    <a:p>
                      <a:pPr algn="ctr" fontAlgn="ctr"/>
                      <a:r>
                        <a:rPr lang="en-US" sz="1100" b="0" i="0" u="none" strike="noStrike" dirty="0">
                          <a:solidFill>
                            <a:srgbClr val="FFFFFF"/>
                          </a:solidFill>
                          <a:effectLst/>
                          <a:latin typeface="Arial" charset="0"/>
                          <a:ea typeface="Arial" charset="0"/>
                          <a:cs typeface="Arial" charset="0"/>
                        </a:rPr>
                        <a:t>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fontAlgn="ctr"/>
                      <a:r>
                        <a:rPr lang="en-US" sz="1100" b="0" i="0" u="none" strike="noStrike" dirty="0">
                          <a:solidFill>
                            <a:srgbClr val="FFFFFF"/>
                          </a:solidFill>
                          <a:effectLst/>
                          <a:latin typeface="Arial" charset="0"/>
                          <a:ea typeface="Arial" charset="0"/>
                          <a:cs typeface="Arial" charset="0"/>
                        </a:rPr>
                        <a:t>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fontAlgn="ctr"/>
                      <a:r>
                        <a:rPr lang="en-US" sz="1100" b="0" i="0" u="none" strike="noStrike" dirty="0">
                          <a:solidFill>
                            <a:srgbClr val="FFFFFF"/>
                          </a:solidFill>
                          <a:effectLst/>
                          <a:latin typeface="Arial" charset="0"/>
                          <a:ea typeface="Arial" charset="0"/>
                          <a:cs typeface="Arial" charset="0"/>
                        </a:rPr>
                        <a:t>10%</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20382">
                <a:tc>
                  <a:txBody>
                    <a:bodyPr/>
                    <a:lstStyle/>
                    <a:p>
                      <a:pPr algn="ctr" fontAlgn="ctr"/>
                      <a:r>
                        <a:rPr lang="en-US" sz="1200" b="0" i="0" u="none" strike="noStrike" dirty="0">
                          <a:solidFill>
                            <a:srgbClr val="000000"/>
                          </a:solidFill>
                          <a:effectLst/>
                          <a:latin typeface="Arial" charset="0"/>
                          <a:ea typeface="Arial" charset="0"/>
                          <a:cs typeface="Arial" charset="0"/>
                        </a:rPr>
                        <a:t>1</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$9,901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$9,804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$9,615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$9,434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$9,259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$9,091</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20382">
                <a:tc>
                  <a:txBody>
                    <a:bodyPr/>
                    <a:lstStyle/>
                    <a:p>
                      <a:pPr algn="ctr" fontAlgn="ctr"/>
                      <a:r>
                        <a:rPr lang="en-US" sz="1200" b="0" i="0" u="none" strike="noStrike" dirty="0">
                          <a:solidFill>
                            <a:srgbClr val="000000"/>
                          </a:solidFill>
                          <a:effectLst/>
                          <a:latin typeface="Arial" charset="0"/>
                          <a:ea typeface="Arial" charset="0"/>
                          <a:cs typeface="Arial" charset="0"/>
                        </a:rPr>
                        <a:t>5</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$9,515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$9,057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$8,219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$7,473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$6,806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$6,209</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r h="320382">
                <a:tc>
                  <a:txBody>
                    <a:bodyPr/>
                    <a:lstStyle/>
                    <a:p>
                      <a:pPr algn="ctr" fontAlgn="ctr"/>
                      <a:r>
                        <a:rPr lang="en-US" sz="1200" b="0" i="0" u="none" strike="noStrike" dirty="0">
                          <a:solidFill>
                            <a:srgbClr val="000000"/>
                          </a:solidFill>
                          <a:effectLst/>
                          <a:latin typeface="Arial" charset="0"/>
                          <a:ea typeface="Arial" charset="0"/>
                          <a:cs typeface="Arial" charset="0"/>
                        </a:rPr>
                        <a:t>10</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$9,053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$8,203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$6,756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$5,584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$4,632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$3,855</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404938">
                <a:tc>
                  <a:txBody>
                    <a:bodyPr/>
                    <a:lstStyle/>
                    <a:p>
                      <a:pPr algn="ctr" fontAlgn="ctr"/>
                      <a:r>
                        <a:rPr lang="en-US" sz="1200" b="0" i="0" u="none" strike="noStrike" dirty="0">
                          <a:solidFill>
                            <a:srgbClr val="000000"/>
                          </a:solidFill>
                          <a:effectLst/>
                          <a:latin typeface="Arial" charset="0"/>
                          <a:ea typeface="Arial" charset="0"/>
                          <a:cs typeface="Arial" charset="0"/>
                        </a:rPr>
                        <a:t>15</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$8,613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$7,430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$5,553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$4,173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$3,152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$2,394</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320382">
                <a:tc>
                  <a:txBody>
                    <a:bodyPr/>
                    <a:lstStyle/>
                    <a:p>
                      <a:pPr algn="ctr" fontAlgn="ctr"/>
                      <a:r>
                        <a:rPr lang="en-US" sz="1200" b="0" i="0" u="none" strike="noStrike" dirty="0">
                          <a:solidFill>
                            <a:srgbClr val="000000"/>
                          </a:solidFill>
                          <a:effectLst/>
                          <a:latin typeface="Arial" charset="0"/>
                          <a:ea typeface="Arial" charset="0"/>
                          <a:cs typeface="Arial" charset="0"/>
                        </a:rPr>
                        <a:t>20</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$8,195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$6,730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$4,564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$3,118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$2,145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$1,486</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320382">
                <a:tc>
                  <a:txBody>
                    <a:bodyPr/>
                    <a:lstStyle/>
                    <a:p>
                      <a:pPr algn="ctr" fontAlgn="ctr"/>
                      <a:r>
                        <a:rPr lang="en-US" sz="1200" b="0" i="0" u="none" strike="noStrike" dirty="0">
                          <a:solidFill>
                            <a:srgbClr val="000000"/>
                          </a:solidFill>
                          <a:effectLst/>
                          <a:latin typeface="Arial" charset="0"/>
                          <a:ea typeface="Arial" charset="0"/>
                          <a:cs typeface="Arial" charset="0"/>
                        </a:rPr>
                        <a:t>25</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$7,798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$6,095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$3,751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$2,330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$1,460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$923</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6"/>
                  </a:ext>
                </a:extLst>
              </a:tr>
              <a:tr h="320382">
                <a:tc>
                  <a:txBody>
                    <a:bodyPr/>
                    <a:lstStyle/>
                    <a:p>
                      <a:pPr algn="ctr" fontAlgn="ctr"/>
                      <a:r>
                        <a:rPr lang="en-US" sz="1200" b="0" i="0" u="none" strike="noStrike" dirty="0">
                          <a:solidFill>
                            <a:srgbClr val="000000"/>
                          </a:solidFill>
                          <a:effectLst/>
                          <a:latin typeface="Arial" charset="0"/>
                          <a:ea typeface="Arial" charset="0"/>
                          <a:cs typeface="Arial" charset="0"/>
                        </a:rPr>
                        <a:t>30</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$7,419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$5,521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$3,083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$1,741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$994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$573</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320382">
                <a:tc>
                  <a:txBody>
                    <a:bodyPr/>
                    <a:lstStyle/>
                    <a:p>
                      <a:pPr algn="ctr" fontAlgn="ctr"/>
                      <a:r>
                        <a:rPr lang="en-US" sz="1200" b="0" i="0" u="none" strike="noStrike" dirty="0">
                          <a:solidFill>
                            <a:srgbClr val="000000"/>
                          </a:solidFill>
                          <a:effectLst/>
                          <a:latin typeface="Arial" charset="0"/>
                          <a:ea typeface="Arial" charset="0"/>
                          <a:cs typeface="Arial" charset="0"/>
                        </a:rPr>
                        <a:t>35</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$7,059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$5,000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$2,534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$1,301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$676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Arial" charset="0"/>
                          <a:ea typeface="Arial" charset="0"/>
                          <a:cs typeface="Arial" charset="0"/>
                        </a:rPr>
                        <a:t>$356</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extLst>
                  <a:ext uri="{0D108BD9-81ED-4DB2-BD59-A6C34878D82A}">
                    <a16:rowId xmlns:a16="http://schemas.microsoft.com/office/drawing/2014/main" val="10008"/>
                  </a:ext>
                </a:extLst>
              </a:tr>
            </a:tbl>
          </a:graphicData>
        </a:graphic>
      </p:graphicFrame>
      <p:sp>
        <p:nvSpPr>
          <p:cNvPr id="9" name="Title 5"/>
          <p:cNvSpPr txBox="1">
            <a:spLocks/>
          </p:cNvSpPr>
          <p:nvPr/>
        </p:nvSpPr>
        <p:spPr>
          <a:xfrm>
            <a:off x="10735732" y="820960"/>
            <a:ext cx="1319515" cy="1080938"/>
          </a:xfrm>
          <a:prstGeom prst="rect">
            <a:avLst/>
          </a:prstGeom>
        </p:spPr>
        <p:txBody>
          <a:bodyPr>
            <a:normAutofit/>
          </a:bodyPr>
          <a:lstStyle>
            <a:lvl1pPr algn="l" defTabSz="914400" rtl="0" eaLnBrk="1" latinLnBrk="0" hangingPunct="1">
              <a:lnSpc>
                <a:spcPct val="90000"/>
              </a:lnSpc>
              <a:spcBef>
                <a:spcPct val="0"/>
              </a:spcBef>
              <a:buNone/>
              <a:defRPr sz="3600" b="0" i="0" kern="1200">
                <a:solidFill>
                  <a:schemeClr val="tx1"/>
                </a:solidFill>
                <a:latin typeface="Arial" charset="0"/>
                <a:ea typeface="Arial" charset="0"/>
                <a:cs typeface="Arial" charset="0"/>
              </a:defRPr>
            </a:lvl1pPr>
          </a:lstStyle>
          <a:p>
            <a:pPr algn="ctr"/>
            <a:endParaRPr lang="en-US" sz="4000" dirty="0">
              <a:latin typeface="+mj-lt"/>
            </a:endParaRPr>
          </a:p>
        </p:txBody>
      </p:sp>
      <p:pic>
        <p:nvPicPr>
          <p:cNvPr id="3" name="Picture 2">
            <a:extLst>
              <a:ext uri="{FF2B5EF4-FFF2-40B4-BE49-F238E27FC236}">
                <a16:creationId xmlns:a16="http://schemas.microsoft.com/office/drawing/2014/main" id="{41089B1D-FB5A-46A7-8802-3EEE699AC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3826"/>
            <a:ext cx="939567" cy="446910"/>
          </a:xfrm>
          <a:prstGeom prst="rect">
            <a:avLst/>
          </a:prstGeom>
        </p:spPr>
      </p:pic>
    </p:spTree>
    <p:extLst>
      <p:ext uri="{BB962C8B-B14F-4D97-AF65-F5344CB8AC3E}">
        <p14:creationId xmlns:p14="http://schemas.microsoft.com/office/powerpoint/2010/main" val="1797135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3806-6CCF-436C-B67E-A41CF59F8A27}"/>
              </a:ext>
            </a:extLst>
          </p:cNvPr>
          <p:cNvSpPr>
            <a:spLocks noGrp="1"/>
          </p:cNvSpPr>
          <p:nvPr>
            <p:ph type="title"/>
          </p:nvPr>
        </p:nvSpPr>
        <p:spPr>
          <a:xfrm>
            <a:off x="1484311" y="685800"/>
            <a:ext cx="10018713" cy="4397928"/>
          </a:xfrm>
        </p:spPr>
        <p:txBody>
          <a:bodyPr>
            <a:normAutofit/>
          </a:bodyPr>
          <a:lstStyle/>
          <a:p>
            <a:r>
              <a:rPr lang="en-US" dirty="0">
                <a:solidFill>
                  <a:srgbClr val="0070C0"/>
                </a:solidFill>
                <a:latin typeface="Verdana" panose="020B0604030504040204" pitchFamily="34" charset="0"/>
                <a:ea typeface="Verdana" panose="020B0604030504040204" pitchFamily="34" charset="0"/>
              </a:rPr>
              <a:t>Fortunately, there are numerous products that will provide the customer with guaranteed payment increases for life,</a:t>
            </a:r>
            <a:br>
              <a:rPr lang="en-US" dirty="0">
                <a:solidFill>
                  <a:srgbClr val="0070C0"/>
                </a:solidFill>
                <a:latin typeface="Verdana" panose="020B0604030504040204" pitchFamily="34" charset="0"/>
                <a:ea typeface="Verdana" panose="020B0604030504040204" pitchFamily="34" charset="0"/>
              </a:rPr>
            </a:br>
            <a:r>
              <a:rPr lang="en-US" dirty="0">
                <a:solidFill>
                  <a:srgbClr val="0070C0"/>
                </a:solidFill>
                <a:latin typeface="Verdana" panose="020B0604030504040204" pitchFamily="34" charset="0"/>
                <a:ea typeface="Verdana" panose="020B0604030504040204" pitchFamily="34" charset="0"/>
              </a:rPr>
              <a:t> while accounting for inflation.</a:t>
            </a:r>
          </a:p>
        </p:txBody>
      </p:sp>
      <p:pic>
        <p:nvPicPr>
          <p:cNvPr id="4" name="Picture 3">
            <a:extLst>
              <a:ext uri="{FF2B5EF4-FFF2-40B4-BE49-F238E27FC236}">
                <a16:creationId xmlns:a16="http://schemas.microsoft.com/office/drawing/2014/main" id="{BC8B8CDA-A359-4027-BF53-082DC8CBE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7100"/>
            <a:ext cx="947956" cy="450900"/>
          </a:xfrm>
          <a:prstGeom prst="rect">
            <a:avLst/>
          </a:prstGeom>
        </p:spPr>
      </p:pic>
      <p:pic>
        <p:nvPicPr>
          <p:cNvPr id="6" name="Picture 5">
            <a:extLst>
              <a:ext uri="{FF2B5EF4-FFF2-40B4-BE49-F238E27FC236}">
                <a16:creationId xmlns:a16="http://schemas.microsoft.com/office/drawing/2014/main" id="{2F10502C-FDD9-449D-AB0F-33D20F88922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84239" y="4893350"/>
            <a:ext cx="3818855" cy="1739200"/>
          </a:xfrm>
          <a:prstGeom prst="rect">
            <a:avLst/>
          </a:prstGeom>
        </p:spPr>
      </p:pic>
    </p:spTree>
    <p:extLst>
      <p:ext uri="{BB962C8B-B14F-4D97-AF65-F5344CB8AC3E}">
        <p14:creationId xmlns:p14="http://schemas.microsoft.com/office/powerpoint/2010/main" val="669338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49EB-483D-43E4-9553-8B56441953A9}"/>
              </a:ext>
            </a:extLst>
          </p:cNvPr>
          <p:cNvSpPr>
            <a:spLocks noGrp="1"/>
          </p:cNvSpPr>
          <p:nvPr>
            <p:ph type="title"/>
          </p:nvPr>
        </p:nvSpPr>
        <p:spPr/>
        <p:txBody>
          <a:bodyPr>
            <a:normAutofit/>
          </a:bodyPr>
          <a:lstStyle/>
          <a:p>
            <a:r>
              <a:rPr lang="en-US" sz="6600" u="sng" dirty="0">
                <a:solidFill>
                  <a:srgbClr val="0070C0"/>
                </a:solidFill>
                <a:latin typeface="Verdana" panose="020B0604030504040204" pitchFamily="34" charset="0"/>
                <a:ea typeface="Verdana" panose="020B0604030504040204" pitchFamily="34" charset="0"/>
              </a:rPr>
              <a:t>RISK #4</a:t>
            </a:r>
            <a:endParaRPr lang="en-US" sz="6600" dirty="0"/>
          </a:p>
        </p:txBody>
      </p:sp>
      <p:sp>
        <p:nvSpPr>
          <p:cNvPr id="3" name="Content Placeholder 2">
            <a:extLst>
              <a:ext uri="{FF2B5EF4-FFF2-40B4-BE49-F238E27FC236}">
                <a16:creationId xmlns:a16="http://schemas.microsoft.com/office/drawing/2014/main" id="{15FB2460-8203-40ED-83D4-A2E32F21533A}"/>
              </a:ext>
            </a:extLst>
          </p:cNvPr>
          <p:cNvSpPr>
            <a:spLocks noGrp="1"/>
          </p:cNvSpPr>
          <p:nvPr>
            <p:ph idx="1"/>
          </p:nvPr>
        </p:nvSpPr>
        <p:spPr/>
        <p:txBody>
          <a:bodyPr/>
          <a:lstStyle/>
          <a:p>
            <a:pPr marL="0" indent="0" algn="ctr">
              <a:buNone/>
            </a:pPr>
            <a:r>
              <a:rPr lang="en-US" sz="2400" dirty="0">
                <a:solidFill>
                  <a:srgbClr val="0070C0"/>
                </a:solidFill>
                <a:latin typeface="Verdana" panose="020B0604030504040204" pitchFamily="34" charset="0"/>
                <a:ea typeface="Verdana" panose="020B0604030504040204" pitchFamily="34" charset="0"/>
              </a:rPr>
              <a:t>  </a:t>
            </a:r>
            <a:r>
              <a:rPr lang="en-US" sz="8000" dirty="0">
                <a:solidFill>
                  <a:srgbClr val="0070C0"/>
                </a:solidFill>
                <a:latin typeface="Verdana" panose="020B0604030504040204" pitchFamily="34" charset="0"/>
                <a:ea typeface="Verdana" panose="020B0604030504040204" pitchFamily="34" charset="0"/>
              </a:rPr>
              <a:t>TAXATION</a:t>
            </a:r>
          </a:p>
          <a:p>
            <a:pPr marL="0" indent="0">
              <a:buNone/>
            </a:pPr>
            <a:endParaRPr lang="en-US" dirty="0"/>
          </a:p>
        </p:txBody>
      </p:sp>
      <p:pic>
        <p:nvPicPr>
          <p:cNvPr id="5" name="Picture 4">
            <a:extLst>
              <a:ext uri="{FF2B5EF4-FFF2-40B4-BE49-F238E27FC236}">
                <a16:creationId xmlns:a16="http://schemas.microsoft.com/office/drawing/2014/main" id="{470F2E94-0E2A-4EE7-841A-BDACF483E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006"/>
            <a:ext cx="939567" cy="446910"/>
          </a:xfrm>
          <a:prstGeom prst="rect">
            <a:avLst/>
          </a:prstGeom>
        </p:spPr>
      </p:pic>
    </p:spTree>
    <p:extLst>
      <p:ext uri="{BB962C8B-B14F-4D97-AF65-F5344CB8AC3E}">
        <p14:creationId xmlns:p14="http://schemas.microsoft.com/office/powerpoint/2010/main" val="2958210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3806-6CCF-436C-B67E-A41CF59F8A27}"/>
              </a:ext>
            </a:extLst>
          </p:cNvPr>
          <p:cNvSpPr>
            <a:spLocks noGrp="1"/>
          </p:cNvSpPr>
          <p:nvPr>
            <p:ph type="title"/>
          </p:nvPr>
        </p:nvSpPr>
        <p:spPr>
          <a:xfrm>
            <a:off x="1484311" y="685800"/>
            <a:ext cx="10018713" cy="4397928"/>
          </a:xfrm>
        </p:spPr>
        <p:txBody>
          <a:bodyPr>
            <a:normAutofit/>
          </a:bodyPr>
          <a:lstStyle/>
          <a:p>
            <a:r>
              <a:rPr lang="en-US" dirty="0">
                <a:solidFill>
                  <a:srgbClr val="0070C0"/>
                </a:solidFill>
                <a:latin typeface="Verdana" panose="020B0604030504040204" pitchFamily="34" charset="0"/>
                <a:ea typeface="Verdana" panose="020B0604030504040204" pitchFamily="34" charset="0"/>
              </a:rPr>
              <a:t>With our National Debt and current Washington spending, do you think Taxes will go UP or DOWN?</a:t>
            </a:r>
          </a:p>
        </p:txBody>
      </p:sp>
      <p:pic>
        <p:nvPicPr>
          <p:cNvPr id="4" name="Picture 3">
            <a:extLst>
              <a:ext uri="{FF2B5EF4-FFF2-40B4-BE49-F238E27FC236}">
                <a16:creationId xmlns:a16="http://schemas.microsoft.com/office/drawing/2014/main" id="{BC8B8CDA-A359-4027-BF53-082DC8CBE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7100"/>
            <a:ext cx="947956" cy="450900"/>
          </a:xfrm>
          <a:prstGeom prst="rect">
            <a:avLst/>
          </a:prstGeom>
        </p:spPr>
      </p:pic>
      <p:pic>
        <p:nvPicPr>
          <p:cNvPr id="6" name="Picture 5">
            <a:extLst>
              <a:ext uri="{FF2B5EF4-FFF2-40B4-BE49-F238E27FC236}">
                <a16:creationId xmlns:a16="http://schemas.microsoft.com/office/drawing/2014/main" id="{2F10502C-FDD9-449D-AB0F-33D20F88922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4945022" y="4893350"/>
            <a:ext cx="3097288" cy="1739200"/>
          </a:xfrm>
          <a:prstGeom prst="rect">
            <a:avLst/>
          </a:prstGeom>
        </p:spPr>
      </p:pic>
      <p:pic>
        <p:nvPicPr>
          <p:cNvPr id="7" name="Picture 6">
            <a:extLst>
              <a:ext uri="{FF2B5EF4-FFF2-40B4-BE49-F238E27FC236}">
                <a16:creationId xmlns:a16="http://schemas.microsoft.com/office/drawing/2014/main" id="{F3115591-E768-4C74-9356-78AC0F39C53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033232" y="0"/>
            <a:ext cx="1899407" cy="1899407"/>
          </a:xfrm>
          <a:prstGeom prst="rect">
            <a:avLst/>
          </a:prstGeom>
        </p:spPr>
      </p:pic>
      <p:pic>
        <p:nvPicPr>
          <p:cNvPr id="10" name="Picture 9">
            <a:extLst>
              <a:ext uri="{FF2B5EF4-FFF2-40B4-BE49-F238E27FC236}">
                <a16:creationId xmlns:a16="http://schemas.microsoft.com/office/drawing/2014/main" id="{D5617F72-AD92-4E81-A048-67A81143BAE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093248" y="3164222"/>
            <a:ext cx="1624584" cy="1219200"/>
          </a:xfrm>
          <a:prstGeom prst="rect">
            <a:avLst/>
          </a:prstGeom>
        </p:spPr>
      </p:pic>
    </p:spTree>
    <p:extLst>
      <p:ext uri="{BB962C8B-B14F-4D97-AF65-F5344CB8AC3E}">
        <p14:creationId xmlns:p14="http://schemas.microsoft.com/office/powerpoint/2010/main" val="3416126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ext Box 1"/>
          <p:cNvSpPr txBox="1">
            <a:spLocks noChangeArrowheads="1"/>
          </p:cNvSpPr>
          <p:nvPr/>
        </p:nvSpPr>
        <p:spPr bwMode="auto">
          <a:xfrm>
            <a:off x="1526795" y="-257968"/>
            <a:ext cx="10429851"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buSzPct val="100000"/>
              <a:defRPr/>
            </a:pPr>
            <a:r>
              <a:rPr lang="en-US" altLang="en-US" sz="3600" u="sng" dirty="0">
                <a:solidFill>
                  <a:srgbClr val="0070C0"/>
                </a:solidFill>
                <a:latin typeface="Verdana" panose="020B0604030504040204" pitchFamily="34" charset="0"/>
                <a:ea typeface="Verdana" panose="020B0604030504040204" pitchFamily="34" charset="0"/>
              </a:rPr>
              <a:t>Where Do You Think Tax Rates Are going?</a:t>
            </a:r>
          </a:p>
        </p:txBody>
      </p:sp>
      <p:sp>
        <p:nvSpPr>
          <p:cNvPr id="243714" name="Text Box 2"/>
          <p:cNvSpPr txBox="1">
            <a:spLocks noChangeArrowheads="1"/>
          </p:cNvSpPr>
          <p:nvPr/>
        </p:nvSpPr>
        <p:spPr bwMode="auto">
          <a:xfrm>
            <a:off x="1413565" y="831575"/>
            <a:ext cx="9364869" cy="426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eaLnBrk="0" hangingPunct="0">
              <a:spcBef>
                <a:spcPts val="8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9pPr>
          </a:lstStyle>
          <a:p>
            <a:pPr marL="0" indent="0" algn="ctr" eaLnBrk="1" hangingPunct="1">
              <a:spcBef>
                <a:spcPts val="700"/>
              </a:spcBef>
              <a:buClr>
                <a:schemeClr val="bg1"/>
              </a:buClr>
            </a:pPr>
            <a:r>
              <a:rPr lang="en-US" altLang="en-US" sz="2400" dirty="0">
                <a:solidFill>
                  <a:srgbClr val="0070C0"/>
                </a:solidFill>
                <a:latin typeface="Verdana" panose="020B0604030504040204" pitchFamily="34" charset="0"/>
                <a:ea typeface="Verdana" panose="020B0604030504040204" pitchFamily="34" charset="0"/>
              </a:rPr>
              <a:t>		</a:t>
            </a:r>
          </a:p>
          <a:p>
            <a:pPr marL="0" indent="0" algn="ctr" eaLnBrk="1" hangingPunct="1">
              <a:spcBef>
                <a:spcPts val="700"/>
              </a:spcBef>
              <a:buClr>
                <a:schemeClr val="bg1"/>
              </a:buClr>
            </a:pPr>
            <a:r>
              <a:rPr lang="en-US" altLang="en-US" sz="2400" dirty="0">
                <a:solidFill>
                  <a:srgbClr val="0070C0"/>
                </a:solidFill>
                <a:latin typeface="Verdana" panose="020B0604030504040204" pitchFamily="34" charset="0"/>
                <a:ea typeface="Verdana" panose="020B0604030504040204" pitchFamily="34" charset="0"/>
              </a:rPr>
              <a:t>&gt;Tax Rates are at historically low levels, suggesting 		that they may be higher when you retire.</a:t>
            </a:r>
          </a:p>
          <a:p>
            <a:pPr marL="0" indent="0" algn="ctr" eaLnBrk="1" hangingPunct="1">
              <a:spcBef>
                <a:spcPts val="700"/>
              </a:spcBef>
              <a:buClr>
                <a:schemeClr val="bg1"/>
              </a:buClr>
            </a:pPr>
            <a:r>
              <a:rPr lang="en-US" altLang="en-US" sz="2400" dirty="0">
                <a:solidFill>
                  <a:srgbClr val="0070C0"/>
                </a:solidFill>
                <a:latin typeface="Verdana" panose="020B0604030504040204" pitchFamily="34" charset="0"/>
                <a:ea typeface="Verdana" panose="020B0604030504040204" pitchFamily="34" charset="0"/>
              </a:rPr>
              <a:t>	&gt;Tax diversifying your retirement may also make sense</a:t>
            </a:r>
            <a:r>
              <a:rPr lang="en-US" altLang="en-US" sz="2800" dirty="0">
                <a:solidFill>
                  <a:srgbClr val="0070C0"/>
                </a:solidFill>
                <a:latin typeface="Arial Regular" charset="0"/>
              </a:rPr>
              <a:t>.</a:t>
            </a:r>
            <a:r>
              <a:rPr lang="en-US" altLang="en-US" sz="2800" dirty="0">
                <a:latin typeface="Arial Regular" charset="0"/>
              </a:rPr>
              <a:t> </a:t>
            </a:r>
          </a:p>
        </p:txBody>
      </p:sp>
      <p:sp>
        <p:nvSpPr>
          <p:cNvPr id="265220" name="Text Box 3"/>
          <p:cNvSpPr txBox="1">
            <a:spLocks noChangeArrowheads="1"/>
          </p:cNvSpPr>
          <p:nvPr/>
        </p:nvSpPr>
        <p:spPr bwMode="auto">
          <a:xfrm>
            <a:off x="2057400" y="6096000"/>
            <a:ext cx="6858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65221" name="Text Box 4"/>
          <p:cNvSpPr txBox="1">
            <a:spLocks noChangeArrowheads="1"/>
          </p:cNvSpPr>
          <p:nvPr/>
        </p:nvSpPr>
        <p:spPr bwMode="auto">
          <a:xfrm>
            <a:off x="10645628" y="3112317"/>
            <a:ext cx="1311019"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1000" i="1" dirty="0">
                <a:solidFill>
                  <a:schemeClr val="bg1"/>
                </a:solidFill>
                <a:latin typeface="+mn-lt"/>
              </a:rPr>
              <a:t>The graph to the left illustrates the high and low marginal federal income tax rates over history. Exceptions, deductions, and state and local taxes are not taken into account when illustrating the marginal tax rates. Your actual tax rates may vary from those shown on the graph. Remember that historical rates are not a guarantee of future rates. </a:t>
            </a:r>
          </a:p>
          <a:p>
            <a:pPr eaLnBrk="1" hangingPunct="1">
              <a:spcBef>
                <a:spcPct val="0"/>
              </a:spcBef>
              <a:buClrTx/>
              <a:buFontTx/>
              <a:buNone/>
            </a:pPr>
            <a:endParaRPr lang="en-US" altLang="en-US" sz="1000" i="1" dirty="0">
              <a:solidFill>
                <a:schemeClr val="bg1"/>
              </a:solidFill>
              <a:latin typeface="+mn-lt"/>
            </a:endParaRPr>
          </a:p>
          <a:p>
            <a:pPr eaLnBrk="1" hangingPunct="1">
              <a:spcBef>
                <a:spcPct val="0"/>
              </a:spcBef>
              <a:buClrTx/>
              <a:buFontTx/>
              <a:buNone/>
            </a:pPr>
            <a:r>
              <a:rPr lang="en-US" altLang="en-US" sz="1000" i="1" dirty="0">
                <a:solidFill>
                  <a:schemeClr val="bg1"/>
                </a:solidFill>
                <a:latin typeface="+mn-lt"/>
              </a:rPr>
              <a:t>Source: </a:t>
            </a:r>
            <a:r>
              <a:rPr lang="en-US" altLang="en-US" sz="1000" i="1" dirty="0" err="1">
                <a:solidFill>
                  <a:schemeClr val="bg1"/>
                </a:solidFill>
                <a:latin typeface="+mn-lt"/>
              </a:rPr>
              <a:t>taxfoundation.org</a:t>
            </a:r>
            <a:r>
              <a:rPr lang="en-US" altLang="en-US" sz="1000" i="1" dirty="0">
                <a:solidFill>
                  <a:schemeClr val="bg1"/>
                </a:solidFill>
                <a:latin typeface="+mn-lt"/>
              </a:rPr>
              <a:t>/</a:t>
            </a:r>
            <a:r>
              <a:rPr lang="en-US" altLang="en-US" sz="1000" i="1" dirty="0" err="1">
                <a:solidFill>
                  <a:schemeClr val="bg1"/>
                </a:solidFill>
                <a:latin typeface="+mn-lt"/>
              </a:rPr>
              <a:t>taxdata</a:t>
            </a:r>
            <a:r>
              <a:rPr lang="en-US" altLang="en-US" sz="1000" i="1" dirty="0">
                <a:solidFill>
                  <a:schemeClr val="bg1"/>
                </a:solidFill>
                <a:latin typeface="+mn-lt"/>
              </a:rPr>
              <a:t>/show/151.html (2010)</a:t>
            </a:r>
          </a:p>
        </p:txBody>
      </p:sp>
      <p:sp>
        <p:nvSpPr>
          <p:cNvPr id="7" name="Text Box 1"/>
          <p:cNvSpPr txBox="1">
            <a:spLocks noChangeArrowheads="1"/>
          </p:cNvSpPr>
          <p:nvPr/>
        </p:nvSpPr>
        <p:spPr bwMode="auto">
          <a:xfrm rot="16200000">
            <a:off x="-17438" y="3674012"/>
            <a:ext cx="3257790" cy="87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buSzPct val="100000"/>
              <a:defRPr/>
            </a:pPr>
            <a:r>
              <a:rPr lang="en-US" altLang="en-US" sz="3200" dirty="0">
                <a:latin typeface="Arial Regular" charset="0"/>
              </a:rPr>
              <a:t>Tax Brackets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641" y="2965175"/>
            <a:ext cx="7958010" cy="3067919"/>
          </a:xfrm>
          <a:prstGeom prst="rect">
            <a:avLst/>
          </a:prstGeom>
        </p:spPr>
      </p:pic>
      <p:pic>
        <p:nvPicPr>
          <p:cNvPr id="4" name="Picture 3">
            <a:extLst>
              <a:ext uri="{FF2B5EF4-FFF2-40B4-BE49-F238E27FC236}">
                <a16:creationId xmlns:a16="http://schemas.microsoft.com/office/drawing/2014/main" id="{18D361A0-F259-4F04-BBC8-F9BFA8B3A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43181"/>
            <a:ext cx="947956" cy="450900"/>
          </a:xfrm>
          <a:prstGeom prst="rect">
            <a:avLst/>
          </a:prstGeom>
        </p:spPr>
      </p:pic>
    </p:spTree>
    <p:extLst>
      <p:ext uri="{BB962C8B-B14F-4D97-AF65-F5344CB8AC3E}">
        <p14:creationId xmlns:p14="http://schemas.microsoft.com/office/powerpoint/2010/main" val="1514302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43714">
                                            <p:txEl>
                                              <p:pRg st="0" end="0"/>
                                            </p:txEl>
                                          </p:spTgt>
                                        </p:tgtEl>
                                        <p:attrNameLst>
                                          <p:attrName>style.visibility</p:attrName>
                                        </p:attrNameLst>
                                      </p:cBhvr>
                                      <p:to>
                                        <p:strVal val="visible"/>
                                      </p:to>
                                    </p:set>
                                    <p:anim calcmode="lin" valueType="num">
                                      <p:cBhvr additive="repl">
                                        <p:cTn id="7" dur="500" fill="hold"/>
                                        <p:tgtEl>
                                          <p:spTgt spid="243714">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43714">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43714">
                                            <p:txEl>
                                              <p:pRg st="1" end="1"/>
                                            </p:txEl>
                                          </p:spTgt>
                                        </p:tgtEl>
                                        <p:attrNameLst>
                                          <p:attrName>style.visibility</p:attrName>
                                        </p:attrNameLst>
                                      </p:cBhvr>
                                      <p:to>
                                        <p:strVal val="visible"/>
                                      </p:to>
                                    </p:set>
                                    <p:anim calcmode="lin" valueType="num">
                                      <p:cBhvr additive="repl">
                                        <p:cTn id="13" dur="500" fill="hold"/>
                                        <p:tgtEl>
                                          <p:spTgt spid="243714">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43714">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43714">
                                            <p:txEl>
                                              <p:pRg st="2" end="2"/>
                                            </p:txEl>
                                          </p:spTgt>
                                        </p:tgtEl>
                                        <p:attrNameLst>
                                          <p:attrName>style.visibility</p:attrName>
                                        </p:attrNameLst>
                                      </p:cBhvr>
                                      <p:to>
                                        <p:strVal val="visible"/>
                                      </p:to>
                                    </p:set>
                                    <p:anim calcmode="lin" valueType="num">
                                      <p:cBhvr additive="repl">
                                        <p:cTn id="19" dur="500" fill="hold"/>
                                        <p:tgtEl>
                                          <p:spTgt spid="243714">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43714">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C949-1700-4C07-8463-D3C3856EB658}"/>
              </a:ext>
            </a:extLst>
          </p:cNvPr>
          <p:cNvSpPr>
            <a:spLocks noGrp="1"/>
          </p:cNvSpPr>
          <p:nvPr>
            <p:ph type="title"/>
          </p:nvPr>
        </p:nvSpPr>
        <p:spPr>
          <a:xfrm>
            <a:off x="1482723" y="1752598"/>
            <a:ext cx="7787112" cy="1371599"/>
          </a:xfrm>
        </p:spPr>
        <p:txBody>
          <a:bodyPr>
            <a:noAutofit/>
          </a:bodyPr>
          <a:lstStyle/>
          <a:p>
            <a:r>
              <a:rPr lang="en-US" sz="4800" dirty="0">
                <a:solidFill>
                  <a:srgbClr val="0070C0"/>
                </a:solidFill>
                <a:latin typeface="Verdana" panose="020B0604030504040204" pitchFamily="34" charset="0"/>
                <a:ea typeface="Verdana" panose="020B0604030504040204" pitchFamily="34" charset="0"/>
              </a:rPr>
              <a:t>Seven of </a:t>
            </a:r>
            <a:br>
              <a:rPr lang="en-US" sz="5400" dirty="0">
                <a:solidFill>
                  <a:srgbClr val="0070C0"/>
                </a:solidFill>
                <a:latin typeface="Verdana" panose="020B0604030504040204" pitchFamily="34" charset="0"/>
                <a:ea typeface="Verdana" panose="020B0604030504040204" pitchFamily="34" charset="0"/>
              </a:rPr>
            </a:br>
            <a:r>
              <a:rPr lang="en-US" sz="6000" dirty="0">
                <a:solidFill>
                  <a:srgbClr val="0070C0"/>
                </a:solidFill>
                <a:latin typeface="Verdana" panose="020B0604030504040204" pitchFamily="34" charset="0"/>
                <a:ea typeface="Verdana" panose="020B0604030504040204" pitchFamily="34" charset="0"/>
              </a:rPr>
              <a:t>The Biggest </a:t>
            </a:r>
            <a:br>
              <a:rPr lang="en-US" sz="6000" dirty="0">
                <a:solidFill>
                  <a:srgbClr val="0070C0"/>
                </a:solidFill>
                <a:latin typeface="Verdana" panose="020B0604030504040204" pitchFamily="34" charset="0"/>
                <a:ea typeface="Verdana" panose="020B0604030504040204" pitchFamily="34" charset="0"/>
              </a:rPr>
            </a:br>
            <a:r>
              <a:rPr lang="en-US" sz="6000" dirty="0">
                <a:solidFill>
                  <a:srgbClr val="0070C0"/>
                </a:solidFill>
                <a:latin typeface="Verdana" panose="020B0604030504040204" pitchFamily="34" charset="0"/>
                <a:ea typeface="Verdana" panose="020B0604030504040204" pitchFamily="34" charset="0"/>
              </a:rPr>
              <a:t>Retiree Risks</a:t>
            </a:r>
          </a:p>
        </p:txBody>
      </p:sp>
      <p:pic>
        <p:nvPicPr>
          <p:cNvPr id="6" name="Picture Placeholder 5">
            <a:extLst>
              <a:ext uri="{FF2B5EF4-FFF2-40B4-BE49-F238E27FC236}">
                <a16:creationId xmlns:a16="http://schemas.microsoft.com/office/drawing/2014/main" id="{043729C5-F9BA-445F-8F15-BF2B49CFC280}"/>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648" r="22648"/>
          <a:stretch>
            <a:fillRect/>
          </a:stretch>
        </p:blipFill>
        <p:spPr>
          <a:xfrm>
            <a:off x="9328150" y="914400"/>
            <a:ext cx="2508250" cy="4572000"/>
          </a:xfrm>
        </p:spPr>
      </p:pic>
      <p:sp>
        <p:nvSpPr>
          <p:cNvPr id="4" name="Text Placeholder 3">
            <a:extLst>
              <a:ext uri="{FF2B5EF4-FFF2-40B4-BE49-F238E27FC236}">
                <a16:creationId xmlns:a16="http://schemas.microsoft.com/office/drawing/2014/main" id="{50E2078E-8120-47E5-AD81-07FD7406249B}"/>
              </a:ext>
            </a:extLst>
          </p:cNvPr>
          <p:cNvSpPr>
            <a:spLocks noGrp="1"/>
          </p:cNvSpPr>
          <p:nvPr>
            <p:ph type="body" sz="half" idx="2"/>
          </p:nvPr>
        </p:nvSpPr>
        <p:spPr>
          <a:xfrm>
            <a:off x="3808602" y="3124198"/>
            <a:ext cx="5025004" cy="3733801"/>
          </a:xfrm>
        </p:spPr>
        <p:txBody>
          <a:bodyPr>
            <a:normAutofit/>
          </a:bodyPr>
          <a:lstStyle/>
          <a:p>
            <a:pPr marL="342900" indent="-342900" algn="l">
              <a:buAutoNum type="arabicPeriod"/>
            </a:pPr>
            <a:r>
              <a:rPr lang="en-US" sz="2400" dirty="0">
                <a:solidFill>
                  <a:srgbClr val="0070C0"/>
                </a:solidFill>
                <a:latin typeface="Verdana" panose="020B0604030504040204" pitchFamily="34" charset="0"/>
                <a:ea typeface="Verdana" panose="020B0604030504040204" pitchFamily="34" charset="0"/>
              </a:rPr>
              <a:t> MARKET RISK</a:t>
            </a:r>
          </a:p>
          <a:p>
            <a:pPr marL="342900" indent="-342900" algn="l">
              <a:buAutoNum type="arabicPeriod"/>
            </a:pPr>
            <a:r>
              <a:rPr lang="en-US" sz="2400" dirty="0">
                <a:solidFill>
                  <a:srgbClr val="0070C0"/>
                </a:solidFill>
                <a:latin typeface="Verdana" panose="020B0604030504040204" pitchFamily="34" charset="0"/>
                <a:ea typeface="Verdana" panose="020B0604030504040204" pitchFamily="34" charset="0"/>
              </a:rPr>
              <a:t> WITHDRAWAL RATE RISK</a:t>
            </a:r>
          </a:p>
          <a:p>
            <a:pPr marL="342900" indent="-342900" algn="l">
              <a:buAutoNum type="arabicPeriod"/>
            </a:pPr>
            <a:r>
              <a:rPr lang="en-US" sz="2400" dirty="0">
                <a:solidFill>
                  <a:srgbClr val="0070C0"/>
                </a:solidFill>
                <a:latin typeface="Verdana" panose="020B0604030504040204" pitchFamily="34" charset="0"/>
                <a:ea typeface="Verdana" panose="020B0604030504040204" pitchFamily="34" charset="0"/>
              </a:rPr>
              <a:t>  INFLATION RISK</a:t>
            </a:r>
          </a:p>
          <a:p>
            <a:pPr marL="342900" indent="-342900" algn="l">
              <a:buAutoNum type="arabicPeriod"/>
            </a:pPr>
            <a:r>
              <a:rPr lang="en-US" sz="2400" dirty="0">
                <a:solidFill>
                  <a:srgbClr val="0070C0"/>
                </a:solidFill>
                <a:latin typeface="Verdana" panose="020B0604030504040204" pitchFamily="34" charset="0"/>
                <a:ea typeface="Verdana" panose="020B0604030504040204" pitchFamily="34" charset="0"/>
              </a:rPr>
              <a:t> TAXATION RISK</a:t>
            </a:r>
          </a:p>
          <a:p>
            <a:pPr marL="342900" indent="-342900" algn="l">
              <a:buAutoNum type="arabicPeriod"/>
            </a:pPr>
            <a:r>
              <a:rPr lang="en-US" sz="2400" dirty="0">
                <a:solidFill>
                  <a:srgbClr val="0070C0"/>
                </a:solidFill>
                <a:latin typeface="Verdana" panose="020B0604030504040204" pitchFamily="34" charset="0"/>
                <a:ea typeface="Verdana" panose="020B0604030504040204" pitchFamily="34" charset="0"/>
              </a:rPr>
              <a:t> MORTALITY RISK</a:t>
            </a:r>
          </a:p>
          <a:p>
            <a:pPr marL="342900" indent="-342900" algn="l">
              <a:buAutoNum type="arabicPeriod"/>
            </a:pPr>
            <a:r>
              <a:rPr lang="en-US" sz="2400" dirty="0">
                <a:solidFill>
                  <a:srgbClr val="0070C0"/>
                </a:solidFill>
                <a:latin typeface="Verdana" panose="020B0604030504040204" pitchFamily="34" charset="0"/>
                <a:ea typeface="Verdana" panose="020B0604030504040204" pitchFamily="34" charset="0"/>
              </a:rPr>
              <a:t> LONG TERM CARE RISK</a:t>
            </a:r>
          </a:p>
          <a:p>
            <a:pPr marL="342900" indent="-342900" algn="l">
              <a:buAutoNum type="arabicPeriod"/>
            </a:pPr>
            <a:r>
              <a:rPr lang="en-US" sz="2400" dirty="0">
                <a:solidFill>
                  <a:srgbClr val="0070C0"/>
                </a:solidFill>
                <a:latin typeface="Verdana" panose="020B0604030504040204" pitchFamily="34" charset="0"/>
                <a:ea typeface="Verdana" panose="020B0604030504040204" pitchFamily="34" charset="0"/>
              </a:rPr>
              <a:t> LONGEVITY RISK</a:t>
            </a:r>
          </a:p>
        </p:txBody>
      </p:sp>
      <p:pic>
        <p:nvPicPr>
          <p:cNvPr id="9" name="Picture 8">
            <a:extLst>
              <a:ext uri="{FF2B5EF4-FFF2-40B4-BE49-F238E27FC236}">
                <a16:creationId xmlns:a16="http://schemas.microsoft.com/office/drawing/2014/main" id="{6E70BC28-B431-46B6-8C11-84D71B4E1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400799"/>
            <a:ext cx="961198" cy="457199"/>
          </a:xfrm>
          <a:prstGeom prst="rect">
            <a:avLst/>
          </a:prstGeom>
        </p:spPr>
      </p:pic>
    </p:spTree>
    <p:extLst>
      <p:ext uri="{BB962C8B-B14F-4D97-AF65-F5344CB8AC3E}">
        <p14:creationId xmlns:p14="http://schemas.microsoft.com/office/powerpoint/2010/main" val="422981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2279" y="753228"/>
            <a:ext cx="12099721" cy="1080938"/>
          </a:xfrm>
        </p:spPr>
        <p:txBody>
          <a:bodyPr>
            <a:normAutofit/>
          </a:bodyPr>
          <a:lstStyle/>
          <a:p>
            <a:pPr>
              <a:defRPr/>
            </a:pPr>
            <a:r>
              <a:rPr lang="en-US" u="sng" dirty="0">
                <a:solidFill>
                  <a:srgbClr val="0070C0"/>
                </a:solidFill>
                <a:latin typeface="Verdana" panose="020B0604030504040204" pitchFamily="34" charset="0"/>
                <a:ea typeface="Verdana" panose="020B0604030504040204" pitchFamily="34" charset="0"/>
              </a:rPr>
              <a:t>The “Tax Perfect” Retirement Plan</a:t>
            </a:r>
          </a:p>
        </p:txBody>
      </p:sp>
      <p:sp>
        <p:nvSpPr>
          <p:cNvPr id="6" name="TextBox 5"/>
          <p:cNvSpPr txBox="1"/>
          <p:nvPr/>
        </p:nvSpPr>
        <p:spPr>
          <a:xfrm>
            <a:off x="2306972" y="2110652"/>
            <a:ext cx="6526635" cy="400110"/>
          </a:xfrm>
          <a:prstGeom prst="rect">
            <a:avLst/>
          </a:prstGeom>
          <a:noFill/>
        </p:spPr>
        <p:txBody>
          <a:bodyPr wrap="square" rtlCol="0">
            <a:spAutoFit/>
          </a:bodyPr>
          <a:lstStyle/>
          <a:p>
            <a:pPr algn="ctr"/>
            <a:r>
              <a:rPr lang="en-US" sz="2000" dirty="0">
                <a:solidFill>
                  <a:srgbClr val="0070C0"/>
                </a:solidFill>
                <a:latin typeface="Verdana" panose="020B0604030504040204" pitchFamily="34" charset="0"/>
                <a:ea typeface="Verdana" panose="020B0604030504040204" pitchFamily="34" charset="0"/>
              </a:rPr>
              <a:t>The </a:t>
            </a:r>
            <a:r>
              <a:rPr lang="en-US" sz="2000" b="1" dirty="0">
                <a:solidFill>
                  <a:srgbClr val="0070C0"/>
                </a:solidFill>
                <a:latin typeface="Verdana" panose="020B0604030504040204" pitchFamily="34" charset="0"/>
                <a:ea typeface="Verdana" panose="020B0604030504040204" pitchFamily="34" charset="0"/>
              </a:rPr>
              <a:t>“Tax Perfect’ </a:t>
            </a:r>
            <a:r>
              <a:rPr lang="en-US" sz="2000" dirty="0">
                <a:solidFill>
                  <a:srgbClr val="0070C0"/>
                </a:solidFill>
                <a:latin typeface="Verdana" panose="020B0604030504040204" pitchFamily="34" charset="0"/>
                <a:ea typeface="Verdana" panose="020B0604030504040204" pitchFamily="34" charset="0"/>
              </a:rPr>
              <a:t>plan would include:</a:t>
            </a:r>
          </a:p>
        </p:txBody>
      </p:sp>
      <p:sp>
        <p:nvSpPr>
          <p:cNvPr id="7" name="TextBox 6"/>
          <p:cNvSpPr txBox="1"/>
          <p:nvPr/>
        </p:nvSpPr>
        <p:spPr>
          <a:xfrm>
            <a:off x="2731626" y="2535941"/>
            <a:ext cx="706056" cy="769441"/>
          </a:xfrm>
          <a:prstGeom prst="rect">
            <a:avLst/>
          </a:prstGeom>
          <a:noFill/>
        </p:spPr>
        <p:txBody>
          <a:bodyPr wrap="square" rtlCol="0">
            <a:spAutoFit/>
          </a:bodyPr>
          <a:lstStyle/>
          <a:p>
            <a:r>
              <a:rPr lang="en-US" sz="4400" b="1" dirty="0">
                <a:solidFill>
                  <a:schemeClr val="tx2">
                    <a:lumMod val="75000"/>
                    <a:lumOff val="25000"/>
                  </a:schemeClr>
                </a:solidFill>
              </a:rPr>
              <a:t>1.</a:t>
            </a:r>
          </a:p>
        </p:txBody>
      </p:sp>
      <p:sp>
        <p:nvSpPr>
          <p:cNvPr id="8" name="TextBox 7"/>
          <p:cNvSpPr txBox="1"/>
          <p:nvPr/>
        </p:nvSpPr>
        <p:spPr>
          <a:xfrm>
            <a:off x="5416953" y="2535941"/>
            <a:ext cx="706056" cy="769441"/>
          </a:xfrm>
          <a:prstGeom prst="rect">
            <a:avLst/>
          </a:prstGeom>
          <a:noFill/>
        </p:spPr>
        <p:txBody>
          <a:bodyPr wrap="square" rtlCol="0">
            <a:spAutoFit/>
          </a:bodyPr>
          <a:lstStyle/>
          <a:p>
            <a:r>
              <a:rPr lang="en-US" sz="4400" b="1" dirty="0">
                <a:solidFill>
                  <a:schemeClr val="tx2">
                    <a:lumMod val="75000"/>
                    <a:lumOff val="25000"/>
                  </a:schemeClr>
                </a:solidFill>
              </a:rPr>
              <a:t>2.</a:t>
            </a:r>
          </a:p>
        </p:txBody>
      </p:sp>
      <p:sp>
        <p:nvSpPr>
          <p:cNvPr id="9" name="TextBox 8"/>
          <p:cNvSpPr txBox="1"/>
          <p:nvPr/>
        </p:nvSpPr>
        <p:spPr>
          <a:xfrm>
            <a:off x="8021257" y="2535941"/>
            <a:ext cx="706056" cy="769441"/>
          </a:xfrm>
          <a:prstGeom prst="rect">
            <a:avLst/>
          </a:prstGeom>
          <a:noFill/>
        </p:spPr>
        <p:txBody>
          <a:bodyPr wrap="square" rtlCol="0">
            <a:spAutoFit/>
          </a:bodyPr>
          <a:lstStyle/>
          <a:p>
            <a:r>
              <a:rPr lang="en-US" sz="4400" b="1" dirty="0">
                <a:solidFill>
                  <a:schemeClr val="tx2">
                    <a:lumMod val="75000"/>
                    <a:lumOff val="25000"/>
                  </a:schemeClr>
                </a:solidFill>
              </a:rPr>
              <a:t>3.</a:t>
            </a:r>
          </a:p>
        </p:txBody>
      </p:sp>
      <p:sp>
        <p:nvSpPr>
          <p:cNvPr id="10" name="Rounded Rectangle 9"/>
          <p:cNvSpPr/>
          <p:nvPr/>
        </p:nvSpPr>
        <p:spPr>
          <a:xfrm>
            <a:off x="2013995" y="3309257"/>
            <a:ext cx="2141317" cy="19456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Contributions</a:t>
            </a:r>
          </a:p>
          <a:p>
            <a:pPr algn="ctr"/>
            <a:r>
              <a:rPr lang="en-US" dirty="0"/>
              <a:t>that are tax </a:t>
            </a:r>
          </a:p>
          <a:p>
            <a:pPr algn="ctr"/>
            <a:r>
              <a:rPr lang="en-US" dirty="0"/>
              <a:t>deductible</a:t>
            </a:r>
          </a:p>
        </p:txBody>
      </p:sp>
      <p:sp>
        <p:nvSpPr>
          <p:cNvPr id="11" name="Rounded Rectangle 10"/>
          <p:cNvSpPr/>
          <p:nvPr/>
        </p:nvSpPr>
        <p:spPr>
          <a:xfrm>
            <a:off x="7250623" y="3309257"/>
            <a:ext cx="2141317" cy="194565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Distributions that as tax free</a:t>
            </a:r>
          </a:p>
        </p:txBody>
      </p:sp>
      <p:sp>
        <p:nvSpPr>
          <p:cNvPr id="12" name="Rounded Rectangle 11"/>
          <p:cNvSpPr/>
          <p:nvPr/>
        </p:nvSpPr>
        <p:spPr>
          <a:xfrm>
            <a:off x="4632309" y="3309257"/>
            <a:ext cx="2141317" cy="1945651"/>
          </a:xfrm>
          <a:prstGeom prst="roundRect">
            <a:avLst/>
          </a:prstGeom>
          <a:solidFill>
            <a:srgbClr val="699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Accumulation that is tax deferred</a:t>
            </a:r>
          </a:p>
        </p:txBody>
      </p:sp>
      <p:pic>
        <p:nvPicPr>
          <p:cNvPr id="3" name="Picture 2">
            <a:extLst>
              <a:ext uri="{FF2B5EF4-FFF2-40B4-BE49-F238E27FC236}">
                <a16:creationId xmlns:a16="http://schemas.microsoft.com/office/drawing/2014/main" id="{3CC9B9AD-0560-4B12-8F72-503B06B59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0" y="6394674"/>
            <a:ext cx="974077" cy="463325"/>
          </a:xfrm>
          <a:prstGeom prst="rect">
            <a:avLst/>
          </a:prstGeom>
        </p:spPr>
      </p:pic>
    </p:spTree>
    <p:extLst>
      <p:ext uri="{BB962C8B-B14F-4D97-AF65-F5344CB8AC3E}">
        <p14:creationId xmlns:p14="http://schemas.microsoft.com/office/powerpoint/2010/main" val="248347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0321" y="753228"/>
            <a:ext cx="10728707" cy="1080938"/>
          </a:xfrm>
        </p:spPr>
        <p:txBody>
          <a:bodyPr>
            <a:normAutofit/>
          </a:bodyPr>
          <a:lstStyle/>
          <a:p>
            <a:pPr>
              <a:defRPr/>
            </a:pPr>
            <a:r>
              <a:rPr lang="en-US" u="sng" dirty="0">
                <a:solidFill>
                  <a:srgbClr val="0070C0"/>
                </a:solidFill>
                <a:latin typeface="Verdana" panose="020B0604030504040204" pitchFamily="34" charset="0"/>
                <a:ea typeface="Verdana" panose="020B0604030504040204" pitchFamily="34" charset="0"/>
              </a:rPr>
              <a:t>The “Tax Perfect” Retirement Plan</a:t>
            </a:r>
            <a:endParaRPr lang="en-US" u="sng" dirty="0">
              <a:solidFill>
                <a:schemeClr val="accent1">
                  <a:lumMod val="75000"/>
                </a:schemeClr>
              </a:solidFill>
              <a:latin typeface="Verdana" panose="020B0604030504040204" pitchFamily="34" charset="0"/>
              <a:ea typeface="Verdana" panose="020B0604030504040204" pitchFamily="34" charset="0"/>
            </a:endParaRPr>
          </a:p>
        </p:txBody>
      </p:sp>
      <p:sp>
        <p:nvSpPr>
          <p:cNvPr id="6" name="TextBox 5"/>
          <p:cNvSpPr txBox="1"/>
          <p:nvPr/>
        </p:nvSpPr>
        <p:spPr>
          <a:xfrm>
            <a:off x="2182913" y="1776046"/>
            <a:ext cx="8148578" cy="400110"/>
          </a:xfrm>
          <a:prstGeom prst="rect">
            <a:avLst/>
          </a:prstGeom>
          <a:noFill/>
        </p:spPr>
        <p:txBody>
          <a:bodyPr wrap="square" rtlCol="0">
            <a:spAutoFit/>
          </a:bodyPr>
          <a:lstStyle/>
          <a:p>
            <a:r>
              <a:rPr lang="en-US" sz="2000" dirty="0">
                <a:solidFill>
                  <a:srgbClr val="0070C0"/>
                </a:solidFill>
              </a:rPr>
              <a:t>Such a plan does not exist, but you may be able to get 1&amp;2 or 2&amp;3</a:t>
            </a:r>
          </a:p>
        </p:txBody>
      </p:sp>
      <p:sp>
        <p:nvSpPr>
          <p:cNvPr id="10" name="Rounded Rectangle 9"/>
          <p:cNvSpPr/>
          <p:nvPr/>
        </p:nvSpPr>
        <p:spPr>
          <a:xfrm>
            <a:off x="1735105" y="2430138"/>
            <a:ext cx="2761345" cy="4214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1. Contributions</a:t>
            </a:r>
          </a:p>
        </p:txBody>
      </p:sp>
      <p:sp>
        <p:nvSpPr>
          <p:cNvPr id="11" name="Rounded Rectangle 10"/>
          <p:cNvSpPr/>
          <p:nvPr/>
        </p:nvSpPr>
        <p:spPr>
          <a:xfrm>
            <a:off x="1735104" y="3429000"/>
            <a:ext cx="2761345" cy="40880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3. Distributions</a:t>
            </a:r>
          </a:p>
        </p:txBody>
      </p:sp>
      <p:sp>
        <p:nvSpPr>
          <p:cNvPr id="12" name="Rounded Rectangle 11"/>
          <p:cNvSpPr/>
          <p:nvPr/>
        </p:nvSpPr>
        <p:spPr>
          <a:xfrm>
            <a:off x="1735103" y="2943693"/>
            <a:ext cx="2761346" cy="421414"/>
          </a:xfrm>
          <a:prstGeom prst="roundRect">
            <a:avLst/>
          </a:prstGeom>
          <a:solidFill>
            <a:srgbClr val="699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 Accumulation</a:t>
            </a:r>
          </a:p>
        </p:txBody>
      </p:sp>
      <p:sp>
        <p:nvSpPr>
          <p:cNvPr id="14" name="Rounded Rectangle 13"/>
          <p:cNvSpPr/>
          <p:nvPr/>
        </p:nvSpPr>
        <p:spPr>
          <a:xfrm>
            <a:off x="4751146" y="2395316"/>
            <a:ext cx="3305061" cy="4214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Tax deductible</a:t>
            </a:r>
          </a:p>
        </p:txBody>
      </p:sp>
      <p:sp>
        <p:nvSpPr>
          <p:cNvPr id="15" name="Rounded Rectangle 14"/>
          <p:cNvSpPr/>
          <p:nvPr/>
        </p:nvSpPr>
        <p:spPr>
          <a:xfrm>
            <a:off x="4751146" y="3402119"/>
            <a:ext cx="3305061" cy="40880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TAXABLE</a:t>
            </a:r>
          </a:p>
        </p:txBody>
      </p:sp>
      <p:sp>
        <p:nvSpPr>
          <p:cNvPr id="16" name="Rounded Rectangle 15"/>
          <p:cNvSpPr/>
          <p:nvPr/>
        </p:nvSpPr>
        <p:spPr>
          <a:xfrm>
            <a:off x="4751145" y="2922514"/>
            <a:ext cx="3305062" cy="421414"/>
          </a:xfrm>
          <a:prstGeom prst="roundRect">
            <a:avLst/>
          </a:prstGeom>
          <a:solidFill>
            <a:srgbClr val="699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Tax deductible</a:t>
            </a:r>
          </a:p>
        </p:txBody>
      </p:sp>
      <p:sp>
        <p:nvSpPr>
          <p:cNvPr id="17" name="Rounded Rectangle 16"/>
          <p:cNvSpPr/>
          <p:nvPr/>
        </p:nvSpPr>
        <p:spPr>
          <a:xfrm>
            <a:off x="8310903" y="2413138"/>
            <a:ext cx="3305061" cy="4214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After Tax</a:t>
            </a:r>
          </a:p>
        </p:txBody>
      </p:sp>
      <p:sp>
        <p:nvSpPr>
          <p:cNvPr id="18" name="Rounded Rectangle 17"/>
          <p:cNvSpPr/>
          <p:nvPr/>
        </p:nvSpPr>
        <p:spPr>
          <a:xfrm>
            <a:off x="8291434" y="3436559"/>
            <a:ext cx="3305061" cy="40880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Tax Free</a:t>
            </a:r>
          </a:p>
        </p:txBody>
      </p:sp>
      <p:sp>
        <p:nvSpPr>
          <p:cNvPr id="19" name="Rounded Rectangle 18"/>
          <p:cNvSpPr/>
          <p:nvPr/>
        </p:nvSpPr>
        <p:spPr>
          <a:xfrm>
            <a:off x="8310903" y="2908177"/>
            <a:ext cx="3305064" cy="421414"/>
          </a:xfrm>
          <a:prstGeom prst="roundRect">
            <a:avLst/>
          </a:prstGeom>
          <a:solidFill>
            <a:srgbClr val="699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Tax deductible</a:t>
            </a:r>
          </a:p>
        </p:txBody>
      </p:sp>
      <p:sp>
        <p:nvSpPr>
          <p:cNvPr id="21" name="Rounded Rectangle 20"/>
          <p:cNvSpPr/>
          <p:nvPr/>
        </p:nvSpPr>
        <p:spPr>
          <a:xfrm>
            <a:off x="1674697" y="4100278"/>
            <a:ext cx="2761345" cy="159445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Financial Vehicles</a:t>
            </a:r>
          </a:p>
        </p:txBody>
      </p:sp>
      <p:sp>
        <p:nvSpPr>
          <p:cNvPr id="22" name="Rounded Rectangle 21"/>
          <p:cNvSpPr/>
          <p:nvPr/>
        </p:nvSpPr>
        <p:spPr>
          <a:xfrm>
            <a:off x="4751146" y="4007442"/>
            <a:ext cx="3305061" cy="274532"/>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a:t>Traditional IRA</a:t>
            </a:r>
          </a:p>
        </p:txBody>
      </p:sp>
      <p:sp>
        <p:nvSpPr>
          <p:cNvPr id="23" name="Rounded Rectangle 22"/>
          <p:cNvSpPr/>
          <p:nvPr/>
        </p:nvSpPr>
        <p:spPr>
          <a:xfrm>
            <a:off x="4751145" y="4722012"/>
            <a:ext cx="3305061" cy="274532"/>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a:t>Pension plan</a:t>
            </a:r>
          </a:p>
        </p:txBody>
      </p:sp>
      <p:sp>
        <p:nvSpPr>
          <p:cNvPr id="24" name="Rounded Rectangle 23"/>
          <p:cNvSpPr/>
          <p:nvPr/>
        </p:nvSpPr>
        <p:spPr>
          <a:xfrm>
            <a:off x="4751144" y="5030273"/>
            <a:ext cx="3305061" cy="27453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a:solidFill>
                  <a:srgbClr val="0070C0"/>
                </a:solidFill>
              </a:rPr>
              <a:t>Profit-sharing plan</a:t>
            </a:r>
          </a:p>
        </p:txBody>
      </p:sp>
      <p:sp>
        <p:nvSpPr>
          <p:cNvPr id="25" name="Rounded Rectangle 24"/>
          <p:cNvSpPr/>
          <p:nvPr/>
        </p:nvSpPr>
        <p:spPr>
          <a:xfrm>
            <a:off x="4751143" y="5420205"/>
            <a:ext cx="3305061" cy="274532"/>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a:t>Keogh plan</a:t>
            </a:r>
          </a:p>
        </p:txBody>
      </p:sp>
      <p:sp>
        <p:nvSpPr>
          <p:cNvPr id="26" name="Rounded Rectangle 25"/>
          <p:cNvSpPr/>
          <p:nvPr/>
        </p:nvSpPr>
        <p:spPr>
          <a:xfrm>
            <a:off x="4751145" y="4347527"/>
            <a:ext cx="3305061" cy="27453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a:solidFill>
                  <a:srgbClr val="0070C0"/>
                </a:solidFill>
              </a:rPr>
              <a:t>401 (k) plan</a:t>
            </a:r>
          </a:p>
        </p:txBody>
      </p:sp>
      <p:sp>
        <p:nvSpPr>
          <p:cNvPr id="27" name="Rounded Rectangle 26"/>
          <p:cNvSpPr/>
          <p:nvPr/>
        </p:nvSpPr>
        <p:spPr>
          <a:xfrm>
            <a:off x="8310903" y="4018607"/>
            <a:ext cx="3305061" cy="274532"/>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a:t>Traditional IRA</a:t>
            </a:r>
          </a:p>
        </p:txBody>
      </p:sp>
      <p:sp>
        <p:nvSpPr>
          <p:cNvPr id="28" name="Rounded Rectangle 27"/>
          <p:cNvSpPr/>
          <p:nvPr/>
        </p:nvSpPr>
        <p:spPr>
          <a:xfrm>
            <a:off x="8310902" y="5105765"/>
            <a:ext cx="3305061" cy="607255"/>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a:t>Cash value life insurance</a:t>
            </a:r>
          </a:p>
        </p:txBody>
      </p:sp>
      <p:sp>
        <p:nvSpPr>
          <p:cNvPr id="31" name="Rounded Rectangle 30"/>
          <p:cNvSpPr/>
          <p:nvPr/>
        </p:nvSpPr>
        <p:spPr>
          <a:xfrm>
            <a:off x="8310903" y="4373994"/>
            <a:ext cx="3305061" cy="59818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a:solidFill>
                  <a:srgbClr val="0070C0"/>
                </a:solidFill>
              </a:rPr>
              <a:t>Tax-free municipal bon</a:t>
            </a:r>
          </a:p>
        </p:txBody>
      </p:sp>
      <p:pic>
        <p:nvPicPr>
          <p:cNvPr id="3" name="Picture 2">
            <a:extLst>
              <a:ext uri="{FF2B5EF4-FFF2-40B4-BE49-F238E27FC236}">
                <a16:creationId xmlns:a16="http://schemas.microsoft.com/office/drawing/2014/main" id="{AF76749B-5117-4F1E-A1DF-6D2E064B0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5" y="6388532"/>
            <a:ext cx="992930" cy="472292"/>
          </a:xfrm>
          <a:prstGeom prst="rect">
            <a:avLst/>
          </a:prstGeom>
        </p:spPr>
      </p:pic>
    </p:spTree>
    <p:extLst>
      <p:ext uri="{BB962C8B-B14F-4D97-AF65-F5344CB8AC3E}">
        <p14:creationId xmlns:p14="http://schemas.microsoft.com/office/powerpoint/2010/main" val="2080621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3806-6CCF-436C-B67E-A41CF59F8A27}"/>
              </a:ext>
            </a:extLst>
          </p:cNvPr>
          <p:cNvSpPr>
            <a:spLocks noGrp="1"/>
          </p:cNvSpPr>
          <p:nvPr>
            <p:ph type="title"/>
          </p:nvPr>
        </p:nvSpPr>
        <p:spPr>
          <a:xfrm>
            <a:off x="1484311" y="685800"/>
            <a:ext cx="10018713" cy="4207550"/>
          </a:xfrm>
        </p:spPr>
        <p:txBody>
          <a:bodyPr>
            <a:normAutofit/>
          </a:bodyPr>
          <a:lstStyle/>
          <a:p>
            <a:pPr algn="l"/>
            <a:r>
              <a:rPr lang="en-US" u="sng" dirty="0">
                <a:solidFill>
                  <a:srgbClr val="0070C0"/>
                </a:solidFill>
                <a:latin typeface="Verdana" panose="020B0604030504040204" pitchFamily="34" charset="0"/>
                <a:ea typeface="Verdana" panose="020B0604030504040204" pitchFamily="34" charset="0"/>
              </a:rPr>
              <a:t>Life Insurance as a Vehicle to create a       Tax Free Income</a:t>
            </a:r>
            <a:br>
              <a:rPr lang="en-US" u="sng" dirty="0">
                <a:solidFill>
                  <a:srgbClr val="0070C0"/>
                </a:solidFill>
                <a:latin typeface="Verdana" panose="020B0604030504040204" pitchFamily="34" charset="0"/>
                <a:ea typeface="Verdana" panose="020B0604030504040204" pitchFamily="34" charset="0"/>
              </a:rPr>
            </a:br>
            <a:br>
              <a:rPr lang="en-US" u="sng" dirty="0">
                <a:solidFill>
                  <a:srgbClr val="0070C0"/>
                </a:solidFill>
                <a:latin typeface="Verdana" panose="020B0604030504040204" pitchFamily="34" charset="0"/>
                <a:ea typeface="Verdana" panose="020B0604030504040204" pitchFamily="34" charset="0"/>
              </a:rPr>
            </a:br>
            <a:r>
              <a:rPr lang="en-US" sz="3600" dirty="0">
                <a:solidFill>
                  <a:srgbClr val="0070C0"/>
                </a:solidFill>
                <a:latin typeface="Verdana" panose="020B0604030504040204" pitchFamily="34" charset="0"/>
                <a:ea typeface="Verdana" panose="020B0604030504040204" pitchFamily="34" charset="0"/>
              </a:rPr>
              <a:t>1. High Rates of Return</a:t>
            </a:r>
            <a:br>
              <a:rPr lang="en-US" sz="3600" dirty="0">
                <a:solidFill>
                  <a:srgbClr val="0070C0"/>
                </a:solidFill>
                <a:latin typeface="Verdana" panose="020B0604030504040204" pitchFamily="34" charset="0"/>
                <a:ea typeface="Verdana" panose="020B0604030504040204" pitchFamily="34" charset="0"/>
              </a:rPr>
            </a:br>
            <a:r>
              <a:rPr lang="en-US" sz="3600" dirty="0">
                <a:solidFill>
                  <a:srgbClr val="0070C0"/>
                </a:solidFill>
                <a:latin typeface="Verdana" panose="020B0604030504040204" pitchFamily="34" charset="0"/>
                <a:ea typeface="Verdana" panose="020B0604030504040204" pitchFamily="34" charset="0"/>
              </a:rPr>
              <a:t>2. Tax Free Income for Life</a:t>
            </a:r>
            <a:br>
              <a:rPr lang="en-US" sz="3600" dirty="0">
                <a:solidFill>
                  <a:srgbClr val="0070C0"/>
                </a:solidFill>
                <a:latin typeface="Verdana" panose="020B0604030504040204" pitchFamily="34" charset="0"/>
                <a:ea typeface="Verdana" panose="020B0604030504040204" pitchFamily="34" charset="0"/>
              </a:rPr>
            </a:br>
            <a:r>
              <a:rPr lang="en-US" sz="3600" dirty="0">
                <a:solidFill>
                  <a:srgbClr val="0070C0"/>
                </a:solidFill>
                <a:latin typeface="Verdana" panose="020B0604030504040204" pitchFamily="34" charset="0"/>
                <a:ea typeface="Verdana" panose="020B0604030504040204" pitchFamily="34" charset="0"/>
              </a:rPr>
              <a:t>3. Tax Free Death Benefit to Beneficiary</a:t>
            </a:r>
          </a:p>
        </p:txBody>
      </p:sp>
      <p:pic>
        <p:nvPicPr>
          <p:cNvPr id="4" name="Picture 3">
            <a:extLst>
              <a:ext uri="{FF2B5EF4-FFF2-40B4-BE49-F238E27FC236}">
                <a16:creationId xmlns:a16="http://schemas.microsoft.com/office/drawing/2014/main" id="{BC8B8CDA-A359-4027-BF53-082DC8CBE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7100"/>
            <a:ext cx="947956" cy="450900"/>
          </a:xfrm>
          <a:prstGeom prst="rect">
            <a:avLst/>
          </a:prstGeom>
        </p:spPr>
      </p:pic>
      <p:pic>
        <p:nvPicPr>
          <p:cNvPr id="6" name="Picture 5">
            <a:extLst>
              <a:ext uri="{FF2B5EF4-FFF2-40B4-BE49-F238E27FC236}">
                <a16:creationId xmlns:a16="http://schemas.microsoft.com/office/drawing/2014/main" id="{2F10502C-FDD9-449D-AB0F-33D20F88922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5068093" y="4893350"/>
            <a:ext cx="2851147" cy="1739200"/>
          </a:xfrm>
          <a:prstGeom prst="rect">
            <a:avLst/>
          </a:prstGeom>
        </p:spPr>
      </p:pic>
      <p:pic>
        <p:nvPicPr>
          <p:cNvPr id="7" name="Picture 6">
            <a:extLst>
              <a:ext uri="{FF2B5EF4-FFF2-40B4-BE49-F238E27FC236}">
                <a16:creationId xmlns:a16="http://schemas.microsoft.com/office/drawing/2014/main" id="{C91260A7-9316-4766-B212-D6363A639A4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511871" y="2281682"/>
            <a:ext cx="2195818" cy="1646864"/>
          </a:xfrm>
          <a:prstGeom prst="rect">
            <a:avLst/>
          </a:prstGeom>
        </p:spPr>
      </p:pic>
    </p:spTree>
    <p:extLst>
      <p:ext uri="{BB962C8B-B14F-4D97-AF65-F5344CB8AC3E}">
        <p14:creationId xmlns:p14="http://schemas.microsoft.com/office/powerpoint/2010/main" val="1218860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38B2-A475-482C-AB79-FE09EEA2C5D5}"/>
              </a:ext>
            </a:extLst>
          </p:cNvPr>
          <p:cNvSpPr>
            <a:spLocks noGrp="1"/>
          </p:cNvSpPr>
          <p:nvPr>
            <p:ph type="title"/>
          </p:nvPr>
        </p:nvSpPr>
        <p:spPr/>
        <p:txBody>
          <a:bodyPr>
            <a:normAutofit/>
          </a:bodyPr>
          <a:lstStyle/>
          <a:p>
            <a:r>
              <a:rPr lang="en-US" sz="6600" u="sng" dirty="0">
                <a:solidFill>
                  <a:srgbClr val="0070C0"/>
                </a:solidFill>
                <a:latin typeface="Verdana" panose="020B0604030504040204" pitchFamily="34" charset="0"/>
                <a:ea typeface="Verdana" panose="020B0604030504040204" pitchFamily="34" charset="0"/>
              </a:rPr>
              <a:t>ROTH IRA’s</a:t>
            </a:r>
            <a:endParaRPr lang="en-US" sz="6600" dirty="0"/>
          </a:p>
        </p:txBody>
      </p:sp>
      <p:sp>
        <p:nvSpPr>
          <p:cNvPr id="3" name="Content Placeholder 2">
            <a:extLst>
              <a:ext uri="{FF2B5EF4-FFF2-40B4-BE49-F238E27FC236}">
                <a16:creationId xmlns:a16="http://schemas.microsoft.com/office/drawing/2014/main" id="{6C9B2564-132D-434F-AE1A-7B4B5C32B216}"/>
              </a:ext>
            </a:extLst>
          </p:cNvPr>
          <p:cNvSpPr>
            <a:spLocks noGrp="1"/>
          </p:cNvSpPr>
          <p:nvPr>
            <p:ph idx="1"/>
          </p:nvPr>
        </p:nvSpPr>
        <p:spPr/>
        <p:txBody>
          <a:bodyPr>
            <a:normAutofit/>
          </a:bodyPr>
          <a:lstStyle/>
          <a:p>
            <a:r>
              <a:rPr lang="en-US" sz="4000" dirty="0">
                <a:solidFill>
                  <a:srgbClr val="0070C0"/>
                </a:solidFill>
                <a:latin typeface="Verdana" panose="020B0604030504040204" pitchFamily="34" charset="0"/>
                <a:ea typeface="Verdana" panose="020B0604030504040204" pitchFamily="34" charset="0"/>
              </a:rPr>
              <a:t>Tax Free Growth</a:t>
            </a:r>
          </a:p>
          <a:p>
            <a:r>
              <a:rPr lang="en-US" sz="4000" dirty="0">
                <a:solidFill>
                  <a:srgbClr val="0070C0"/>
                </a:solidFill>
                <a:latin typeface="Verdana" panose="020B0604030504040204" pitchFamily="34" charset="0"/>
                <a:ea typeface="Verdana" panose="020B0604030504040204" pitchFamily="34" charset="0"/>
              </a:rPr>
              <a:t>Tax Free Income</a:t>
            </a:r>
          </a:p>
          <a:p>
            <a:r>
              <a:rPr lang="en-US" sz="4000" dirty="0">
                <a:solidFill>
                  <a:srgbClr val="0070C0"/>
                </a:solidFill>
                <a:latin typeface="Verdana" panose="020B0604030504040204" pitchFamily="34" charset="0"/>
                <a:ea typeface="Verdana" panose="020B0604030504040204" pitchFamily="34" charset="0"/>
              </a:rPr>
              <a:t>Known versus Unknown</a:t>
            </a:r>
            <a:endParaRPr lang="en-US" sz="4000" dirty="0"/>
          </a:p>
        </p:txBody>
      </p:sp>
      <p:pic>
        <p:nvPicPr>
          <p:cNvPr id="5" name="Picture 4">
            <a:extLst>
              <a:ext uri="{FF2B5EF4-FFF2-40B4-BE49-F238E27FC236}">
                <a16:creationId xmlns:a16="http://schemas.microsoft.com/office/drawing/2014/main" id="{5C6A73AA-229A-4673-8179-88923C4F5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99" y="6358854"/>
            <a:ext cx="1049384" cy="499145"/>
          </a:xfrm>
          <a:prstGeom prst="rect">
            <a:avLst/>
          </a:prstGeom>
        </p:spPr>
      </p:pic>
      <p:pic>
        <p:nvPicPr>
          <p:cNvPr id="7" name="Picture 6">
            <a:extLst>
              <a:ext uri="{FF2B5EF4-FFF2-40B4-BE49-F238E27FC236}">
                <a16:creationId xmlns:a16="http://schemas.microsoft.com/office/drawing/2014/main" id="{149EA5F3-65D2-42C1-9572-489BE2843E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39261" y="4305183"/>
            <a:ext cx="3263762" cy="2393426"/>
          </a:xfrm>
          <a:prstGeom prst="rect">
            <a:avLst/>
          </a:prstGeom>
        </p:spPr>
      </p:pic>
      <p:sp>
        <p:nvSpPr>
          <p:cNvPr id="8" name="TextBox 7">
            <a:extLst>
              <a:ext uri="{FF2B5EF4-FFF2-40B4-BE49-F238E27FC236}">
                <a16:creationId xmlns:a16="http://schemas.microsoft.com/office/drawing/2014/main" id="{723D0C03-2558-457A-B63A-9D410B4A196A}"/>
              </a:ext>
            </a:extLst>
          </p:cNvPr>
          <p:cNvSpPr txBox="1"/>
          <p:nvPr/>
        </p:nvSpPr>
        <p:spPr>
          <a:xfrm>
            <a:off x="8239261" y="6871697"/>
            <a:ext cx="3263762" cy="230832"/>
          </a:xfrm>
          <a:prstGeom prst="rect">
            <a:avLst/>
          </a:prstGeom>
          <a:noFill/>
        </p:spPr>
        <p:txBody>
          <a:bodyPr wrap="square" rtlCol="0">
            <a:spAutoFit/>
          </a:bodyPr>
          <a:lstStyle/>
          <a:p>
            <a:r>
              <a:rPr lang="en-US" sz="900">
                <a:hlinkClick r:id="rId4" tooltip="http://www.pngall.com/business-growth-chart-png"/>
              </a:rPr>
              <a:t>This Photo</a:t>
            </a:r>
            <a:r>
              <a:rPr lang="en-US" sz="900"/>
              <a:t> by Unknown Author is licensed under </a:t>
            </a:r>
            <a:r>
              <a:rPr lang="en-US" sz="900">
                <a:hlinkClick r:id="rId5" tooltip="https://creativecommons.org/licenses/by-nc/3.0/"/>
              </a:rPr>
              <a:t>CC BY-NC</a:t>
            </a:r>
            <a:endParaRPr lang="en-US" sz="900"/>
          </a:p>
        </p:txBody>
      </p:sp>
      <p:pic>
        <p:nvPicPr>
          <p:cNvPr id="12" name="Picture 11">
            <a:extLst>
              <a:ext uri="{FF2B5EF4-FFF2-40B4-BE49-F238E27FC236}">
                <a16:creationId xmlns:a16="http://schemas.microsoft.com/office/drawing/2014/main" id="{E904CD0B-0A9D-431A-BEBE-3D012990E4D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753300" y="892288"/>
            <a:ext cx="1714150" cy="1143338"/>
          </a:xfrm>
          <a:prstGeom prst="rect">
            <a:avLst/>
          </a:prstGeom>
        </p:spPr>
      </p:pic>
    </p:spTree>
    <p:extLst>
      <p:ext uri="{BB962C8B-B14F-4D97-AF65-F5344CB8AC3E}">
        <p14:creationId xmlns:p14="http://schemas.microsoft.com/office/powerpoint/2010/main" val="2934473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49EB-483D-43E4-9553-8B56441953A9}"/>
              </a:ext>
            </a:extLst>
          </p:cNvPr>
          <p:cNvSpPr>
            <a:spLocks noGrp="1"/>
          </p:cNvSpPr>
          <p:nvPr>
            <p:ph type="title"/>
          </p:nvPr>
        </p:nvSpPr>
        <p:spPr/>
        <p:txBody>
          <a:bodyPr>
            <a:normAutofit/>
          </a:bodyPr>
          <a:lstStyle/>
          <a:p>
            <a:r>
              <a:rPr lang="en-US" sz="6600" u="sng" dirty="0">
                <a:solidFill>
                  <a:srgbClr val="0070C0"/>
                </a:solidFill>
                <a:latin typeface="Verdana" panose="020B0604030504040204" pitchFamily="34" charset="0"/>
                <a:ea typeface="Verdana" panose="020B0604030504040204" pitchFamily="34" charset="0"/>
              </a:rPr>
              <a:t>RISK #5</a:t>
            </a:r>
            <a:endParaRPr lang="en-US" sz="6600" dirty="0"/>
          </a:p>
        </p:txBody>
      </p:sp>
      <p:sp>
        <p:nvSpPr>
          <p:cNvPr id="3" name="Content Placeholder 2">
            <a:extLst>
              <a:ext uri="{FF2B5EF4-FFF2-40B4-BE49-F238E27FC236}">
                <a16:creationId xmlns:a16="http://schemas.microsoft.com/office/drawing/2014/main" id="{15FB2460-8203-40ED-83D4-A2E32F21533A}"/>
              </a:ext>
            </a:extLst>
          </p:cNvPr>
          <p:cNvSpPr>
            <a:spLocks noGrp="1"/>
          </p:cNvSpPr>
          <p:nvPr>
            <p:ph idx="1"/>
          </p:nvPr>
        </p:nvSpPr>
        <p:spPr/>
        <p:txBody>
          <a:bodyPr/>
          <a:lstStyle/>
          <a:p>
            <a:pPr marL="0" indent="0" algn="ctr">
              <a:buNone/>
            </a:pPr>
            <a:r>
              <a:rPr lang="en-US" sz="2400" dirty="0">
                <a:solidFill>
                  <a:srgbClr val="0070C0"/>
                </a:solidFill>
                <a:latin typeface="Verdana" panose="020B0604030504040204" pitchFamily="34" charset="0"/>
                <a:ea typeface="Verdana" panose="020B0604030504040204" pitchFamily="34" charset="0"/>
              </a:rPr>
              <a:t>  </a:t>
            </a:r>
            <a:r>
              <a:rPr lang="en-US" sz="8000" dirty="0">
                <a:solidFill>
                  <a:srgbClr val="0070C0"/>
                </a:solidFill>
                <a:latin typeface="Verdana" panose="020B0604030504040204" pitchFamily="34" charset="0"/>
                <a:ea typeface="Verdana" panose="020B0604030504040204" pitchFamily="34" charset="0"/>
              </a:rPr>
              <a:t>MORTALITY RISK</a:t>
            </a:r>
          </a:p>
          <a:p>
            <a:pPr marL="0" indent="0">
              <a:buNone/>
            </a:pPr>
            <a:endParaRPr lang="en-US" dirty="0"/>
          </a:p>
        </p:txBody>
      </p:sp>
      <p:pic>
        <p:nvPicPr>
          <p:cNvPr id="5" name="Picture 4">
            <a:extLst>
              <a:ext uri="{FF2B5EF4-FFF2-40B4-BE49-F238E27FC236}">
                <a16:creationId xmlns:a16="http://schemas.microsoft.com/office/drawing/2014/main" id="{470F2E94-0E2A-4EE7-841A-BDACF483E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006"/>
            <a:ext cx="939567" cy="446910"/>
          </a:xfrm>
          <a:prstGeom prst="rect">
            <a:avLst/>
          </a:prstGeom>
        </p:spPr>
      </p:pic>
    </p:spTree>
    <p:extLst>
      <p:ext uri="{BB962C8B-B14F-4D97-AF65-F5344CB8AC3E}">
        <p14:creationId xmlns:p14="http://schemas.microsoft.com/office/powerpoint/2010/main" val="725851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ext Box 1"/>
          <p:cNvSpPr txBox="1">
            <a:spLocks noChangeArrowheads="1"/>
          </p:cNvSpPr>
          <p:nvPr/>
        </p:nvSpPr>
        <p:spPr bwMode="auto">
          <a:xfrm>
            <a:off x="1677798" y="205817"/>
            <a:ext cx="10242958"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buSzPct val="100000"/>
              <a:defRPr/>
            </a:pPr>
            <a:r>
              <a:rPr lang="en-US" altLang="en-US" sz="4000" b="1"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Women Have a Longer Average </a:t>
            </a:r>
          </a:p>
          <a:p>
            <a:pPr algn="ctr">
              <a:buSzPct val="100000"/>
              <a:defRPr/>
            </a:pPr>
            <a:r>
              <a:rPr lang="en-US" altLang="en-US" sz="4000" b="1"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Life Expectancy than Men</a:t>
            </a:r>
          </a:p>
        </p:txBody>
      </p:sp>
      <p:sp>
        <p:nvSpPr>
          <p:cNvPr id="243714" name="Text Box 2"/>
          <p:cNvSpPr txBox="1">
            <a:spLocks noChangeArrowheads="1"/>
          </p:cNvSpPr>
          <p:nvPr/>
        </p:nvSpPr>
        <p:spPr bwMode="auto">
          <a:xfrm>
            <a:off x="1921079" y="1862356"/>
            <a:ext cx="9009775" cy="42336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eaLnBrk="0" hangingPunct="0">
              <a:spcBef>
                <a:spcPts val="8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Calibri" panose="020F0502020204030204" pitchFamily="34" charset="0"/>
                <a:ea typeface="Microsoft YaHei" panose="020B0503020204020204" pitchFamily="34" charset="-122"/>
              </a:defRPr>
            </a:lvl9pPr>
          </a:lstStyle>
          <a:p>
            <a:pPr marL="0" indent="0" eaLnBrk="1" hangingPunct="1">
              <a:spcBef>
                <a:spcPts val="700"/>
              </a:spcBef>
              <a:buClr>
                <a:srgbClr val="E46C0A"/>
              </a:buClr>
            </a:pPr>
            <a:r>
              <a:rPr lang="en-US" altLang="en-US" sz="2800" dirty="0">
                <a:solidFill>
                  <a:srgbClr val="0070C0"/>
                </a:solidFill>
                <a:latin typeface="Verdana" panose="020B0604030504040204" pitchFamily="34" charset="0"/>
                <a:ea typeface="Verdana" panose="020B0604030504040204" pitchFamily="34" charset="0"/>
              </a:rPr>
              <a:t>&gt;Seven out of 10 Baby Boomer women (those born between 1946 and 1964) are expected to outlive their husbands.</a:t>
            </a:r>
          </a:p>
          <a:p>
            <a:pPr marL="0" indent="0" eaLnBrk="1" hangingPunct="1">
              <a:spcBef>
                <a:spcPts val="700"/>
              </a:spcBef>
            </a:pPr>
            <a:r>
              <a:rPr lang="en-US" altLang="en-US" sz="2800" dirty="0">
                <a:solidFill>
                  <a:srgbClr val="0070C0"/>
                </a:solidFill>
                <a:latin typeface="Verdana" panose="020B0604030504040204" pitchFamily="34" charset="0"/>
                <a:ea typeface="Verdana" panose="020B0604030504040204" pitchFamily="34" charset="0"/>
              </a:rPr>
              <a:t>&gt;Not only do women have a longer average life expectancy than men, they tend to marry men older than themselves. </a:t>
            </a:r>
          </a:p>
          <a:p>
            <a:pPr marL="0" indent="0" eaLnBrk="1" hangingPunct="1">
              <a:spcBef>
                <a:spcPts val="700"/>
              </a:spcBef>
            </a:pPr>
            <a:r>
              <a:rPr lang="en-US" altLang="en-US" sz="2800" dirty="0">
                <a:solidFill>
                  <a:srgbClr val="0070C0"/>
                </a:solidFill>
                <a:latin typeface="Verdana" panose="020B0604030504040204" pitchFamily="34" charset="0"/>
                <a:ea typeface="Verdana" panose="020B0604030504040204" pitchFamily="34" charset="0"/>
              </a:rPr>
              <a:t>&gt;The rate of poverty among elderly widows is consistently three to four times higher than elderly married women. </a:t>
            </a:r>
          </a:p>
        </p:txBody>
      </p:sp>
      <p:sp>
        <p:nvSpPr>
          <p:cNvPr id="265220" name="Text Box 3"/>
          <p:cNvSpPr txBox="1">
            <a:spLocks noChangeArrowheads="1"/>
          </p:cNvSpPr>
          <p:nvPr/>
        </p:nvSpPr>
        <p:spPr bwMode="auto">
          <a:xfrm>
            <a:off x="2057400" y="6096000"/>
            <a:ext cx="6858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65221" name="Text Box 4"/>
          <p:cNvSpPr txBox="1">
            <a:spLocks noChangeArrowheads="1"/>
          </p:cNvSpPr>
          <p:nvPr/>
        </p:nvSpPr>
        <p:spPr bwMode="auto">
          <a:xfrm>
            <a:off x="8727348" y="5878285"/>
            <a:ext cx="346465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800" dirty="0">
                <a:solidFill>
                  <a:schemeClr val="tx1">
                    <a:lumMod val="95000"/>
                    <a:lumOff val="5000"/>
                  </a:schemeClr>
                </a:solidFill>
                <a:latin typeface="Arial" panose="020B0604020202020204" pitchFamily="34" charset="0"/>
              </a:rPr>
              <a:t>20</a:t>
            </a:r>
            <a:r>
              <a:rPr lang="en-US" altLang="en-US" sz="800" i="1" dirty="0">
                <a:solidFill>
                  <a:schemeClr val="tx1">
                    <a:lumMod val="95000"/>
                    <a:lumOff val="5000"/>
                  </a:schemeClr>
                </a:solidFill>
                <a:latin typeface="AGaramond-Italic"/>
              </a:rPr>
              <a:t>Sources:www.ssa.gov. Accessed on 4/10/2017</a:t>
            </a:r>
            <a:r>
              <a:rPr lang="en-US" altLang="en-US" sz="800" dirty="0">
                <a:solidFill>
                  <a:schemeClr val="tx1">
                    <a:lumMod val="95000"/>
                    <a:lumOff val="5000"/>
                  </a:schemeClr>
                </a:solidFill>
                <a:latin typeface="Arial" panose="020B0604020202020204" pitchFamily="34" charset="0"/>
              </a:rPr>
              <a:t>Administration on Aging: “Older Women-Older Americans Month 2000: In the New Century…the Future is Aging</a:t>
            </a:r>
          </a:p>
        </p:txBody>
      </p:sp>
      <p:pic>
        <p:nvPicPr>
          <p:cNvPr id="3" name="Picture 2">
            <a:extLst>
              <a:ext uri="{FF2B5EF4-FFF2-40B4-BE49-F238E27FC236}">
                <a16:creationId xmlns:a16="http://schemas.microsoft.com/office/drawing/2014/main" id="{F31E292F-2506-4B3F-9EA8-C8238E058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3110"/>
            <a:ext cx="956345" cy="454890"/>
          </a:xfrm>
          <a:prstGeom prst="rect">
            <a:avLst/>
          </a:prstGeom>
        </p:spPr>
      </p:pic>
      <p:pic>
        <p:nvPicPr>
          <p:cNvPr id="5" name="Picture 4">
            <a:extLst>
              <a:ext uri="{FF2B5EF4-FFF2-40B4-BE49-F238E27FC236}">
                <a16:creationId xmlns:a16="http://schemas.microsoft.com/office/drawing/2014/main" id="{614F7DAC-B391-4964-965C-B6EB436F7CE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64355" y="5455326"/>
            <a:ext cx="1921079" cy="1281345"/>
          </a:xfrm>
          <a:prstGeom prst="rect">
            <a:avLst/>
          </a:prstGeom>
        </p:spPr>
      </p:pic>
    </p:spTree>
    <p:extLst>
      <p:ext uri="{BB962C8B-B14F-4D97-AF65-F5344CB8AC3E}">
        <p14:creationId xmlns:p14="http://schemas.microsoft.com/office/powerpoint/2010/main" val="11691355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1"/>
          <p:cNvSpPr txBox="1">
            <a:spLocks noChangeArrowheads="1"/>
          </p:cNvSpPr>
          <p:nvPr/>
        </p:nvSpPr>
        <p:spPr bwMode="auto">
          <a:xfrm>
            <a:off x="2421621" y="1870304"/>
            <a:ext cx="7550092" cy="5098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ts val="500"/>
              </a:spcBef>
              <a:buClrTx/>
            </a:pPr>
            <a:r>
              <a:rPr lang="en-US" altLang="en-US" sz="2000" dirty="0">
                <a:solidFill>
                  <a:srgbClr val="0070C0"/>
                </a:solidFill>
                <a:latin typeface="Verdana" panose="020B0604030504040204" pitchFamily="34" charset="0"/>
                <a:ea typeface="Verdana" panose="020B0604030504040204" pitchFamily="34" charset="0"/>
              </a:rPr>
              <a:t>In retirement, a married couple often counts on </a:t>
            </a:r>
          </a:p>
          <a:p>
            <a:pPr algn="ctr" eaLnBrk="1" hangingPunct="1">
              <a:spcBef>
                <a:spcPts val="500"/>
              </a:spcBef>
              <a:buClrTx/>
            </a:pPr>
            <a:r>
              <a:rPr lang="en-US" altLang="en-US" sz="2000" dirty="0">
                <a:solidFill>
                  <a:srgbClr val="0070C0"/>
                </a:solidFill>
                <a:latin typeface="Verdana" panose="020B0604030504040204" pitchFamily="34" charset="0"/>
                <a:ea typeface="Verdana" panose="020B0604030504040204" pitchFamily="34" charset="0"/>
              </a:rPr>
              <a:t>two social security checks</a:t>
            </a:r>
          </a:p>
          <a:p>
            <a:pPr eaLnBrk="1" hangingPunct="1">
              <a:spcBef>
                <a:spcPts val="350"/>
              </a:spcBef>
              <a:buFont typeface="Arial" panose="020B0604020202020204" pitchFamily="34" charset="0"/>
              <a:buChar char="•"/>
            </a:pPr>
            <a:endParaRPr lang="en-US" altLang="en-US" sz="1400" dirty="0">
              <a:latin typeface="Arial Regular" charset="0"/>
            </a:endParaRPr>
          </a:p>
          <a:p>
            <a:pPr eaLnBrk="1" hangingPunct="1">
              <a:spcBef>
                <a:spcPts val="350"/>
              </a:spcBef>
            </a:pPr>
            <a:r>
              <a:rPr lang="en-US" altLang="en-US" sz="1400" u="sng" dirty="0">
                <a:solidFill>
                  <a:srgbClr val="0070C0"/>
                </a:solidFill>
                <a:latin typeface="Verdana" panose="020B0604030504040204" pitchFamily="34" charset="0"/>
                <a:ea typeface="Verdana" panose="020B0604030504040204" pitchFamily="34" charset="0"/>
              </a:rPr>
              <a:t>Example of Social Security Monthly income based on 2011 Benefit</a:t>
            </a:r>
            <a:r>
              <a:rPr lang="en-US" altLang="en-US" sz="1400" dirty="0">
                <a:solidFill>
                  <a:srgbClr val="0070C0"/>
                </a:solidFill>
                <a:latin typeface="Verdana" panose="020B0604030504040204" pitchFamily="34" charset="0"/>
                <a:ea typeface="Verdana" panose="020B0604030504040204" pitchFamily="34" charset="0"/>
              </a:rPr>
              <a:t>:</a:t>
            </a:r>
          </a:p>
          <a:p>
            <a:pPr eaLnBrk="1" hangingPunct="1">
              <a:spcBef>
                <a:spcPts val="350"/>
              </a:spcBef>
              <a:buClrTx/>
            </a:pPr>
            <a:endParaRPr lang="en-US" altLang="en-US" sz="1400" dirty="0">
              <a:solidFill>
                <a:srgbClr val="0070C0"/>
              </a:solidFill>
              <a:latin typeface="Verdana" panose="020B0604030504040204" pitchFamily="34" charset="0"/>
              <a:ea typeface="Verdana" panose="020B0604030504040204" pitchFamily="34" charset="0"/>
            </a:endParaRPr>
          </a:p>
          <a:p>
            <a:pPr eaLnBrk="1" hangingPunct="1">
              <a:spcBef>
                <a:spcPts val="350"/>
              </a:spcBef>
            </a:pPr>
            <a:r>
              <a:rPr lang="en-US" altLang="en-US" sz="1400" dirty="0">
                <a:solidFill>
                  <a:srgbClr val="0070C0"/>
                </a:solidFill>
                <a:latin typeface="Verdana" panose="020B0604030504040204" pitchFamily="34" charset="0"/>
                <a:ea typeface="Verdana" panose="020B0604030504040204" pitchFamily="34" charset="0"/>
              </a:rPr>
              <a:t>Husband:		            $2100</a:t>
            </a:r>
          </a:p>
          <a:p>
            <a:pPr eaLnBrk="1" hangingPunct="1">
              <a:spcBef>
                <a:spcPts val="350"/>
              </a:spcBef>
            </a:pPr>
            <a:r>
              <a:rPr lang="en-US" altLang="en-US" sz="1400" dirty="0">
                <a:solidFill>
                  <a:srgbClr val="0070C0"/>
                </a:solidFill>
                <a:latin typeface="Verdana" panose="020B0604030504040204" pitchFamily="34" charset="0"/>
                <a:ea typeface="Verdana" panose="020B0604030504040204" pitchFamily="34" charset="0"/>
              </a:rPr>
              <a:t>Wife:		            $1100</a:t>
            </a:r>
          </a:p>
          <a:p>
            <a:pPr eaLnBrk="1" hangingPunct="1">
              <a:spcBef>
                <a:spcPts val="350"/>
              </a:spcBef>
            </a:pPr>
            <a:r>
              <a:rPr lang="en-US" altLang="en-US" sz="1200" dirty="0">
                <a:solidFill>
                  <a:srgbClr val="0070C0"/>
                </a:solidFill>
                <a:latin typeface="Verdana" panose="020B0604030504040204" pitchFamily="34" charset="0"/>
                <a:ea typeface="Verdana" panose="020B0604030504040204" pitchFamily="34" charset="0"/>
              </a:rPr>
              <a:t>Total Monthly Income</a:t>
            </a:r>
          </a:p>
          <a:p>
            <a:pPr eaLnBrk="1" hangingPunct="1">
              <a:spcBef>
                <a:spcPts val="350"/>
              </a:spcBef>
              <a:buClrTx/>
            </a:pPr>
            <a:r>
              <a:rPr lang="en-US" altLang="en-US" sz="1200" dirty="0">
                <a:solidFill>
                  <a:srgbClr val="0070C0"/>
                </a:solidFill>
                <a:latin typeface="Verdana" panose="020B0604030504040204" pitchFamily="34" charset="0"/>
                <a:ea typeface="Verdana" panose="020B0604030504040204" pitchFamily="34" charset="0"/>
              </a:rPr>
              <a:t>from Social Security:           </a:t>
            </a:r>
            <a:r>
              <a:rPr lang="en-US" altLang="en-US" sz="1400" dirty="0">
                <a:solidFill>
                  <a:srgbClr val="0070C0"/>
                </a:solidFill>
                <a:latin typeface="Verdana" panose="020B0604030504040204" pitchFamily="34" charset="0"/>
                <a:ea typeface="Verdana" panose="020B0604030504040204" pitchFamily="34" charset="0"/>
              </a:rPr>
              <a:t>$3200</a:t>
            </a:r>
          </a:p>
          <a:p>
            <a:pPr eaLnBrk="1" hangingPunct="1">
              <a:spcBef>
                <a:spcPts val="350"/>
              </a:spcBef>
              <a:buClrTx/>
            </a:pPr>
            <a:endParaRPr lang="en-US" altLang="en-US" sz="1000" dirty="0">
              <a:solidFill>
                <a:srgbClr val="0070C0"/>
              </a:solidFill>
              <a:latin typeface="Verdana" panose="020B0604030504040204" pitchFamily="34" charset="0"/>
              <a:ea typeface="Verdana" panose="020B0604030504040204" pitchFamily="34" charset="0"/>
            </a:endParaRPr>
          </a:p>
          <a:p>
            <a:pPr eaLnBrk="1" hangingPunct="1">
              <a:spcBef>
                <a:spcPts val="350"/>
              </a:spcBef>
            </a:pPr>
            <a:r>
              <a:rPr lang="en-US" altLang="en-US" sz="1400" u="sng" dirty="0">
                <a:solidFill>
                  <a:srgbClr val="0070C0"/>
                </a:solidFill>
                <a:latin typeface="Verdana" panose="020B0604030504040204" pitchFamily="34" charset="0"/>
                <a:ea typeface="Verdana" panose="020B0604030504040204" pitchFamily="34" charset="0"/>
              </a:rPr>
              <a:t>What happens if the Husband dies?</a:t>
            </a:r>
          </a:p>
          <a:p>
            <a:pPr eaLnBrk="1" hangingPunct="1">
              <a:spcBef>
                <a:spcPts val="350"/>
              </a:spcBef>
            </a:pPr>
            <a:r>
              <a:rPr lang="en-US" altLang="en-US" sz="1400" dirty="0">
                <a:solidFill>
                  <a:srgbClr val="0070C0"/>
                </a:solidFill>
                <a:latin typeface="Verdana" panose="020B0604030504040204" pitchFamily="34" charset="0"/>
                <a:ea typeface="Verdana" panose="020B0604030504040204" pitchFamily="34" charset="0"/>
              </a:rPr>
              <a:t>Generally, a surviving spouse (beginning age 62) is entitled to Collect the greater of their own benefit, or a widows or widowers benefit equal to 100% of their spouses benefit, providing they were married 10 years.</a:t>
            </a:r>
          </a:p>
          <a:p>
            <a:pPr eaLnBrk="1" hangingPunct="1">
              <a:spcBef>
                <a:spcPts val="350"/>
              </a:spcBef>
            </a:pPr>
            <a:r>
              <a:rPr lang="en-US" altLang="en-US" sz="1400" dirty="0">
                <a:solidFill>
                  <a:srgbClr val="0070C0"/>
                </a:solidFill>
                <a:latin typeface="Verdana" panose="020B0604030504040204" pitchFamily="34" charset="0"/>
                <a:ea typeface="Verdana" panose="020B0604030504040204" pitchFamily="34" charset="0"/>
              </a:rPr>
              <a:t>Husband:		           $0</a:t>
            </a:r>
          </a:p>
          <a:p>
            <a:pPr eaLnBrk="1" hangingPunct="1">
              <a:spcBef>
                <a:spcPts val="350"/>
              </a:spcBef>
            </a:pPr>
            <a:r>
              <a:rPr lang="en-US" altLang="en-US" sz="1400" dirty="0">
                <a:solidFill>
                  <a:srgbClr val="0070C0"/>
                </a:solidFill>
                <a:latin typeface="Verdana" panose="020B0604030504040204" pitchFamily="34" charset="0"/>
                <a:ea typeface="Verdana" panose="020B0604030504040204" pitchFamily="34" charset="0"/>
              </a:rPr>
              <a:t>Wife:		           $2100</a:t>
            </a:r>
          </a:p>
          <a:p>
            <a:pPr eaLnBrk="1" hangingPunct="1">
              <a:spcBef>
                <a:spcPts val="350"/>
              </a:spcBef>
            </a:pPr>
            <a:r>
              <a:rPr lang="en-US" altLang="en-US" sz="1200" dirty="0">
                <a:solidFill>
                  <a:srgbClr val="0070C0"/>
                </a:solidFill>
                <a:latin typeface="Verdana" panose="020B0604030504040204" pitchFamily="34" charset="0"/>
                <a:ea typeface="Verdana" panose="020B0604030504040204" pitchFamily="34" charset="0"/>
              </a:rPr>
              <a:t>Total Monthly Income</a:t>
            </a:r>
          </a:p>
          <a:p>
            <a:pPr eaLnBrk="1" hangingPunct="1">
              <a:spcBef>
                <a:spcPts val="350"/>
              </a:spcBef>
              <a:buClrTx/>
            </a:pPr>
            <a:r>
              <a:rPr lang="en-US" altLang="en-US" sz="1200" dirty="0">
                <a:solidFill>
                  <a:srgbClr val="0070C0"/>
                </a:solidFill>
                <a:latin typeface="Verdana" panose="020B0604030504040204" pitchFamily="34" charset="0"/>
                <a:ea typeface="Verdana" panose="020B0604030504040204" pitchFamily="34" charset="0"/>
              </a:rPr>
              <a:t>   from Social Security:</a:t>
            </a:r>
            <a:r>
              <a:rPr lang="en-US" altLang="en-US" sz="1400" dirty="0">
                <a:solidFill>
                  <a:srgbClr val="0070C0"/>
                </a:solidFill>
                <a:latin typeface="Verdana" panose="020B0604030504040204" pitchFamily="34" charset="0"/>
                <a:ea typeface="Verdana" panose="020B0604030504040204" pitchFamily="34" charset="0"/>
              </a:rPr>
              <a:t>	    $2100</a:t>
            </a:r>
          </a:p>
        </p:txBody>
      </p:sp>
      <p:sp>
        <p:nvSpPr>
          <p:cNvPr id="237570" name="Oval 2"/>
          <p:cNvSpPr>
            <a:spLocks noChangeArrowheads="1"/>
          </p:cNvSpPr>
          <p:nvPr/>
        </p:nvSpPr>
        <p:spPr bwMode="auto">
          <a:xfrm>
            <a:off x="9244668" y="1714500"/>
            <a:ext cx="2885813" cy="2705184"/>
          </a:xfrm>
          <a:prstGeom prst="ellipse">
            <a:avLst/>
          </a:prstGeom>
          <a:solidFill>
            <a:schemeClr val="accent1"/>
          </a:solidFill>
          <a:ln>
            <a:noFill/>
          </a:ln>
          <a:effectLst>
            <a:outerShdw dist="38184" dir="2700000" algn="ctr" rotWithShape="0">
              <a:srgbClr val="000000">
                <a:alpha val="40033"/>
              </a:srgbClr>
            </a:outerShdw>
          </a:effec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37571" name="Text Box 3"/>
          <p:cNvSpPr txBox="1">
            <a:spLocks noChangeArrowheads="1"/>
          </p:cNvSpPr>
          <p:nvPr/>
        </p:nvSpPr>
        <p:spPr bwMode="auto">
          <a:xfrm>
            <a:off x="2081867" y="190500"/>
            <a:ext cx="822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buSzPct val="100000"/>
              <a:defRPr/>
            </a:pPr>
            <a:r>
              <a:rPr lang="en-US" altLang="en-US" sz="27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What will happen to your</a:t>
            </a:r>
            <a:br>
              <a:rPr lang="en-US" altLang="en-US" sz="27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br>
            <a:r>
              <a:rPr lang="en-US" altLang="en-US" sz="27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 Social Security income if your Spouse dies?</a:t>
            </a:r>
            <a:br>
              <a:rPr lang="en-US" altLang="en-US" sz="27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br>
            <a:r>
              <a:rPr lang="en-US" altLang="en-US" sz="20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(hypothetical Illustration)</a:t>
            </a:r>
            <a:br>
              <a:rPr lang="en-US" altLang="en-US" sz="2000" dirty="0">
                <a:effectLst>
                  <a:outerShdw blurRad="38100" dist="38100" dir="2700000" algn="tl">
                    <a:srgbClr val="C0C0C0"/>
                  </a:outerShdw>
                </a:effectLst>
                <a:latin typeface="Arial Regular" charset="0"/>
              </a:rPr>
            </a:br>
            <a:endParaRPr lang="en-US" altLang="en-US" sz="2000" dirty="0">
              <a:effectLst>
                <a:outerShdw blurRad="38100" dist="38100" dir="2700000" algn="tl">
                  <a:srgbClr val="C0C0C0"/>
                </a:outerShdw>
              </a:effectLst>
              <a:latin typeface="Arial Regular" charset="0"/>
            </a:endParaRPr>
          </a:p>
        </p:txBody>
      </p:sp>
      <p:sp>
        <p:nvSpPr>
          <p:cNvPr id="259077" name="Line 4"/>
          <p:cNvSpPr>
            <a:spLocks noChangeShapeType="1"/>
          </p:cNvSpPr>
          <p:nvPr/>
        </p:nvSpPr>
        <p:spPr bwMode="auto">
          <a:xfrm>
            <a:off x="4413920" y="3924917"/>
            <a:ext cx="946150" cy="1588"/>
          </a:xfrm>
          <a:prstGeom prst="line">
            <a:avLst/>
          </a:prstGeom>
          <a:noFill/>
          <a:ln w="12600">
            <a:solidFill>
              <a:srgbClr val="0070C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9078" name="Line 5"/>
          <p:cNvSpPr>
            <a:spLocks noChangeShapeType="1"/>
          </p:cNvSpPr>
          <p:nvPr/>
        </p:nvSpPr>
        <p:spPr bwMode="auto">
          <a:xfrm>
            <a:off x="4413920" y="6195644"/>
            <a:ext cx="946150" cy="1588"/>
          </a:xfrm>
          <a:prstGeom prst="line">
            <a:avLst/>
          </a:prstGeom>
          <a:noFill/>
          <a:ln w="12600">
            <a:solidFill>
              <a:srgbClr val="0070C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9079" name="AutoShape 6"/>
          <p:cNvSpPr>
            <a:spLocks/>
          </p:cNvSpPr>
          <p:nvPr/>
        </p:nvSpPr>
        <p:spPr bwMode="auto">
          <a:xfrm>
            <a:off x="5459670" y="5692745"/>
            <a:ext cx="576263" cy="954045"/>
          </a:xfrm>
          <a:prstGeom prst="rightBrace">
            <a:avLst>
              <a:gd name="adj1" fmla="val 17071"/>
              <a:gd name="adj2" fmla="val 50000"/>
            </a:avLst>
          </a:prstGeom>
          <a:noFill/>
          <a:ln w="19080">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59080" name="Text Box 7"/>
          <p:cNvSpPr txBox="1">
            <a:spLocks noChangeArrowheads="1"/>
          </p:cNvSpPr>
          <p:nvPr/>
        </p:nvSpPr>
        <p:spPr bwMode="auto">
          <a:xfrm>
            <a:off x="6035933" y="5692745"/>
            <a:ext cx="18288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1600" b="1" dirty="0">
                <a:solidFill>
                  <a:srgbClr val="0070C0"/>
                </a:solidFill>
                <a:latin typeface="Arial Regular" charset="0"/>
              </a:rPr>
              <a:t>Loss of $1,100 per month income!</a:t>
            </a:r>
          </a:p>
        </p:txBody>
      </p:sp>
      <p:sp>
        <p:nvSpPr>
          <p:cNvPr id="237576" name="Text Box 8"/>
          <p:cNvSpPr txBox="1">
            <a:spLocks noChangeArrowheads="1"/>
          </p:cNvSpPr>
          <p:nvPr/>
        </p:nvSpPr>
        <p:spPr bwMode="auto">
          <a:xfrm>
            <a:off x="9454393" y="2270125"/>
            <a:ext cx="2499920" cy="1756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buSzPct val="100000"/>
              <a:defRPr/>
            </a:pPr>
            <a:r>
              <a:rPr lang="en-US" altLang="en-US" sz="1800" dirty="0">
                <a:solidFill>
                  <a:srgbClr val="FFFFFF"/>
                </a:solidFill>
                <a:latin typeface="Arial Regular" charset="0"/>
              </a:rPr>
              <a:t>Would you miss the loss of one Social Security</a:t>
            </a:r>
            <a:r>
              <a:rPr lang="en-US" altLang="en-US" sz="1800" i="1" dirty="0">
                <a:solidFill>
                  <a:srgbClr val="FFFFFF"/>
                </a:solidFill>
                <a:latin typeface="Arial Regular" charset="0"/>
              </a:rPr>
              <a:t> Check?</a:t>
            </a:r>
          </a:p>
          <a:p>
            <a:pPr algn="ctr">
              <a:buSzPct val="100000"/>
              <a:defRPr/>
            </a:pPr>
            <a:r>
              <a:rPr lang="en-US" altLang="en-US" sz="1800" i="1" dirty="0">
                <a:solidFill>
                  <a:srgbClr val="FFFFFF"/>
                </a:solidFill>
                <a:latin typeface="Arial Regular" charset="0"/>
              </a:rPr>
              <a:t>Can </a:t>
            </a:r>
            <a:r>
              <a:rPr lang="en-US" altLang="en-US" sz="1800" dirty="0">
                <a:solidFill>
                  <a:srgbClr val="FFFFFF"/>
                </a:solidFill>
                <a:latin typeface="Arial Regular" charset="0"/>
              </a:rPr>
              <a:t>you prepare now for this potential</a:t>
            </a:r>
            <a:br>
              <a:rPr lang="en-US" altLang="en-US" sz="1800" dirty="0">
                <a:solidFill>
                  <a:srgbClr val="FFFFFF"/>
                </a:solidFill>
                <a:latin typeface="Arial Regular" charset="0"/>
              </a:rPr>
            </a:br>
            <a:r>
              <a:rPr lang="en-US" altLang="en-US" sz="1800" dirty="0">
                <a:solidFill>
                  <a:srgbClr val="FFFFFF"/>
                </a:solidFill>
                <a:latin typeface="Arial Regular" charset="0"/>
              </a:rPr>
              <a:t>loss later?</a:t>
            </a:r>
          </a:p>
        </p:txBody>
      </p:sp>
      <p:pic>
        <p:nvPicPr>
          <p:cNvPr id="3" name="Picture 2">
            <a:extLst>
              <a:ext uri="{FF2B5EF4-FFF2-40B4-BE49-F238E27FC236}">
                <a16:creationId xmlns:a16="http://schemas.microsoft.com/office/drawing/2014/main" id="{9D043ABB-5F87-49E4-9EDF-65A990996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1" y="6382870"/>
            <a:ext cx="998896" cy="475130"/>
          </a:xfrm>
          <a:prstGeom prst="rect">
            <a:avLst/>
          </a:prstGeom>
        </p:spPr>
      </p:pic>
    </p:spTree>
    <p:extLst>
      <p:ext uri="{BB962C8B-B14F-4D97-AF65-F5344CB8AC3E}">
        <p14:creationId xmlns:p14="http://schemas.microsoft.com/office/powerpoint/2010/main" val="1105721715"/>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additive="repl">
                                        <p:cTn id="6" dur="1" fill="hold">
                                          <p:stCondLst>
                                            <p:cond delay="0"/>
                                          </p:stCondLst>
                                        </p:cTn>
                                        <p:tgtEl>
                                          <p:spTgt spid="237576"/>
                                        </p:tgtEl>
                                        <p:attrNameLst>
                                          <p:attrName>style.visibility</p:attrName>
                                        </p:attrNameLst>
                                      </p:cBhvr>
                                      <p:to>
                                        <p:strVal val="visible"/>
                                      </p:to>
                                    </p:set>
                                    <p:animEffect transition="in" filter="fade">
                                      <p:cBhvr additive="repl">
                                        <p:cTn id="7" dur="500"/>
                                        <p:tgtEl>
                                          <p:spTgt spid="237576"/>
                                        </p:tgtEl>
                                      </p:cBhvr>
                                    </p:animEffect>
                                  </p:childTnLst>
                                </p:cTn>
                              </p:par>
                              <p:par>
                                <p:cTn id="8" presetID="10" presetClass="entr" fill="hold" grpId="0" nodeType="withEffect">
                                  <p:stCondLst>
                                    <p:cond delay="0"/>
                                  </p:stCondLst>
                                  <p:childTnLst>
                                    <p:set>
                                      <p:cBhvr additive="repl">
                                        <p:cTn id="9" dur="1" fill="hold">
                                          <p:stCondLst>
                                            <p:cond delay="0"/>
                                          </p:stCondLst>
                                        </p:cTn>
                                        <p:tgtEl>
                                          <p:spTgt spid="237570"/>
                                        </p:tgtEl>
                                        <p:attrNameLst>
                                          <p:attrName>style.visibility</p:attrName>
                                        </p:attrNameLst>
                                      </p:cBhvr>
                                      <p:to>
                                        <p:strVal val="visible"/>
                                      </p:to>
                                    </p:set>
                                    <p:animEffect transition="in" filter="fade">
                                      <p:cBhvr additive="repl">
                                        <p:cTn id="10" dur="500"/>
                                        <p:tgtEl>
                                          <p:spTgt spid="237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ext Box 1"/>
          <p:cNvSpPr txBox="1">
            <a:spLocks noChangeArrowheads="1"/>
          </p:cNvSpPr>
          <p:nvPr/>
        </p:nvSpPr>
        <p:spPr bwMode="auto">
          <a:xfrm>
            <a:off x="745957" y="0"/>
            <a:ext cx="1135096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buSzPct val="100000"/>
              <a:defRPr/>
            </a:pPr>
            <a:r>
              <a:rPr lang="en-US" altLang="en-US" sz="32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Life Insurance isn’t Just for Young Families</a:t>
            </a:r>
            <a:br>
              <a:rPr lang="en-US" altLang="en-US" sz="32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br>
            <a:r>
              <a:rPr lang="en-US" altLang="en-US" sz="13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(hypothetical illustration)</a:t>
            </a:r>
          </a:p>
        </p:txBody>
      </p:sp>
      <p:sp>
        <p:nvSpPr>
          <p:cNvPr id="260099" name="Text Box 2"/>
          <p:cNvSpPr txBox="1">
            <a:spLocks noChangeArrowheads="1"/>
          </p:cNvSpPr>
          <p:nvPr/>
        </p:nvSpPr>
        <p:spPr bwMode="auto">
          <a:xfrm>
            <a:off x="1014159" y="2286000"/>
            <a:ext cx="6221412" cy="318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571500" indent="-233363" eaLnBrk="0" hangingPunct="0">
              <a:spcBef>
                <a:spcPts val="800"/>
              </a:spcBef>
              <a:buClr>
                <a:srgbClr val="000000"/>
              </a:buClr>
              <a:buSzPct val="100000"/>
              <a:buFont typeface="Times New Roman" panose="02020603050405020304" pitchFamily="18" charset="0"/>
              <a:tabLst>
                <a:tab pos="571500" algn="l"/>
                <a:tab pos="1028700" algn="l"/>
                <a:tab pos="1485900" algn="l"/>
                <a:tab pos="1943100" algn="l"/>
                <a:tab pos="2400300" algn="l"/>
                <a:tab pos="2857500" algn="l"/>
                <a:tab pos="3314700" algn="l"/>
                <a:tab pos="3771900" algn="l"/>
                <a:tab pos="4229100" algn="l"/>
                <a:tab pos="4686300" algn="l"/>
                <a:tab pos="5143500" algn="l"/>
                <a:tab pos="5600700" algn="l"/>
                <a:tab pos="6057900" algn="l"/>
                <a:tab pos="6515100" algn="l"/>
                <a:tab pos="6972300" algn="l"/>
                <a:tab pos="7429500" algn="l"/>
                <a:tab pos="7886700" algn="l"/>
                <a:tab pos="8343900" algn="l"/>
                <a:tab pos="8801100" algn="l"/>
                <a:tab pos="9258300" algn="l"/>
                <a:tab pos="97155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571500" algn="l"/>
                <a:tab pos="1028700" algn="l"/>
                <a:tab pos="1485900" algn="l"/>
                <a:tab pos="1943100" algn="l"/>
                <a:tab pos="2400300" algn="l"/>
                <a:tab pos="2857500" algn="l"/>
                <a:tab pos="3314700" algn="l"/>
                <a:tab pos="3771900" algn="l"/>
                <a:tab pos="4229100" algn="l"/>
                <a:tab pos="4686300" algn="l"/>
                <a:tab pos="5143500" algn="l"/>
                <a:tab pos="5600700" algn="l"/>
                <a:tab pos="6057900" algn="l"/>
                <a:tab pos="6515100" algn="l"/>
                <a:tab pos="6972300" algn="l"/>
                <a:tab pos="7429500" algn="l"/>
                <a:tab pos="7886700" algn="l"/>
                <a:tab pos="8343900" algn="l"/>
                <a:tab pos="8801100" algn="l"/>
                <a:tab pos="9258300" algn="l"/>
                <a:tab pos="97155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571500" algn="l"/>
                <a:tab pos="1028700" algn="l"/>
                <a:tab pos="1485900" algn="l"/>
                <a:tab pos="1943100" algn="l"/>
                <a:tab pos="2400300" algn="l"/>
                <a:tab pos="2857500" algn="l"/>
                <a:tab pos="3314700" algn="l"/>
                <a:tab pos="3771900" algn="l"/>
                <a:tab pos="4229100" algn="l"/>
                <a:tab pos="4686300" algn="l"/>
                <a:tab pos="5143500" algn="l"/>
                <a:tab pos="5600700" algn="l"/>
                <a:tab pos="6057900" algn="l"/>
                <a:tab pos="6515100" algn="l"/>
                <a:tab pos="6972300" algn="l"/>
                <a:tab pos="7429500" algn="l"/>
                <a:tab pos="7886700" algn="l"/>
                <a:tab pos="8343900" algn="l"/>
                <a:tab pos="8801100" algn="l"/>
                <a:tab pos="9258300" algn="l"/>
                <a:tab pos="97155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571500" algn="l"/>
                <a:tab pos="1028700" algn="l"/>
                <a:tab pos="1485900" algn="l"/>
                <a:tab pos="1943100" algn="l"/>
                <a:tab pos="2400300" algn="l"/>
                <a:tab pos="2857500" algn="l"/>
                <a:tab pos="3314700" algn="l"/>
                <a:tab pos="3771900" algn="l"/>
                <a:tab pos="4229100" algn="l"/>
                <a:tab pos="4686300" algn="l"/>
                <a:tab pos="5143500" algn="l"/>
                <a:tab pos="5600700" algn="l"/>
                <a:tab pos="6057900" algn="l"/>
                <a:tab pos="6515100" algn="l"/>
                <a:tab pos="6972300" algn="l"/>
                <a:tab pos="7429500" algn="l"/>
                <a:tab pos="7886700" algn="l"/>
                <a:tab pos="8343900" algn="l"/>
                <a:tab pos="8801100" algn="l"/>
                <a:tab pos="9258300" algn="l"/>
                <a:tab pos="97155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571500" algn="l"/>
                <a:tab pos="1028700" algn="l"/>
                <a:tab pos="1485900" algn="l"/>
                <a:tab pos="1943100" algn="l"/>
                <a:tab pos="2400300" algn="l"/>
                <a:tab pos="2857500" algn="l"/>
                <a:tab pos="3314700" algn="l"/>
                <a:tab pos="3771900" algn="l"/>
                <a:tab pos="4229100" algn="l"/>
                <a:tab pos="4686300" algn="l"/>
                <a:tab pos="5143500" algn="l"/>
                <a:tab pos="5600700" algn="l"/>
                <a:tab pos="6057900" algn="l"/>
                <a:tab pos="6515100" algn="l"/>
                <a:tab pos="6972300" algn="l"/>
                <a:tab pos="7429500" algn="l"/>
                <a:tab pos="7886700" algn="l"/>
                <a:tab pos="8343900" algn="l"/>
                <a:tab pos="8801100" algn="l"/>
                <a:tab pos="9258300" algn="l"/>
                <a:tab pos="97155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571500" algn="l"/>
                <a:tab pos="1028700" algn="l"/>
                <a:tab pos="1485900" algn="l"/>
                <a:tab pos="1943100" algn="l"/>
                <a:tab pos="2400300" algn="l"/>
                <a:tab pos="2857500" algn="l"/>
                <a:tab pos="3314700" algn="l"/>
                <a:tab pos="3771900" algn="l"/>
                <a:tab pos="4229100" algn="l"/>
                <a:tab pos="4686300" algn="l"/>
                <a:tab pos="5143500" algn="l"/>
                <a:tab pos="5600700" algn="l"/>
                <a:tab pos="6057900" algn="l"/>
                <a:tab pos="6515100" algn="l"/>
                <a:tab pos="6972300" algn="l"/>
                <a:tab pos="7429500" algn="l"/>
                <a:tab pos="7886700" algn="l"/>
                <a:tab pos="8343900" algn="l"/>
                <a:tab pos="8801100" algn="l"/>
                <a:tab pos="9258300" algn="l"/>
                <a:tab pos="97155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571500" algn="l"/>
                <a:tab pos="1028700" algn="l"/>
                <a:tab pos="1485900" algn="l"/>
                <a:tab pos="1943100" algn="l"/>
                <a:tab pos="2400300" algn="l"/>
                <a:tab pos="2857500" algn="l"/>
                <a:tab pos="3314700" algn="l"/>
                <a:tab pos="3771900" algn="l"/>
                <a:tab pos="4229100" algn="l"/>
                <a:tab pos="4686300" algn="l"/>
                <a:tab pos="5143500" algn="l"/>
                <a:tab pos="5600700" algn="l"/>
                <a:tab pos="6057900" algn="l"/>
                <a:tab pos="6515100" algn="l"/>
                <a:tab pos="6972300" algn="l"/>
                <a:tab pos="7429500" algn="l"/>
                <a:tab pos="7886700" algn="l"/>
                <a:tab pos="8343900" algn="l"/>
                <a:tab pos="8801100" algn="l"/>
                <a:tab pos="9258300" algn="l"/>
                <a:tab pos="97155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571500" algn="l"/>
                <a:tab pos="1028700" algn="l"/>
                <a:tab pos="1485900" algn="l"/>
                <a:tab pos="1943100" algn="l"/>
                <a:tab pos="2400300" algn="l"/>
                <a:tab pos="2857500" algn="l"/>
                <a:tab pos="3314700" algn="l"/>
                <a:tab pos="3771900" algn="l"/>
                <a:tab pos="4229100" algn="l"/>
                <a:tab pos="4686300" algn="l"/>
                <a:tab pos="5143500" algn="l"/>
                <a:tab pos="5600700" algn="l"/>
                <a:tab pos="6057900" algn="l"/>
                <a:tab pos="6515100" algn="l"/>
                <a:tab pos="6972300" algn="l"/>
                <a:tab pos="7429500" algn="l"/>
                <a:tab pos="7886700" algn="l"/>
                <a:tab pos="8343900" algn="l"/>
                <a:tab pos="8801100" algn="l"/>
                <a:tab pos="9258300" algn="l"/>
                <a:tab pos="97155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571500" algn="l"/>
                <a:tab pos="1028700" algn="l"/>
                <a:tab pos="1485900" algn="l"/>
                <a:tab pos="1943100" algn="l"/>
                <a:tab pos="2400300" algn="l"/>
                <a:tab pos="2857500" algn="l"/>
                <a:tab pos="3314700" algn="l"/>
                <a:tab pos="3771900" algn="l"/>
                <a:tab pos="4229100" algn="l"/>
                <a:tab pos="4686300" algn="l"/>
                <a:tab pos="5143500" algn="l"/>
                <a:tab pos="5600700" algn="l"/>
                <a:tab pos="6057900" algn="l"/>
                <a:tab pos="6515100" algn="l"/>
                <a:tab pos="6972300" algn="l"/>
                <a:tab pos="7429500" algn="l"/>
                <a:tab pos="7886700" algn="l"/>
                <a:tab pos="8343900" algn="l"/>
                <a:tab pos="8801100" algn="l"/>
                <a:tab pos="9258300" algn="l"/>
                <a:tab pos="97155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ts val="350"/>
              </a:spcBef>
              <a:buFont typeface="Calibri" panose="020F0502020204030204" pitchFamily="34" charset="0"/>
              <a:buChar char="–"/>
            </a:pPr>
            <a:r>
              <a:rPr lang="en-US" altLang="en-US" sz="1400" dirty="0">
                <a:solidFill>
                  <a:srgbClr val="0070C0"/>
                </a:solidFill>
                <a:latin typeface="Verdana" panose="020B0604030504040204" pitchFamily="34" charset="0"/>
                <a:ea typeface="Verdana" panose="020B0604030504040204" pitchFamily="34" charset="0"/>
              </a:rPr>
              <a:t>Permanent cash value life insurance can provide cash at death (generally income tax free) to provide income for the surviving spouse.</a:t>
            </a:r>
          </a:p>
          <a:p>
            <a:pPr eaLnBrk="1" hangingPunct="1">
              <a:spcBef>
                <a:spcPts val="350"/>
              </a:spcBef>
              <a:buFont typeface="Calibri" panose="020F0502020204030204" pitchFamily="34" charset="0"/>
              <a:buChar char="–"/>
            </a:pPr>
            <a:r>
              <a:rPr lang="en-US" altLang="en-US" sz="1400" dirty="0">
                <a:solidFill>
                  <a:srgbClr val="0070C0"/>
                </a:solidFill>
                <a:latin typeface="Verdana" panose="020B0604030504040204" pitchFamily="34" charset="0"/>
                <a:ea typeface="Verdana" panose="020B0604030504040204" pitchFamily="34" charset="0"/>
              </a:rPr>
              <a:t>“People age 60+” is the fastest growing segment buying new life insurance policies.  This is why you should consider permanent life insurance earlier.</a:t>
            </a:r>
          </a:p>
          <a:p>
            <a:pPr eaLnBrk="1" hangingPunct="1">
              <a:spcBef>
                <a:spcPts val="350"/>
              </a:spcBef>
              <a:buFont typeface="Calibri" panose="020F0502020204030204" pitchFamily="34" charset="0"/>
              <a:buChar char="–"/>
            </a:pPr>
            <a:r>
              <a:rPr lang="en-US" altLang="en-US" sz="1400" dirty="0">
                <a:solidFill>
                  <a:srgbClr val="0070C0"/>
                </a:solidFill>
                <a:latin typeface="Verdana" panose="020B0604030504040204" pitchFamily="34" charset="0"/>
                <a:ea typeface="Verdana" panose="020B0604030504040204" pitchFamily="34" charset="0"/>
              </a:rPr>
              <a:t>Many people buy permanent life insurance while they are still working, knowing that the death benefit can be used to help replace lost income, whether from social security or any other source.</a:t>
            </a:r>
          </a:p>
          <a:p>
            <a:pPr eaLnBrk="1" hangingPunct="1">
              <a:spcBef>
                <a:spcPts val="350"/>
              </a:spcBef>
              <a:buFont typeface="Calibri" panose="020F0502020204030204" pitchFamily="34" charset="0"/>
              <a:buChar char="–"/>
            </a:pPr>
            <a:r>
              <a:rPr lang="en-US" altLang="en-US" sz="1400" dirty="0">
                <a:solidFill>
                  <a:srgbClr val="0070C0"/>
                </a:solidFill>
                <a:latin typeface="Verdana" panose="020B0604030504040204" pitchFamily="34" charset="0"/>
                <a:ea typeface="Verdana" panose="020B0604030504040204" pitchFamily="34" charset="0"/>
              </a:rPr>
              <a:t>Your agent can help you protect those you care about by obtaining life insurance that</a:t>
            </a:r>
          </a:p>
          <a:p>
            <a:pPr lvl="2" eaLnBrk="1" hangingPunct="1">
              <a:buFont typeface="Arial" panose="020B0604020202020204" pitchFamily="34" charset="0"/>
              <a:buChar char="•"/>
            </a:pPr>
            <a:r>
              <a:rPr lang="en-US" altLang="en-US" sz="1400" dirty="0">
                <a:solidFill>
                  <a:srgbClr val="0070C0"/>
                </a:solidFill>
                <a:latin typeface="Verdana" panose="020B0604030504040204" pitchFamily="34" charset="0"/>
                <a:ea typeface="Verdana" panose="020B0604030504040204" pitchFamily="34" charset="0"/>
              </a:rPr>
              <a:t>fits your budget</a:t>
            </a:r>
          </a:p>
          <a:p>
            <a:pPr lvl="2" eaLnBrk="1" hangingPunct="1">
              <a:buFont typeface="Arial" panose="020B0604020202020204" pitchFamily="34" charset="0"/>
              <a:buChar char="•"/>
            </a:pPr>
            <a:r>
              <a:rPr lang="en-US" altLang="en-US" sz="1400" dirty="0">
                <a:solidFill>
                  <a:srgbClr val="0070C0"/>
                </a:solidFill>
                <a:latin typeface="Verdana" panose="020B0604030504040204" pitchFamily="34" charset="0"/>
                <a:ea typeface="Verdana" panose="020B0604030504040204" pitchFamily="34" charset="0"/>
              </a:rPr>
              <a:t>is the right  amount</a:t>
            </a:r>
          </a:p>
          <a:p>
            <a:pPr lvl="2" eaLnBrk="1" hangingPunct="1">
              <a:buFont typeface="Arial" panose="020B0604020202020204" pitchFamily="34" charset="0"/>
              <a:buChar char="•"/>
            </a:pPr>
            <a:r>
              <a:rPr lang="en-US" altLang="en-US" sz="1400" dirty="0">
                <a:solidFill>
                  <a:srgbClr val="0070C0"/>
                </a:solidFill>
                <a:latin typeface="Verdana" panose="020B0604030504040204" pitchFamily="34" charset="0"/>
                <a:ea typeface="Verdana" panose="020B0604030504040204" pitchFamily="34" charset="0"/>
              </a:rPr>
              <a:t>is the most suitable kind of insurance coverage.</a:t>
            </a:r>
          </a:p>
        </p:txBody>
      </p:sp>
      <p:sp>
        <p:nvSpPr>
          <p:cNvPr id="260100" name="Text Box 4"/>
          <p:cNvSpPr txBox="1">
            <a:spLocks noChangeArrowheads="1"/>
          </p:cNvSpPr>
          <p:nvPr/>
        </p:nvSpPr>
        <p:spPr bwMode="auto">
          <a:xfrm>
            <a:off x="1406442" y="1143000"/>
            <a:ext cx="8186737"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1400" b="1" dirty="0">
                <a:solidFill>
                  <a:srgbClr val="0070C0"/>
                </a:solidFill>
                <a:latin typeface="Verdana" panose="020B0604030504040204" pitchFamily="34" charset="0"/>
                <a:ea typeface="Verdana" panose="020B0604030504040204" pitchFamily="34" charset="0"/>
              </a:rPr>
              <a:t>Conventional wisdom says that a young family needs life insurance on a working spouse to help replace the lost income if the spouse unexpectedly dies.</a:t>
            </a:r>
            <a:br>
              <a:rPr lang="en-US" altLang="en-US" sz="1400" b="1" dirty="0">
                <a:solidFill>
                  <a:srgbClr val="0070C0"/>
                </a:solidFill>
                <a:latin typeface="Verdana" panose="020B0604030504040204" pitchFamily="34" charset="0"/>
                <a:ea typeface="Verdana" panose="020B0604030504040204" pitchFamily="34" charset="0"/>
              </a:rPr>
            </a:br>
            <a:endParaRPr lang="en-US" altLang="en-US" sz="1400" b="1" dirty="0">
              <a:solidFill>
                <a:srgbClr val="0070C0"/>
              </a:solidFill>
              <a:latin typeface="Verdana" panose="020B0604030504040204" pitchFamily="34" charset="0"/>
              <a:ea typeface="Verdana" panose="020B0604030504040204" pitchFamily="34" charset="0"/>
            </a:endParaRPr>
          </a:p>
          <a:p>
            <a:pPr eaLnBrk="1" hangingPunct="1">
              <a:spcBef>
                <a:spcPct val="0"/>
              </a:spcBef>
              <a:buClrTx/>
              <a:buFontTx/>
              <a:buNone/>
            </a:pPr>
            <a:r>
              <a:rPr lang="en-US" altLang="en-US" sz="1400" b="1" dirty="0">
                <a:solidFill>
                  <a:srgbClr val="0070C0"/>
                </a:solidFill>
                <a:latin typeface="Verdana" panose="020B0604030504040204" pitchFamily="34" charset="0"/>
                <a:ea typeface="Verdana" panose="020B0604030504040204" pitchFamily="34" charset="0"/>
              </a:rPr>
              <a:t>What about life insurance to replace retirement income that will cease at the death of a spouse, such as social security?</a:t>
            </a:r>
          </a:p>
          <a:p>
            <a:pPr eaLnBrk="1" hangingPunct="1">
              <a:spcBef>
                <a:spcPct val="0"/>
              </a:spcBef>
              <a:buClrTx/>
              <a:buFontTx/>
              <a:buNone/>
            </a:pPr>
            <a:endParaRPr lang="en-US" altLang="en-US" sz="1400" dirty="0">
              <a:latin typeface="Arial Regular" charset="0"/>
            </a:endParaRPr>
          </a:p>
        </p:txBody>
      </p:sp>
      <p:sp>
        <p:nvSpPr>
          <p:cNvPr id="260101" name="Text Box 5"/>
          <p:cNvSpPr txBox="1">
            <a:spLocks noChangeArrowheads="1"/>
          </p:cNvSpPr>
          <p:nvPr/>
        </p:nvSpPr>
        <p:spPr bwMode="auto">
          <a:xfrm>
            <a:off x="9593179" y="3540466"/>
            <a:ext cx="2286000" cy="1756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1200" dirty="0">
                <a:solidFill>
                  <a:srgbClr val="0070C0"/>
                </a:solidFill>
                <a:latin typeface="Arial Regular" charset="0"/>
              </a:rPr>
              <a:t>*Based on the payout rate for female life only option. Payout rates are subject to change. Payout amount includes interest and return of premium and depends on payment </a:t>
            </a:r>
          </a:p>
          <a:p>
            <a:pPr eaLnBrk="1" hangingPunct="1">
              <a:spcBef>
                <a:spcPct val="0"/>
              </a:spcBef>
              <a:buClrTx/>
              <a:buFontTx/>
              <a:buNone/>
            </a:pPr>
            <a:r>
              <a:rPr lang="en-US" altLang="en-US" sz="1200" dirty="0">
                <a:solidFill>
                  <a:srgbClr val="0070C0"/>
                </a:solidFill>
                <a:latin typeface="Arial Regular" charset="0"/>
              </a:rPr>
              <a:t>option selected, age and gender.</a:t>
            </a:r>
          </a:p>
          <a:p>
            <a:pPr eaLnBrk="1" hangingPunct="1">
              <a:spcBef>
                <a:spcPct val="0"/>
              </a:spcBef>
              <a:buClrTx/>
              <a:buFontTx/>
              <a:buNone/>
            </a:pPr>
            <a:endParaRPr lang="en-US" altLang="en-US" sz="1200" dirty="0">
              <a:latin typeface="Arial Regular"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046886517"/>
              </p:ext>
            </p:extLst>
          </p:nvPr>
        </p:nvGraphicFramePr>
        <p:xfrm>
          <a:off x="7195175" y="3540466"/>
          <a:ext cx="2438400" cy="3071343"/>
        </p:xfrm>
        <a:graphic>
          <a:graphicData uri="http://schemas.openxmlformats.org/drawingml/2006/table">
            <a:tbl>
              <a:tblPr/>
              <a:tblGrid>
                <a:gridCol w="1010749">
                  <a:extLst>
                    <a:ext uri="{9D8B030D-6E8A-4147-A177-3AD203B41FA5}">
                      <a16:colId xmlns:a16="http://schemas.microsoft.com/office/drawing/2014/main" val="20000"/>
                    </a:ext>
                  </a:extLst>
                </a:gridCol>
                <a:gridCol w="1427651">
                  <a:extLst>
                    <a:ext uri="{9D8B030D-6E8A-4147-A177-3AD203B41FA5}">
                      <a16:colId xmlns:a16="http://schemas.microsoft.com/office/drawing/2014/main" val="20001"/>
                    </a:ext>
                  </a:extLst>
                </a:gridCol>
              </a:tblGrid>
              <a:tr h="332503">
                <a:tc gridSpan="2">
                  <a:txBody>
                    <a:bodyPr/>
                    <a:lstStyle/>
                    <a:p>
                      <a:pPr algn="ctr" fontAlgn="b"/>
                      <a:r>
                        <a:rPr lang="en-US" sz="1400" b="0" i="0" u="none" strike="noStrike" dirty="0">
                          <a:solidFill>
                            <a:srgbClr val="FFFFFF"/>
                          </a:solidFill>
                          <a:effectLst/>
                          <a:latin typeface="Arial Regular" charset="0"/>
                        </a:rPr>
                        <a:t>An Example</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95959"/>
                    </a:solidFill>
                  </a:tcPr>
                </a:tc>
                <a:tc hMerge="1">
                  <a:txBody>
                    <a:bodyPr/>
                    <a:lstStyle/>
                    <a:p>
                      <a:endParaRPr lang="en-US"/>
                    </a:p>
                  </a:txBody>
                  <a:tcPr/>
                </a:tc>
                <a:extLst>
                  <a:ext uri="{0D108BD9-81ED-4DB2-BD59-A6C34878D82A}">
                    <a16:rowId xmlns:a16="http://schemas.microsoft.com/office/drawing/2014/main" val="10000"/>
                  </a:ext>
                </a:extLst>
              </a:tr>
              <a:tr h="332503">
                <a:tc gridSpan="2">
                  <a:txBody>
                    <a:bodyPr/>
                    <a:lstStyle/>
                    <a:p>
                      <a:pPr algn="ctr" fontAlgn="ctr"/>
                      <a:r>
                        <a:rPr lang="en-US" sz="1400" b="0" i="0" u="none" strike="noStrike" dirty="0">
                          <a:solidFill>
                            <a:srgbClr val="FFFFFF"/>
                          </a:solidFill>
                          <a:effectLst/>
                          <a:latin typeface="Arial Regular" charset="0"/>
                        </a:rPr>
                        <a:t>$1,100 / month loss of income</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6B0A"/>
                    </a:solidFill>
                  </a:tcPr>
                </a:tc>
                <a:tc hMerge="1">
                  <a:txBody>
                    <a:bodyPr/>
                    <a:lstStyle/>
                    <a:p>
                      <a:endParaRPr lang="en-US"/>
                    </a:p>
                  </a:txBody>
                  <a:tcPr/>
                </a:tc>
                <a:extLst>
                  <a:ext uri="{0D108BD9-81ED-4DB2-BD59-A6C34878D82A}">
                    <a16:rowId xmlns:a16="http://schemas.microsoft.com/office/drawing/2014/main" val="10001"/>
                  </a:ext>
                </a:extLst>
              </a:tr>
              <a:tr h="1030758">
                <a:tc>
                  <a:txBody>
                    <a:bodyPr/>
                    <a:lstStyle/>
                    <a:p>
                      <a:pPr algn="ctr" fontAlgn="ctr"/>
                      <a:r>
                        <a:rPr lang="en-US" sz="1400" b="0" i="0" u="none" strike="noStrike" dirty="0">
                          <a:solidFill>
                            <a:srgbClr val="000000"/>
                          </a:solidFill>
                          <a:effectLst/>
                          <a:latin typeface="Arial Regular" charset="0"/>
                        </a:rPr>
                        <a:t>Age of Widow</a:t>
                      </a:r>
                    </a:p>
                  </a:txBody>
                  <a:tcPr marL="9525" marR="9525" marT="9525" marB="0" anchor="ctr">
                    <a:lnL w="28575"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400" b="0" i="0" u="none" strike="noStrike" dirty="0">
                          <a:solidFill>
                            <a:srgbClr val="000000"/>
                          </a:solidFill>
                          <a:effectLst/>
                          <a:latin typeface="Arial Regular" charset="0"/>
                        </a:rPr>
                        <a:t>Lump Sum needed to generate $1,100/mo. for life</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332503">
                <a:tc>
                  <a:txBody>
                    <a:bodyPr/>
                    <a:lstStyle/>
                    <a:p>
                      <a:pPr algn="ctr" fontAlgn="b"/>
                      <a:r>
                        <a:rPr lang="en-US" sz="1400" b="0" i="0" u="none" strike="noStrike" dirty="0">
                          <a:solidFill>
                            <a:srgbClr val="000000"/>
                          </a:solidFill>
                          <a:effectLst/>
                          <a:latin typeface="Arial Regular" charset="0"/>
                        </a:rPr>
                        <a:t>65</a:t>
                      </a:r>
                    </a:p>
                  </a:txBody>
                  <a:tcPr marL="9525" marR="9525" marT="9525" marB="0" anchor="ctr">
                    <a:lnL w="28575"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Arial Regular" charset="0"/>
                        </a:rPr>
                        <a:t>$198,738 </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332503">
                <a:tc>
                  <a:txBody>
                    <a:bodyPr/>
                    <a:lstStyle/>
                    <a:p>
                      <a:pPr algn="ctr" fontAlgn="b"/>
                      <a:r>
                        <a:rPr lang="en-US" sz="1400" b="0" i="0" u="none" strike="noStrike" dirty="0">
                          <a:solidFill>
                            <a:srgbClr val="000000"/>
                          </a:solidFill>
                          <a:effectLst/>
                          <a:latin typeface="Arial Regular" charset="0"/>
                        </a:rPr>
                        <a:t>70</a:t>
                      </a:r>
                    </a:p>
                  </a:txBody>
                  <a:tcPr marL="9525" marR="9525" marT="9525" marB="0" anchor="ctr">
                    <a:lnL w="28575"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Arial Regular" charset="0"/>
                        </a:rPr>
                        <a:t>$177,331 </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r h="332503">
                <a:tc>
                  <a:txBody>
                    <a:bodyPr/>
                    <a:lstStyle/>
                    <a:p>
                      <a:pPr algn="ctr" fontAlgn="b"/>
                      <a:r>
                        <a:rPr lang="en-US" sz="1400" b="0" i="0" u="none" strike="noStrike" dirty="0">
                          <a:solidFill>
                            <a:srgbClr val="000000"/>
                          </a:solidFill>
                          <a:effectLst/>
                          <a:latin typeface="Arial Regular" charset="0"/>
                        </a:rPr>
                        <a:t>75</a:t>
                      </a:r>
                    </a:p>
                  </a:txBody>
                  <a:tcPr marL="9525" marR="9525" marT="9525" marB="0" anchor="ctr">
                    <a:lnL w="28575"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Arial Regular" charset="0"/>
                        </a:rPr>
                        <a:t>$151,361 </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332503">
                <a:tc>
                  <a:txBody>
                    <a:bodyPr/>
                    <a:lstStyle/>
                    <a:p>
                      <a:pPr algn="ctr" fontAlgn="b"/>
                      <a:r>
                        <a:rPr lang="en-US" sz="1400" b="0" i="0" u="none" strike="noStrike" dirty="0">
                          <a:solidFill>
                            <a:srgbClr val="000000"/>
                          </a:solidFill>
                          <a:effectLst/>
                          <a:latin typeface="Arial Regular" charset="0"/>
                        </a:rPr>
                        <a:t>80</a:t>
                      </a:r>
                    </a:p>
                  </a:txBody>
                  <a:tcPr marL="9525" marR="9525" marT="9525" marB="0" anchor="ctr">
                    <a:lnL w="28575"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Arial Regular" charset="0"/>
                        </a:rPr>
                        <a:t>$123,736 </a:t>
                      </a: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9ABEF15C-8A56-4944-AF0E-4C039B4C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07098"/>
            <a:ext cx="947957" cy="450901"/>
          </a:xfrm>
          <a:prstGeom prst="rect">
            <a:avLst/>
          </a:prstGeom>
        </p:spPr>
      </p:pic>
    </p:spTree>
    <p:extLst>
      <p:ext uri="{BB962C8B-B14F-4D97-AF65-F5344CB8AC3E}">
        <p14:creationId xmlns:p14="http://schemas.microsoft.com/office/powerpoint/2010/main" val="263365800"/>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5397-6533-4A58-BB58-BEDC652326D7}"/>
              </a:ext>
            </a:extLst>
          </p:cNvPr>
          <p:cNvSpPr>
            <a:spLocks noGrp="1"/>
          </p:cNvSpPr>
          <p:nvPr>
            <p:ph type="title"/>
          </p:nvPr>
        </p:nvSpPr>
        <p:spPr/>
        <p:txBody>
          <a:bodyPr>
            <a:noAutofit/>
          </a:bodyPr>
          <a:lstStyle/>
          <a:p>
            <a:r>
              <a:rPr lang="en-US" altLang="en-US" sz="6000" u="sng" dirty="0">
                <a:solidFill>
                  <a:srgbClr val="0070C0"/>
                </a:solidFill>
                <a:latin typeface="Verdana" panose="020B0604030504040204" pitchFamily="34" charset="0"/>
                <a:ea typeface="Verdana" panose="020B0604030504040204" pitchFamily="34" charset="0"/>
              </a:rPr>
              <a:t>Joint Payout Options on </a:t>
            </a:r>
            <a:br>
              <a:rPr lang="en-US" altLang="en-US" sz="6000" u="sng" dirty="0">
                <a:solidFill>
                  <a:srgbClr val="0070C0"/>
                </a:solidFill>
                <a:latin typeface="Verdana" panose="020B0604030504040204" pitchFamily="34" charset="0"/>
                <a:ea typeface="Verdana" panose="020B0604030504040204" pitchFamily="34" charset="0"/>
              </a:rPr>
            </a:br>
            <a:r>
              <a:rPr lang="en-US" altLang="en-US" sz="6000" u="sng" dirty="0">
                <a:solidFill>
                  <a:srgbClr val="0070C0"/>
                </a:solidFill>
                <a:latin typeface="Verdana" panose="020B0604030504040204" pitchFamily="34" charset="0"/>
                <a:ea typeface="Verdana" panose="020B0604030504040204" pitchFamily="34" charset="0"/>
              </a:rPr>
              <a:t>Retirement Accounts</a:t>
            </a:r>
            <a:endParaRPr lang="en-US" sz="6000" u="sng" dirty="0"/>
          </a:p>
        </p:txBody>
      </p:sp>
      <p:sp>
        <p:nvSpPr>
          <p:cNvPr id="3" name="Content Placeholder 2">
            <a:extLst>
              <a:ext uri="{FF2B5EF4-FFF2-40B4-BE49-F238E27FC236}">
                <a16:creationId xmlns:a16="http://schemas.microsoft.com/office/drawing/2014/main" id="{C109187A-5CF7-4FAF-ACBD-B85F1BE274BA}"/>
              </a:ext>
            </a:extLst>
          </p:cNvPr>
          <p:cNvSpPr>
            <a:spLocks noGrp="1"/>
          </p:cNvSpPr>
          <p:nvPr>
            <p:ph idx="1"/>
          </p:nvPr>
        </p:nvSpPr>
        <p:spPr/>
        <p:txBody>
          <a:bodyPr>
            <a:normAutofit/>
          </a:bodyPr>
          <a:lstStyle/>
          <a:p>
            <a:r>
              <a:rPr lang="en-US" sz="3600" dirty="0">
                <a:solidFill>
                  <a:srgbClr val="0070C0"/>
                </a:solidFill>
                <a:latin typeface="Verdana" panose="020B0604030504040204" pitchFamily="34" charset="0"/>
                <a:ea typeface="Verdana" panose="020B0604030504040204" pitchFamily="34" charset="0"/>
              </a:rPr>
              <a:t>Same Benefit As Your Spouse</a:t>
            </a:r>
          </a:p>
          <a:p>
            <a:r>
              <a:rPr lang="en-US" sz="3600" dirty="0">
                <a:solidFill>
                  <a:srgbClr val="0070C0"/>
                </a:solidFill>
                <a:latin typeface="Verdana" panose="020B0604030504040204" pitchFamily="34" charset="0"/>
                <a:ea typeface="Verdana" panose="020B0604030504040204" pitchFamily="34" charset="0"/>
              </a:rPr>
              <a:t>Guaranteed For Life</a:t>
            </a:r>
          </a:p>
          <a:p>
            <a:r>
              <a:rPr lang="en-US" sz="3600" dirty="0">
                <a:solidFill>
                  <a:srgbClr val="0070C0"/>
                </a:solidFill>
                <a:latin typeface="Verdana" panose="020B0604030504040204" pitchFamily="34" charset="0"/>
                <a:ea typeface="Verdana" panose="020B0604030504040204" pitchFamily="34" charset="0"/>
              </a:rPr>
              <a:t>Inflation Protection</a:t>
            </a:r>
            <a:endParaRPr lang="en-US" sz="3600" dirty="0"/>
          </a:p>
        </p:txBody>
      </p:sp>
      <p:pic>
        <p:nvPicPr>
          <p:cNvPr id="5" name="Picture 4">
            <a:extLst>
              <a:ext uri="{FF2B5EF4-FFF2-40B4-BE49-F238E27FC236}">
                <a16:creationId xmlns:a16="http://schemas.microsoft.com/office/drawing/2014/main" id="{32CE974D-0B28-4FF0-9EB5-D915981BC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 y="6400800"/>
            <a:ext cx="961200" cy="457200"/>
          </a:xfrm>
          <a:prstGeom prst="rect">
            <a:avLst/>
          </a:prstGeom>
        </p:spPr>
      </p:pic>
      <p:pic>
        <p:nvPicPr>
          <p:cNvPr id="7" name="Picture 6">
            <a:extLst>
              <a:ext uri="{FF2B5EF4-FFF2-40B4-BE49-F238E27FC236}">
                <a16:creationId xmlns:a16="http://schemas.microsoft.com/office/drawing/2014/main" id="{277BA584-6E5A-4FA6-B3A3-16F3D4C418D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11861" y="3997926"/>
            <a:ext cx="802231" cy="656371"/>
          </a:xfrm>
          <a:prstGeom prst="rect">
            <a:avLst/>
          </a:prstGeom>
        </p:spPr>
      </p:pic>
      <p:pic>
        <p:nvPicPr>
          <p:cNvPr id="10" name="Picture 9">
            <a:extLst>
              <a:ext uri="{FF2B5EF4-FFF2-40B4-BE49-F238E27FC236}">
                <a16:creationId xmlns:a16="http://schemas.microsoft.com/office/drawing/2014/main" id="{2D33045C-E816-4D85-A6B5-929EE9503F3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51598" y="2815014"/>
            <a:ext cx="2616407" cy="1744271"/>
          </a:xfrm>
          <a:prstGeom prst="rect">
            <a:avLst/>
          </a:prstGeom>
        </p:spPr>
      </p:pic>
    </p:spTree>
    <p:extLst>
      <p:ext uri="{BB962C8B-B14F-4D97-AF65-F5344CB8AC3E}">
        <p14:creationId xmlns:p14="http://schemas.microsoft.com/office/powerpoint/2010/main" val="1766132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83890"/>
            <a:ext cx="10018713" cy="1736521"/>
          </a:xfrm>
        </p:spPr>
        <p:txBody>
          <a:bodyPr>
            <a:normAutofit fontScale="90000"/>
          </a:bodyPr>
          <a:lstStyle/>
          <a:p>
            <a:r>
              <a:rPr lang="en-US" sz="6000" u="sng" dirty="0">
                <a:solidFill>
                  <a:srgbClr val="0070C0"/>
                </a:solidFill>
                <a:latin typeface="Verdana" panose="020B0604030504040204" pitchFamily="34" charset="0"/>
                <a:ea typeface="Verdana" panose="020B0604030504040204" pitchFamily="34" charset="0"/>
              </a:rPr>
              <a:t>Life Insurance Benefits</a:t>
            </a:r>
            <a:br>
              <a:rPr lang="en-US" sz="6000" i="1" u="sng" dirty="0">
                <a:solidFill>
                  <a:srgbClr val="0070C0"/>
                </a:solidFill>
                <a:latin typeface="Verdana" panose="020B0604030504040204" pitchFamily="34" charset="0"/>
                <a:ea typeface="Verdana" panose="020B0604030504040204" pitchFamily="34" charset="0"/>
              </a:rPr>
            </a:br>
            <a:endParaRPr lang="en-US" sz="6000" u="sng" dirty="0">
              <a:solidFill>
                <a:srgbClr val="0070C0"/>
              </a:solidFill>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a:xfrm>
            <a:off x="3119307" y="2115424"/>
            <a:ext cx="6172200" cy="3886200"/>
          </a:xfrm>
        </p:spPr>
        <p:txBody>
          <a:bodyPr>
            <a:noAutofit/>
          </a:bodyPr>
          <a:lstStyle/>
          <a:p>
            <a:r>
              <a:rPr lang="en-US" sz="2800" dirty="0">
                <a:solidFill>
                  <a:srgbClr val="0070C0"/>
                </a:solidFill>
                <a:latin typeface="Verdana" panose="020B0604030504040204" pitchFamily="34" charset="0"/>
                <a:ea typeface="Verdana" panose="020B0604030504040204" pitchFamily="34" charset="0"/>
              </a:rPr>
              <a:t>Estate/Legacy Creation</a:t>
            </a:r>
          </a:p>
          <a:p>
            <a:r>
              <a:rPr lang="en-US" sz="2800" dirty="0">
                <a:solidFill>
                  <a:srgbClr val="0070C0"/>
                </a:solidFill>
                <a:latin typeface="Verdana" panose="020B0604030504040204" pitchFamily="34" charset="0"/>
                <a:ea typeface="Verdana" panose="020B0604030504040204" pitchFamily="34" charset="0"/>
              </a:rPr>
              <a:t>Income for Dependents</a:t>
            </a:r>
          </a:p>
          <a:p>
            <a:r>
              <a:rPr lang="en-US" sz="2800" dirty="0">
                <a:solidFill>
                  <a:srgbClr val="0070C0"/>
                </a:solidFill>
                <a:latin typeface="Verdana" panose="020B0604030504040204" pitchFamily="34" charset="0"/>
                <a:ea typeface="Verdana" panose="020B0604030504040204" pitchFamily="34" charset="0"/>
              </a:rPr>
              <a:t>Debt Liquidation</a:t>
            </a:r>
          </a:p>
          <a:p>
            <a:r>
              <a:rPr lang="en-US" sz="2800" dirty="0">
                <a:solidFill>
                  <a:srgbClr val="0070C0"/>
                </a:solidFill>
                <a:latin typeface="Verdana" panose="020B0604030504040204" pitchFamily="34" charset="0"/>
                <a:ea typeface="Verdana" panose="020B0604030504040204" pitchFamily="34" charset="0"/>
              </a:rPr>
              <a:t>Tax Free Benefits</a:t>
            </a:r>
          </a:p>
          <a:p>
            <a:r>
              <a:rPr lang="en-US" sz="2800" dirty="0">
                <a:solidFill>
                  <a:srgbClr val="0070C0"/>
                </a:solidFill>
                <a:latin typeface="Verdana" panose="020B0604030504040204" pitchFamily="34" charset="0"/>
                <a:ea typeface="Verdana" panose="020B0604030504040204" pitchFamily="34" charset="0"/>
              </a:rPr>
              <a:t>Living Benefits</a:t>
            </a:r>
          </a:p>
          <a:p>
            <a:r>
              <a:rPr lang="en-US" sz="2800" dirty="0">
                <a:solidFill>
                  <a:srgbClr val="0070C0"/>
                </a:solidFill>
                <a:latin typeface="Verdana" panose="020B0604030504040204" pitchFamily="34" charset="0"/>
                <a:ea typeface="Verdana" panose="020B0604030504040204" pitchFamily="34" charset="0"/>
              </a:rPr>
              <a:t>Long Term Care Benefits</a:t>
            </a:r>
          </a:p>
          <a:p>
            <a:r>
              <a:rPr lang="en-US" sz="2800" dirty="0">
                <a:solidFill>
                  <a:srgbClr val="0070C0"/>
                </a:solidFill>
                <a:latin typeface="Verdana" panose="020B0604030504040204" pitchFamily="34" charset="0"/>
                <a:ea typeface="Verdana" panose="020B0604030504040204" pitchFamily="34" charset="0"/>
              </a:rPr>
              <a:t>Estate Planning </a:t>
            </a:r>
          </a:p>
        </p:txBody>
      </p:sp>
      <p:pic>
        <p:nvPicPr>
          <p:cNvPr id="5" name="Picture 4">
            <a:extLst>
              <a:ext uri="{FF2B5EF4-FFF2-40B4-BE49-F238E27FC236}">
                <a16:creationId xmlns:a16="http://schemas.microsoft.com/office/drawing/2014/main" id="{C9A16EB9-813B-4079-A404-A116C6558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9188"/>
            <a:ext cx="943564" cy="448811"/>
          </a:xfrm>
          <a:prstGeom prst="rect">
            <a:avLst/>
          </a:prstGeom>
        </p:spPr>
      </p:pic>
    </p:spTree>
  </p:cSld>
  <p:clrMapOvr>
    <a:masterClrMapping/>
  </p:clrMapOvr>
  <p:transition spd="slow">
    <p:spli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F2734-2BE1-448B-ADE5-E16528C353A5}"/>
              </a:ext>
            </a:extLst>
          </p:cNvPr>
          <p:cNvSpPr>
            <a:spLocks noGrp="1"/>
          </p:cNvSpPr>
          <p:nvPr>
            <p:ph type="title"/>
          </p:nvPr>
        </p:nvSpPr>
        <p:spPr>
          <a:xfrm>
            <a:off x="2026995" y="234892"/>
            <a:ext cx="8930747" cy="1619075"/>
          </a:xfrm>
        </p:spPr>
        <p:txBody>
          <a:bodyPr>
            <a:normAutofit/>
          </a:bodyPr>
          <a:lstStyle/>
          <a:p>
            <a:pPr algn="ctr"/>
            <a:r>
              <a:rPr lang="en-US" sz="9600" u="sng" dirty="0">
                <a:solidFill>
                  <a:srgbClr val="0070C0"/>
                </a:solidFill>
                <a:latin typeface="Verdana" panose="020B0604030504040204" pitchFamily="34" charset="0"/>
                <a:ea typeface="Verdana" panose="020B0604030504040204" pitchFamily="34" charset="0"/>
              </a:rPr>
              <a:t>RISK #1</a:t>
            </a:r>
          </a:p>
        </p:txBody>
      </p:sp>
      <p:sp>
        <p:nvSpPr>
          <p:cNvPr id="3" name="Text Placeholder 2">
            <a:extLst>
              <a:ext uri="{FF2B5EF4-FFF2-40B4-BE49-F238E27FC236}">
                <a16:creationId xmlns:a16="http://schemas.microsoft.com/office/drawing/2014/main" id="{2CB1DFEE-11F0-4223-961B-9D103BCDF627}"/>
              </a:ext>
            </a:extLst>
          </p:cNvPr>
          <p:cNvSpPr>
            <a:spLocks noGrp="1"/>
          </p:cNvSpPr>
          <p:nvPr>
            <p:ph type="body" idx="1"/>
          </p:nvPr>
        </p:nvSpPr>
        <p:spPr>
          <a:xfrm>
            <a:off x="1702966" y="3429000"/>
            <a:ext cx="9328558" cy="2208781"/>
          </a:xfrm>
        </p:spPr>
        <p:txBody>
          <a:bodyPr>
            <a:noAutofit/>
          </a:bodyPr>
          <a:lstStyle/>
          <a:p>
            <a:r>
              <a:rPr lang="en-US" sz="9600" dirty="0">
                <a:solidFill>
                  <a:srgbClr val="0070C0"/>
                </a:solidFill>
                <a:latin typeface="Verdana" panose="020B0604030504040204" pitchFamily="34" charset="0"/>
                <a:ea typeface="Verdana" panose="020B0604030504040204" pitchFamily="34" charset="0"/>
              </a:rPr>
              <a:t>MARKET RISK</a:t>
            </a:r>
          </a:p>
        </p:txBody>
      </p:sp>
      <p:pic>
        <p:nvPicPr>
          <p:cNvPr id="5" name="Picture 4">
            <a:extLst>
              <a:ext uri="{FF2B5EF4-FFF2-40B4-BE49-F238E27FC236}">
                <a16:creationId xmlns:a16="http://schemas.microsoft.com/office/drawing/2014/main" id="{450C51A5-B244-4272-88E6-D51FC8579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3799"/>
            <a:ext cx="975919" cy="464201"/>
          </a:xfrm>
          <a:prstGeom prst="rect">
            <a:avLst/>
          </a:prstGeom>
        </p:spPr>
      </p:pic>
    </p:spTree>
    <p:extLst>
      <p:ext uri="{BB962C8B-B14F-4D97-AF65-F5344CB8AC3E}">
        <p14:creationId xmlns:p14="http://schemas.microsoft.com/office/powerpoint/2010/main" val="1130743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49EB-483D-43E4-9553-8B56441953A9}"/>
              </a:ext>
            </a:extLst>
          </p:cNvPr>
          <p:cNvSpPr>
            <a:spLocks noGrp="1"/>
          </p:cNvSpPr>
          <p:nvPr>
            <p:ph type="title"/>
          </p:nvPr>
        </p:nvSpPr>
        <p:spPr/>
        <p:txBody>
          <a:bodyPr>
            <a:normAutofit/>
          </a:bodyPr>
          <a:lstStyle/>
          <a:p>
            <a:r>
              <a:rPr lang="en-US" sz="6600" u="sng" dirty="0">
                <a:solidFill>
                  <a:srgbClr val="0070C0"/>
                </a:solidFill>
                <a:latin typeface="Verdana" panose="020B0604030504040204" pitchFamily="34" charset="0"/>
                <a:ea typeface="Verdana" panose="020B0604030504040204" pitchFamily="34" charset="0"/>
              </a:rPr>
              <a:t>RISK #6</a:t>
            </a:r>
            <a:endParaRPr lang="en-US" sz="6600" dirty="0"/>
          </a:p>
        </p:txBody>
      </p:sp>
      <p:sp>
        <p:nvSpPr>
          <p:cNvPr id="3" name="Content Placeholder 2">
            <a:extLst>
              <a:ext uri="{FF2B5EF4-FFF2-40B4-BE49-F238E27FC236}">
                <a16:creationId xmlns:a16="http://schemas.microsoft.com/office/drawing/2014/main" id="{15FB2460-8203-40ED-83D4-A2E32F21533A}"/>
              </a:ext>
            </a:extLst>
          </p:cNvPr>
          <p:cNvSpPr>
            <a:spLocks noGrp="1"/>
          </p:cNvSpPr>
          <p:nvPr>
            <p:ph idx="1"/>
          </p:nvPr>
        </p:nvSpPr>
        <p:spPr/>
        <p:txBody>
          <a:bodyPr/>
          <a:lstStyle/>
          <a:p>
            <a:pPr marL="0" indent="0" algn="ctr">
              <a:buNone/>
            </a:pPr>
            <a:r>
              <a:rPr lang="en-US" sz="2400" dirty="0">
                <a:solidFill>
                  <a:srgbClr val="0070C0"/>
                </a:solidFill>
                <a:latin typeface="Verdana" panose="020B0604030504040204" pitchFamily="34" charset="0"/>
                <a:ea typeface="Verdana" panose="020B0604030504040204" pitchFamily="34" charset="0"/>
              </a:rPr>
              <a:t>  </a:t>
            </a:r>
            <a:r>
              <a:rPr lang="en-US" sz="8000" dirty="0">
                <a:solidFill>
                  <a:srgbClr val="0070C0"/>
                </a:solidFill>
                <a:latin typeface="Verdana" panose="020B0604030504040204" pitchFamily="34" charset="0"/>
                <a:ea typeface="Verdana" panose="020B0604030504040204" pitchFamily="34" charset="0"/>
              </a:rPr>
              <a:t>LONG TERM CARE</a:t>
            </a:r>
          </a:p>
          <a:p>
            <a:pPr marL="0" indent="0">
              <a:buNone/>
            </a:pPr>
            <a:endParaRPr lang="en-US" dirty="0"/>
          </a:p>
        </p:txBody>
      </p:sp>
      <p:pic>
        <p:nvPicPr>
          <p:cNvPr id="5" name="Picture 4">
            <a:extLst>
              <a:ext uri="{FF2B5EF4-FFF2-40B4-BE49-F238E27FC236}">
                <a16:creationId xmlns:a16="http://schemas.microsoft.com/office/drawing/2014/main" id="{470F2E94-0E2A-4EE7-841A-BDACF483E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006"/>
            <a:ext cx="939567" cy="446910"/>
          </a:xfrm>
          <a:prstGeom prst="rect">
            <a:avLst/>
          </a:prstGeom>
        </p:spPr>
      </p:pic>
    </p:spTree>
    <p:extLst>
      <p:ext uri="{BB962C8B-B14F-4D97-AF65-F5344CB8AC3E}">
        <p14:creationId xmlns:p14="http://schemas.microsoft.com/office/powerpoint/2010/main" val="2667754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1"/>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204" r="24204"/>
          <a:stretch/>
        </p:blipFill>
        <p:spPr bwMode="auto">
          <a:xfrm>
            <a:off x="1510018" y="1293699"/>
            <a:ext cx="2184513" cy="3375194"/>
          </a:xfrm>
          <a:prstGeom prst="rect">
            <a:avLst/>
          </a:prstGeom>
          <a:noFill/>
          <a:ln>
            <a:noFill/>
          </a:ln>
          <a:effectLst/>
          <a:extLst>
            <a:ext uri="{909E8E84-426E-40DD-AFC4-6F175D3DCCD1}">
              <a14:hiddenFill xmlns:a14="http://schemas.microsoft.com/office/drawing/2010/main">
                <a:blipFill dpi="0" rotWithShape="0">
                  <a:blip>
                    <a:lum bright="70000" contrast="-70000"/>
                  </a:blip>
                  <a:srcRect l="3093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20162" name="Group 2"/>
          <p:cNvGraphicFramePr>
            <a:graphicFrameLocks noGrp="1"/>
          </p:cNvGraphicFramePr>
          <p:nvPr/>
        </p:nvGraphicFramePr>
        <p:xfrm>
          <a:off x="4227953" y="1293699"/>
          <a:ext cx="3690061" cy="3275630"/>
        </p:xfrm>
        <a:graphic>
          <a:graphicData uri="http://schemas.openxmlformats.org/drawingml/2006/table">
            <a:tbl>
              <a:tblPr/>
              <a:tblGrid>
                <a:gridCol w="369143">
                  <a:extLst>
                    <a:ext uri="{9D8B030D-6E8A-4147-A177-3AD203B41FA5}">
                      <a16:colId xmlns:a16="http://schemas.microsoft.com/office/drawing/2014/main" val="20000"/>
                    </a:ext>
                  </a:extLst>
                </a:gridCol>
                <a:gridCol w="369144">
                  <a:extLst>
                    <a:ext uri="{9D8B030D-6E8A-4147-A177-3AD203B41FA5}">
                      <a16:colId xmlns:a16="http://schemas.microsoft.com/office/drawing/2014/main" val="20001"/>
                    </a:ext>
                  </a:extLst>
                </a:gridCol>
                <a:gridCol w="367771">
                  <a:extLst>
                    <a:ext uri="{9D8B030D-6E8A-4147-A177-3AD203B41FA5}">
                      <a16:colId xmlns:a16="http://schemas.microsoft.com/office/drawing/2014/main" val="20002"/>
                    </a:ext>
                  </a:extLst>
                </a:gridCol>
                <a:gridCol w="369143">
                  <a:extLst>
                    <a:ext uri="{9D8B030D-6E8A-4147-A177-3AD203B41FA5}">
                      <a16:colId xmlns:a16="http://schemas.microsoft.com/office/drawing/2014/main" val="20003"/>
                    </a:ext>
                  </a:extLst>
                </a:gridCol>
                <a:gridCol w="370515">
                  <a:extLst>
                    <a:ext uri="{9D8B030D-6E8A-4147-A177-3AD203B41FA5}">
                      <a16:colId xmlns:a16="http://schemas.microsoft.com/office/drawing/2014/main" val="20004"/>
                    </a:ext>
                  </a:extLst>
                </a:gridCol>
                <a:gridCol w="369144">
                  <a:extLst>
                    <a:ext uri="{9D8B030D-6E8A-4147-A177-3AD203B41FA5}">
                      <a16:colId xmlns:a16="http://schemas.microsoft.com/office/drawing/2014/main" val="20005"/>
                    </a:ext>
                  </a:extLst>
                </a:gridCol>
                <a:gridCol w="369143">
                  <a:extLst>
                    <a:ext uri="{9D8B030D-6E8A-4147-A177-3AD203B41FA5}">
                      <a16:colId xmlns:a16="http://schemas.microsoft.com/office/drawing/2014/main" val="20006"/>
                    </a:ext>
                  </a:extLst>
                </a:gridCol>
                <a:gridCol w="367771">
                  <a:extLst>
                    <a:ext uri="{9D8B030D-6E8A-4147-A177-3AD203B41FA5}">
                      <a16:colId xmlns:a16="http://schemas.microsoft.com/office/drawing/2014/main" val="20007"/>
                    </a:ext>
                  </a:extLst>
                </a:gridCol>
                <a:gridCol w="369144">
                  <a:extLst>
                    <a:ext uri="{9D8B030D-6E8A-4147-A177-3AD203B41FA5}">
                      <a16:colId xmlns:a16="http://schemas.microsoft.com/office/drawing/2014/main" val="20008"/>
                    </a:ext>
                  </a:extLst>
                </a:gridCol>
                <a:gridCol w="369143">
                  <a:extLst>
                    <a:ext uri="{9D8B030D-6E8A-4147-A177-3AD203B41FA5}">
                      <a16:colId xmlns:a16="http://schemas.microsoft.com/office/drawing/2014/main" val="20009"/>
                    </a:ext>
                  </a:extLst>
                </a:gridCol>
              </a:tblGrid>
              <a:tr h="327563">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7563">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7563">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7563">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7563">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7563">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7563">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27563">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7563">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7563">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77799" marR="77799" marT="40459" marB="4045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41790" name="Rectangle 323"/>
          <p:cNvSpPr>
            <a:spLocks noChangeArrowheads="1"/>
          </p:cNvSpPr>
          <p:nvPr/>
        </p:nvSpPr>
        <p:spPr bwMode="auto">
          <a:xfrm>
            <a:off x="8758363" y="6518870"/>
            <a:ext cx="3654927" cy="33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800" dirty="0">
                <a:latin typeface="Arial" panose="020B0604020202020204" pitchFamily="34" charset="0"/>
              </a:rPr>
              <a:t>*Source: The 2010 Sourcebook for Long-Term Care Insurance. 2010.</a:t>
            </a:r>
          </a:p>
          <a:p>
            <a:pPr eaLnBrk="1" hangingPunct="1">
              <a:spcBef>
                <a:spcPct val="0"/>
              </a:spcBef>
              <a:buClrTx/>
              <a:buFontTx/>
              <a:buNone/>
            </a:pPr>
            <a:r>
              <a:rPr lang="en-US" altLang="en-US" sz="800" dirty="0">
                <a:latin typeface="Arial" panose="020B0604020202020204" pitchFamily="34" charset="0"/>
              </a:rPr>
              <a:t>(data compiled by Milliman)   For illustrative purposes only. </a:t>
            </a:r>
          </a:p>
        </p:txBody>
      </p:sp>
      <p:sp>
        <p:nvSpPr>
          <p:cNvPr id="220484" name="Text Box 324"/>
          <p:cNvSpPr txBox="1">
            <a:spLocks noChangeArrowheads="1"/>
          </p:cNvSpPr>
          <p:nvPr/>
        </p:nvSpPr>
        <p:spPr bwMode="auto">
          <a:xfrm>
            <a:off x="2123813" y="8989"/>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lnSpc>
                <a:spcPct val="90000"/>
              </a:lnSpc>
              <a:buSzPct val="100000"/>
              <a:defRPr/>
            </a:pPr>
            <a:r>
              <a:rPr lang="en-US" altLang="en-US" sz="36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Why Long Term Insurance (</a:t>
            </a:r>
            <a:r>
              <a:rPr lang="en-US" altLang="en-US" sz="3600" u="sng" dirty="0" err="1">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LTCi</a:t>
            </a:r>
            <a:r>
              <a:rPr lang="en-US" altLang="en-US" sz="36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a:t>
            </a:r>
          </a:p>
        </p:txBody>
      </p:sp>
      <p:sp>
        <p:nvSpPr>
          <p:cNvPr id="220486" name="Text Box 326"/>
          <p:cNvSpPr txBox="1">
            <a:spLocks noChangeArrowheads="1"/>
          </p:cNvSpPr>
          <p:nvPr/>
        </p:nvSpPr>
        <p:spPr bwMode="auto">
          <a:xfrm>
            <a:off x="3146425" y="4711039"/>
            <a:ext cx="5862638" cy="894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buSzPct val="100000"/>
              <a:defRPr/>
            </a:pPr>
            <a:r>
              <a:rPr lang="en-US" altLang="en-US" sz="2600">
                <a:solidFill>
                  <a:srgbClr val="E46C0A"/>
                </a:solidFill>
                <a:effectLst>
                  <a:outerShdw blurRad="38100" dist="38100" dir="2700000" algn="tl">
                    <a:srgbClr val="C0C0C0"/>
                  </a:outerShdw>
                </a:effectLst>
                <a:latin typeface="Arial" charset="0"/>
              </a:rPr>
              <a:t>Odds of Having a Fire?</a:t>
            </a:r>
            <a:br>
              <a:rPr lang="en-US" altLang="en-US" sz="2600">
                <a:solidFill>
                  <a:srgbClr val="E46C0A"/>
                </a:solidFill>
                <a:effectLst>
                  <a:outerShdw blurRad="38100" dist="38100" dir="2700000" algn="tl">
                    <a:srgbClr val="C0C0C0"/>
                  </a:outerShdw>
                </a:effectLst>
                <a:latin typeface="Arial" charset="0"/>
              </a:rPr>
            </a:br>
            <a:r>
              <a:rPr lang="en-US" altLang="en-US" sz="2600">
                <a:solidFill>
                  <a:srgbClr val="E46C0A"/>
                </a:solidFill>
                <a:effectLst>
                  <a:outerShdw blurRad="38100" dist="38100" dir="2700000" algn="tl">
                    <a:srgbClr val="C0C0C0"/>
                  </a:outerShdw>
                </a:effectLst>
                <a:latin typeface="Arial" charset="0"/>
              </a:rPr>
              <a:t>About 3%</a:t>
            </a:r>
          </a:p>
        </p:txBody>
      </p:sp>
      <p:pic>
        <p:nvPicPr>
          <p:cNvPr id="3" name="Picture 2">
            <a:extLst>
              <a:ext uri="{FF2B5EF4-FFF2-40B4-BE49-F238E27FC236}">
                <a16:creationId xmlns:a16="http://schemas.microsoft.com/office/drawing/2014/main" id="{6A7FA9CA-5035-404F-AC27-03BD30F5B11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665827" y="1426128"/>
            <a:ext cx="2787563" cy="2986481"/>
          </a:xfrm>
          <a:prstGeom prst="rect">
            <a:avLst/>
          </a:prstGeom>
        </p:spPr>
      </p:pic>
      <p:pic>
        <p:nvPicPr>
          <p:cNvPr id="5" name="Picture 4">
            <a:extLst>
              <a:ext uri="{FF2B5EF4-FFF2-40B4-BE49-F238E27FC236}">
                <a16:creationId xmlns:a16="http://schemas.microsoft.com/office/drawing/2014/main" id="{D78E9A93-4822-40AC-BB17-72684519DD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84022"/>
            <a:ext cx="996474" cy="473978"/>
          </a:xfrm>
          <a:prstGeom prst="rect">
            <a:avLst/>
          </a:prstGeom>
        </p:spPr>
      </p:pic>
    </p:spTree>
    <p:extLst>
      <p:ext uri="{BB962C8B-B14F-4D97-AF65-F5344CB8AC3E}">
        <p14:creationId xmlns:p14="http://schemas.microsoft.com/office/powerpoint/2010/main" val="2753334782"/>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8152000" y="1683520"/>
            <a:ext cx="2470422" cy="1640663"/>
          </a:xfrm>
          <a:prstGeom prst="rect">
            <a:avLst/>
          </a:prstGeom>
          <a:blipFill>
            <a:blip r:embed="rId4"/>
            <a:tile tx="0" ty="0" sx="100000" sy="100000" flip="none" algn="tl"/>
          </a:blipFill>
          <a:ln>
            <a:noFill/>
          </a:ln>
          <a:effectLst/>
        </p:spPr>
      </p:pic>
      <p:pic>
        <p:nvPicPr>
          <p:cNvPr id="12" name="Picture 11"/>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flipH="1">
            <a:off x="1604219" y="1683520"/>
            <a:ext cx="2455748" cy="1640663"/>
          </a:xfrm>
          <a:prstGeom prst="rect">
            <a:avLst/>
          </a:prstGeom>
          <a:noFill/>
          <a:ln>
            <a:noFill/>
          </a:ln>
          <a:effectLst/>
          <a:extLst>
            <a:ext uri="{909E8E84-426E-40DD-AFC4-6F175D3DCCD1}">
              <a14:hiddenFill xmlns:a14="http://schemas.microsoft.com/office/drawing/2010/main">
                <a:blipFill dpi="0" rotWithShape="0">
                  <a:blip>
                    <a:lum bright="20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1790" name="Rectangle 323"/>
          <p:cNvSpPr>
            <a:spLocks noChangeArrowheads="1"/>
          </p:cNvSpPr>
          <p:nvPr/>
        </p:nvSpPr>
        <p:spPr bwMode="auto">
          <a:xfrm>
            <a:off x="8888583" y="6517265"/>
            <a:ext cx="598328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800" dirty="0">
                <a:latin typeface="Arial" panose="020B0604020202020204" pitchFamily="34" charset="0"/>
              </a:rPr>
              <a:t>*Source: The 2010 Sourcebook for Long-Term Care Insurance. 2010.</a:t>
            </a:r>
          </a:p>
          <a:p>
            <a:pPr eaLnBrk="1" hangingPunct="1">
              <a:spcBef>
                <a:spcPct val="0"/>
              </a:spcBef>
              <a:buClrTx/>
              <a:buFontTx/>
              <a:buNone/>
            </a:pPr>
            <a:r>
              <a:rPr lang="en-US" altLang="en-US" sz="800" dirty="0">
                <a:latin typeface="Arial" panose="020B0604020202020204" pitchFamily="34" charset="0"/>
              </a:rPr>
              <a:t>(data compiled by Milliman)   For illustrative purposes only. </a:t>
            </a:r>
          </a:p>
        </p:txBody>
      </p:sp>
      <p:sp>
        <p:nvSpPr>
          <p:cNvPr id="220484" name="Text Box 324"/>
          <p:cNvSpPr txBox="1">
            <a:spLocks noChangeArrowheads="1"/>
          </p:cNvSpPr>
          <p:nvPr/>
        </p:nvSpPr>
        <p:spPr bwMode="auto">
          <a:xfrm>
            <a:off x="2254665" y="65156"/>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lnSpc>
                <a:spcPct val="90000"/>
              </a:lnSpc>
              <a:buSzPct val="100000"/>
              <a:defRPr/>
            </a:pPr>
            <a:r>
              <a:rPr lang="en-US" altLang="en-US" sz="36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Why Long Term Insurance (</a:t>
            </a:r>
            <a:r>
              <a:rPr lang="en-US" altLang="en-US" sz="3600" u="sng" dirty="0" err="1">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LTCi</a:t>
            </a:r>
            <a:r>
              <a:rPr lang="en-US" altLang="en-US" sz="36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a:t>
            </a:r>
          </a:p>
        </p:txBody>
      </p:sp>
      <p:sp>
        <p:nvSpPr>
          <p:cNvPr id="220486" name="Text Box 326"/>
          <p:cNvSpPr txBox="1">
            <a:spLocks noChangeArrowheads="1"/>
          </p:cNvSpPr>
          <p:nvPr/>
        </p:nvSpPr>
        <p:spPr bwMode="auto">
          <a:xfrm>
            <a:off x="3146425" y="4711039"/>
            <a:ext cx="5862638" cy="95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buSzPct val="100000"/>
              <a:defRPr/>
            </a:pPr>
            <a:r>
              <a:rPr lang="en-US" altLang="en-US"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Odds of Having a Car Accident?</a:t>
            </a:r>
            <a:br>
              <a:rPr lang="en-US" altLang="en-US"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br>
            <a:r>
              <a:rPr lang="en-US" altLang="en-US"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About 18%</a:t>
            </a:r>
          </a:p>
        </p:txBody>
      </p:sp>
      <p:graphicFrame>
        <p:nvGraphicFramePr>
          <p:cNvPr id="10" name="Group 2"/>
          <p:cNvGraphicFramePr>
            <a:graphicFrameLocks noGrp="1"/>
          </p:cNvGraphicFramePr>
          <p:nvPr/>
        </p:nvGraphicFramePr>
        <p:xfrm>
          <a:off x="4260953" y="1293699"/>
          <a:ext cx="3690061" cy="3343500"/>
        </p:xfrm>
        <a:graphic>
          <a:graphicData uri="http://schemas.openxmlformats.org/drawingml/2006/table">
            <a:tbl>
              <a:tblPr/>
              <a:tblGrid>
                <a:gridCol w="369147">
                  <a:extLst>
                    <a:ext uri="{9D8B030D-6E8A-4147-A177-3AD203B41FA5}">
                      <a16:colId xmlns:a16="http://schemas.microsoft.com/office/drawing/2014/main" val="20000"/>
                    </a:ext>
                  </a:extLst>
                </a:gridCol>
                <a:gridCol w="369147">
                  <a:extLst>
                    <a:ext uri="{9D8B030D-6E8A-4147-A177-3AD203B41FA5}">
                      <a16:colId xmlns:a16="http://schemas.microsoft.com/office/drawing/2014/main" val="20001"/>
                    </a:ext>
                  </a:extLst>
                </a:gridCol>
                <a:gridCol w="367738">
                  <a:extLst>
                    <a:ext uri="{9D8B030D-6E8A-4147-A177-3AD203B41FA5}">
                      <a16:colId xmlns:a16="http://schemas.microsoft.com/office/drawing/2014/main" val="20002"/>
                    </a:ext>
                  </a:extLst>
                </a:gridCol>
                <a:gridCol w="369147">
                  <a:extLst>
                    <a:ext uri="{9D8B030D-6E8A-4147-A177-3AD203B41FA5}">
                      <a16:colId xmlns:a16="http://schemas.microsoft.com/office/drawing/2014/main" val="20003"/>
                    </a:ext>
                  </a:extLst>
                </a:gridCol>
                <a:gridCol w="370556">
                  <a:extLst>
                    <a:ext uri="{9D8B030D-6E8A-4147-A177-3AD203B41FA5}">
                      <a16:colId xmlns:a16="http://schemas.microsoft.com/office/drawing/2014/main" val="20004"/>
                    </a:ext>
                  </a:extLst>
                </a:gridCol>
                <a:gridCol w="369147">
                  <a:extLst>
                    <a:ext uri="{9D8B030D-6E8A-4147-A177-3AD203B41FA5}">
                      <a16:colId xmlns:a16="http://schemas.microsoft.com/office/drawing/2014/main" val="20005"/>
                    </a:ext>
                  </a:extLst>
                </a:gridCol>
                <a:gridCol w="369147">
                  <a:extLst>
                    <a:ext uri="{9D8B030D-6E8A-4147-A177-3AD203B41FA5}">
                      <a16:colId xmlns:a16="http://schemas.microsoft.com/office/drawing/2014/main" val="20006"/>
                    </a:ext>
                  </a:extLst>
                </a:gridCol>
                <a:gridCol w="367738">
                  <a:extLst>
                    <a:ext uri="{9D8B030D-6E8A-4147-A177-3AD203B41FA5}">
                      <a16:colId xmlns:a16="http://schemas.microsoft.com/office/drawing/2014/main" val="20007"/>
                    </a:ext>
                  </a:extLst>
                </a:gridCol>
                <a:gridCol w="369147">
                  <a:extLst>
                    <a:ext uri="{9D8B030D-6E8A-4147-A177-3AD203B41FA5}">
                      <a16:colId xmlns:a16="http://schemas.microsoft.com/office/drawing/2014/main" val="20008"/>
                    </a:ext>
                  </a:extLst>
                </a:gridCol>
                <a:gridCol w="369147">
                  <a:extLst>
                    <a:ext uri="{9D8B030D-6E8A-4147-A177-3AD203B41FA5}">
                      <a16:colId xmlns:a16="http://schemas.microsoft.com/office/drawing/2014/main" val="20009"/>
                    </a:ext>
                  </a:extLst>
                </a:gridCol>
              </a:tblGrid>
              <a:tr h="334350">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0"/>
                  </a:ext>
                </a:extLst>
              </a:tr>
              <a:tr h="334350">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4350">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4350">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4350">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4"/>
                  </a:ext>
                </a:extLst>
              </a:tr>
              <a:tr h="334350">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4350">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4350">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4350">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4350">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dirty="0">
                        <a:ln>
                          <a:noFill/>
                        </a:ln>
                        <a:solidFill>
                          <a:srgbClr val="000000"/>
                        </a:solidFill>
                        <a:effectLst/>
                        <a:latin typeface="Arial" charset="0"/>
                        <a:ea typeface="Microsoft YaHei" pitchFamily="34" charset="-122"/>
                      </a:endParaRPr>
                    </a:p>
                  </a:txBody>
                  <a:tcPr marL="81156" marR="81156" marT="40566" marB="40566"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3" name="Picture 2">
            <a:extLst>
              <a:ext uri="{FF2B5EF4-FFF2-40B4-BE49-F238E27FC236}">
                <a16:creationId xmlns:a16="http://schemas.microsoft.com/office/drawing/2014/main" id="{FC4B5748-8C26-42F2-B471-11BA6EF29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82412"/>
            <a:ext cx="999858" cy="475588"/>
          </a:xfrm>
          <a:prstGeom prst="rect">
            <a:avLst/>
          </a:prstGeom>
        </p:spPr>
      </p:pic>
    </p:spTree>
    <p:extLst>
      <p:ext uri="{BB962C8B-B14F-4D97-AF65-F5344CB8AC3E}">
        <p14:creationId xmlns:p14="http://schemas.microsoft.com/office/powerpoint/2010/main" val="4293139022"/>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790" name="Rectangle 323"/>
          <p:cNvSpPr>
            <a:spLocks noChangeArrowheads="1"/>
          </p:cNvSpPr>
          <p:nvPr/>
        </p:nvSpPr>
        <p:spPr bwMode="auto">
          <a:xfrm>
            <a:off x="8921277" y="6532438"/>
            <a:ext cx="598328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800" dirty="0">
                <a:latin typeface="Arial" panose="020B0604020202020204" pitchFamily="34" charset="0"/>
              </a:rPr>
              <a:t>*Source: The 2010 Sourcebook for Long-Term Care Insurance. 2010.</a:t>
            </a:r>
          </a:p>
          <a:p>
            <a:pPr eaLnBrk="1" hangingPunct="1">
              <a:spcBef>
                <a:spcPct val="0"/>
              </a:spcBef>
              <a:buClrTx/>
              <a:buFontTx/>
              <a:buNone/>
            </a:pPr>
            <a:r>
              <a:rPr lang="en-US" altLang="en-US" sz="800" dirty="0">
                <a:latin typeface="Arial" panose="020B0604020202020204" pitchFamily="34" charset="0"/>
              </a:rPr>
              <a:t>(data compiled by Milliman)   For illustrative purposes only. </a:t>
            </a:r>
          </a:p>
        </p:txBody>
      </p:sp>
      <p:sp>
        <p:nvSpPr>
          <p:cNvPr id="220484" name="Text Box 324"/>
          <p:cNvSpPr txBox="1">
            <a:spLocks noChangeArrowheads="1"/>
          </p:cNvSpPr>
          <p:nvPr/>
        </p:nvSpPr>
        <p:spPr bwMode="auto">
          <a:xfrm>
            <a:off x="2023268" y="114714"/>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lnSpc>
                <a:spcPct val="90000"/>
              </a:lnSpc>
              <a:buSzPct val="100000"/>
              <a:defRPr/>
            </a:pPr>
            <a:r>
              <a:rPr lang="en-US" altLang="en-US" sz="36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Why Long Term Insurance (</a:t>
            </a:r>
            <a:r>
              <a:rPr lang="en-US" altLang="en-US" sz="3600" u="sng" dirty="0" err="1">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LTCi</a:t>
            </a:r>
            <a:r>
              <a:rPr lang="en-US" altLang="en-US" sz="3600"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a:t>
            </a:r>
          </a:p>
        </p:txBody>
      </p:sp>
      <p:sp>
        <p:nvSpPr>
          <p:cNvPr id="220486" name="Text Box 326"/>
          <p:cNvSpPr txBox="1">
            <a:spLocks noChangeArrowheads="1"/>
          </p:cNvSpPr>
          <p:nvPr/>
        </p:nvSpPr>
        <p:spPr bwMode="auto">
          <a:xfrm>
            <a:off x="2583225" y="4711039"/>
            <a:ext cx="6989038" cy="863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buSzPct val="100000"/>
              <a:defRPr/>
            </a:pPr>
            <a:r>
              <a:rPr lang="en-US" altLang="en-US" sz="2400"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Odds of Needing Long-Term Care Insurance</a:t>
            </a:r>
            <a:br>
              <a:rPr lang="en-US" altLang="en-US" sz="2600"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br>
            <a:r>
              <a:rPr lang="en-US" altLang="en-US" sz="2600"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About 72%</a:t>
            </a:r>
          </a:p>
        </p:txBody>
      </p:sp>
      <p:graphicFrame>
        <p:nvGraphicFramePr>
          <p:cNvPr id="8" name="Group 1"/>
          <p:cNvGraphicFramePr>
            <a:graphicFrameLocks noGrp="1"/>
          </p:cNvGraphicFramePr>
          <p:nvPr/>
        </p:nvGraphicFramePr>
        <p:xfrm>
          <a:off x="4232383" y="1293699"/>
          <a:ext cx="3690721" cy="3345370"/>
        </p:xfrm>
        <a:graphic>
          <a:graphicData uri="http://schemas.openxmlformats.org/drawingml/2006/table">
            <a:tbl>
              <a:tblPr/>
              <a:tblGrid>
                <a:gridCol w="369354">
                  <a:extLst>
                    <a:ext uri="{9D8B030D-6E8A-4147-A177-3AD203B41FA5}">
                      <a16:colId xmlns:a16="http://schemas.microsoft.com/office/drawing/2014/main" val="20000"/>
                    </a:ext>
                  </a:extLst>
                </a:gridCol>
                <a:gridCol w="367944">
                  <a:extLst>
                    <a:ext uri="{9D8B030D-6E8A-4147-A177-3AD203B41FA5}">
                      <a16:colId xmlns:a16="http://schemas.microsoft.com/office/drawing/2014/main" val="20001"/>
                    </a:ext>
                  </a:extLst>
                </a:gridCol>
                <a:gridCol w="369354">
                  <a:extLst>
                    <a:ext uri="{9D8B030D-6E8A-4147-A177-3AD203B41FA5}">
                      <a16:colId xmlns:a16="http://schemas.microsoft.com/office/drawing/2014/main" val="20002"/>
                    </a:ext>
                  </a:extLst>
                </a:gridCol>
                <a:gridCol w="369354">
                  <a:extLst>
                    <a:ext uri="{9D8B030D-6E8A-4147-A177-3AD203B41FA5}">
                      <a16:colId xmlns:a16="http://schemas.microsoft.com/office/drawing/2014/main" val="20003"/>
                    </a:ext>
                  </a:extLst>
                </a:gridCol>
                <a:gridCol w="370764">
                  <a:extLst>
                    <a:ext uri="{9D8B030D-6E8A-4147-A177-3AD203B41FA5}">
                      <a16:colId xmlns:a16="http://schemas.microsoft.com/office/drawing/2014/main" val="20004"/>
                    </a:ext>
                  </a:extLst>
                </a:gridCol>
                <a:gridCol w="367944">
                  <a:extLst>
                    <a:ext uri="{9D8B030D-6E8A-4147-A177-3AD203B41FA5}">
                      <a16:colId xmlns:a16="http://schemas.microsoft.com/office/drawing/2014/main" val="20005"/>
                    </a:ext>
                  </a:extLst>
                </a:gridCol>
                <a:gridCol w="369354">
                  <a:extLst>
                    <a:ext uri="{9D8B030D-6E8A-4147-A177-3AD203B41FA5}">
                      <a16:colId xmlns:a16="http://schemas.microsoft.com/office/drawing/2014/main" val="20006"/>
                    </a:ext>
                  </a:extLst>
                </a:gridCol>
                <a:gridCol w="369354">
                  <a:extLst>
                    <a:ext uri="{9D8B030D-6E8A-4147-A177-3AD203B41FA5}">
                      <a16:colId xmlns:a16="http://schemas.microsoft.com/office/drawing/2014/main" val="20007"/>
                    </a:ext>
                  </a:extLst>
                </a:gridCol>
                <a:gridCol w="367945">
                  <a:extLst>
                    <a:ext uri="{9D8B030D-6E8A-4147-A177-3AD203B41FA5}">
                      <a16:colId xmlns:a16="http://schemas.microsoft.com/office/drawing/2014/main" val="20008"/>
                    </a:ext>
                  </a:extLst>
                </a:gridCol>
                <a:gridCol w="369354">
                  <a:extLst>
                    <a:ext uri="{9D8B030D-6E8A-4147-A177-3AD203B41FA5}">
                      <a16:colId xmlns:a16="http://schemas.microsoft.com/office/drawing/2014/main" val="20009"/>
                    </a:ext>
                  </a:extLst>
                </a:gridCol>
              </a:tblGrid>
              <a:tr h="3345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0"/>
                  </a:ext>
                </a:extLst>
              </a:tr>
              <a:tr h="3345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45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2"/>
                  </a:ext>
                </a:extLst>
              </a:tr>
              <a:tr h="3345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3"/>
                  </a:ext>
                </a:extLst>
              </a:tr>
              <a:tr h="3345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4"/>
                  </a:ext>
                </a:extLst>
              </a:tr>
              <a:tr h="3345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5"/>
                  </a:ext>
                </a:extLst>
              </a:tr>
              <a:tr h="3345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6"/>
                  </a:ext>
                </a:extLst>
              </a:tr>
              <a:tr h="3345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7"/>
                  </a:ext>
                </a:extLst>
              </a:tr>
              <a:tr h="3345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8"/>
                  </a:ext>
                </a:extLst>
              </a:tr>
              <a:tr h="3345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4" charset="0"/>
                          <a:ea typeface="Microsoft YaHei" pitchFamily="34"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4" charset="0"/>
                          <a:ea typeface="Microsoft YaHei" pitchFamily="34"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4" charset="0"/>
                          <a:ea typeface="Microsoft YaHei" pitchFamily="34"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4" charset="0"/>
                          <a:ea typeface="Microsoft YaHei" pitchFamily="34" charset="-122"/>
                        </a:defRPr>
                      </a:lvl9pPr>
                    </a:lstStyle>
                    <a:p>
                      <a:pPr marL="0" marR="0" lvl="0" indent="0" algn="l" defTabSz="457200" rtl="0" eaLnBrk="1" fontAlgn="base" latinLnBrk="0" hangingPunct="1">
                        <a:lnSpc>
                          <a:spcPct val="104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600" b="0" i="0" u="none" strike="noStrike" cap="none" normalizeH="0" baseline="0">
                        <a:ln>
                          <a:noFill/>
                        </a:ln>
                        <a:solidFill>
                          <a:srgbClr val="000000"/>
                        </a:solidFill>
                        <a:effectLst/>
                        <a:latin typeface="Arial" charset="0"/>
                        <a:ea typeface="Microsoft YaHei" pitchFamily="34" charset="-122"/>
                      </a:endParaRPr>
                    </a:p>
                  </a:txBody>
                  <a:tcPr marL="81201" marR="81201" marT="40588" marB="405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9"/>
                  </a:ext>
                </a:extLst>
              </a:tr>
            </a:tbl>
          </a:graphicData>
        </a:graphic>
      </p:graphicFrame>
      <p:pic>
        <p:nvPicPr>
          <p:cNvPr id="4" name="Picture 3">
            <a:extLst>
              <a:ext uri="{FF2B5EF4-FFF2-40B4-BE49-F238E27FC236}">
                <a16:creationId xmlns:a16="http://schemas.microsoft.com/office/drawing/2014/main" id="{C88F953C-3A1C-46F3-819A-52F23D0C6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3845"/>
            <a:ext cx="965675" cy="459328"/>
          </a:xfrm>
          <a:prstGeom prst="rect">
            <a:avLst/>
          </a:prstGeom>
        </p:spPr>
      </p:pic>
      <p:pic>
        <p:nvPicPr>
          <p:cNvPr id="16" name="Picture 15">
            <a:extLst>
              <a:ext uri="{FF2B5EF4-FFF2-40B4-BE49-F238E27FC236}">
                <a16:creationId xmlns:a16="http://schemas.microsoft.com/office/drawing/2014/main" id="{39A38DBC-20DA-499E-8507-95ED0EFF4EB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25198" y="1842913"/>
            <a:ext cx="2957050" cy="1929968"/>
          </a:xfrm>
          <a:prstGeom prst="rect">
            <a:avLst/>
          </a:prstGeom>
        </p:spPr>
      </p:pic>
      <p:pic>
        <p:nvPicPr>
          <p:cNvPr id="19" name="Picture 18">
            <a:extLst>
              <a:ext uri="{FF2B5EF4-FFF2-40B4-BE49-F238E27FC236}">
                <a16:creationId xmlns:a16="http://schemas.microsoft.com/office/drawing/2014/main" id="{C0EE4AD0-07D2-4FF5-BFDF-2F9A38E5FD1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451872" y="1951061"/>
            <a:ext cx="2452657" cy="1632707"/>
          </a:xfrm>
          <a:prstGeom prst="rect">
            <a:avLst/>
          </a:prstGeom>
        </p:spPr>
      </p:pic>
    </p:spTree>
    <p:extLst>
      <p:ext uri="{BB962C8B-B14F-4D97-AF65-F5344CB8AC3E}">
        <p14:creationId xmlns:p14="http://schemas.microsoft.com/office/powerpoint/2010/main" val="1666650601"/>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484311" y="872455"/>
            <a:ext cx="10084107" cy="1031846"/>
          </a:xfrm>
        </p:spPr>
        <p:txBody>
          <a:bodyPr>
            <a:normAutofit fontScale="90000"/>
          </a:bodyPr>
          <a:lstStyle/>
          <a:p>
            <a:r>
              <a:rPr lang="en-US" sz="4900" u="sng" dirty="0">
                <a:solidFill>
                  <a:srgbClr val="0070C0"/>
                </a:solidFill>
                <a:latin typeface="Verdana" panose="020B0604030504040204" pitchFamily="34" charset="0"/>
                <a:ea typeface="Verdana" panose="020B0604030504040204" pitchFamily="34" charset="0"/>
              </a:rPr>
              <a:t>Average cost of long-term care </a:t>
            </a:r>
            <a:br>
              <a:rPr lang="en-US" sz="4900" u="sng" dirty="0">
                <a:solidFill>
                  <a:srgbClr val="0070C0"/>
                </a:solidFill>
                <a:latin typeface="Verdana" panose="020B0604030504040204" pitchFamily="34" charset="0"/>
                <a:ea typeface="Verdana" panose="020B0604030504040204" pitchFamily="34" charset="0"/>
              </a:rPr>
            </a:br>
            <a:r>
              <a:rPr lang="en-US" sz="4900" u="sng" dirty="0">
                <a:solidFill>
                  <a:srgbClr val="0070C0"/>
                </a:solidFill>
                <a:latin typeface="Verdana" panose="020B0604030504040204" pitchFamily="34" charset="0"/>
                <a:ea typeface="Verdana" panose="020B0604030504040204" pitchFamily="34" charset="0"/>
              </a:rPr>
              <a:t>per year:</a:t>
            </a:r>
            <a:br>
              <a:rPr lang="en-US" sz="6600" u="sng" dirty="0">
                <a:solidFill>
                  <a:srgbClr val="0070C0"/>
                </a:solidFill>
                <a:latin typeface="Verdana" panose="020B0604030504040204" pitchFamily="34" charset="0"/>
                <a:ea typeface="Verdana" panose="020B0604030504040204" pitchFamily="34" charset="0"/>
              </a:rPr>
            </a:br>
            <a:endParaRPr lang="en-US" sz="6600" u="sng" dirty="0">
              <a:solidFill>
                <a:srgbClr val="0070C0"/>
              </a:solidFill>
              <a:latin typeface="Verdana" panose="020B0604030504040204" pitchFamily="34" charset="0"/>
              <a:ea typeface="Verdana" panose="020B0604030504040204" pitchFamily="34" charset="0"/>
            </a:endParaRPr>
          </a:p>
        </p:txBody>
      </p:sp>
      <p:sp>
        <p:nvSpPr>
          <p:cNvPr id="26627" name="Rectangle 3"/>
          <p:cNvSpPr>
            <a:spLocks noGrp="1" noChangeArrowheads="1"/>
          </p:cNvSpPr>
          <p:nvPr>
            <p:ph idx="1"/>
          </p:nvPr>
        </p:nvSpPr>
        <p:spPr>
          <a:xfrm>
            <a:off x="2819400" y="1676400"/>
            <a:ext cx="7391400" cy="4038600"/>
          </a:xfrm>
        </p:spPr>
        <p:txBody>
          <a:bodyPr>
            <a:normAutofit fontScale="40000" lnSpcReduction="20000"/>
          </a:bodyPr>
          <a:lstStyle/>
          <a:p>
            <a:pPr marL="0" indent="0" eaLnBrk="1" hangingPunct="1">
              <a:buNone/>
            </a:pPr>
            <a:endParaRPr lang="en-US" sz="4100" dirty="0">
              <a:solidFill>
                <a:srgbClr val="0070C0"/>
              </a:solidFill>
              <a:latin typeface="Verdana" panose="020B0604030504040204" pitchFamily="34" charset="0"/>
              <a:ea typeface="Verdana" panose="020B0604030504040204" pitchFamily="34" charset="0"/>
            </a:endParaRPr>
          </a:p>
          <a:p>
            <a:pPr marL="0" indent="0" eaLnBrk="1" hangingPunct="1">
              <a:buNone/>
            </a:pPr>
            <a:endParaRPr lang="en-US" sz="4100" dirty="0">
              <a:solidFill>
                <a:srgbClr val="0070C0"/>
              </a:solidFill>
              <a:latin typeface="Verdana" panose="020B0604030504040204" pitchFamily="34" charset="0"/>
              <a:ea typeface="Verdana" panose="020B0604030504040204" pitchFamily="34" charset="0"/>
            </a:endParaRPr>
          </a:p>
          <a:p>
            <a:pPr marL="0" indent="0" eaLnBrk="1" hangingPunct="1">
              <a:buNone/>
            </a:pPr>
            <a:endParaRPr lang="en-US" sz="4100" dirty="0">
              <a:solidFill>
                <a:srgbClr val="0070C0"/>
              </a:solidFill>
              <a:latin typeface="Verdana" panose="020B0604030504040204" pitchFamily="34" charset="0"/>
              <a:ea typeface="Verdana" panose="020B0604030504040204" pitchFamily="34" charset="0"/>
            </a:endParaRPr>
          </a:p>
          <a:p>
            <a:pPr marL="0" indent="0" eaLnBrk="1" hangingPunct="1">
              <a:buNone/>
            </a:pPr>
            <a:endParaRPr lang="en-US" sz="5000" dirty="0">
              <a:solidFill>
                <a:srgbClr val="0070C0"/>
              </a:solidFill>
              <a:latin typeface="Verdana" panose="020B0604030504040204" pitchFamily="34" charset="0"/>
              <a:ea typeface="Verdana" panose="020B0604030504040204" pitchFamily="34" charset="0"/>
            </a:endParaRPr>
          </a:p>
          <a:p>
            <a:pPr eaLnBrk="1" hangingPunct="1"/>
            <a:r>
              <a:rPr lang="en-US" sz="5000" dirty="0">
                <a:solidFill>
                  <a:srgbClr val="0070C0"/>
                </a:solidFill>
                <a:latin typeface="Verdana" panose="020B0604030504040204" pitchFamily="34" charset="0"/>
                <a:ea typeface="Verdana" panose="020B0604030504040204" pitchFamily="34" charset="0"/>
              </a:rPr>
              <a:t>Private room: $79,935</a:t>
            </a:r>
            <a:r>
              <a:rPr lang="en-US" sz="5000" baseline="30000" dirty="0">
                <a:solidFill>
                  <a:srgbClr val="0070C0"/>
                </a:solidFill>
                <a:latin typeface="Verdana" panose="020B0604030504040204" pitchFamily="34" charset="0"/>
                <a:ea typeface="Verdana" panose="020B0604030504040204" pitchFamily="34" charset="0"/>
              </a:rPr>
              <a:t>1</a:t>
            </a:r>
          </a:p>
          <a:p>
            <a:pPr eaLnBrk="1" hangingPunct="1"/>
            <a:r>
              <a:rPr lang="en-US" sz="5000" dirty="0">
                <a:solidFill>
                  <a:srgbClr val="0070C0"/>
                </a:solidFill>
                <a:latin typeface="Verdana" panose="020B0604030504040204" pitchFamily="34" charset="0"/>
                <a:ea typeface="Verdana" panose="020B0604030504040204" pitchFamily="34" charset="0"/>
              </a:rPr>
              <a:t>Cost for average 2.5 year stay: $199,837</a:t>
            </a:r>
          </a:p>
          <a:p>
            <a:pPr eaLnBrk="1" hangingPunct="1"/>
            <a:r>
              <a:rPr lang="en-US" sz="5000" dirty="0">
                <a:solidFill>
                  <a:srgbClr val="0070C0"/>
                </a:solidFill>
                <a:latin typeface="Verdana" panose="020B0604030504040204" pitchFamily="34" charset="0"/>
                <a:ea typeface="Verdana" panose="020B0604030504040204" pitchFamily="34" charset="0"/>
              </a:rPr>
              <a:t>Semi-private room: $72,270</a:t>
            </a:r>
            <a:r>
              <a:rPr lang="en-US" sz="5000" baseline="30000" dirty="0">
                <a:solidFill>
                  <a:srgbClr val="0070C0"/>
                </a:solidFill>
                <a:latin typeface="Verdana" panose="020B0604030504040204" pitchFamily="34" charset="0"/>
                <a:ea typeface="Verdana" panose="020B0604030504040204" pitchFamily="34" charset="0"/>
              </a:rPr>
              <a:t>1</a:t>
            </a:r>
          </a:p>
          <a:p>
            <a:pPr eaLnBrk="1" hangingPunct="1"/>
            <a:r>
              <a:rPr lang="en-US" sz="5000" dirty="0">
                <a:solidFill>
                  <a:srgbClr val="0070C0"/>
                </a:solidFill>
                <a:latin typeface="Verdana" panose="020B0604030504040204" pitchFamily="34" charset="0"/>
                <a:ea typeface="Verdana" panose="020B0604030504040204" pitchFamily="34" charset="0"/>
              </a:rPr>
              <a:t>Assisted living facility: $37,572</a:t>
            </a:r>
            <a:r>
              <a:rPr lang="en-US" sz="5000" baseline="30000" dirty="0">
                <a:solidFill>
                  <a:srgbClr val="0070C0"/>
                </a:solidFill>
                <a:latin typeface="Verdana" panose="020B0604030504040204" pitchFamily="34" charset="0"/>
                <a:ea typeface="Verdana" panose="020B0604030504040204" pitchFamily="34" charset="0"/>
              </a:rPr>
              <a:t>1</a:t>
            </a:r>
          </a:p>
          <a:p>
            <a:pPr algn="ctr" eaLnBrk="1" hangingPunct="1">
              <a:buFont typeface="Wingdings" pitchFamily="2" charset="2"/>
              <a:buNone/>
            </a:pPr>
            <a:endParaRPr lang="en-US" baseline="30000" dirty="0"/>
          </a:p>
          <a:p>
            <a:pPr algn="ctr" eaLnBrk="1" hangingPunct="1">
              <a:buFont typeface="Wingdings" pitchFamily="2" charset="2"/>
              <a:buNone/>
            </a:pPr>
            <a:endParaRPr lang="en-US" baseline="30000" dirty="0"/>
          </a:p>
          <a:p>
            <a:pPr eaLnBrk="1" hangingPunct="1">
              <a:buFont typeface="Wingdings" pitchFamily="2" charset="2"/>
              <a:buNone/>
            </a:pPr>
            <a:endParaRPr lang="en-US" sz="1000" dirty="0"/>
          </a:p>
          <a:p>
            <a:pPr eaLnBrk="1" hangingPunct="1">
              <a:buFont typeface="Wingdings" pitchFamily="2" charset="2"/>
              <a:buNone/>
            </a:pPr>
            <a:endParaRPr lang="en-US" sz="1000" dirty="0"/>
          </a:p>
          <a:p>
            <a:pPr eaLnBrk="1" hangingPunct="1">
              <a:buFont typeface="Wingdings" pitchFamily="2" charset="2"/>
              <a:buNone/>
            </a:pPr>
            <a:endParaRPr lang="en-US" sz="1000" dirty="0"/>
          </a:p>
          <a:p>
            <a:pPr eaLnBrk="1" hangingPunct="1">
              <a:buFont typeface="Wingdings" pitchFamily="2" charset="2"/>
              <a:buNone/>
            </a:pPr>
            <a:endParaRPr lang="en-US" sz="1000" dirty="0"/>
          </a:p>
          <a:p>
            <a:pPr eaLnBrk="1" hangingPunct="1">
              <a:buFont typeface="Wingdings" pitchFamily="2" charset="2"/>
              <a:buNone/>
            </a:pPr>
            <a:endParaRPr lang="en-US" sz="1000" dirty="0"/>
          </a:p>
          <a:p>
            <a:pPr eaLnBrk="1" hangingPunct="1">
              <a:buFont typeface="Wingdings" pitchFamily="2" charset="2"/>
              <a:buNone/>
            </a:pPr>
            <a:r>
              <a:rPr lang="en-US" sz="1000" dirty="0">
                <a:solidFill>
                  <a:schemeClr val="tx2"/>
                </a:solidFill>
              </a:rPr>
              <a:t>1 National Clearing House for Long-term Care Information, U.S. Dept of Health and Human Services, 2010.</a:t>
            </a:r>
          </a:p>
        </p:txBody>
      </p:sp>
      <p:pic>
        <p:nvPicPr>
          <p:cNvPr id="3" name="Picture 2">
            <a:extLst>
              <a:ext uri="{FF2B5EF4-FFF2-40B4-BE49-F238E27FC236}">
                <a16:creationId xmlns:a16="http://schemas.microsoft.com/office/drawing/2014/main" id="{FB69B9D5-0ABB-4610-82EF-EC1EF426A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5128"/>
            <a:ext cx="973123" cy="462871"/>
          </a:xfrm>
          <a:prstGeom prst="rect">
            <a:avLst/>
          </a:prstGeom>
        </p:spPr>
      </p:pic>
      <p:pic>
        <p:nvPicPr>
          <p:cNvPr id="5" name="Picture 4">
            <a:extLst>
              <a:ext uri="{FF2B5EF4-FFF2-40B4-BE49-F238E27FC236}">
                <a16:creationId xmlns:a16="http://schemas.microsoft.com/office/drawing/2014/main" id="{A3C60DB9-CC3B-4A9D-B1BC-86393C92FA3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629659" y="3675265"/>
            <a:ext cx="2068061" cy="1551046"/>
          </a:xfrm>
          <a:prstGeom prst="rect">
            <a:avLst/>
          </a:prstGeom>
        </p:spPr>
      </p:pic>
      <p:pic>
        <p:nvPicPr>
          <p:cNvPr id="8" name="Picture 7">
            <a:extLst>
              <a:ext uri="{FF2B5EF4-FFF2-40B4-BE49-F238E27FC236}">
                <a16:creationId xmlns:a16="http://schemas.microsoft.com/office/drawing/2014/main" id="{E41274EF-1B84-4AA9-8D61-A5E086ABF85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472570" y="2026588"/>
            <a:ext cx="2382240" cy="1191120"/>
          </a:xfrm>
          <a:prstGeom prst="rect">
            <a:avLst/>
          </a:prstGeom>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84310" y="0"/>
            <a:ext cx="10018713" cy="2444097"/>
          </a:xfrm>
        </p:spPr>
        <p:txBody>
          <a:bodyPr>
            <a:normAutofit/>
          </a:bodyPr>
          <a:lstStyle/>
          <a:p>
            <a:r>
              <a:rPr lang="en-US" u="sng" dirty="0">
                <a:solidFill>
                  <a:srgbClr val="0070C0"/>
                </a:solidFill>
                <a:latin typeface="Verdana" panose="020B0604030504040204" pitchFamily="34" charset="0"/>
                <a:ea typeface="Verdana" panose="020B0604030504040204" pitchFamily="34" charset="0"/>
              </a:rPr>
              <a:t>How loved ones paid for the costs of their own long-term care:</a:t>
            </a:r>
            <a:br>
              <a:rPr lang="en-US" sz="4400" u="sng" dirty="0">
                <a:solidFill>
                  <a:srgbClr val="0070C0"/>
                </a:solidFill>
                <a:latin typeface="Verdana" panose="020B0604030504040204" pitchFamily="34" charset="0"/>
                <a:ea typeface="Verdana" panose="020B0604030504040204" pitchFamily="34" charset="0"/>
              </a:rPr>
            </a:br>
            <a:endParaRPr lang="en-US" sz="6600" u="sng" dirty="0">
              <a:solidFill>
                <a:srgbClr val="0070C0"/>
              </a:solidFill>
              <a:latin typeface="Verdana" panose="020B0604030504040204" pitchFamily="34" charset="0"/>
              <a:ea typeface="Verdana" panose="020B0604030504040204" pitchFamily="34" charset="0"/>
            </a:endParaRPr>
          </a:p>
        </p:txBody>
      </p:sp>
      <p:pic>
        <p:nvPicPr>
          <p:cNvPr id="28676" name="Picture 4"/>
          <p:cNvPicPr>
            <a:picLocks noChangeAspect="1" noChangeArrowheads="1"/>
          </p:cNvPicPr>
          <p:nvPr/>
        </p:nvPicPr>
        <p:blipFill>
          <a:blip r:embed="rId2" cstate="print"/>
          <a:srcRect l="21622" t="42717" r="28378" b="19063"/>
          <a:stretch>
            <a:fillRect/>
          </a:stretch>
        </p:blipFill>
        <p:spPr bwMode="auto">
          <a:xfrm>
            <a:off x="2517397" y="2323749"/>
            <a:ext cx="7315200" cy="3624123"/>
          </a:xfrm>
          <a:prstGeom prst="rect">
            <a:avLst/>
          </a:prstGeom>
          <a:noFill/>
          <a:ln w="9525">
            <a:noFill/>
            <a:miter lim="800000"/>
            <a:headEnd/>
            <a:tailEnd/>
          </a:ln>
        </p:spPr>
      </p:pic>
      <p:sp>
        <p:nvSpPr>
          <p:cNvPr id="28677" name="Text Box 5"/>
          <p:cNvSpPr txBox="1">
            <a:spLocks noChangeArrowheads="1"/>
          </p:cNvSpPr>
          <p:nvPr/>
        </p:nvSpPr>
        <p:spPr bwMode="auto">
          <a:xfrm>
            <a:off x="7859086" y="6613525"/>
            <a:ext cx="7772400" cy="244475"/>
          </a:xfrm>
          <a:prstGeom prst="rect">
            <a:avLst/>
          </a:prstGeom>
          <a:noFill/>
          <a:ln w="9525">
            <a:noFill/>
            <a:miter lim="800000"/>
            <a:headEnd/>
            <a:tailEnd/>
          </a:ln>
        </p:spPr>
        <p:txBody>
          <a:bodyPr wrap="square">
            <a:spAutoFit/>
          </a:bodyPr>
          <a:lstStyle/>
          <a:p>
            <a:pPr>
              <a:spcBef>
                <a:spcPct val="50000"/>
              </a:spcBef>
            </a:pPr>
            <a:r>
              <a:rPr lang="en-US" sz="1000" dirty="0"/>
              <a:t>Lincoln Financial Life Stages Survey: Long-Term Care, September/October 2010.</a:t>
            </a:r>
          </a:p>
        </p:txBody>
      </p:sp>
      <p:pic>
        <p:nvPicPr>
          <p:cNvPr id="3" name="Picture 2">
            <a:extLst>
              <a:ext uri="{FF2B5EF4-FFF2-40B4-BE49-F238E27FC236}">
                <a16:creationId xmlns:a16="http://schemas.microsoft.com/office/drawing/2014/main" id="{A481E857-C29A-4BCC-BCF1-AEC484527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2254"/>
            <a:ext cx="979167" cy="465746"/>
          </a:xfrm>
          <a:prstGeom prst="rect">
            <a:avLst/>
          </a:prstGeom>
        </p:spPr>
      </p:pic>
    </p:spTree>
  </p:cSld>
  <p:clrMapOvr>
    <a:masterClrMapping/>
  </p:clrMapOvr>
  <p:transition spd="slow">
    <p:whee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1"/>
          <p:cNvSpPr txBox="1">
            <a:spLocks noChangeArrowheads="1"/>
          </p:cNvSpPr>
          <p:nvPr/>
        </p:nvSpPr>
        <p:spPr bwMode="auto">
          <a:xfrm>
            <a:off x="3778344" y="1681163"/>
            <a:ext cx="6721214" cy="4249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230188" indent="-230188" eaLnBrk="0" hangingPunct="0">
              <a:spcBef>
                <a:spcPts val="800"/>
              </a:spcBef>
              <a:buClr>
                <a:srgbClr val="000000"/>
              </a:buClr>
              <a:buSzPct val="100000"/>
              <a:buFont typeface="Times New Roman" panose="02020603050405020304" pitchFamily="18" charset="0"/>
              <a:tabLst>
                <a:tab pos="230188" algn="l"/>
                <a:tab pos="687388" algn="l"/>
                <a:tab pos="1144588" algn="l"/>
                <a:tab pos="1601788" algn="l"/>
                <a:tab pos="2058988" algn="l"/>
                <a:tab pos="2516188" algn="l"/>
                <a:tab pos="2973388" algn="l"/>
                <a:tab pos="3430588" algn="l"/>
                <a:tab pos="3887788" algn="l"/>
                <a:tab pos="4344988" algn="l"/>
                <a:tab pos="4802188" algn="l"/>
                <a:tab pos="5259388" algn="l"/>
                <a:tab pos="5716588" algn="l"/>
                <a:tab pos="6173788" algn="l"/>
                <a:tab pos="6630988" algn="l"/>
                <a:tab pos="7088188" algn="l"/>
                <a:tab pos="7545388" algn="l"/>
                <a:tab pos="8002588" algn="l"/>
                <a:tab pos="8459788" algn="l"/>
                <a:tab pos="8916988" algn="l"/>
                <a:tab pos="9374188" algn="l"/>
              </a:tabLst>
              <a:defRPr sz="3200">
                <a:solidFill>
                  <a:srgbClr val="000000"/>
                </a:solidFill>
                <a:latin typeface="Calibri" panose="020F0502020204030204" pitchFamily="34" charset="0"/>
                <a:ea typeface="Microsoft YaHei" panose="020B0503020204020204" pitchFamily="34" charset="-122"/>
              </a:defRPr>
            </a:lvl1pPr>
            <a:lvl2pPr marL="795338" indent="-338138" eaLnBrk="0" hangingPunct="0">
              <a:spcBef>
                <a:spcPts val="700"/>
              </a:spcBef>
              <a:buClr>
                <a:srgbClr val="000000"/>
              </a:buClr>
              <a:buSzPct val="100000"/>
              <a:buFont typeface="Times New Roman" panose="02020603050405020304" pitchFamily="18" charset="0"/>
              <a:tabLst>
                <a:tab pos="230188" algn="l"/>
                <a:tab pos="687388" algn="l"/>
                <a:tab pos="1144588" algn="l"/>
                <a:tab pos="1601788" algn="l"/>
                <a:tab pos="2058988" algn="l"/>
                <a:tab pos="2516188" algn="l"/>
                <a:tab pos="2973388" algn="l"/>
                <a:tab pos="3430588" algn="l"/>
                <a:tab pos="3887788" algn="l"/>
                <a:tab pos="4344988" algn="l"/>
                <a:tab pos="4802188" algn="l"/>
                <a:tab pos="5259388" algn="l"/>
                <a:tab pos="5716588" algn="l"/>
                <a:tab pos="6173788" algn="l"/>
                <a:tab pos="6630988" algn="l"/>
                <a:tab pos="7088188" algn="l"/>
                <a:tab pos="7545388" algn="l"/>
                <a:tab pos="8002588" algn="l"/>
                <a:tab pos="8459788" algn="l"/>
                <a:tab pos="8916988" algn="l"/>
                <a:tab pos="9374188"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230188" algn="l"/>
                <a:tab pos="687388" algn="l"/>
                <a:tab pos="1144588" algn="l"/>
                <a:tab pos="1601788" algn="l"/>
                <a:tab pos="2058988" algn="l"/>
                <a:tab pos="2516188" algn="l"/>
                <a:tab pos="2973388" algn="l"/>
                <a:tab pos="3430588" algn="l"/>
                <a:tab pos="3887788" algn="l"/>
                <a:tab pos="4344988" algn="l"/>
                <a:tab pos="4802188" algn="l"/>
                <a:tab pos="5259388" algn="l"/>
                <a:tab pos="5716588" algn="l"/>
                <a:tab pos="6173788" algn="l"/>
                <a:tab pos="6630988" algn="l"/>
                <a:tab pos="7088188" algn="l"/>
                <a:tab pos="7545388" algn="l"/>
                <a:tab pos="8002588" algn="l"/>
                <a:tab pos="8459788" algn="l"/>
                <a:tab pos="8916988" algn="l"/>
                <a:tab pos="9374188"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230188" algn="l"/>
                <a:tab pos="687388" algn="l"/>
                <a:tab pos="1144588" algn="l"/>
                <a:tab pos="1601788" algn="l"/>
                <a:tab pos="2058988" algn="l"/>
                <a:tab pos="2516188" algn="l"/>
                <a:tab pos="2973388" algn="l"/>
                <a:tab pos="3430588" algn="l"/>
                <a:tab pos="3887788" algn="l"/>
                <a:tab pos="4344988" algn="l"/>
                <a:tab pos="4802188" algn="l"/>
                <a:tab pos="5259388" algn="l"/>
                <a:tab pos="5716588" algn="l"/>
                <a:tab pos="6173788" algn="l"/>
                <a:tab pos="6630988" algn="l"/>
                <a:tab pos="7088188" algn="l"/>
                <a:tab pos="7545388" algn="l"/>
                <a:tab pos="8002588" algn="l"/>
                <a:tab pos="8459788" algn="l"/>
                <a:tab pos="8916988" algn="l"/>
                <a:tab pos="9374188"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230188" algn="l"/>
                <a:tab pos="687388" algn="l"/>
                <a:tab pos="1144588" algn="l"/>
                <a:tab pos="1601788" algn="l"/>
                <a:tab pos="2058988" algn="l"/>
                <a:tab pos="2516188" algn="l"/>
                <a:tab pos="2973388" algn="l"/>
                <a:tab pos="3430588" algn="l"/>
                <a:tab pos="3887788" algn="l"/>
                <a:tab pos="4344988" algn="l"/>
                <a:tab pos="4802188" algn="l"/>
                <a:tab pos="5259388" algn="l"/>
                <a:tab pos="5716588" algn="l"/>
                <a:tab pos="6173788" algn="l"/>
                <a:tab pos="6630988" algn="l"/>
                <a:tab pos="7088188" algn="l"/>
                <a:tab pos="7545388" algn="l"/>
                <a:tab pos="8002588" algn="l"/>
                <a:tab pos="8459788" algn="l"/>
                <a:tab pos="8916988" algn="l"/>
                <a:tab pos="9374188"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230188" algn="l"/>
                <a:tab pos="687388" algn="l"/>
                <a:tab pos="1144588" algn="l"/>
                <a:tab pos="1601788" algn="l"/>
                <a:tab pos="2058988" algn="l"/>
                <a:tab pos="2516188" algn="l"/>
                <a:tab pos="2973388" algn="l"/>
                <a:tab pos="3430588" algn="l"/>
                <a:tab pos="3887788" algn="l"/>
                <a:tab pos="4344988" algn="l"/>
                <a:tab pos="4802188" algn="l"/>
                <a:tab pos="5259388" algn="l"/>
                <a:tab pos="5716588" algn="l"/>
                <a:tab pos="6173788" algn="l"/>
                <a:tab pos="6630988" algn="l"/>
                <a:tab pos="7088188" algn="l"/>
                <a:tab pos="7545388" algn="l"/>
                <a:tab pos="8002588" algn="l"/>
                <a:tab pos="8459788" algn="l"/>
                <a:tab pos="8916988" algn="l"/>
                <a:tab pos="9374188"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230188" algn="l"/>
                <a:tab pos="687388" algn="l"/>
                <a:tab pos="1144588" algn="l"/>
                <a:tab pos="1601788" algn="l"/>
                <a:tab pos="2058988" algn="l"/>
                <a:tab pos="2516188" algn="l"/>
                <a:tab pos="2973388" algn="l"/>
                <a:tab pos="3430588" algn="l"/>
                <a:tab pos="3887788" algn="l"/>
                <a:tab pos="4344988" algn="l"/>
                <a:tab pos="4802188" algn="l"/>
                <a:tab pos="5259388" algn="l"/>
                <a:tab pos="5716588" algn="l"/>
                <a:tab pos="6173788" algn="l"/>
                <a:tab pos="6630988" algn="l"/>
                <a:tab pos="7088188" algn="l"/>
                <a:tab pos="7545388" algn="l"/>
                <a:tab pos="8002588" algn="l"/>
                <a:tab pos="8459788" algn="l"/>
                <a:tab pos="8916988" algn="l"/>
                <a:tab pos="9374188"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230188" algn="l"/>
                <a:tab pos="687388" algn="l"/>
                <a:tab pos="1144588" algn="l"/>
                <a:tab pos="1601788" algn="l"/>
                <a:tab pos="2058988" algn="l"/>
                <a:tab pos="2516188" algn="l"/>
                <a:tab pos="2973388" algn="l"/>
                <a:tab pos="3430588" algn="l"/>
                <a:tab pos="3887788" algn="l"/>
                <a:tab pos="4344988" algn="l"/>
                <a:tab pos="4802188" algn="l"/>
                <a:tab pos="5259388" algn="l"/>
                <a:tab pos="5716588" algn="l"/>
                <a:tab pos="6173788" algn="l"/>
                <a:tab pos="6630988" algn="l"/>
                <a:tab pos="7088188" algn="l"/>
                <a:tab pos="7545388" algn="l"/>
                <a:tab pos="8002588" algn="l"/>
                <a:tab pos="8459788" algn="l"/>
                <a:tab pos="8916988" algn="l"/>
                <a:tab pos="9374188"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230188" algn="l"/>
                <a:tab pos="687388" algn="l"/>
                <a:tab pos="1144588" algn="l"/>
                <a:tab pos="1601788" algn="l"/>
                <a:tab pos="2058988" algn="l"/>
                <a:tab pos="2516188" algn="l"/>
                <a:tab pos="2973388" algn="l"/>
                <a:tab pos="3430588" algn="l"/>
                <a:tab pos="3887788" algn="l"/>
                <a:tab pos="4344988" algn="l"/>
                <a:tab pos="4802188" algn="l"/>
                <a:tab pos="5259388" algn="l"/>
                <a:tab pos="5716588" algn="l"/>
                <a:tab pos="6173788" algn="l"/>
                <a:tab pos="6630988" algn="l"/>
                <a:tab pos="7088188" algn="l"/>
                <a:tab pos="7545388" algn="l"/>
                <a:tab pos="8002588" algn="l"/>
                <a:tab pos="8459788" algn="l"/>
                <a:tab pos="8916988" algn="l"/>
                <a:tab pos="9374188" algn="l"/>
              </a:tabLst>
              <a:defRPr sz="2000">
                <a:solidFill>
                  <a:srgbClr val="000000"/>
                </a:solidFill>
                <a:latin typeface="Calibri" panose="020F0502020204030204" pitchFamily="34" charset="0"/>
                <a:ea typeface="Microsoft YaHei" panose="020B0503020204020204" pitchFamily="34" charset="-122"/>
              </a:defRPr>
            </a:lvl9pPr>
          </a:lstStyle>
          <a:p>
            <a:pPr marL="0" indent="0" eaLnBrk="1" hangingPunct="1">
              <a:spcBef>
                <a:spcPct val="0"/>
              </a:spcBef>
            </a:pPr>
            <a:r>
              <a:rPr lang="en-US" altLang="en-US" sz="2600" dirty="0" err="1">
                <a:solidFill>
                  <a:srgbClr val="0070C0"/>
                </a:solidFill>
                <a:latin typeface="Verdana" panose="020B0604030504040204" pitchFamily="34" charset="0"/>
                <a:ea typeface="Verdana" panose="020B0604030504040204" pitchFamily="34" charset="0"/>
              </a:rPr>
              <a:t>LTCi</a:t>
            </a:r>
            <a:r>
              <a:rPr lang="en-US" altLang="en-US" sz="2600" dirty="0">
                <a:solidFill>
                  <a:srgbClr val="0070C0"/>
                </a:solidFill>
                <a:latin typeface="Verdana" panose="020B0604030504040204" pitchFamily="34" charset="0"/>
                <a:ea typeface="Verdana" panose="020B0604030504040204" pitchFamily="34" charset="0"/>
              </a:rPr>
              <a:t> is a shield of protection to help preserve assets and income for a </a:t>
            </a:r>
          </a:p>
          <a:p>
            <a:pPr marL="0" indent="0" eaLnBrk="1" hangingPunct="1">
              <a:spcBef>
                <a:spcPct val="0"/>
              </a:spcBef>
            </a:pPr>
            <a:r>
              <a:rPr lang="en-US" altLang="en-US" sz="2600" dirty="0">
                <a:solidFill>
                  <a:srgbClr val="0070C0"/>
                </a:solidFill>
                <a:latin typeface="Verdana" panose="020B0604030504040204" pitchFamily="34" charset="0"/>
                <a:ea typeface="Verdana" panose="020B0604030504040204" pitchFamily="34" charset="0"/>
              </a:rPr>
              <a:t>long life.  </a:t>
            </a:r>
          </a:p>
          <a:p>
            <a:pPr lvl="1" eaLnBrk="1" hangingPunct="1">
              <a:spcBef>
                <a:spcPct val="0"/>
              </a:spcBef>
              <a:buFont typeface="Calibri" panose="020F0502020204030204" pitchFamily="34" charset="0"/>
              <a:buChar char="–"/>
            </a:pPr>
            <a:r>
              <a:rPr lang="en-US" altLang="en-US" sz="2400" dirty="0">
                <a:solidFill>
                  <a:srgbClr val="0070C0"/>
                </a:solidFill>
                <a:latin typeface="Verdana" panose="020B0604030504040204" pitchFamily="34" charset="0"/>
                <a:ea typeface="Verdana" panose="020B0604030504040204" pitchFamily="34" charset="0"/>
              </a:rPr>
              <a:t>Investments and savings may be kept intact. </a:t>
            </a:r>
          </a:p>
          <a:p>
            <a:pPr lvl="1" eaLnBrk="1" hangingPunct="1">
              <a:spcBef>
                <a:spcPct val="0"/>
              </a:spcBef>
              <a:buFont typeface="Calibri" panose="020F0502020204030204" pitchFamily="34" charset="0"/>
              <a:buChar char="–"/>
            </a:pPr>
            <a:r>
              <a:rPr lang="en-US" altLang="en-US" sz="2400" dirty="0">
                <a:solidFill>
                  <a:srgbClr val="0070C0"/>
                </a:solidFill>
                <a:latin typeface="Verdana" panose="020B0604030504040204" pitchFamily="34" charset="0"/>
                <a:ea typeface="Verdana" panose="020B0604030504040204" pitchFamily="34" charset="0"/>
              </a:rPr>
              <a:t>Assets can be preserved to pass over to a spouse or to children.</a:t>
            </a:r>
          </a:p>
          <a:p>
            <a:pPr lvl="1" eaLnBrk="1" hangingPunct="1">
              <a:spcBef>
                <a:spcPct val="0"/>
              </a:spcBef>
              <a:buFont typeface="Calibri" panose="020F0502020204030204" pitchFamily="34" charset="0"/>
              <a:buChar char="–"/>
            </a:pPr>
            <a:r>
              <a:rPr lang="en-US" altLang="en-US" sz="2400" dirty="0">
                <a:solidFill>
                  <a:srgbClr val="0070C0"/>
                </a:solidFill>
                <a:latin typeface="Verdana" panose="020B0604030504040204" pitchFamily="34" charset="0"/>
                <a:ea typeface="Verdana" panose="020B0604030504040204" pitchFamily="34" charset="0"/>
              </a:rPr>
              <a:t>Funds can be used as wanted not as needed</a:t>
            </a:r>
          </a:p>
          <a:p>
            <a:pPr eaLnBrk="1" hangingPunct="1">
              <a:spcBef>
                <a:spcPct val="0"/>
              </a:spcBef>
              <a:buClrTx/>
              <a:buFontTx/>
              <a:buNone/>
            </a:pPr>
            <a:endParaRPr lang="en-US" altLang="en-US" sz="2400" dirty="0">
              <a:latin typeface="Arial" charset="0"/>
              <a:ea typeface="MS PGothic" panose="020B0600070205080204" pitchFamily="34" charset="-128"/>
            </a:endParaRPr>
          </a:p>
          <a:p>
            <a:pPr eaLnBrk="1" hangingPunct="1">
              <a:spcBef>
                <a:spcPct val="0"/>
              </a:spcBef>
              <a:buClrTx/>
              <a:buFontTx/>
              <a:buNone/>
            </a:pPr>
            <a:endParaRPr lang="en-US" altLang="en-US" sz="2400" dirty="0">
              <a:latin typeface="Arial" charset="0"/>
              <a:ea typeface="MS PGothic" panose="020B0600070205080204" pitchFamily="34" charset="-128"/>
            </a:endParaRPr>
          </a:p>
        </p:txBody>
      </p:sp>
      <p:sp>
        <p:nvSpPr>
          <p:cNvPr id="246787" name="Text Box 2"/>
          <p:cNvSpPr txBox="1">
            <a:spLocks noChangeArrowheads="1"/>
          </p:cNvSpPr>
          <p:nvPr/>
        </p:nvSpPr>
        <p:spPr bwMode="auto">
          <a:xfrm>
            <a:off x="2133600" y="1219200"/>
            <a:ext cx="8229600"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46788" name="Text Box 3"/>
          <p:cNvSpPr txBox="1">
            <a:spLocks noChangeArrowheads="1"/>
          </p:cNvSpPr>
          <p:nvPr/>
        </p:nvSpPr>
        <p:spPr bwMode="auto">
          <a:xfrm>
            <a:off x="9267328" y="6624986"/>
            <a:ext cx="2793685" cy="233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900">
                <a:latin typeface="Arial" charset="0"/>
              </a:rPr>
              <a:t>Hypothetical example for illustrative purposes only.  </a:t>
            </a:r>
          </a:p>
        </p:txBody>
      </p:sp>
      <p:sp>
        <p:nvSpPr>
          <p:cNvPr id="225284" name="Text Box 4"/>
          <p:cNvSpPr txBox="1">
            <a:spLocks noChangeArrowheads="1"/>
          </p:cNvSpPr>
          <p:nvPr/>
        </p:nvSpPr>
        <p:spPr bwMode="auto">
          <a:xfrm>
            <a:off x="2133600" y="150019"/>
            <a:ext cx="9111916"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buSzPct val="100000"/>
              <a:defRPr/>
            </a:pPr>
            <a:r>
              <a:rPr lang="en-US" altLang="en-US" u="sng"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Long-Term Care Insurance Risk Management Tool</a:t>
            </a:r>
          </a:p>
        </p:txBody>
      </p:sp>
      <p:pic>
        <p:nvPicPr>
          <p:cNvPr id="2467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19" y="1695451"/>
            <a:ext cx="2879725" cy="4545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179AA44A-9A04-440A-8A42-7699C0CB3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91138"/>
            <a:ext cx="981512" cy="466861"/>
          </a:xfrm>
          <a:prstGeom prst="rect">
            <a:avLst/>
          </a:prstGeom>
        </p:spPr>
      </p:pic>
    </p:spTree>
    <p:extLst>
      <p:ext uri="{BB962C8B-B14F-4D97-AF65-F5344CB8AC3E}">
        <p14:creationId xmlns:p14="http://schemas.microsoft.com/office/powerpoint/2010/main" val="3867774560"/>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1812022" y="1981200"/>
            <a:ext cx="6493778" cy="685800"/>
          </a:xfrm>
        </p:spPr>
        <p:txBody>
          <a:bodyPr>
            <a:normAutofit/>
          </a:bodyPr>
          <a:lstStyle/>
          <a:p>
            <a:pPr eaLnBrk="1" hangingPunct="1">
              <a:buFont typeface="Wingdings" pitchFamily="2" charset="2"/>
              <a:buNone/>
            </a:pPr>
            <a:r>
              <a:rPr lang="en-US" dirty="0">
                <a:solidFill>
                  <a:srgbClr val="0070C0"/>
                </a:solidFill>
                <a:latin typeface="Verdana" panose="020B0604030504040204" pitchFamily="34" charset="0"/>
                <a:ea typeface="Verdana" panose="020B0604030504040204" pitchFamily="34" charset="0"/>
              </a:rPr>
              <a:t>Asset </a:t>
            </a:r>
            <a:r>
              <a:rPr lang="en-US" sz="3200" dirty="0">
                <a:solidFill>
                  <a:srgbClr val="0070C0"/>
                </a:solidFill>
                <a:latin typeface="Verdana" panose="020B0604030504040204" pitchFamily="34" charset="0"/>
                <a:ea typeface="Verdana" panose="020B0604030504040204" pitchFamily="34" charset="0"/>
              </a:rPr>
              <a:t>Repositioning</a:t>
            </a:r>
            <a:r>
              <a:rPr lang="en-US" dirty="0">
                <a:solidFill>
                  <a:srgbClr val="0070C0"/>
                </a:solidFill>
                <a:latin typeface="Verdana" panose="020B0604030504040204" pitchFamily="34" charset="0"/>
                <a:ea typeface="Verdana" panose="020B0604030504040204" pitchFamily="34" charset="0"/>
              </a:rPr>
              <a:t> – Nancy, 65</a:t>
            </a:r>
          </a:p>
        </p:txBody>
      </p:sp>
      <p:sp>
        <p:nvSpPr>
          <p:cNvPr id="31748" name="Text Box 4"/>
          <p:cNvSpPr txBox="1">
            <a:spLocks noChangeArrowheads="1"/>
          </p:cNvSpPr>
          <p:nvPr/>
        </p:nvSpPr>
        <p:spPr bwMode="auto">
          <a:xfrm>
            <a:off x="2514600" y="4800601"/>
            <a:ext cx="1828800" cy="1063625"/>
          </a:xfrm>
          <a:prstGeom prst="rect">
            <a:avLst/>
          </a:prstGeom>
          <a:noFill/>
          <a:ln w="9525">
            <a:solidFill>
              <a:schemeClr val="tx1"/>
            </a:solidFill>
            <a:miter lim="800000"/>
            <a:headEnd/>
            <a:tailEnd/>
          </a:ln>
        </p:spPr>
        <p:txBody>
          <a:bodyPr wrap="square">
            <a:spAutoFit/>
          </a:bodyPr>
          <a:lstStyle/>
          <a:p>
            <a:pPr algn="ctr">
              <a:spcBef>
                <a:spcPct val="50000"/>
              </a:spcBef>
            </a:pPr>
            <a:r>
              <a:rPr lang="en-US" dirty="0">
                <a:solidFill>
                  <a:srgbClr val="0070C0"/>
                </a:solidFill>
                <a:latin typeface="Verdana" panose="020B0604030504040204" pitchFamily="34" charset="0"/>
                <a:ea typeface="Verdana" panose="020B0604030504040204" pitchFamily="34" charset="0"/>
              </a:rPr>
              <a:t>$300,000</a:t>
            </a:r>
          </a:p>
          <a:p>
            <a:pPr algn="ctr">
              <a:spcBef>
                <a:spcPct val="50000"/>
              </a:spcBef>
            </a:pPr>
            <a:r>
              <a:rPr lang="en-US" dirty="0">
                <a:solidFill>
                  <a:srgbClr val="0070C0"/>
                </a:solidFill>
                <a:latin typeface="Verdana" panose="020B0604030504040204" pitchFamily="34" charset="0"/>
                <a:ea typeface="Verdana" panose="020B0604030504040204" pitchFamily="34" charset="0"/>
              </a:rPr>
              <a:t>Set aside for emergencies</a:t>
            </a:r>
          </a:p>
        </p:txBody>
      </p:sp>
      <p:sp>
        <p:nvSpPr>
          <p:cNvPr id="31749" name="Text Box 5"/>
          <p:cNvSpPr txBox="1">
            <a:spLocks noChangeArrowheads="1"/>
          </p:cNvSpPr>
          <p:nvPr/>
        </p:nvSpPr>
        <p:spPr bwMode="auto">
          <a:xfrm>
            <a:off x="5058911" y="3276600"/>
            <a:ext cx="1828800" cy="1338828"/>
          </a:xfrm>
          <a:prstGeom prst="rect">
            <a:avLst/>
          </a:prstGeom>
          <a:noFill/>
          <a:ln w="9525">
            <a:solidFill>
              <a:schemeClr val="tx1"/>
            </a:solidFill>
            <a:miter lim="800000"/>
            <a:headEnd/>
            <a:tailEnd/>
          </a:ln>
        </p:spPr>
        <p:txBody>
          <a:bodyPr>
            <a:spAutoFit/>
          </a:bodyPr>
          <a:lstStyle/>
          <a:p>
            <a:pPr algn="ctr">
              <a:spcBef>
                <a:spcPct val="50000"/>
              </a:spcBef>
            </a:pPr>
            <a:r>
              <a:rPr lang="en-US" dirty="0">
                <a:solidFill>
                  <a:srgbClr val="0070C0"/>
                </a:solidFill>
                <a:latin typeface="Verdana" panose="020B0604030504040204" pitchFamily="34" charset="0"/>
                <a:ea typeface="Verdana" panose="020B0604030504040204" pitchFamily="34" charset="0"/>
              </a:rPr>
              <a:t>$200,000</a:t>
            </a:r>
          </a:p>
          <a:p>
            <a:pPr algn="ctr">
              <a:spcBef>
                <a:spcPct val="50000"/>
              </a:spcBef>
            </a:pPr>
            <a:r>
              <a:rPr lang="en-US" dirty="0">
                <a:solidFill>
                  <a:srgbClr val="0070C0"/>
                </a:solidFill>
                <a:latin typeface="Verdana" panose="020B0604030504040204" pitchFamily="34" charset="0"/>
                <a:ea typeface="Verdana" panose="020B0604030504040204" pitchFamily="34" charset="0"/>
              </a:rPr>
              <a:t>Freed-up funds for her use</a:t>
            </a:r>
          </a:p>
        </p:txBody>
      </p:sp>
      <p:sp>
        <p:nvSpPr>
          <p:cNvPr id="31750" name="Text Box 6"/>
          <p:cNvSpPr txBox="1">
            <a:spLocks noChangeArrowheads="1"/>
          </p:cNvSpPr>
          <p:nvPr/>
        </p:nvSpPr>
        <p:spPr bwMode="auto">
          <a:xfrm>
            <a:off x="4953000" y="4953000"/>
            <a:ext cx="2057400" cy="1061829"/>
          </a:xfrm>
          <a:prstGeom prst="rect">
            <a:avLst/>
          </a:prstGeom>
          <a:noFill/>
          <a:ln w="9525">
            <a:solidFill>
              <a:schemeClr val="tx1"/>
            </a:solidFill>
            <a:miter lim="800000"/>
            <a:headEnd/>
            <a:tailEnd/>
          </a:ln>
        </p:spPr>
        <p:txBody>
          <a:bodyPr>
            <a:spAutoFit/>
          </a:bodyPr>
          <a:lstStyle/>
          <a:p>
            <a:pPr algn="ctr">
              <a:spcBef>
                <a:spcPct val="50000"/>
              </a:spcBef>
            </a:pPr>
            <a:r>
              <a:rPr lang="en-US" dirty="0">
                <a:solidFill>
                  <a:srgbClr val="0070C0"/>
                </a:solidFill>
                <a:latin typeface="Verdana" panose="020B0604030504040204" pitchFamily="34" charset="0"/>
                <a:ea typeface="Verdana" panose="020B0604030504040204" pitchFamily="34" charset="0"/>
              </a:rPr>
              <a:t>$100,000</a:t>
            </a:r>
          </a:p>
          <a:p>
            <a:pPr algn="ctr">
              <a:spcBef>
                <a:spcPct val="50000"/>
              </a:spcBef>
            </a:pPr>
            <a:r>
              <a:rPr lang="en-US" dirty="0">
                <a:solidFill>
                  <a:srgbClr val="0070C0"/>
                </a:solidFill>
                <a:latin typeface="Verdana" panose="020B0604030504040204" pitchFamily="34" charset="0"/>
                <a:ea typeface="Verdana" panose="020B0604030504040204" pitchFamily="34" charset="0"/>
              </a:rPr>
              <a:t>Moved (premium)</a:t>
            </a:r>
          </a:p>
        </p:txBody>
      </p:sp>
      <p:sp>
        <p:nvSpPr>
          <p:cNvPr id="31751" name="Text Box 7"/>
          <p:cNvSpPr txBox="1">
            <a:spLocks noChangeArrowheads="1"/>
          </p:cNvSpPr>
          <p:nvPr/>
        </p:nvSpPr>
        <p:spPr bwMode="auto">
          <a:xfrm>
            <a:off x="8305800" y="3276600"/>
            <a:ext cx="1752600" cy="1477328"/>
          </a:xfrm>
          <a:prstGeom prst="rect">
            <a:avLst/>
          </a:prstGeom>
          <a:noFill/>
          <a:ln w="9525">
            <a:solidFill>
              <a:schemeClr val="tx1"/>
            </a:solidFill>
            <a:miter lim="800000"/>
            <a:headEnd/>
            <a:tailEnd/>
          </a:ln>
        </p:spPr>
        <p:txBody>
          <a:bodyPr>
            <a:spAutoFit/>
          </a:bodyPr>
          <a:lstStyle/>
          <a:p>
            <a:pPr algn="ctr">
              <a:spcBef>
                <a:spcPct val="50000"/>
              </a:spcBef>
            </a:pPr>
            <a:r>
              <a:rPr lang="en-US" dirty="0">
                <a:solidFill>
                  <a:srgbClr val="0070C0"/>
                </a:solidFill>
                <a:latin typeface="Verdana" panose="020B0604030504040204" pitchFamily="34" charset="0"/>
                <a:ea typeface="Verdana" panose="020B0604030504040204" pitchFamily="34" charset="0"/>
              </a:rPr>
              <a:t>$332,812</a:t>
            </a:r>
          </a:p>
          <a:p>
            <a:pPr algn="ctr">
              <a:spcBef>
                <a:spcPct val="50000"/>
              </a:spcBef>
            </a:pPr>
            <a:r>
              <a:rPr lang="en-US" dirty="0">
                <a:solidFill>
                  <a:srgbClr val="0070C0"/>
                </a:solidFill>
                <a:latin typeface="Verdana" panose="020B0604030504040204" pitchFamily="34" charset="0"/>
                <a:ea typeface="Verdana" panose="020B0604030504040204" pitchFamily="34" charset="0"/>
              </a:rPr>
              <a:t>Additional LTC</a:t>
            </a:r>
          </a:p>
          <a:p>
            <a:pPr algn="ctr">
              <a:spcBef>
                <a:spcPct val="50000"/>
              </a:spcBef>
            </a:pPr>
            <a:r>
              <a:rPr lang="en-US" dirty="0">
                <a:solidFill>
                  <a:srgbClr val="0070C0"/>
                </a:solidFill>
                <a:latin typeface="Verdana" panose="020B0604030504040204" pitchFamily="34" charset="0"/>
                <a:ea typeface="Verdana" panose="020B0604030504040204" pitchFamily="34" charset="0"/>
              </a:rPr>
              <a:t>benefit</a:t>
            </a:r>
          </a:p>
        </p:txBody>
      </p:sp>
      <p:sp>
        <p:nvSpPr>
          <p:cNvPr id="31752" name="Text Box 8"/>
          <p:cNvSpPr txBox="1">
            <a:spLocks noChangeArrowheads="1"/>
          </p:cNvSpPr>
          <p:nvPr/>
        </p:nvSpPr>
        <p:spPr bwMode="auto">
          <a:xfrm>
            <a:off x="8185150" y="4960992"/>
            <a:ext cx="1981200" cy="1063625"/>
          </a:xfrm>
          <a:prstGeom prst="rect">
            <a:avLst/>
          </a:prstGeom>
          <a:noFill/>
          <a:ln w="9525">
            <a:solidFill>
              <a:schemeClr val="tx1"/>
            </a:solidFill>
            <a:miter lim="800000"/>
            <a:headEnd/>
            <a:tailEnd/>
          </a:ln>
        </p:spPr>
        <p:txBody>
          <a:bodyPr>
            <a:spAutoFit/>
          </a:bodyPr>
          <a:lstStyle/>
          <a:p>
            <a:pPr algn="ctr">
              <a:spcBef>
                <a:spcPct val="50000"/>
              </a:spcBef>
            </a:pPr>
            <a:r>
              <a:rPr lang="en-US" dirty="0">
                <a:solidFill>
                  <a:srgbClr val="0070C0"/>
                </a:solidFill>
                <a:latin typeface="Verdana" panose="020B0604030504040204" pitchFamily="34" charset="0"/>
                <a:ea typeface="Verdana" panose="020B0604030504040204" pitchFamily="34" charset="0"/>
              </a:rPr>
              <a:t>$166,046</a:t>
            </a:r>
          </a:p>
          <a:p>
            <a:pPr algn="ctr">
              <a:spcBef>
                <a:spcPct val="50000"/>
              </a:spcBef>
            </a:pPr>
            <a:r>
              <a:rPr lang="en-US" dirty="0">
                <a:solidFill>
                  <a:srgbClr val="0070C0"/>
                </a:solidFill>
                <a:latin typeface="Verdana" panose="020B0604030504040204" pitchFamily="34" charset="0"/>
                <a:ea typeface="Verdana" panose="020B0604030504040204" pitchFamily="34" charset="0"/>
              </a:rPr>
              <a:t>Death benefit or LTC benefit</a:t>
            </a:r>
          </a:p>
        </p:txBody>
      </p:sp>
      <p:sp>
        <p:nvSpPr>
          <p:cNvPr id="31753" name="Line 9"/>
          <p:cNvSpPr>
            <a:spLocks noChangeShapeType="1"/>
          </p:cNvSpPr>
          <p:nvPr/>
        </p:nvSpPr>
        <p:spPr bwMode="auto">
          <a:xfrm>
            <a:off x="4419600" y="5257800"/>
            <a:ext cx="381000" cy="0"/>
          </a:xfrm>
          <a:prstGeom prst="line">
            <a:avLst/>
          </a:prstGeom>
          <a:noFill/>
          <a:ln w="9525">
            <a:solidFill>
              <a:schemeClr val="tx1"/>
            </a:solidFill>
            <a:round/>
            <a:headEnd/>
            <a:tailEnd type="triangle" w="med" len="med"/>
          </a:ln>
        </p:spPr>
        <p:txBody>
          <a:bodyPr/>
          <a:lstStyle/>
          <a:p>
            <a:endParaRPr lang="en-US"/>
          </a:p>
        </p:txBody>
      </p:sp>
      <p:sp>
        <p:nvSpPr>
          <p:cNvPr id="31754" name="Line 10"/>
          <p:cNvSpPr>
            <a:spLocks noChangeShapeType="1"/>
          </p:cNvSpPr>
          <p:nvPr/>
        </p:nvSpPr>
        <p:spPr bwMode="auto">
          <a:xfrm>
            <a:off x="7086600" y="5257800"/>
            <a:ext cx="838200" cy="0"/>
          </a:xfrm>
          <a:prstGeom prst="line">
            <a:avLst/>
          </a:prstGeom>
          <a:noFill/>
          <a:ln w="9525">
            <a:solidFill>
              <a:schemeClr val="tx1"/>
            </a:solidFill>
            <a:round/>
            <a:headEnd/>
            <a:tailEnd type="triangle" w="med" len="med"/>
          </a:ln>
        </p:spPr>
        <p:txBody>
          <a:bodyPr/>
          <a:lstStyle/>
          <a:p>
            <a:endParaRPr lang="en-US"/>
          </a:p>
        </p:txBody>
      </p:sp>
      <p:pic>
        <p:nvPicPr>
          <p:cNvPr id="31755" name="Picture 13" descr="65yr old"/>
          <p:cNvPicPr>
            <a:picLocks noChangeAspect="1" noChangeArrowheads="1"/>
          </p:cNvPicPr>
          <p:nvPr/>
        </p:nvPicPr>
        <p:blipFill>
          <a:blip r:embed="rId2" cstate="print"/>
          <a:srcRect/>
          <a:stretch>
            <a:fillRect/>
          </a:stretch>
        </p:blipFill>
        <p:spPr bwMode="auto">
          <a:xfrm>
            <a:off x="8305800" y="1066800"/>
            <a:ext cx="1739900" cy="1803400"/>
          </a:xfrm>
          <a:prstGeom prst="rect">
            <a:avLst/>
          </a:prstGeom>
          <a:noFill/>
          <a:ln w="9525">
            <a:noFill/>
            <a:miter lim="800000"/>
            <a:headEnd/>
            <a:tailEnd/>
          </a:ln>
        </p:spPr>
      </p:pic>
      <p:pic>
        <p:nvPicPr>
          <p:cNvPr id="3" name="Picture 2">
            <a:extLst>
              <a:ext uri="{FF2B5EF4-FFF2-40B4-BE49-F238E27FC236}">
                <a16:creationId xmlns:a16="http://schemas.microsoft.com/office/drawing/2014/main" id="{D683A9A4-BECF-4D88-A5C3-34EFDF27A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 y="6398496"/>
            <a:ext cx="966043" cy="459503"/>
          </a:xfrm>
          <a:prstGeom prst="rect">
            <a:avLst/>
          </a:prstGeom>
        </p:spPr>
      </p:pic>
    </p:spTree>
  </p:cSld>
  <p:clrMapOvr>
    <a:masterClrMapping/>
  </p:clrMapOvr>
  <p:transition spd="slow">
    <p:spli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49EB-483D-43E4-9553-8B56441953A9}"/>
              </a:ext>
            </a:extLst>
          </p:cNvPr>
          <p:cNvSpPr>
            <a:spLocks noGrp="1"/>
          </p:cNvSpPr>
          <p:nvPr>
            <p:ph type="title"/>
          </p:nvPr>
        </p:nvSpPr>
        <p:spPr/>
        <p:txBody>
          <a:bodyPr>
            <a:normAutofit/>
          </a:bodyPr>
          <a:lstStyle/>
          <a:p>
            <a:r>
              <a:rPr lang="en-US" sz="6600" u="sng" dirty="0">
                <a:solidFill>
                  <a:srgbClr val="0070C0"/>
                </a:solidFill>
                <a:latin typeface="Verdana" panose="020B0604030504040204" pitchFamily="34" charset="0"/>
                <a:ea typeface="Verdana" panose="020B0604030504040204" pitchFamily="34" charset="0"/>
              </a:rPr>
              <a:t>RISK #7</a:t>
            </a:r>
            <a:endParaRPr lang="en-US" sz="6600" dirty="0"/>
          </a:p>
        </p:txBody>
      </p:sp>
      <p:sp>
        <p:nvSpPr>
          <p:cNvPr id="3" name="Content Placeholder 2">
            <a:extLst>
              <a:ext uri="{FF2B5EF4-FFF2-40B4-BE49-F238E27FC236}">
                <a16:creationId xmlns:a16="http://schemas.microsoft.com/office/drawing/2014/main" id="{15FB2460-8203-40ED-83D4-A2E32F21533A}"/>
              </a:ext>
            </a:extLst>
          </p:cNvPr>
          <p:cNvSpPr>
            <a:spLocks noGrp="1"/>
          </p:cNvSpPr>
          <p:nvPr>
            <p:ph idx="1"/>
          </p:nvPr>
        </p:nvSpPr>
        <p:spPr/>
        <p:txBody>
          <a:bodyPr/>
          <a:lstStyle/>
          <a:p>
            <a:pPr marL="0" indent="0" algn="ctr">
              <a:buNone/>
            </a:pPr>
            <a:r>
              <a:rPr lang="en-US" sz="2400" dirty="0">
                <a:solidFill>
                  <a:srgbClr val="0070C0"/>
                </a:solidFill>
                <a:latin typeface="Verdana" panose="020B0604030504040204" pitchFamily="34" charset="0"/>
                <a:ea typeface="Verdana" panose="020B0604030504040204" pitchFamily="34" charset="0"/>
              </a:rPr>
              <a:t>  </a:t>
            </a:r>
            <a:r>
              <a:rPr lang="en-US" sz="8000" dirty="0">
                <a:solidFill>
                  <a:srgbClr val="0070C0"/>
                </a:solidFill>
                <a:latin typeface="Verdana" panose="020B0604030504040204" pitchFamily="34" charset="0"/>
                <a:ea typeface="Verdana" panose="020B0604030504040204" pitchFamily="34" charset="0"/>
              </a:rPr>
              <a:t>LONGEVITY</a:t>
            </a:r>
          </a:p>
          <a:p>
            <a:pPr marL="0" indent="0">
              <a:buNone/>
            </a:pPr>
            <a:endParaRPr lang="en-US" dirty="0"/>
          </a:p>
        </p:txBody>
      </p:sp>
      <p:pic>
        <p:nvPicPr>
          <p:cNvPr id="5" name="Picture 4">
            <a:extLst>
              <a:ext uri="{FF2B5EF4-FFF2-40B4-BE49-F238E27FC236}">
                <a16:creationId xmlns:a16="http://schemas.microsoft.com/office/drawing/2014/main" id="{470F2E94-0E2A-4EE7-841A-BDACF483E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006"/>
            <a:ext cx="939567" cy="446910"/>
          </a:xfrm>
          <a:prstGeom prst="rect">
            <a:avLst/>
          </a:prstGeom>
        </p:spPr>
      </p:pic>
    </p:spTree>
    <p:extLst>
      <p:ext uri="{BB962C8B-B14F-4D97-AF65-F5344CB8AC3E}">
        <p14:creationId xmlns:p14="http://schemas.microsoft.com/office/powerpoint/2010/main" val="3510745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1"/>
          <p:cNvPicPr>
            <a:picLocks noChangeAspect="1" noChangeArrowheads="1"/>
          </p:cNvPicPr>
          <p:nvPr/>
        </p:nvPicPr>
        <p:blipFill>
          <a:blip r:embed="rId3">
            <a:extLst>
              <a:ext uri="{28A0092B-C50C-407E-A947-70E740481C1C}">
                <a14:useLocalDpi xmlns:a14="http://schemas.microsoft.com/office/drawing/2010/main" val="0"/>
              </a:ext>
            </a:extLst>
          </a:blip>
          <a:srcRect l="4369" r="2173"/>
          <a:stretch>
            <a:fillRect/>
          </a:stretch>
        </p:blipFill>
        <p:spPr bwMode="auto">
          <a:xfrm>
            <a:off x="-1006194" y="-962516"/>
            <a:ext cx="14204388" cy="10128322"/>
          </a:xfrm>
          <a:prstGeom prst="rect">
            <a:avLst/>
          </a:prstGeom>
          <a:noFill/>
          <a:ln>
            <a:noFill/>
          </a:ln>
          <a:effectLst/>
          <a:extLst>
            <a:ext uri="{909E8E84-426E-40DD-AFC4-6F175D3DCCD1}">
              <a14:hiddenFill xmlns:a14="http://schemas.microsoft.com/office/drawing/2010/main">
                <a:blipFill dpi="0" rotWithShape="0">
                  <a:blip/>
                  <a:srcRect l="4369" r="217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4626" name="Rectangle 2"/>
          <p:cNvSpPr>
            <a:spLocks noChangeArrowheads="1"/>
          </p:cNvSpPr>
          <p:nvPr/>
        </p:nvSpPr>
        <p:spPr bwMode="auto">
          <a:xfrm>
            <a:off x="1794617" y="914400"/>
            <a:ext cx="8021736" cy="390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icrosoft YaHei" pitchFamily="34" charset="-122"/>
              </a:defRPr>
            </a:lvl9pPr>
          </a:lstStyle>
          <a:p>
            <a:pPr algn="ctr">
              <a:lnSpc>
                <a:spcPct val="90000"/>
              </a:lnSpc>
              <a:spcBef>
                <a:spcPts val="2525"/>
              </a:spcBef>
              <a:buSzPct val="100000"/>
              <a:defRPr/>
            </a:pPr>
            <a:r>
              <a:rPr lang="en-US" altLang="en-US" sz="5400" b="1" dirty="0">
                <a:solidFill>
                  <a:srgbClr val="0070C0"/>
                </a:solidFill>
                <a:effectLst>
                  <a:outerShdw blurRad="38100" dist="38100" dir="2700000" algn="tl">
                    <a:srgbClr val="C0C0C0"/>
                  </a:outerShdw>
                </a:effectLst>
                <a:latin typeface="Verdana" panose="020B0604030504040204" pitchFamily="34" charset="0"/>
                <a:ea typeface="Verdana" panose="020B0604030504040204" pitchFamily="34" charset="0"/>
              </a:rPr>
              <a:t>There are 78 Million Baby Boomers!</a:t>
            </a:r>
            <a:br>
              <a:rPr lang="en-US" altLang="en-US" sz="4500" b="1" dirty="0">
                <a:solidFill>
                  <a:schemeClr val="accent1"/>
                </a:solidFill>
                <a:effectLst>
                  <a:outerShdw blurRad="38100" dist="38100" dir="2700000" algn="tl">
                    <a:srgbClr val="C0C0C0"/>
                  </a:outerShdw>
                </a:effectLst>
                <a:latin typeface="Arial Regular" charset="0"/>
              </a:rPr>
            </a:br>
            <a:endParaRPr lang="en-US" altLang="en-US" sz="4500" b="1" dirty="0">
              <a:solidFill>
                <a:schemeClr val="accent1"/>
              </a:solidFill>
              <a:effectLst>
                <a:outerShdw blurRad="38100" dist="38100" dir="2700000" algn="tl">
                  <a:srgbClr val="C0C0C0"/>
                </a:outerShdw>
              </a:effectLst>
              <a:latin typeface="Arial Regular" charset="0"/>
            </a:endParaRPr>
          </a:p>
          <a:p>
            <a:pPr algn="ctr">
              <a:lnSpc>
                <a:spcPct val="80000"/>
              </a:lnSpc>
              <a:spcBef>
                <a:spcPts val="1963"/>
              </a:spcBef>
              <a:buSzPct val="100000"/>
              <a:defRPr/>
            </a:pPr>
            <a:r>
              <a:rPr lang="en-US" altLang="en-US" sz="3500" dirty="0">
                <a:solidFill>
                  <a:srgbClr val="0070C0"/>
                </a:solidFill>
                <a:latin typeface="Verdana" panose="020B0604030504040204" pitchFamily="34" charset="0"/>
                <a:ea typeface="Verdana" panose="020B0604030504040204" pitchFamily="34" charset="0"/>
              </a:rPr>
              <a:t>Racing Headlong and Headstrong into Retirement</a:t>
            </a:r>
          </a:p>
        </p:txBody>
      </p:sp>
      <p:sp>
        <p:nvSpPr>
          <p:cNvPr id="11" name="TextBox 10"/>
          <p:cNvSpPr txBox="1"/>
          <p:nvPr/>
        </p:nvSpPr>
        <p:spPr>
          <a:xfrm>
            <a:off x="7819401" y="6211669"/>
            <a:ext cx="4953964" cy="646331"/>
          </a:xfrm>
          <a:prstGeom prst="rect">
            <a:avLst/>
          </a:prstGeom>
          <a:noFill/>
        </p:spPr>
        <p:txBody>
          <a:bodyPr wrap="square" rtlCol="0">
            <a:spAutoFit/>
          </a:bodyPr>
          <a:lstStyle/>
          <a:p>
            <a:pPr>
              <a:defRPr/>
            </a:pPr>
            <a:r>
              <a:rPr lang="en-US" sz="900" dirty="0">
                <a:solidFill>
                  <a:sysClr val="windowText" lastClr="000000"/>
                </a:solidFill>
              </a:rPr>
              <a:t>Source: "Sixth Annual Update on the Retirement Preparedness of the Boomer Generation." Insured Retirement Institute (2016): n. page. Web. 10 Apr. 2017. &lt;https://www.myirionline.org/docs/default-source/research/boomer-expectations-for-retirement-2016.pdf&gt;. </a:t>
            </a:r>
          </a:p>
        </p:txBody>
      </p:sp>
      <p:pic>
        <p:nvPicPr>
          <p:cNvPr id="3" name="Picture 2">
            <a:extLst>
              <a:ext uri="{FF2B5EF4-FFF2-40B4-BE49-F238E27FC236}">
                <a16:creationId xmlns:a16="http://schemas.microsoft.com/office/drawing/2014/main" id="{0FEC6449-3143-4D2B-8911-86F589149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03" y="5802284"/>
            <a:ext cx="2219498" cy="1055716"/>
          </a:xfrm>
          <a:prstGeom prst="rect">
            <a:avLst/>
          </a:prstGeom>
        </p:spPr>
      </p:pic>
    </p:spTree>
    <p:extLst>
      <p:ext uri="{BB962C8B-B14F-4D97-AF65-F5344CB8AC3E}">
        <p14:creationId xmlns:p14="http://schemas.microsoft.com/office/powerpoint/2010/main" val="489305178"/>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78516C9D-38ED-4A8D-8C35-A19DAC7E1FF8}"/>
              </a:ext>
            </a:extLst>
          </p:cNvPr>
          <p:cNvGraphicFramePr>
            <a:graphicFrameLocks noChangeAspect="1"/>
          </p:cNvGraphicFramePr>
          <p:nvPr>
            <p:extLst>
              <p:ext uri="{D42A27DB-BD31-4B8C-83A1-F6EECF244321}">
                <p14:modId xmlns:p14="http://schemas.microsoft.com/office/powerpoint/2010/main" val="2328527521"/>
              </p:ext>
            </p:extLst>
          </p:nvPr>
        </p:nvGraphicFramePr>
        <p:xfrm>
          <a:off x="2324100" y="-1"/>
          <a:ext cx="9479210" cy="6576969"/>
        </p:xfrm>
        <a:graphic>
          <a:graphicData uri="http://schemas.openxmlformats.org/presentationml/2006/ole">
            <mc:AlternateContent xmlns:mc="http://schemas.openxmlformats.org/markup-compatibility/2006">
              <mc:Choice xmlns:v="urn:schemas-microsoft-com:vml" Requires="v">
                <p:oleObj spid="_x0000_s1033" name="Acrobat Document" r:id="rId3" imgW="7543710" imgH="5829060" progId="AcroExch.Document.DC">
                  <p:embed/>
                </p:oleObj>
              </mc:Choice>
              <mc:Fallback>
                <p:oleObj name="Acrobat Document" r:id="rId3" imgW="7543710" imgH="5829060" progId="AcroExch.Document.DC">
                  <p:embed/>
                  <p:pic>
                    <p:nvPicPr>
                      <p:cNvPr id="0" name=""/>
                      <p:cNvPicPr/>
                      <p:nvPr/>
                    </p:nvPicPr>
                    <p:blipFill>
                      <a:blip r:embed="rId4"/>
                      <a:stretch>
                        <a:fillRect/>
                      </a:stretch>
                    </p:blipFill>
                    <p:spPr>
                      <a:xfrm>
                        <a:off x="2324100" y="-1"/>
                        <a:ext cx="9479210" cy="6576969"/>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A0D910E-738E-480B-A20E-0990959B92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92410"/>
            <a:ext cx="978837" cy="465589"/>
          </a:xfrm>
          <a:prstGeom prst="rect">
            <a:avLst/>
          </a:prstGeom>
        </p:spPr>
      </p:pic>
    </p:spTree>
    <p:extLst>
      <p:ext uri="{BB962C8B-B14F-4D97-AF65-F5344CB8AC3E}">
        <p14:creationId xmlns:p14="http://schemas.microsoft.com/office/powerpoint/2010/main" val="409165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B107-4A9D-44F6-86FB-7D735959E3B8}"/>
              </a:ext>
            </a:extLst>
          </p:cNvPr>
          <p:cNvSpPr>
            <a:spLocks noGrp="1"/>
          </p:cNvSpPr>
          <p:nvPr>
            <p:ph type="title"/>
          </p:nvPr>
        </p:nvSpPr>
        <p:spPr>
          <a:xfrm>
            <a:off x="1838856" y="795557"/>
            <a:ext cx="10018713" cy="1752599"/>
          </a:xfrm>
        </p:spPr>
        <p:txBody>
          <a:bodyPr/>
          <a:lstStyle/>
          <a:p>
            <a:r>
              <a:rPr lang="en-US" dirty="0">
                <a:solidFill>
                  <a:srgbClr val="0070C0"/>
                </a:solidFill>
                <a:latin typeface="Verdana" panose="020B0604030504040204" pitchFamily="34" charset="0"/>
                <a:ea typeface="Verdana" panose="020B0604030504040204" pitchFamily="34" charset="0"/>
              </a:rPr>
              <a:t>The fastest growing segment of our population is people age 85 and over</a:t>
            </a:r>
          </a:p>
        </p:txBody>
      </p:sp>
      <p:pic>
        <p:nvPicPr>
          <p:cNvPr id="4" name="Picture 3">
            <a:extLst>
              <a:ext uri="{FF2B5EF4-FFF2-40B4-BE49-F238E27FC236}">
                <a16:creationId xmlns:a16="http://schemas.microsoft.com/office/drawing/2014/main" id="{B1DD1453-60D8-4333-809A-708AE76A7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7100"/>
            <a:ext cx="947956" cy="450900"/>
          </a:xfrm>
          <a:prstGeom prst="rect">
            <a:avLst/>
          </a:prstGeom>
        </p:spPr>
      </p:pic>
      <p:pic>
        <p:nvPicPr>
          <p:cNvPr id="6" name="Picture 5">
            <a:extLst>
              <a:ext uri="{FF2B5EF4-FFF2-40B4-BE49-F238E27FC236}">
                <a16:creationId xmlns:a16="http://schemas.microsoft.com/office/drawing/2014/main" id="{7FD0A618-020D-4D9F-B7A6-CAFE0AD90D3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28426" y="2810312"/>
            <a:ext cx="7639574" cy="3666687"/>
          </a:xfrm>
          <a:prstGeom prst="rect">
            <a:avLst/>
          </a:prstGeom>
        </p:spPr>
      </p:pic>
      <p:sp>
        <p:nvSpPr>
          <p:cNvPr id="7" name="TextBox 6">
            <a:extLst>
              <a:ext uri="{FF2B5EF4-FFF2-40B4-BE49-F238E27FC236}">
                <a16:creationId xmlns:a16="http://schemas.microsoft.com/office/drawing/2014/main" id="{715D02E2-B31A-483D-B9F8-898FF763531B}"/>
              </a:ext>
            </a:extLst>
          </p:cNvPr>
          <p:cNvSpPr txBox="1"/>
          <p:nvPr/>
        </p:nvSpPr>
        <p:spPr>
          <a:xfrm>
            <a:off x="3145872" y="6567046"/>
            <a:ext cx="7639574"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2282990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C156-2A03-4FEF-9E3A-F37C4B4B77B4}"/>
              </a:ext>
            </a:extLst>
          </p:cNvPr>
          <p:cNvSpPr>
            <a:spLocks noGrp="1"/>
          </p:cNvSpPr>
          <p:nvPr>
            <p:ph type="title"/>
          </p:nvPr>
        </p:nvSpPr>
        <p:spPr>
          <a:xfrm>
            <a:off x="1542445" y="102495"/>
            <a:ext cx="10018713" cy="1752599"/>
          </a:xfrm>
        </p:spPr>
        <p:txBody>
          <a:bodyPr>
            <a:normAutofit/>
          </a:bodyPr>
          <a:lstStyle/>
          <a:p>
            <a:r>
              <a:rPr lang="en-US" sz="5400" u="sng" dirty="0">
                <a:solidFill>
                  <a:srgbClr val="0070C0"/>
                </a:solidFill>
                <a:latin typeface="Verdana" panose="020B0604030504040204" pitchFamily="34" charset="0"/>
                <a:ea typeface="Verdana" panose="020B0604030504040204" pitchFamily="34" charset="0"/>
              </a:rPr>
              <a:t>Facts about Retirement</a:t>
            </a:r>
          </a:p>
        </p:txBody>
      </p:sp>
      <p:sp>
        <p:nvSpPr>
          <p:cNvPr id="3" name="Content Placeholder 2">
            <a:extLst>
              <a:ext uri="{FF2B5EF4-FFF2-40B4-BE49-F238E27FC236}">
                <a16:creationId xmlns:a16="http://schemas.microsoft.com/office/drawing/2014/main" id="{3D3D4D36-0578-413F-A412-B9F7041D6506}"/>
              </a:ext>
            </a:extLst>
          </p:cNvPr>
          <p:cNvSpPr>
            <a:spLocks noGrp="1"/>
          </p:cNvSpPr>
          <p:nvPr>
            <p:ph idx="1"/>
          </p:nvPr>
        </p:nvSpPr>
        <p:spPr/>
        <p:txBody>
          <a:bodyPr>
            <a:normAutofit lnSpcReduction="10000"/>
          </a:bodyPr>
          <a:lstStyle/>
          <a:p>
            <a:pPr eaLnBrk="1" hangingPunct="1">
              <a:spcBef>
                <a:spcPts val="1463"/>
              </a:spcBef>
              <a:spcAft>
                <a:spcPts val="650"/>
              </a:spcAft>
              <a:buFont typeface="Calibri" panose="020F0502020204030204" pitchFamily="34" charset="0"/>
              <a:buChar char="•"/>
            </a:pPr>
            <a:r>
              <a:rPr lang="en-US" altLang="en-US" sz="2800" dirty="0">
                <a:solidFill>
                  <a:srgbClr val="0070C0"/>
                </a:solidFill>
                <a:latin typeface="Verdana" panose="020B0604030504040204" pitchFamily="34" charset="0"/>
                <a:ea typeface="Verdana" panose="020B0604030504040204" pitchFamily="34" charset="0"/>
              </a:rPr>
              <a:t>Spend 25 years in retirement*</a:t>
            </a:r>
          </a:p>
          <a:p>
            <a:pPr eaLnBrk="1" hangingPunct="1">
              <a:spcBef>
                <a:spcPts val="1463"/>
              </a:spcBef>
              <a:spcAft>
                <a:spcPts val="650"/>
              </a:spcAft>
              <a:buFont typeface="Calibri" panose="020F0502020204030204" pitchFamily="34" charset="0"/>
              <a:buChar char="•"/>
            </a:pPr>
            <a:r>
              <a:rPr lang="en-US" altLang="en-US" sz="2800" dirty="0">
                <a:solidFill>
                  <a:srgbClr val="0070C0"/>
                </a:solidFill>
                <a:latin typeface="Verdana" panose="020B0604030504040204" pitchFamily="34" charset="0"/>
                <a:ea typeface="Verdana" panose="020B0604030504040204" pitchFamily="34" charset="0"/>
              </a:rPr>
              <a:t>Average life expectancy:</a:t>
            </a:r>
          </a:p>
          <a:p>
            <a:pPr marL="914400" lvl="2" indent="0" eaLnBrk="1" hangingPunct="1">
              <a:spcBef>
                <a:spcPts val="1463"/>
              </a:spcBef>
              <a:spcAft>
                <a:spcPts val="650"/>
              </a:spcAft>
              <a:buClr>
                <a:srgbClr val="FFFFFF"/>
              </a:buClr>
              <a:buSzPct val="85000"/>
              <a:buNone/>
            </a:pPr>
            <a:r>
              <a:rPr lang="en-US" altLang="en-US" sz="2800" dirty="0">
                <a:solidFill>
                  <a:srgbClr val="0070C0"/>
                </a:solidFill>
                <a:latin typeface="Verdana" panose="020B0604030504040204" pitchFamily="34" charset="0"/>
                <a:ea typeface="Verdana" panose="020B0604030504040204" pitchFamily="34" charset="0"/>
              </a:rPr>
              <a:t>&gt;65 year old male, live to 86**</a:t>
            </a:r>
          </a:p>
          <a:p>
            <a:pPr marL="914400" lvl="2" indent="0" eaLnBrk="1" hangingPunct="1">
              <a:spcBef>
                <a:spcPts val="1463"/>
              </a:spcBef>
              <a:spcAft>
                <a:spcPts val="650"/>
              </a:spcAft>
              <a:buClr>
                <a:srgbClr val="FFFFFF"/>
              </a:buClr>
              <a:buSzPct val="85000"/>
              <a:buNone/>
            </a:pPr>
            <a:r>
              <a:rPr lang="en-US" altLang="en-US" sz="2800" dirty="0">
                <a:solidFill>
                  <a:srgbClr val="0070C0"/>
                </a:solidFill>
                <a:latin typeface="Verdana" panose="020B0604030504040204" pitchFamily="34" charset="0"/>
                <a:ea typeface="Verdana" panose="020B0604030504040204" pitchFamily="34" charset="0"/>
              </a:rPr>
              <a:t>&gt;65 year old female, live to 89**</a:t>
            </a:r>
          </a:p>
          <a:p>
            <a:r>
              <a:rPr lang="en-US" altLang="en-US" sz="2800" dirty="0">
                <a:solidFill>
                  <a:srgbClr val="0070C0"/>
                </a:solidFill>
                <a:latin typeface="Verdana" panose="020B0604030504040204" pitchFamily="34" charset="0"/>
                <a:ea typeface="Verdana" panose="020B0604030504040204" pitchFamily="34" charset="0"/>
              </a:rPr>
              <a:t>Half of us will </a:t>
            </a:r>
            <a:r>
              <a:rPr lang="en-US" altLang="en-US" sz="2800" u="sng" dirty="0">
                <a:solidFill>
                  <a:srgbClr val="0070C0"/>
                </a:solidFill>
                <a:latin typeface="Verdana" panose="020B0604030504040204" pitchFamily="34" charset="0"/>
                <a:ea typeface="Verdana" panose="020B0604030504040204" pitchFamily="34" charset="0"/>
              </a:rPr>
              <a:t>Outlive </a:t>
            </a:r>
            <a:r>
              <a:rPr lang="en-US" altLang="en-US" sz="2800" dirty="0">
                <a:solidFill>
                  <a:srgbClr val="0070C0"/>
                </a:solidFill>
                <a:latin typeface="Verdana" panose="020B0604030504040204" pitchFamily="34" charset="0"/>
                <a:ea typeface="Verdana" panose="020B0604030504040204" pitchFamily="34" charset="0"/>
              </a:rPr>
              <a:t>our </a:t>
            </a:r>
            <a:r>
              <a:rPr lang="en-US" altLang="en-US" sz="2800" u="sng" dirty="0">
                <a:solidFill>
                  <a:srgbClr val="0070C0"/>
                </a:solidFill>
                <a:latin typeface="Verdana" panose="020B0604030504040204" pitchFamily="34" charset="0"/>
                <a:ea typeface="Verdana" panose="020B0604030504040204" pitchFamily="34" charset="0"/>
              </a:rPr>
              <a:t>Own Life Expectancy!</a:t>
            </a:r>
          </a:p>
          <a:p>
            <a:pPr marL="0" indent="0">
              <a:buNone/>
            </a:pPr>
            <a:endParaRPr lang="en-US" dirty="0"/>
          </a:p>
        </p:txBody>
      </p:sp>
      <p:sp>
        <p:nvSpPr>
          <p:cNvPr id="5" name="TextBox 4">
            <a:extLst>
              <a:ext uri="{FF2B5EF4-FFF2-40B4-BE49-F238E27FC236}">
                <a16:creationId xmlns:a16="http://schemas.microsoft.com/office/drawing/2014/main" id="{F61437EB-1A32-46DD-B807-9914E34663D5}"/>
              </a:ext>
            </a:extLst>
          </p:cNvPr>
          <p:cNvSpPr txBox="1"/>
          <p:nvPr/>
        </p:nvSpPr>
        <p:spPr>
          <a:xfrm>
            <a:off x="9479561" y="6293840"/>
            <a:ext cx="2365696" cy="461665"/>
          </a:xfrm>
          <a:prstGeom prst="rect">
            <a:avLst/>
          </a:prstGeom>
          <a:noFill/>
        </p:spPr>
        <p:txBody>
          <a:bodyPr wrap="square" rtlCol="0">
            <a:spAutoFit/>
          </a:bodyPr>
          <a:lstStyle/>
          <a:p>
            <a:r>
              <a:rPr lang="en-US" altLang="en-US" sz="800" dirty="0">
                <a:latin typeface="Arial Regular" charset="0"/>
              </a:rPr>
              <a:t>Sources: </a:t>
            </a:r>
            <a:r>
              <a:rPr lang="en-US" sz="800" dirty="0">
                <a:latin typeface="Arial Regular" charset="0"/>
              </a:rPr>
              <a:t>"RP-2014 Mortality Tables." Society of Actuaries. Society of Actuaries, Nov. 2014. Web. Marc. 2017</a:t>
            </a:r>
            <a:endParaRPr lang="en-US" sz="800" dirty="0"/>
          </a:p>
        </p:txBody>
      </p:sp>
      <p:pic>
        <p:nvPicPr>
          <p:cNvPr id="7" name="Picture 6">
            <a:extLst>
              <a:ext uri="{FF2B5EF4-FFF2-40B4-BE49-F238E27FC236}">
                <a16:creationId xmlns:a16="http://schemas.microsoft.com/office/drawing/2014/main" id="{011A1F5F-2BAB-4CF9-899B-2159D45A2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5250"/>
            <a:ext cx="970589" cy="461666"/>
          </a:xfrm>
          <a:prstGeom prst="rect">
            <a:avLst/>
          </a:prstGeom>
        </p:spPr>
      </p:pic>
    </p:spTree>
    <p:extLst>
      <p:ext uri="{BB962C8B-B14F-4D97-AF65-F5344CB8AC3E}">
        <p14:creationId xmlns:p14="http://schemas.microsoft.com/office/powerpoint/2010/main" val="168673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BFF3-6D69-4A18-B8B0-01734AA23D6D}"/>
              </a:ext>
            </a:extLst>
          </p:cNvPr>
          <p:cNvSpPr>
            <a:spLocks noGrp="1"/>
          </p:cNvSpPr>
          <p:nvPr>
            <p:ph type="title"/>
          </p:nvPr>
        </p:nvSpPr>
        <p:spPr>
          <a:xfrm>
            <a:off x="1769537" y="2131504"/>
            <a:ext cx="10018713" cy="1297496"/>
          </a:xfrm>
        </p:spPr>
        <p:txBody>
          <a:bodyPr>
            <a:noAutofit/>
          </a:bodyPr>
          <a:lstStyle/>
          <a:p>
            <a:r>
              <a:rPr lang="en-US" sz="4400" dirty="0">
                <a:solidFill>
                  <a:srgbClr val="0070C0"/>
                </a:solidFill>
                <a:latin typeface="Verdana" panose="020B0604030504040204" pitchFamily="34" charset="0"/>
                <a:ea typeface="Verdana" panose="020B0604030504040204" pitchFamily="34" charset="0"/>
              </a:rPr>
              <a:t>The problem is not that people are dying too young, but that people are faced with the reality of outliving their assets.</a:t>
            </a:r>
          </a:p>
        </p:txBody>
      </p:sp>
      <p:pic>
        <p:nvPicPr>
          <p:cNvPr id="4" name="Picture 3">
            <a:extLst>
              <a:ext uri="{FF2B5EF4-FFF2-40B4-BE49-F238E27FC236}">
                <a16:creationId xmlns:a16="http://schemas.microsoft.com/office/drawing/2014/main" id="{4F621501-0F82-4114-AD0C-C1BD02B5C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75632"/>
            <a:ext cx="1014110" cy="482367"/>
          </a:xfrm>
          <a:prstGeom prst="rect">
            <a:avLst/>
          </a:prstGeom>
        </p:spPr>
      </p:pic>
      <p:pic>
        <p:nvPicPr>
          <p:cNvPr id="6" name="Picture 5">
            <a:extLst>
              <a:ext uri="{FF2B5EF4-FFF2-40B4-BE49-F238E27FC236}">
                <a16:creationId xmlns:a16="http://schemas.microsoft.com/office/drawing/2014/main" id="{7A361591-B8C4-4A06-8DF5-30722E27527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58562" y="4349892"/>
            <a:ext cx="3142172" cy="2092163"/>
          </a:xfrm>
          <a:prstGeom prst="rect">
            <a:avLst/>
          </a:prstGeom>
        </p:spPr>
      </p:pic>
    </p:spTree>
    <p:extLst>
      <p:ext uri="{BB962C8B-B14F-4D97-AF65-F5344CB8AC3E}">
        <p14:creationId xmlns:p14="http://schemas.microsoft.com/office/powerpoint/2010/main" val="2216789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7402661" y="3841400"/>
            <a:ext cx="2918239" cy="2523768"/>
          </a:xfrm>
          <a:prstGeom prst="rect">
            <a:avLst/>
          </a:prstGeom>
          <a:noFill/>
        </p:spPr>
        <p:txBody>
          <a:bodyPr wrap="square" rtlCol="0">
            <a:spAutoFit/>
          </a:bodyPr>
          <a:lstStyle/>
          <a:p>
            <a:pPr algn="ctr" defTabSz="457178"/>
            <a:endParaRPr lang="en-US" sz="2000" b="1" dirty="0">
              <a:solidFill>
                <a:prstClr val="black"/>
              </a:solidFill>
              <a:latin typeface="Calibri"/>
            </a:endParaRPr>
          </a:p>
          <a:p>
            <a:pPr algn="ctr" defTabSz="457178"/>
            <a:r>
              <a:rPr lang="en-US" sz="2000" b="1" dirty="0">
                <a:solidFill>
                  <a:prstClr val="black"/>
                </a:solidFill>
                <a:latin typeface="Calibri"/>
              </a:rPr>
              <a:t> </a:t>
            </a:r>
          </a:p>
          <a:p>
            <a:pPr algn="ctr" defTabSz="457178"/>
            <a:r>
              <a:rPr lang="en-US" sz="2000" b="1" dirty="0">
                <a:solidFill>
                  <a:prstClr val="black"/>
                </a:solidFill>
                <a:latin typeface="Calibri"/>
              </a:rPr>
              <a:t> BlackRock</a:t>
            </a:r>
          </a:p>
          <a:p>
            <a:pPr algn="ctr" defTabSz="457178"/>
            <a:r>
              <a:rPr lang="en-US" sz="2000" b="1" dirty="0">
                <a:solidFill>
                  <a:prstClr val="black"/>
                </a:solidFill>
                <a:latin typeface="Calibri"/>
              </a:rPr>
              <a:t> “Income reimagined”</a:t>
            </a:r>
          </a:p>
          <a:p>
            <a:pPr algn="ctr" defTabSz="457178"/>
            <a:endParaRPr lang="en-US" sz="2000" b="1" dirty="0">
              <a:solidFill>
                <a:prstClr val="black"/>
              </a:solidFill>
              <a:latin typeface="Calibri"/>
            </a:endParaRPr>
          </a:p>
          <a:p>
            <a:pPr algn="ctr" defTabSz="457178"/>
            <a:r>
              <a:rPr lang="en-US" sz="2000" b="1" dirty="0">
                <a:solidFill>
                  <a:prstClr val="black"/>
                </a:solidFill>
                <a:latin typeface="Calibri"/>
              </a:rPr>
              <a:t>June 30, 2019</a:t>
            </a:r>
          </a:p>
          <a:p>
            <a:pPr algn="ctr" defTabSz="457178"/>
            <a:endParaRPr lang="en-US" sz="2000" b="1" dirty="0">
              <a:solidFill>
                <a:prstClr val="black"/>
              </a:solidFill>
              <a:latin typeface="Calibri"/>
            </a:endParaRPr>
          </a:p>
          <a:p>
            <a:pPr algn="ctr" defTabSz="457178"/>
            <a:endParaRPr lang="en-US" dirty="0">
              <a:solidFill>
                <a:srgbClr val="2A9319"/>
              </a:solidFill>
              <a:latin typeface="Calibri"/>
            </a:endParaRPr>
          </a:p>
        </p:txBody>
      </p:sp>
      <p:sp>
        <p:nvSpPr>
          <p:cNvPr id="78" name="Content Placeholder 5"/>
          <p:cNvSpPr txBox="1">
            <a:spLocks/>
          </p:cNvSpPr>
          <p:nvPr/>
        </p:nvSpPr>
        <p:spPr>
          <a:xfrm>
            <a:off x="2296899" y="1117292"/>
            <a:ext cx="4663240" cy="3443111"/>
          </a:xfrm>
          <a:prstGeom prst="rect">
            <a:avLst/>
          </a:prstGeom>
        </p:spPr>
        <p:txBody>
          <a:bodyPr>
            <a:no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66">
              <a:spcAft>
                <a:spcPts val="600"/>
              </a:spcAft>
              <a:buClr>
                <a:srgbClr val="2A9319"/>
              </a:buClr>
              <a:buNone/>
            </a:pPr>
            <a:endParaRPr lang="en-US" sz="2000" dirty="0">
              <a:solidFill>
                <a:prstClr val="white"/>
              </a:solidFill>
              <a:latin typeface="Calibri"/>
            </a:endParaRPr>
          </a:p>
          <a:p>
            <a:pPr marL="0" indent="0" algn="ctr" defTabSz="457166">
              <a:spcAft>
                <a:spcPts val="600"/>
              </a:spcAft>
              <a:buClr>
                <a:srgbClr val="2A9319"/>
              </a:buClr>
              <a:buNone/>
            </a:pPr>
            <a:r>
              <a:rPr lang="en-US" sz="2000" dirty="0">
                <a:solidFill>
                  <a:prstClr val="white"/>
                </a:solidFill>
                <a:latin typeface="Calibri"/>
              </a:rPr>
              <a:t> </a:t>
            </a:r>
            <a:r>
              <a:rPr lang="en-US" sz="3200" dirty="0">
                <a:solidFill>
                  <a:srgbClr val="0070C0"/>
                </a:solidFill>
                <a:latin typeface="Verdana" panose="020B0604030504040204" pitchFamily="34" charset="0"/>
                <a:ea typeface="Verdana" panose="020B0604030504040204" pitchFamily="34" charset="0"/>
              </a:rPr>
              <a:t>“Many guaranteed income products can ensure that the stream of income from a given amount of savings will not run out or be diminished by market returns.”</a:t>
            </a:r>
          </a:p>
        </p:txBody>
      </p:sp>
      <p:sp>
        <p:nvSpPr>
          <p:cNvPr id="7" name="Title 6"/>
          <p:cNvSpPr>
            <a:spLocks noGrp="1"/>
          </p:cNvSpPr>
          <p:nvPr>
            <p:ph type="title"/>
          </p:nvPr>
        </p:nvSpPr>
        <p:spPr>
          <a:xfrm>
            <a:off x="1677798" y="313483"/>
            <a:ext cx="10427516" cy="510356"/>
          </a:xfrm>
          <a:solidFill>
            <a:schemeClr val="bg2"/>
          </a:solidFill>
        </p:spPr>
        <p:txBody>
          <a:bodyPr anchor="ctr">
            <a:noAutofit/>
          </a:bodyPr>
          <a:lstStyle/>
          <a:p>
            <a:r>
              <a:rPr lang="en-US" sz="2800" dirty="0">
                <a:solidFill>
                  <a:srgbClr val="0070C0"/>
                </a:solidFill>
                <a:latin typeface="Verdana" panose="020B0604030504040204" pitchFamily="34" charset="0"/>
                <a:ea typeface="Verdana" panose="020B0604030504040204" pitchFamily="34" charset="0"/>
              </a:rPr>
              <a:t>Investment Solutions | What others are saying</a:t>
            </a:r>
          </a:p>
        </p:txBody>
      </p:sp>
      <p:pic>
        <p:nvPicPr>
          <p:cNvPr id="3" name="Picture 2">
            <a:extLst>
              <a:ext uri="{FF2B5EF4-FFF2-40B4-BE49-F238E27FC236}">
                <a16:creationId xmlns:a16="http://schemas.microsoft.com/office/drawing/2014/main" id="{946540C2-00CE-42B8-AC79-9AF118504608}"/>
              </a:ext>
            </a:extLst>
          </p:cNvPr>
          <p:cNvPicPr>
            <a:picLocks noChangeAspect="1"/>
          </p:cNvPicPr>
          <p:nvPr/>
        </p:nvPicPr>
        <p:blipFill rotWithShape="1">
          <a:blip r:embed="rId3"/>
          <a:srcRect l="20741" t="15967" r="45370" b="6172"/>
          <a:stretch/>
        </p:blipFill>
        <p:spPr>
          <a:xfrm>
            <a:off x="8080846" y="1754717"/>
            <a:ext cx="1879551" cy="2429035"/>
          </a:xfrm>
          <a:prstGeom prst="rect">
            <a:avLst/>
          </a:prstGeom>
        </p:spPr>
      </p:pic>
      <p:pic>
        <p:nvPicPr>
          <p:cNvPr id="4" name="Picture 3">
            <a:extLst>
              <a:ext uri="{FF2B5EF4-FFF2-40B4-BE49-F238E27FC236}">
                <a16:creationId xmlns:a16="http://schemas.microsoft.com/office/drawing/2014/main" id="{E7C15BFA-C417-4319-83C3-3A771A754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30154"/>
            <a:ext cx="973123" cy="462871"/>
          </a:xfrm>
          <a:prstGeom prst="rect">
            <a:avLst/>
          </a:prstGeom>
        </p:spPr>
      </p:pic>
    </p:spTree>
    <p:extLst>
      <p:ext uri="{BB962C8B-B14F-4D97-AF65-F5344CB8AC3E}">
        <p14:creationId xmlns:p14="http://schemas.microsoft.com/office/powerpoint/2010/main" val="116894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7561502" y="3429000"/>
            <a:ext cx="2918239" cy="2831544"/>
          </a:xfrm>
          <a:prstGeom prst="rect">
            <a:avLst/>
          </a:prstGeom>
          <a:noFill/>
        </p:spPr>
        <p:txBody>
          <a:bodyPr wrap="square" rtlCol="0">
            <a:spAutoFit/>
          </a:bodyPr>
          <a:lstStyle/>
          <a:p>
            <a:pPr algn="ctr" defTabSz="457178"/>
            <a:r>
              <a:rPr lang="en-US" sz="2000" b="1" dirty="0">
                <a:solidFill>
                  <a:prstClr val="black"/>
                </a:solidFill>
                <a:latin typeface="Calibri"/>
              </a:rPr>
              <a:t>Greenwald &amp; Associates</a:t>
            </a:r>
          </a:p>
          <a:p>
            <a:pPr algn="ctr" defTabSz="457178"/>
            <a:endParaRPr lang="en-US" sz="2000" b="1" dirty="0">
              <a:solidFill>
                <a:prstClr val="black"/>
              </a:solidFill>
              <a:latin typeface="Calibri"/>
            </a:endParaRPr>
          </a:p>
          <a:p>
            <a:pPr algn="ctr" defTabSz="457178"/>
            <a:r>
              <a:rPr lang="en-US" sz="2000" b="1" dirty="0">
                <a:solidFill>
                  <a:prstClr val="black"/>
                </a:solidFill>
                <a:latin typeface="Calibri"/>
              </a:rPr>
              <a:t> “Fourth Annual 2018 Guaranteed Lifetime Income Study (GLIS).”</a:t>
            </a:r>
          </a:p>
          <a:p>
            <a:pPr algn="ctr" defTabSz="457178"/>
            <a:endParaRPr lang="en-US" sz="2000" b="1" dirty="0">
              <a:solidFill>
                <a:prstClr val="black"/>
              </a:solidFill>
              <a:latin typeface="Calibri"/>
            </a:endParaRPr>
          </a:p>
          <a:p>
            <a:pPr algn="ctr" defTabSz="457178"/>
            <a:r>
              <a:rPr lang="en-US" sz="2000" b="1" dirty="0">
                <a:solidFill>
                  <a:prstClr val="black"/>
                </a:solidFill>
                <a:latin typeface="Calibri"/>
              </a:rPr>
              <a:t>January 2019</a:t>
            </a:r>
          </a:p>
          <a:p>
            <a:pPr algn="ctr" defTabSz="457178"/>
            <a:endParaRPr lang="en-US" sz="2000" b="1" dirty="0">
              <a:solidFill>
                <a:prstClr val="black"/>
              </a:solidFill>
              <a:latin typeface="Calibri"/>
            </a:endParaRPr>
          </a:p>
          <a:p>
            <a:pPr algn="ctr" defTabSz="457178"/>
            <a:endParaRPr lang="en-US" dirty="0">
              <a:solidFill>
                <a:srgbClr val="2A9319"/>
              </a:solidFill>
              <a:latin typeface="Calibri"/>
            </a:endParaRPr>
          </a:p>
        </p:txBody>
      </p:sp>
      <p:sp>
        <p:nvSpPr>
          <p:cNvPr id="78" name="Content Placeholder 5"/>
          <p:cNvSpPr txBox="1">
            <a:spLocks/>
          </p:cNvSpPr>
          <p:nvPr/>
        </p:nvSpPr>
        <p:spPr>
          <a:xfrm>
            <a:off x="2298879" y="1005556"/>
            <a:ext cx="4663240" cy="3443111"/>
          </a:xfrm>
          <a:prstGeom prst="rect">
            <a:avLst/>
          </a:prstGeom>
        </p:spPr>
        <p:txBody>
          <a:bodyPr>
            <a:no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66">
              <a:spcAft>
                <a:spcPts val="600"/>
              </a:spcAft>
              <a:buClr>
                <a:srgbClr val="2A9319"/>
              </a:buClr>
              <a:buNone/>
            </a:pPr>
            <a:endParaRPr lang="en-US" sz="2000" dirty="0">
              <a:solidFill>
                <a:prstClr val="white"/>
              </a:solidFill>
              <a:latin typeface="Calibri"/>
            </a:endParaRPr>
          </a:p>
          <a:p>
            <a:pPr marL="0" indent="0" algn="ctr" defTabSz="457166">
              <a:spcAft>
                <a:spcPts val="600"/>
              </a:spcAft>
              <a:buClr>
                <a:srgbClr val="2A9319"/>
              </a:buClr>
              <a:buNone/>
            </a:pPr>
            <a:r>
              <a:rPr lang="en-US" sz="2667" dirty="0">
                <a:solidFill>
                  <a:srgbClr val="0070C0"/>
                </a:solidFill>
                <a:latin typeface="Verdana" panose="020B0604030504040204" pitchFamily="34" charset="0"/>
                <a:ea typeface="Verdana" panose="020B0604030504040204" pitchFamily="34" charset="0"/>
              </a:rPr>
              <a:t>Respondents said the greatest benefits of having a protected lifetime income are protection against longevity risk, peace of mind, and being better able to budget – all of which can make for a less stressful and happier overall retirement.</a:t>
            </a:r>
            <a:endParaRPr lang="en-US" sz="2000" dirty="0">
              <a:solidFill>
                <a:srgbClr val="0070C0"/>
              </a:solidFill>
              <a:latin typeface="Verdana" panose="020B0604030504040204" pitchFamily="34" charset="0"/>
              <a:ea typeface="Verdana" panose="020B0604030504040204" pitchFamily="34" charset="0"/>
            </a:endParaRPr>
          </a:p>
        </p:txBody>
      </p:sp>
      <p:sp>
        <p:nvSpPr>
          <p:cNvPr id="7" name="Title 6"/>
          <p:cNvSpPr>
            <a:spLocks noGrp="1"/>
          </p:cNvSpPr>
          <p:nvPr>
            <p:ph type="title"/>
          </p:nvPr>
        </p:nvSpPr>
        <p:spPr>
          <a:xfrm>
            <a:off x="1694576" y="105451"/>
            <a:ext cx="10586907" cy="510356"/>
          </a:xfrm>
          <a:solidFill>
            <a:schemeClr val="bg2"/>
          </a:solidFill>
        </p:spPr>
        <p:txBody>
          <a:bodyPr anchor="ctr">
            <a:noAutofit/>
          </a:bodyPr>
          <a:lstStyle/>
          <a:p>
            <a:r>
              <a:rPr lang="en-US" sz="2800" dirty="0">
                <a:solidFill>
                  <a:srgbClr val="0070C0"/>
                </a:solidFill>
                <a:latin typeface="Verdana" panose="020B0604030504040204" pitchFamily="34" charset="0"/>
                <a:ea typeface="Verdana" panose="020B0604030504040204" pitchFamily="34" charset="0"/>
              </a:rPr>
              <a:t>Investment Solutions | What others are saying</a:t>
            </a:r>
            <a:endParaRPr lang="en-US" sz="2800" b="0" dirty="0">
              <a:solidFill>
                <a:schemeClr val="tx1"/>
              </a:solidFill>
            </a:endParaRPr>
          </a:p>
        </p:txBody>
      </p:sp>
      <p:pic>
        <p:nvPicPr>
          <p:cNvPr id="3" name="Picture 2">
            <a:extLst>
              <a:ext uri="{FF2B5EF4-FFF2-40B4-BE49-F238E27FC236}">
                <a16:creationId xmlns:a16="http://schemas.microsoft.com/office/drawing/2014/main" id="{C5ABACB4-A24B-4971-BE2B-1108014C3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630" y="1977695"/>
            <a:ext cx="2400300" cy="1219200"/>
          </a:xfrm>
          <a:prstGeom prst="rect">
            <a:avLst/>
          </a:prstGeom>
        </p:spPr>
      </p:pic>
      <p:pic>
        <p:nvPicPr>
          <p:cNvPr id="4" name="Picture 3">
            <a:extLst>
              <a:ext uri="{FF2B5EF4-FFF2-40B4-BE49-F238E27FC236}">
                <a16:creationId xmlns:a16="http://schemas.microsoft.com/office/drawing/2014/main" id="{AC87FA3D-0CC4-4497-9EA8-4C0BFDEB5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95128"/>
            <a:ext cx="973123" cy="462871"/>
          </a:xfrm>
          <a:prstGeom prst="rect">
            <a:avLst/>
          </a:prstGeom>
        </p:spPr>
      </p:pic>
    </p:spTree>
    <p:extLst>
      <p:ext uri="{BB962C8B-B14F-4D97-AF65-F5344CB8AC3E}">
        <p14:creationId xmlns:p14="http://schemas.microsoft.com/office/powerpoint/2010/main" val="413100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7743399" y="3717758"/>
            <a:ext cx="2918239" cy="2523768"/>
          </a:xfrm>
          <a:prstGeom prst="rect">
            <a:avLst/>
          </a:prstGeom>
          <a:noFill/>
        </p:spPr>
        <p:txBody>
          <a:bodyPr wrap="square" rtlCol="0">
            <a:spAutoFit/>
          </a:bodyPr>
          <a:lstStyle/>
          <a:p>
            <a:pPr algn="ctr" defTabSz="457178">
              <a:defRPr/>
            </a:pPr>
            <a:r>
              <a:rPr lang="en-US" sz="2000" b="1" dirty="0">
                <a:solidFill>
                  <a:prstClr val="black"/>
                </a:solidFill>
                <a:latin typeface="Calibri"/>
              </a:rPr>
              <a:t> </a:t>
            </a:r>
          </a:p>
          <a:p>
            <a:pPr algn="ctr" defTabSz="457178">
              <a:defRPr/>
            </a:pPr>
            <a:r>
              <a:rPr lang="en-US" sz="2000" b="1" dirty="0">
                <a:solidFill>
                  <a:prstClr val="black"/>
                </a:solidFill>
                <a:latin typeface="Calibri"/>
              </a:rPr>
              <a:t>Michael Finke PhD</a:t>
            </a:r>
          </a:p>
          <a:p>
            <a:pPr algn="ctr" defTabSz="457178">
              <a:defRPr/>
            </a:pPr>
            <a:r>
              <a:rPr lang="en-US" sz="2000" b="1" dirty="0">
                <a:solidFill>
                  <a:prstClr val="black"/>
                </a:solidFill>
                <a:latin typeface="Calibri"/>
              </a:rPr>
              <a:t>Wade Pfau PhD</a:t>
            </a:r>
          </a:p>
          <a:p>
            <a:pPr algn="ctr" defTabSz="457178">
              <a:defRPr/>
            </a:pPr>
            <a:r>
              <a:rPr lang="en-US" sz="2000" b="1" dirty="0">
                <a:solidFill>
                  <a:prstClr val="black"/>
                </a:solidFill>
                <a:latin typeface="Calibri"/>
              </a:rPr>
              <a:t> “It’s More than Money.”</a:t>
            </a:r>
          </a:p>
          <a:p>
            <a:pPr algn="ctr" defTabSz="457178">
              <a:defRPr/>
            </a:pPr>
            <a:endParaRPr lang="en-US" sz="2000" b="1" dirty="0">
              <a:solidFill>
                <a:prstClr val="black"/>
              </a:solidFill>
              <a:latin typeface="Calibri"/>
            </a:endParaRPr>
          </a:p>
          <a:p>
            <a:pPr algn="ctr" defTabSz="457178">
              <a:defRPr/>
            </a:pPr>
            <a:r>
              <a:rPr lang="en-US" sz="2000" b="1" dirty="0">
                <a:solidFill>
                  <a:prstClr val="black"/>
                </a:solidFill>
                <a:latin typeface="Calibri"/>
              </a:rPr>
              <a:t>2019</a:t>
            </a:r>
          </a:p>
          <a:p>
            <a:pPr algn="ctr" defTabSz="457178">
              <a:defRPr/>
            </a:pPr>
            <a:endParaRPr lang="en-US" sz="2000" b="1" dirty="0">
              <a:solidFill>
                <a:prstClr val="black"/>
              </a:solidFill>
              <a:latin typeface="Calibri"/>
            </a:endParaRPr>
          </a:p>
          <a:p>
            <a:pPr algn="ctr" defTabSz="457178">
              <a:defRPr/>
            </a:pPr>
            <a:endParaRPr lang="en-US" dirty="0">
              <a:solidFill>
                <a:srgbClr val="2A9319"/>
              </a:solidFill>
              <a:latin typeface="Calibri"/>
            </a:endParaRPr>
          </a:p>
        </p:txBody>
      </p:sp>
      <p:sp>
        <p:nvSpPr>
          <p:cNvPr id="78" name="Content Placeholder 5"/>
          <p:cNvSpPr txBox="1">
            <a:spLocks/>
          </p:cNvSpPr>
          <p:nvPr/>
        </p:nvSpPr>
        <p:spPr>
          <a:xfrm>
            <a:off x="2116982" y="930733"/>
            <a:ext cx="4663240" cy="3443111"/>
          </a:xfrm>
          <a:prstGeom prst="rect">
            <a:avLst/>
          </a:prstGeom>
        </p:spPr>
        <p:txBody>
          <a:bodyPr>
            <a:noAutofit/>
          </a:bodyPr>
          <a:lstStyle>
            <a:lvl1pPr marL="173034" indent="-173034" algn="l" defTabSz="457189" rtl="0" eaLnBrk="1" latinLnBrk="0" hangingPunct="1">
              <a:spcBef>
                <a:spcPct val="20000"/>
              </a:spcBef>
              <a:buClr>
                <a:schemeClr val="accent1"/>
              </a:buClr>
              <a:buFont typeface="Arial" panose="020B0604020202020204" pitchFamily="34" charset="0"/>
              <a:buChar char="•"/>
              <a:defRPr sz="1500" kern="1200">
                <a:solidFill>
                  <a:schemeClr val="tx1"/>
                </a:solidFill>
                <a:latin typeface="+mn-lt"/>
                <a:ea typeface="+mn-ea"/>
                <a:cs typeface="+mn-cs"/>
              </a:defRPr>
            </a:lvl1pPr>
            <a:lvl2pPr marL="630222" indent="-173034" algn="l" defTabSz="457189" rtl="0" eaLnBrk="1" latinLnBrk="0" hangingPunct="1">
              <a:spcBef>
                <a:spcPct val="20000"/>
              </a:spcBef>
              <a:buClr>
                <a:schemeClr val="accent1"/>
              </a:buClr>
              <a:buFont typeface="Arial" panose="020B0604020202020204" pitchFamily="34" charset="0"/>
              <a:buChar char="•"/>
              <a:defRPr sz="1350" kern="1200">
                <a:solidFill>
                  <a:schemeClr val="tx1"/>
                </a:solidFill>
                <a:latin typeface="+mn-lt"/>
                <a:ea typeface="+mn-ea"/>
                <a:cs typeface="+mn-cs"/>
              </a:defRPr>
            </a:lvl2pPr>
            <a:lvl3pPr marL="1031849"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489038"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1946226" indent="-117472" algn="l" defTabSz="457189" rtl="0" eaLnBrk="1" latinLnBrk="0" hangingPunct="1">
              <a:spcBef>
                <a:spcPct val="200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66">
              <a:spcAft>
                <a:spcPts val="600"/>
              </a:spcAft>
              <a:buClr>
                <a:srgbClr val="2A9319"/>
              </a:buClr>
              <a:buNone/>
              <a:defRPr/>
            </a:pPr>
            <a:endParaRPr lang="en-US" sz="2000" dirty="0">
              <a:solidFill>
                <a:prstClr val="white"/>
              </a:solidFill>
              <a:latin typeface="Calibri"/>
            </a:endParaRPr>
          </a:p>
          <a:p>
            <a:pPr marL="0" indent="0" algn="ctr" defTabSz="457166">
              <a:spcAft>
                <a:spcPts val="600"/>
              </a:spcAft>
              <a:buClr>
                <a:srgbClr val="2A9319"/>
              </a:buClr>
              <a:buNone/>
              <a:defRPr/>
            </a:pPr>
            <a:r>
              <a:rPr lang="en-US" sz="2800" dirty="0">
                <a:solidFill>
                  <a:prstClr val="white"/>
                </a:solidFill>
                <a:latin typeface="Calibri"/>
              </a:rPr>
              <a:t> </a:t>
            </a:r>
            <a:r>
              <a:rPr lang="en-US" sz="3200" dirty="0">
                <a:solidFill>
                  <a:srgbClr val="0070C0"/>
                </a:solidFill>
                <a:latin typeface="Verdana" panose="020B0604030504040204" pitchFamily="34" charset="0"/>
                <a:ea typeface="Verdana" panose="020B0604030504040204" pitchFamily="34" charset="0"/>
              </a:rPr>
              <a:t>“If the reason you saved for retirement was to provide a secure lifestyle, there’s no more efficient way to create lifetime income than through an annuity.”</a:t>
            </a:r>
          </a:p>
        </p:txBody>
      </p:sp>
      <p:sp>
        <p:nvSpPr>
          <p:cNvPr id="7" name="Title 6"/>
          <p:cNvSpPr>
            <a:spLocks noGrp="1"/>
          </p:cNvSpPr>
          <p:nvPr>
            <p:ph type="title"/>
          </p:nvPr>
        </p:nvSpPr>
        <p:spPr>
          <a:xfrm>
            <a:off x="1711355" y="220666"/>
            <a:ext cx="10402348" cy="510356"/>
          </a:xfrm>
          <a:solidFill>
            <a:schemeClr val="bg2"/>
          </a:solidFill>
        </p:spPr>
        <p:txBody>
          <a:bodyPr anchor="ctr">
            <a:noAutofit/>
          </a:bodyPr>
          <a:lstStyle/>
          <a:p>
            <a:r>
              <a:rPr lang="en-US" sz="2800" dirty="0">
                <a:solidFill>
                  <a:srgbClr val="0070C0"/>
                </a:solidFill>
                <a:latin typeface="Verdana" panose="020B0604030504040204" pitchFamily="34" charset="0"/>
                <a:ea typeface="Verdana" panose="020B0604030504040204" pitchFamily="34" charset="0"/>
              </a:rPr>
              <a:t>Investment Solutions | What others are saying</a:t>
            </a:r>
            <a:endParaRPr lang="en-US" sz="2800" b="0" dirty="0">
              <a:solidFill>
                <a:schemeClr val="tx1"/>
              </a:solidFill>
            </a:endParaRPr>
          </a:p>
        </p:txBody>
      </p:sp>
      <p:pic>
        <p:nvPicPr>
          <p:cNvPr id="3" name="Picture 2">
            <a:extLst>
              <a:ext uri="{FF2B5EF4-FFF2-40B4-BE49-F238E27FC236}">
                <a16:creationId xmlns:a16="http://schemas.microsoft.com/office/drawing/2014/main" id="{C0D41515-CDA7-46CB-ABAE-DB657953C2EA}"/>
              </a:ext>
            </a:extLst>
          </p:cNvPr>
          <p:cNvPicPr>
            <a:picLocks noChangeAspect="1"/>
          </p:cNvPicPr>
          <p:nvPr/>
        </p:nvPicPr>
        <p:blipFill>
          <a:blip r:embed="rId3"/>
          <a:stretch>
            <a:fillRect/>
          </a:stretch>
        </p:blipFill>
        <p:spPr>
          <a:xfrm>
            <a:off x="7283003" y="1690872"/>
            <a:ext cx="3384997" cy="2115624"/>
          </a:xfrm>
          <a:prstGeom prst="rect">
            <a:avLst/>
          </a:prstGeom>
        </p:spPr>
      </p:pic>
      <p:pic>
        <p:nvPicPr>
          <p:cNvPr id="4" name="Picture 3">
            <a:extLst>
              <a:ext uri="{FF2B5EF4-FFF2-40B4-BE49-F238E27FC236}">
                <a16:creationId xmlns:a16="http://schemas.microsoft.com/office/drawing/2014/main" id="{DB8BF236-1306-47EE-A118-32D7B147D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09188"/>
            <a:ext cx="943564" cy="448811"/>
          </a:xfrm>
          <a:prstGeom prst="rect">
            <a:avLst/>
          </a:prstGeom>
        </p:spPr>
      </p:pic>
    </p:spTree>
    <p:extLst>
      <p:ext uri="{BB962C8B-B14F-4D97-AF65-F5344CB8AC3E}">
        <p14:creationId xmlns:p14="http://schemas.microsoft.com/office/powerpoint/2010/main" val="1168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9754-8BD0-458B-9371-682C84BB0E87}"/>
              </a:ext>
            </a:extLst>
          </p:cNvPr>
          <p:cNvSpPr>
            <a:spLocks noGrp="1"/>
          </p:cNvSpPr>
          <p:nvPr>
            <p:ph type="title"/>
          </p:nvPr>
        </p:nvSpPr>
        <p:spPr/>
        <p:txBody>
          <a:bodyPr>
            <a:normAutofit/>
          </a:bodyPr>
          <a:lstStyle/>
          <a:p>
            <a:r>
              <a:rPr lang="en-US" sz="5400" u="sng" dirty="0">
                <a:solidFill>
                  <a:srgbClr val="0070C0"/>
                </a:solidFill>
                <a:latin typeface="Verdana" panose="020B0604030504040204" pitchFamily="34" charset="0"/>
                <a:ea typeface="Verdana" panose="020B0604030504040204" pitchFamily="34" charset="0"/>
              </a:rPr>
              <a:t>What is a </a:t>
            </a:r>
            <a:br>
              <a:rPr lang="en-US" sz="5400" u="sng" dirty="0">
                <a:solidFill>
                  <a:srgbClr val="0070C0"/>
                </a:solidFill>
                <a:latin typeface="Verdana" panose="020B0604030504040204" pitchFamily="34" charset="0"/>
                <a:ea typeface="Verdana" panose="020B0604030504040204" pitchFamily="34" charset="0"/>
              </a:rPr>
            </a:br>
            <a:r>
              <a:rPr lang="en-US" sz="5400" u="sng" dirty="0">
                <a:solidFill>
                  <a:srgbClr val="0070C0"/>
                </a:solidFill>
                <a:latin typeface="Verdana" panose="020B0604030504040204" pitchFamily="34" charset="0"/>
                <a:ea typeface="Verdana" panose="020B0604030504040204" pitchFamily="34" charset="0"/>
              </a:rPr>
              <a:t>Lifetime Income Annuity?</a:t>
            </a:r>
          </a:p>
        </p:txBody>
      </p:sp>
      <p:sp>
        <p:nvSpPr>
          <p:cNvPr id="3" name="Content Placeholder 2">
            <a:extLst>
              <a:ext uri="{FF2B5EF4-FFF2-40B4-BE49-F238E27FC236}">
                <a16:creationId xmlns:a16="http://schemas.microsoft.com/office/drawing/2014/main" id="{395BA978-02BA-439D-8E33-E89CF714B92E}"/>
              </a:ext>
            </a:extLst>
          </p:cNvPr>
          <p:cNvSpPr>
            <a:spLocks noGrp="1"/>
          </p:cNvSpPr>
          <p:nvPr>
            <p:ph idx="1"/>
          </p:nvPr>
        </p:nvSpPr>
        <p:spPr/>
        <p:txBody>
          <a:bodyPr>
            <a:normAutofit/>
          </a:bodyPr>
          <a:lstStyle/>
          <a:p>
            <a:pPr marL="0" indent="0" algn="ctr">
              <a:buNone/>
            </a:pPr>
            <a:r>
              <a:rPr lang="en-US" sz="4800" dirty="0">
                <a:solidFill>
                  <a:srgbClr val="0070C0"/>
                </a:solidFill>
                <a:latin typeface="Verdana" panose="020B0604030504040204" pitchFamily="34" charset="0"/>
                <a:ea typeface="Verdana" panose="020B0604030504040204" pitchFamily="34" charset="0"/>
              </a:rPr>
              <a:t>Guaranteed Paycheck for Life</a:t>
            </a:r>
          </a:p>
        </p:txBody>
      </p:sp>
      <p:pic>
        <p:nvPicPr>
          <p:cNvPr id="5" name="Picture 4">
            <a:extLst>
              <a:ext uri="{FF2B5EF4-FFF2-40B4-BE49-F238E27FC236}">
                <a16:creationId xmlns:a16="http://schemas.microsoft.com/office/drawing/2014/main" id="{9A5CA60C-B6DC-4D4D-98CC-3773A6912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2411"/>
            <a:ext cx="955535" cy="454505"/>
          </a:xfrm>
          <a:prstGeom prst="rect">
            <a:avLst/>
          </a:prstGeom>
        </p:spPr>
      </p:pic>
      <p:pic>
        <p:nvPicPr>
          <p:cNvPr id="7" name="Picture 6">
            <a:extLst>
              <a:ext uri="{FF2B5EF4-FFF2-40B4-BE49-F238E27FC236}">
                <a16:creationId xmlns:a16="http://schemas.microsoft.com/office/drawing/2014/main" id="{2D7F9DE7-9E32-4FA0-89FB-2DB32EBB55A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33395" y="4818000"/>
            <a:ext cx="2933350" cy="1946400"/>
          </a:xfrm>
          <a:prstGeom prst="rect">
            <a:avLst/>
          </a:prstGeom>
        </p:spPr>
      </p:pic>
    </p:spTree>
    <p:extLst>
      <p:ext uri="{BB962C8B-B14F-4D97-AF65-F5344CB8AC3E}">
        <p14:creationId xmlns:p14="http://schemas.microsoft.com/office/powerpoint/2010/main" val="2750120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05BD-8385-47BC-8F3E-77BAB127B78E}"/>
              </a:ext>
            </a:extLst>
          </p:cNvPr>
          <p:cNvSpPr>
            <a:spLocks noGrp="1"/>
          </p:cNvSpPr>
          <p:nvPr>
            <p:ph type="title"/>
          </p:nvPr>
        </p:nvSpPr>
        <p:spPr/>
        <p:txBody>
          <a:bodyPr>
            <a:normAutofit/>
          </a:bodyPr>
          <a:lstStyle/>
          <a:p>
            <a:r>
              <a:rPr lang="en-US" sz="4800" u="sng" dirty="0">
                <a:solidFill>
                  <a:srgbClr val="0070C0"/>
                </a:solidFill>
                <a:latin typeface="Verdana" panose="020B0604030504040204" pitchFamily="34" charset="0"/>
                <a:ea typeface="Verdana" panose="020B0604030504040204" pitchFamily="34" charset="0"/>
              </a:rPr>
              <a:t>Features of a Income Annuity</a:t>
            </a:r>
          </a:p>
        </p:txBody>
      </p:sp>
      <p:sp>
        <p:nvSpPr>
          <p:cNvPr id="3" name="Content Placeholder 2">
            <a:extLst>
              <a:ext uri="{FF2B5EF4-FFF2-40B4-BE49-F238E27FC236}">
                <a16:creationId xmlns:a16="http://schemas.microsoft.com/office/drawing/2014/main" id="{98D6D2CC-915D-4F2C-8B66-ACE490C1C4C5}"/>
              </a:ext>
            </a:extLst>
          </p:cNvPr>
          <p:cNvSpPr>
            <a:spLocks noGrp="1"/>
          </p:cNvSpPr>
          <p:nvPr>
            <p:ph idx="1"/>
          </p:nvPr>
        </p:nvSpPr>
        <p:spPr/>
        <p:txBody>
          <a:bodyPr>
            <a:normAutofit/>
          </a:bodyPr>
          <a:lstStyle/>
          <a:p>
            <a:r>
              <a:rPr lang="en-US" sz="3200" dirty="0">
                <a:solidFill>
                  <a:srgbClr val="0070C0"/>
                </a:solidFill>
                <a:latin typeface="Verdana" panose="020B0604030504040204" pitchFamily="34" charset="0"/>
                <a:ea typeface="Verdana" panose="020B0604030504040204" pitchFamily="34" charset="0"/>
              </a:rPr>
              <a:t>Guaranteed Income for Life of Both Spouses</a:t>
            </a:r>
          </a:p>
          <a:p>
            <a:r>
              <a:rPr lang="en-US" sz="3200" dirty="0">
                <a:solidFill>
                  <a:srgbClr val="0070C0"/>
                </a:solidFill>
                <a:latin typeface="Verdana" panose="020B0604030504040204" pitchFamily="34" charset="0"/>
                <a:ea typeface="Verdana" panose="020B0604030504040204" pitchFamily="34" charset="0"/>
              </a:rPr>
              <a:t>No Market Risk</a:t>
            </a:r>
          </a:p>
          <a:p>
            <a:r>
              <a:rPr lang="en-US" sz="3200" dirty="0">
                <a:solidFill>
                  <a:srgbClr val="0070C0"/>
                </a:solidFill>
                <a:latin typeface="Verdana" panose="020B0604030504040204" pitchFamily="34" charset="0"/>
                <a:ea typeface="Verdana" panose="020B0604030504040204" pitchFamily="34" charset="0"/>
              </a:rPr>
              <a:t>Benefits for LTC and Terminal Illness</a:t>
            </a:r>
          </a:p>
          <a:p>
            <a:r>
              <a:rPr lang="en-US" sz="3200" dirty="0">
                <a:solidFill>
                  <a:srgbClr val="0070C0"/>
                </a:solidFill>
                <a:latin typeface="Verdana" panose="020B0604030504040204" pitchFamily="34" charset="0"/>
                <a:ea typeface="Verdana" panose="020B0604030504040204" pitchFamily="34" charset="0"/>
              </a:rPr>
              <a:t>Inflation Protection</a:t>
            </a:r>
          </a:p>
        </p:txBody>
      </p:sp>
      <p:pic>
        <p:nvPicPr>
          <p:cNvPr id="5" name="Picture 4">
            <a:extLst>
              <a:ext uri="{FF2B5EF4-FFF2-40B4-BE49-F238E27FC236}">
                <a16:creationId xmlns:a16="http://schemas.microsoft.com/office/drawing/2014/main" id="{9D75B9EB-8268-4270-9A67-F8A93211F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1138"/>
            <a:ext cx="981512" cy="466861"/>
          </a:xfrm>
          <a:prstGeom prst="rect">
            <a:avLst/>
          </a:prstGeom>
        </p:spPr>
      </p:pic>
      <p:pic>
        <p:nvPicPr>
          <p:cNvPr id="10" name="Picture 9">
            <a:extLst>
              <a:ext uri="{FF2B5EF4-FFF2-40B4-BE49-F238E27FC236}">
                <a16:creationId xmlns:a16="http://schemas.microsoft.com/office/drawing/2014/main" id="{742F6C1F-ABD1-4BF3-A69F-47AAEA8056F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82686" y="4827048"/>
            <a:ext cx="2892454" cy="1928303"/>
          </a:xfrm>
          <a:prstGeom prst="rect">
            <a:avLst/>
          </a:prstGeom>
        </p:spPr>
      </p:pic>
    </p:spTree>
    <p:extLst>
      <p:ext uri="{BB962C8B-B14F-4D97-AF65-F5344CB8AC3E}">
        <p14:creationId xmlns:p14="http://schemas.microsoft.com/office/powerpoint/2010/main" val="1240899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2" name="Text Box 3"/>
          <p:cNvSpPr txBox="1">
            <a:spLocks noChangeArrowheads="1"/>
          </p:cNvSpPr>
          <p:nvPr/>
        </p:nvSpPr>
        <p:spPr bwMode="auto">
          <a:xfrm>
            <a:off x="4574747" y="503339"/>
            <a:ext cx="7250028" cy="5821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ts val="700"/>
              </a:spcBef>
              <a:buClrTx/>
            </a:pPr>
            <a:r>
              <a:rPr lang="en-US" altLang="en-US" sz="2800" u="sng" dirty="0">
                <a:solidFill>
                  <a:srgbClr val="0070C0"/>
                </a:solidFill>
                <a:latin typeface="Verdana" panose="020B0604030504040204" pitchFamily="34" charset="0"/>
                <a:ea typeface="Verdana" panose="020B0604030504040204" pitchFamily="34" charset="0"/>
              </a:rPr>
              <a:t>Annuities and Retirement Happiness</a:t>
            </a:r>
          </a:p>
          <a:p>
            <a:pPr eaLnBrk="1" hangingPunct="1">
              <a:spcBef>
                <a:spcPts val="400"/>
              </a:spcBef>
              <a:buClrTx/>
            </a:pPr>
            <a:r>
              <a:rPr lang="en-US" altLang="en-US" sz="1600" dirty="0">
                <a:solidFill>
                  <a:srgbClr val="0070C0"/>
                </a:solidFill>
                <a:latin typeface="Verdana" panose="020B0604030504040204" pitchFamily="34" charset="0"/>
                <a:ea typeface="Verdana" panose="020B0604030504040204" pitchFamily="34" charset="0"/>
              </a:rPr>
              <a:t>By Steve </a:t>
            </a:r>
            <a:r>
              <a:rPr lang="en-US" altLang="en-US" sz="1600" dirty="0" err="1">
                <a:solidFill>
                  <a:srgbClr val="0070C0"/>
                </a:solidFill>
                <a:latin typeface="Verdana" panose="020B0604030504040204" pitchFamily="34" charset="0"/>
                <a:ea typeface="Verdana" panose="020B0604030504040204" pitchFamily="34" charset="0"/>
              </a:rPr>
              <a:t>Nyce</a:t>
            </a:r>
            <a:r>
              <a:rPr lang="en-US" altLang="en-US" sz="1600" dirty="0">
                <a:solidFill>
                  <a:srgbClr val="0070C0"/>
                </a:solidFill>
                <a:latin typeface="Verdana" panose="020B0604030504040204" pitchFamily="34" charset="0"/>
                <a:ea typeface="Verdana" panose="020B0604030504040204" pitchFamily="34" charset="0"/>
              </a:rPr>
              <a:t> and Billie Jean Quade   September 2012</a:t>
            </a:r>
          </a:p>
          <a:p>
            <a:pPr eaLnBrk="1" hangingPunct="1">
              <a:spcBef>
                <a:spcPts val="400"/>
              </a:spcBef>
              <a:buClrTx/>
            </a:pPr>
            <a:endParaRPr lang="en-US" altLang="en-US" sz="1600" dirty="0">
              <a:solidFill>
                <a:srgbClr val="0070C0"/>
              </a:solidFill>
              <a:latin typeface="Verdana" panose="020B0604030504040204" pitchFamily="34" charset="0"/>
              <a:ea typeface="Verdana" panose="020B0604030504040204" pitchFamily="34" charset="0"/>
            </a:endParaRPr>
          </a:p>
          <a:p>
            <a:pPr eaLnBrk="1" hangingPunct="1">
              <a:spcBef>
                <a:spcPts val="400"/>
              </a:spcBef>
              <a:buClrTx/>
            </a:pPr>
            <a:endParaRPr lang="en-US" altLang="en-US" sz="1600" dirty="0">
              <a:solidFill>
                <a:srgbClr val="0070C0"/>
              </a:solidFill>
              <a:latin typeface="Verdana" panose="020B0604030504040204" pitchFamily="34" charset="0"/>
              <a:ea typeface="Verdana" panose="020B0604030504040204" pitchFamily="34" charset="0"/>
            </a:endParaRPr>
          </a:p>
          <a:p>
            <a:pPr marL="0" lvl="1" eaLnBrk="1" hangingPunct="1">
              <a:spcBef>
                <a:spcPts val="450"/>
              </a:spcBef>
              <a:spcAft>
                <a:spcPts val="450"/>
              </a:spcAft>
              <a:buClrTx/>
            </a:pPr>
            <a:r>
              <a:rPr lang="en-US" altLang="en-US" sz="1800" dirty="0">
                <a:solidFill>
                  <a:srgbClr val="0070C0"/>
                </a:solidFill>
                <a:latin typeface="Verdana" panose="020B0604030504040204" pitchFamily="34" charset="0"/>
                <a:ea typeface="Verdana" panose="020B0604030504040204" pitchFamily="34" charset="0"/>
              </a:rPr>
              <a:t>“Retirement satisfaction has steadily declined over the last decade.”</a:t>
            </a:r>
          </a:p>
          <a:p>
            <a:pPr marL="0" lvl="1" eaLnBrk="1" hangingPunct="1">
              <a:spcBef>
                <a:spcPts val="450"/>
              </a:spcBef>
              <a:spcAft>
                <a:spcPts val="450"/>
              </a:spcAft>
              <a:buClrTx/>
            </a:pPr>
            <a:endParaRPr lang="en-US" altLang="en-US" sz="1800" dirty="0">
              <a:solidFill>
                <a:srgbClr val="0070C0"/>
              </a:solidFill>
              <a:latin typeface="Verdana" panose="020B0604030504040204" pitchFamily="34" charset="0"/>
              <a:ea typeface="Verdana" panose="020B0604030504040204" pitchFamily="34" charset="0"/>
            </a:endParaRPr>
          </a:p>
          <a:p>
            <a:pPr marL="0" lvl="1" eaLnBrk="1" hangingPunct="1">
              <a:spcBef>
                <a:spcPts val="450"/>
              </a:spcBef>
              <a:spcAft>
                <a:spcPts val="450"/>
              </a:spcAft>
              <a:buClrTx/>
            </a:pPr>
            <a:r>
              <a:rPr lang="en-US" altLang="en-US" sz="1800" dirty="0">
                <a:solidFill>
                  <a:srgbClr val="0070C0"/>
                </a:solidFill>
                <a:latin typeface="Verdana" panose="020B0604030504040204" pitchFamily="34" charset="0"/>
                <a:ea typeface="Verdana" panose="020B0604030504040204" pitchFamily="34" charset="0"/>
              </a:rPr>
              <a:t>“Satisfaction is highest among those with high levels of wealth and income who are very healthy and annuitize their income.”</a:t>
            </a:r>
          </a:p>
          <a:p>
            <a:pPr marL="0" lvl="1" eaLnBrk="1" hangingPunct="1">
              <a:spcBef>
                <a:spcPts val="450"/>
              </a:spcBef>
              <a:spcAft>
                <a:spcPts val="450"/>
              </a:spcAft>
              <a:buClrTx/>
            </a:pPr>
            <a:endParaRPr lang="en-US" altLang="en-US" sz="1800" dirty="0">
              <a:solidFill>
                <a:srgbClr val="0070C0"/>
              </a:solidFill>
              <a:latin typeface="Verdana" panose="020B0604030504040204" pitchFamily="34" charset="0"/>
              <a:ea typeface="Verdana" panose="020B0604030504040204" pitchFamily="34" charset="0"/>
            </a:endParaRPr>
          </a:p>
          <a:p>
            <a:pPr marL="0" lvl="1" eaLnBrk="1" hangingPunct="1">
              <a:spcBef>
                <a:spcPts val="450"/>
              </a:spcBef>
              <a:spcAft>
                <a:spcPts val="450"/>
              </a:spcAft>
              <a:buClrTx/>
            </a:pPr>
            <a:r>
              <a:rPr lang="en-US" altLang="en-US" sz="1800" dirty="0">
                <a:solidFill>
                  <a:srgbClr val="0070C0"/>
                </a:solidFill>
                <a:latin typeface="Verdana" panose="020B0604030504040204" pitchFamily="34" charset="0"/>
                <a:ea typeface="Verdana" panose="020B0604030504040204" pitchFamily="34" charset="0"/>
              </a:rPr>
              <a:t>“Among retirees with similar wealth and health characteristics, those with annuitized incomes are happiest.”</a:t>
            </a:r>
          </a:p>
          <a:p>
            <a:pPr marL="0" lvl="1" eaLnBrk="1" hangingPunct="1">
              <a:spcBef>
                <a:spcPts val="450"/>
              </a:spcBef>
              <a:spcAft>
                <a:spcPts val="450"/>
              </a:spcAft>
              <a:buClrTx/>
            </a:pPr>
            <a:endParaRPr lang="en-US" altLang="en-US" sz="1800" dirty="0">
              <a:solidFill>
                <a:srgbClr val="0070C0"/>
              </a:solidFill>
              <a:latin typeface="Verdana" panose="020B0604030504040204" pitchFamily="34" charset="0"/>
              <a:ea typeface="Verdana" panose="020B0604030504040204" pitchFamily="34" charset="0"/>
            </a:endParaRPr>
          </a:p>
          <a:p>
            <a:pPr marL="0" lvl="1" eaLnBrk="1" hangingPunct="1">
              <a:spcBef>
                <a:spcPts val="450"/>
              </a:spcBef>
              <a:spcAft>
                <a:spcPts val="450"/>
              </a:spcAft>
              <a:buClrTx/>
            </a:pPr>
            <a:r>
              <a:rPr lang="en-US" altLang="en-US" sz="1800" dirty="0">
                <a:solidFill>
                  <a:srgbClr val="0070C0"/>
                </a:solidFill>
                <a:latin typeface="Verdana" panose="020B0604030504040204" pitchFamily="34" charset="0"/>
                <a:ea typeface="Verdana" panose="020B0604030504040204" pitchFamily="34" charset="0"/>
              </a:rPr>
              <a:t>“Annuities provide the biggest satisfaction boost to retirees with less wealth and those in poor health”</a:t>
            </a:r>
          </a:p>
        </p:txBody>
      </p:sp>
      <p:pic>
        <p:nvPicPr>
          <p:cNvPr id="3" name="Picture 2">
            <a:extLst>
              <a:ext uri="{FF2B5EF4-FFF2-40B4-BE49-F238E27FC236}">
                <a16:creationId xmlns:a16="http://schemas.microsoft.com/office/drawing/2014/main" id="{B15575E7-3430-4741-9F5D-09FD9CFD6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9189"/>
            <a:ext cx="933382" cy="443968"/>
          </a:xfrm>
          <a:prstGeom prst="rect">
            <a:avLst/>
          </a:prstGeom>
        </p:spPr>
      </p:pic>
      <p:pic>
        <p:nvPicPr>
          <p:cNvPr id="5" name="Picture 4">
            <a:extLst>
              <a:ext uri="{FF2B5EF4-FFF2-40B4-BE49-F238E27FC236}">
                <a16:creationId xmlns:a16="http://schemas.microsoft.com/office/drawing/2014/main" id="{994872DE-60B2-4644-B19E-3B98F6A4E7F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17739" y="1504831"/>
            <a:ext cx="3048000" cy="1734312"/>
          </a:xfrm>
          <a:prstGeom prst="rect">
            <a:avLst/>
          </a:prstGeom>
        </p:spPr>
      </p:pic>
      <p:pic>
        <p:nvPicPr>
          <p:cNvPr id="8" name="Picture 7">
            <a:extLst>
              <a:ext uri="{FF2B5EF4-FFF2-40B4-BE49-F238E27FC236}">
                <a16:creationId xmlns:a16="http://schemas.microsoft.com/office/drawing/2014/main" id="{2721CFCF-45B5-4E55-B672-C9EADCF5C8A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79801" y="3469975"/>
            <a:ext cx="2291331" cy="2118208"/>
          </a:xfrm>
          <a:prstGeom prst="rect">
            <a:avLst/>
          </a:prstGeom>
        </p:spPr>
      </p:pic>
    </p:spTree>
    <p:extLst>
      <p:ext uri="{BB962C8B-B14F-4D97-AF65-F5344CB8AC3E}">
        <p14:creationId xmlns:p14="http://schemas.microsoft.com/office/powerpoint/2010/main" val="1298028080"/>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2F43F-55A3-433D-BA51-5A53BAF62D82}"/>
              </a:ext>
            </a:extLst>
          </p:cNvPr>
          <p:cNvSpPr>
            <a:spLocks noGrp="1"/>
          </p:cNvSpPr>
          <p:nvPr>
            <p:ph type="title"/>
          </p:nvPr>
        </p:nvSpPr>
        <p:spPr/>
        <p:txBody>
          <a:bodyPr>
            <a:normAutofit/>
          </a:bodyPr>
          <a:lstStyle/>
          <a:p>
            <a:r>
              <a:rPr lang="en-US" b="1" u="sng" dirty="0">
                <a:solidFill>
                  <a:srgbClr val="0070C0"/>
                </a:solidFill>
                <a:latin typeface="Verdana" panose="020B0604030504040204" pitchFamily="34" charset="0"/>
                <a:ea typeface="Verdana" panose="020B0604030504040204" pitchFamily="34" charset="0"/>
              </a:rPr>
              <a:t>SAFE MONEY SPECIALISTS INC.</a:t>
            </a:r>
          </a:p>
        </p:txBody>
      </p:sp>
      <p:sp>
        <p:nvSpPr>
          <p:cNvPr id="3" name="Content Placeholder 2">
            <a:extLst>
              <a:ext uri="{FF2B5EF4-FFF2-40B4-BE49-F238E27FC236}">
                <a16:creationId xmlns:a16="http://schemas.microsoft.com/office/drawing/2014/main" id="{505A7710-05F6-455D-99A2-8A301C1AF77C}"/>
              </a:ext>
            </a:extLst>
          </p:cNvPr>
          <p:cNvSpPr>
            <a:spLocks noGrp="1"/>
          </p:cNvSpPr>
          <p:nvPr>
            <p:ph idx="1"/>
          </p:nvPr>
        </p:nvSpPr>
        <p:spPr>
          <a:xfrm>
            <a:off x="1601756" y="3326609"/>
            <a:ext cx="10018713" cy="3124201"/>
          </a:xfrm>
        </p:spPr>
        <p:txBody>
          <a:bodyPr>
            <a:normAutofit fontScale="85000" lnSpcReduction="20000"/>
          </a:bodyPr>
          <a:lstStyle/>
          <a:p>
            <a:pPr marL="0" indent="0" algn="ctr">
              <a:buNone/>
            </a:pPr>
            <a:endParaRPr lang="en-US" sz="4000" dirty="0">
              <a:solidFill>
                <a:srgbClr val="0070C0"/>
              </a:solidFill>
              <a:latin typeface="Verdana" panose="020B0604030504040204" pitchFamily="34" charset="0"/>
              <a:ea typeface="Verdana" panose="020B0604030504040204" pitchFamily="34" charset="0"/>
            </a:endParaRPr>
          </a:p>
          <a:p>
            <a:pPr marL="0" indent="0" algn="ctr">
              <a:buNone/>
            </a:pPr>
            <a:r>
              <a:rPr lang="en-US" sz="4000" dirty="0">
                <a:solidFill>
                  <a:srgbClr val="0070C0"/>
                </a:solidFill>
                <a:latin typeface="Verdana" panose="020B0604030504040204" pitchFamily="34" charset="0"/>
                <a:ea typeface="Verdana" panose="020B0604030504040204" pitchFamily="34" charset="0"/>
              </a:rPr>
              <a:t>WWW.SAFEMONEYSPECIALISTS.NET</a:t>
            </a:r>
          </a:p>
          <a:p>
            <a:pPr marL="0" indent="0" algn="ctr">
              <a:buNone/>
            </a:pPr>
            <a:r>
              <a:rPr lang="en-US" sz="4000" dirty="0">
                <a:solidFill>
                  <a:srgbClr val="0070C0"/>
                </a:solidFill>
                <a:latin typeface="Verdana" panose="020B0604030504040204" pitchFamily="34" charset="0"/>
                <a:ea typeface="Verdana" panose="020B0604030504040204" pitchFamily="34" charset="0"/>
              </a:rPr>
              <a:t>TOLL FREE #877-887-3131</a:t>
            </a:r>
          </a:p>
          <a:p>
            <a:pPr marL="0" indent="0" algn="ctr">
              <a:buNone/>
            </a:pPr>
            <a:r>
              <a:rPr lang="en-US" sz="4000" dirty="0">
                <a:solidFill>
                  <a:srgbClr val="0070C0"/>
                </a:solidFill>
                <a:latin typeface="Verdana" panose="020B0604030504040204" pitchFamily="34" charset="0"/>
                <a:ea typeface="Verdana" panose="020B0604030504040204" pitchFamily="34" charset="0"/>
              </a:rPr>
              <a:t>thad.scholl@gmail.com</a:t>
            </a:r>
          </a:p>
          <a:p>
            <a:pPr marL="0" indent="0" algn="ctr">
              <a:buNone/>
            </a:pPr>
            <a:r>
              <a:rPr lang="en-US" sz="4000" dirty="0">
                <a:solidFill>
                  <a:srgbClr val="0070C0"/>
                </a:solidFill>
                <a:latin typeface="Verdana" panose="020B0604030504040204" pitchFamily="34" charset="0"/>
                <a:ea typeface="Verdana" panose="020B0604030504040204" pitchFamily="34" charset="0"/>
              </a:rPr>
              <a:t>zachscholl.sms@gmail.com</a:t>
            </a:r>
          </a:p>
          <a:p>
            <a:pPr marL="0" indent="0" algn="ctr">
              <a:buNone/>
            </a:pPr>
            <a:endParaRPr lang="en-US" sz="4000" dirty="0">
              <a:solidFill>
                <a:srgbClr val="0070C0"/>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D902236E-EA68-4BDD-A933-39D122032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006"/>
            <a:ext cx="939567" cy="446910"/>
          </a:xfrm>
          <a:prstGeom prst="rect">
            <a:avLst/>
          </a:prstGeom>
        </p:spPr>
      </p:pic>
      <p:pic>
        <p:nvPicPr>
          <p:cNvPr id="7" name="Picture 6">
            <a:extLst>
              <a:ext uri="{FF2B5EF4-FFF2-40B4-BE49-F238E27FC236}">
                <a16:creationId xmlns:a16="http://schemas.microsoft.com/office/drawing/2014/main" id="{7CFC2810-4DAA-4A0A-AC14-1242C2558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220" y="2007389"/>
            <a:ext cx="2773479" cy="1319220"/>
          </a:xfrm>
          <a:prstGeom prst="rect">
            <a:avLst/>
          </a:prstGeom>
        </p:spPr>
      </p:pic>
    </p:spTree>
    <p:extLst>
      <p:ext uri="{BB962C8B-B14F-4D97-AF65-F5344CB8AC3E}">
        <p14:creationId xmlns:p14="http://schemas.microsoft.com/office/powerpoint/2010/main" val="456089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AC5E314-0F1E-4353-B6A5-69BEEE6904DB}"/>
              </a:ext>
            </a:extLst>
          </p:cNvPr>
          <p:cNvSpPr>
            <a:spLocks noGrp="1"/>
          </p:cNvSpPr>
          <p:nvPr>
            <p:ph type="title"/>
          </p:nvPr>
        </p:nvSpPr>
        <p:spPr>
          <a:xfrm>
            <a:off x="1484311" y="0"/>
            <a:ext cx="10018713" cy="2438399"/>
          </a:xfrm>
        </p:spPr>
        <p:txBody>
          <a:bodyPr>
            <a:normAutofit/>
          </a:bodyPr>
          <a:lstStyle/>
          <a:p>
            <a:pPr algn="l"/>
            <a:r>
              <a:rPr lang="en-US" altLang="en-US" sz="5400" dirty="0">
                <a:latin typeface="Verdana" panose="020B0604030504040204" pitchFamily="34" charset="0"/>
                <a:ea typeface="Verdana" panose="020B0604030504040204" pitchFamily="34" charset="0"/>
              </a:rPr>
              <a:t>Recovering from Loss</a:t>
            </a:r>
          </a:p>
        </p:txBody>
      </p:sp>
      <p:sp>
        <p:nvSpPr>
          <p:cNvPr id="18435" name="Content Placeholder 2">
            <a:extLst>
              <a:ext uri="{FF2B5EF4-FFF2-40B4-BE49-F238E27FC236}">
                <a16:creationId xmlns:a16="http://schemas.microsoft.com/office/drawing/2014/main" id="{4A6D21A4-F973-43DA-8ACF-FFC9B712569D}"/>
              </a:ext>
            </a:extLst>
          </p:cNvPr>
          <p:cNvSpPr>
            <a:spLocks noGrp="1"/>
          </p:cNvSpPr>
          <p:nvPr>
            <p:ph idx="1"/>
          </p:nvPr>
        </p:nvSpPr>
        <p:spPr>
          <a:xfrm>
            <a:off x="2179109" y="1255505"/>
            <a:ext cx="8772747" cy="2860645"/>
          </a:xfrm>
        </p:spPr>
        <p:txBody>
          <a:bodyPr/>
          <a:lstStyle/>
          <a:p>
            <a:r>
              <a:rPr lang="en-US" altLang="en-US" dirty="0">
                <a:latin typeface="Verdana" panose="020B0604030504040204" pitchFamily="34" charset="0"/>
                <a:ea typeface="Verdana" panose="020B0604030504040204" pitchFamily="34" charset="0"/>
              </a:rPr>
              <a:t>Most people do not understand the following numbers.</a:t>
            </a:r>
          </a:p>
          <a:p>
            <a:r>
              <a:rPr lang="en-US" altLang="en-US" dirty="0">
                <a:latin typeface="Verdana" panose="020B0604030504040204" pitchFamily="34" charset="0"/>
                <a:ea typeface="Verdana" panose="020B0604030504040204" pitchFamily="34" charset="0"/>
              </a:rPr>
              <a:t>Most people would rather not go backwards.</a:t>
            </a:r>
          </a:p>
          <a:p>
            <a:endParaRPr lang="en-US" altLang="en-US" dirty="0"/>
          </a:p>
        </p:txBody>
      </p:sp>
      <p:sp>
        <p:nvSpPr>
          <p:cNvPr id="18436" name="Slide Number Placeholder 3">
            <a:extLst>
              <a:ext uri="{FF2B5EF4-FFF2-40B4-BE49-F238E27FC236}">
                <a16:creationId xmlns:a16="http://schemas.microsoft.com/office/drawing/2014/main" id="{971FD566-750F-466D-BB99-CE3D7FA4CD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69" u="sng">
                <a:solidFill>
                  <a:schemeClr val="tx1"/>
                </a:solidFill>
                <a:latin typeface="Arial" panose="020B0604020202020204" pitchFamily="34" charset="0"/>
              </a:defRPr>
            </a:lvl1pPr>
            <a:lvl2pPr marL="671330" indent="-258204">
              <a:defRPr sz="2169" u="sng">
                <a:solidFill>
                  <a:schemeClr val="tx1"/>
                </a:solidFill>
                <a:latin typeface="Arial" panose="020B0604020202020204" pitchFamily="34" charset="0"/>
              </a:defRPr>
            </a:lvl2pPr>
            <a:lvl3pPr marL="1032815" indent="-206563">
              <a:defRPr sz="2169" u="sng">
                <a:solidFill>
                  <a:schemeClr val="tx1"/>
                </a:solidFill>
                <a:latin typeface="Arial" panose="020B0604020202020204" pitchFamily="34" charset="0"/>
              </a:defRPr>
            </a:lvl3pPr>
            <a:lvl4pPr marL="1445941" indent="-206563">
              <a:defRPr sz="2169" u="sng">
                <a:solidFill>
                  <a:schemeClr val="tx1"/>
                </a:solidFill>
                <a:latin typeface="Arial" panose="020B0604020202020204" pitchFamily="34" charset="0"/>
              </a:defRPr>
            </a:lvl4pPr>
            <a:lvl5pPr marL="1859067" indent="-206563">
              <a:defRPr sz="2169" u="sng">
                <a:solidFill>
                  <a:schemeClr val="tx1"/>
                </a:solidFill>
                <a:latin typeface="Arial" panose="020B0604020202020204" pitchFamily="34" charset="0"/>
              </a:defRPr>
            </a:lvl5pPr>
            <a:lvl6pPr marL="2272193" indent="-206563" eaLnBrk="0" fontAlgn="base" hangingPunct="0">
              <a:spcBef>
                <a:spcPct val="0"/>
              </a:spcBef>
              <a:spcAft>
                <a:spcPct val="0"/>
              </a:spcAft>
              <a:defRPr sz="2169" u="sng">
                <a:solidFill>
                  <a:schemeClr val="tx1"/>
                </a:solidFill>
                <a:latin typeface="Arial" panose="020B0604020202020204" pitchFamily="34" charset="0"/>
              </a:defRPr>
            </a:lvl6pPr>
            <a:lvl7pPr marL="2685318" indent="-206563" eaLnBrk="0" fontAlgn="base" hangingPunct="0">
              <a:spcBef>
                <a:spcPct val="0"/>
              </a:spcBef>
              <a:spcAft>
                <a:spcPct val="0"/>
              </a:spcAft>
              <a:defRPr sz="2169" u="sng">
                <a:solidFill>
                  <a:schemeClr val="tx1"/>
                </a:solidFill>
                <a:latin typeface="Arial" panose="020B0604020202020204" pitchFamily="34" charset="0"/>
              </a:defRPr>
            </a:lvl7pPr>
            <a:lvl8pPr marL="3098444" indent="-206563" eaLnBrk="0" fontAlgn="base" hangingPunct="0">
              <a:spcBef>
                <a:spcPct val="0"/>
              </a:spcBef>
              <a:spcAft>
                <a:spcPct val="0"/>
              </a:spcAft>
              <a:defRPr sz="2169" u="sng">
                <a:solidFill>
                  <a:schemeClr val="tx1"/>
                </a:solidFill>
                <a:latin typeface="Arial" panose="020B0604020202020204" pitchFamily="34" charset="0"/>
              </a:defRPr>
            </a:lvl8pPr>
            <a:lvl9pPr marL="3511570" indent="-206563" eaLnBrk="0" fontAlgn="base" hangingPunct="0">
              <a:spcBef>
                <a:spcPct val="0"/>
              </a:spcBef>
              <a:spcAft>
                <a:spcPct val="0"/>
              </a:spcAft>
              <a:defRPr sz="2169" u="sng">
                <a:solidFill>
                  <a:schemeClr val="tx1"/>
                </a:solidFill>
                <a:latin typeface="Arial" panose="020B0604020202020204" pitchFamily="34" charset="0"/>
              </a:defRPr>
            </a:lvl9pPr>
          </a:lstStyle>
          <a:p>
            <a:fld id="{6C23FEA0-E7A2-46A7-8F11-AFBDC812BDCD}" type="slidenum">
              <a:rPr lang="en-US" altLang="en-US" sz="1265" u="none"/>
              <a:pPr/>
              <a:t>5</a:t>
            </a:fld>
            <a:endParaRPr lang="en-US" altLang="en-US" sz="1265" u="none"/>
          </a:p>
        </p:txBody>
      </p:sp>
      <p:graphicFrame>
        <p:nvGraphicFramePr>
          <p:cNvPr id="6" name="Table 5">
            <a:extLst>
              <a:ext uri="{FF2B5EF4-FFF2-40B4-BE49-F238E27FC236}">
                <a16:creationId xmlns:a16="http://schemas.microsoft.com/office/drawing/2014/main" id="{0FCAE396-C3DF-400E-B90D-57525722DEE4}"/>
              </a:ext>
            </a:extLst>
          </p:cNvPr>
          <p:cNvGraphicFramePr>
            <a:graphicFrameLocks noGrp="1"/>
          </p:cNvGraphicFramePr>
          <p:nvPr/>
        </p:nvGraphicFramePr>
        <p:xfrm>
          <a:off x="2309111" y="3079717"/>
          <a:ext cx="7573779" cy="3263327"/>
        </p:xfrm>
        <a:graphic>
          <a:graphicData uri="http://schemas.openxmlformats.org/drawingml/2006/table">
            <a:tbl>
              <a:tblPr/>
              <a:tblGrid>
                <a:gridCol w="3361491">
                  <a:extLst>
                    <a:ext uri="{9D8B030D-6E8A-4147-A177-3AD203B41FA5}">
                      <a16:colId xmlns:a16="http://schemas.microsoft.com/office/drawing/2014/main" val="20000"/>
                    </a:ext>
                  </a:extLst>
                </a:gridCol>
                <a:gridCol w="4212288">
                  <a:extLst>
                    <a:ext uri="{9D8B030D-6E8A-4147-A177-3AD203B41FA5}">
                      <a16:colId xmlns:a16="http://schemas.microsoft.com/office/drawing/2014/main" val="20001"/>
                    </a:ext>
                  </a:extLst>
                </a:gridCol>
              </a:tblGrid>
              <a:tr h="518311">
                <a:tc>
                  <a:txBody>
                    <a:bodyPr/>
                    <a:lstStyle/>
                    <a:p>
                      <a:pPr marL="0" marR="0" algn="l">
                        <a:spcBef>
                          <a:spcPts val="0"/>
                        </a:spcBef>
                        <a:spcAft>
                          <a:spcPts val="0"/>
                        </a:spcAft>
                      </a:pPr>
                      <a:r>
                        <a:rPr lang="en-US" sz="2500" dirty="0">
                          <a:latin typeface="Times New Roman"/>
                          <a:ea typeface="Times New Roman"/>
                          <a:cs typeface="Times New Roman"/>
                        </a:rPr>
                        <a:t> </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500" dirty="0">
                          <a:latin typeface="Times New Roman"/>
                          <a:ea typeface="Times New Roman"/>
                          <a:cs typeface="Times New Roman"/>
                        </a:rPr>
                        <a:t>Traditional Investing</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3928">
                <a:tc>
                  <a:txBody>
                    <a:bodyPr/>
                    <a:lstStyle/>
                    <a:p>
                      <a:pPr marL="0" marR="0" algn="ctr">
                        <a:spcBef>
                          <a:spcPts val="0"/>
                        </a:spcBef>
                        <a:spcAft>
                          <a:spcPts val="0"/>
                        </a:spcAft>
                      </a:pPr>
                      <a:r>
                        <a:rPr lang="en-US" sz="2500" dirty="0">
                          <a:latin typeface="Times New Roman"/>
                          <a:ea typeface="Times New Roman"/>
                          <a:cs typeface="Times New Roman"/>
                        </a:rPr>
                        <a:t>Amount of Loss</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500" dirty="0">
                          <a:latin typeface="Times New Roman"/>
                          <a:ea typeface="Times New Roman"/>
                          <a:cs typeface="Times New Roman"/>
                        </a:rPr>
                        <a:t>% Gain Needed to Recover</a:t>
                      </a:r>
                    </a:p>
                    <a:p>
                      <a:pPr marL="0" marR="0" algn="ctr">
                        <a:spcBef>
                          <a:spcPts val="0"/>
                        </a:spcBef>
                        <a:spcAft>
                          <a:spcPts val="0"/>
                        </a:spcAft>
                      </a:pPr>
                      <a:r>
                        <a:rPr lang="en-US" sz="2500" dirty="0">
                          <a:latin typeface="Times New Roman"/>
                          <a:ea typeface="Times New Roman"/>
                          <a:cs typeface="Times New Roman"/>
                        </a:rPr>
                        <a:t>the following year.</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7772">
                <a:tc>
                  <a:txBody>
                    <a:bodyPr/>
                    <a:lstStyle/>
                    <a:p>
                      <a:pPr marL="0" marR="0" algn="ctr">
                        <a:spcBef>
                          <a:spcPts val="0"/>
                        </a:spcBef>
                        <a:spcAft>
                          <a:spcPts val="0"/>
                        </a:spcAft>
                      </a:pPr>
                      <a:r>
                        <a:rPr lang="en-US" sz="2500" dirty="0">
                          <a:latin typeface="Times New Roman"/>
                          <a:ea typeface="Times New Roman"/>
                          <a:cs typeface="Times New Roman"/>
                        </a:rPr>
                        <a:t>20%</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500" dirty="0">
                          <a:latin typeface="Times New Roman"/>
                          <a:ea typeface="Times New Roman"/>
                          <a:cs typeface="Times New Roman"/>
                        </a:rPr>
                        <a:t>25%</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7772">
                <a:tc>
                  <a:txBody>
                    <a:bodyPr/>
                    <a:lstStyle/>
                    <a:p>
                      <a:pPr marL="0" marR="0" algn="ctr">
                        <a:spcBef>
                          <a:spcPts val="0"/>
                        </a:spcBef>
                        <a:spcAft>
                          <a:spcPts val="0"/>
                        </a:spcAft>
                      </a:pPr>
                      <a:r>
                        <a:rPr lang="en-US" sz="2500" dirty="0">
                          <a:latin typeface="Times New Roman"/>
                          <a:ea typeface="Times New Roman"/>
                          <a:cs typeface="Times New Roman"/>
                        </a:rPr>
                        <a:t>30%</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500" dirty="0">
                          <a:latin typeface="Times New Roman"/>
                          <a:ea typeface="Times New Roman"/>
                          <a:cs typeface="Times New Roman"/>
                        </a:rPr>
                        <a:t>43%</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7772">
                <a:tc>
                  <a:txBody>
                    <a:bodyPr/>
                    <a:lstStyle/>
                    <a:p>
                      <a:pPr marL="0" marR="0" algn="ctr">
                        <a:spcBef>
                          <a:spcPts val="0"/>
                        </a:spcBef>
                        <a:spcAft>
                          <a:spcPts val="0"/>
                        </a:spcAft>
                      </a:pPr>
                      <a:r>
                        <a:rPr lang="en-US" sz="2500" dirty="0">
                          <a:latin typeface="Times New Roman"/>
                          <a:ea typeface="Times New Roman"/>
                          <a:cs typeface="Times New Roman"/>
                        </a:rPr>
                        <a:t>40%</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500" dirty="0">
                          <a:latin typeface="Times New Roman"/>
                          <a:ea typeface="Times New Roman"/>
                          <a:cs typeface="Times New Roman"/>
                        </a:rPr>
                        <a:t>66%</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7772">
                <a:tc>
                  <a:txBody>
                    <a:bodyPr/>
                    <a:lstStyle/>
                    <a:p>
                      <a:pPr marL="0" marR="0" algn="ctr">
                        <a:spcBef>
                          <a:spcPts val="0"/>
                        </a:spcBef>
                        <a:spcAft>
                          <a:spcPts val="0"/>
                        </a:spcAft>
                      </a:pPr>
                      <a:r>
                        <a:rPr lang="en-US" sz="2500" dirty="0">
                          <a:latin typeface="Times New Roman"/>
                          <a:ea typeface="Times New Roman"/>
                          <a:cs typeface="Times New Roman"/>
                        </a:rPr>
                        <a:t>50%</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500" dirty="0">
                          <a:latin typeface="Times New Roman"/>
                          <a:ea typeface="Times New Roman"/>
                          <a:cs typeface="Times New Roman"/>
                        </a:rPr>
                        <a:t>100%</a:t>
                      </a:r>
                    </a:p>
                  </a:txBody>
                  <a:tcPr marL="61967" marR="61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8EE51FC6-B3EE-47CA-9A4F-5A5CD8B2180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04661" y="-90163"/>
            <a:ext cx="2294389" cy="2294389"/>
          </a:xfrm>
          <a:prstGeom prst="rect">
            <a:avLst/>
          </a:prstGeom>
        </p:spPr>
      </p:pic>
      <p:pic>
        <p:nvPicPr>
          <p:cNvPr id="7" name="Picture 6">
            <a:extLst>
              <a:ext uri="{FF2B5EF4-FFF2-40B4-BE49-F238E27FC236}">
                <a16:creationId xmlns:a16="http://schemas.microsoft.com/office/drawing/2014/main" id="{D7574E13-2485-442A-8977-39C6A9E32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2" y="6402844"/>
            <a:ext cx="956900" cy="4551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6247A-2E39-4388-A3AF-3D39F9010726}"/>
              </a:ext>
            </a:extLst>
          </p:cNvPr>
          <p:cNvSpPr>
            <a:spLocks noGrp="1"/>
          </p:cNvSpPr>
          <p:nvPr>
            <p:ph type="title"/>
          </p:nvPr>
        </p:nvSpPr>
        <p:spPr/>
        <p:txBody>
          <a:bodyPr>
            <a:normAutofit/>
          </a:bodyPr>
          <a:lstStyle/>
          <a:p>
            <a:r>
              <a:rPr lang="en-US" sz="5400" u="sng" dirty="0">
                <a:solidFill>
                  <a:srgbClr val="0070C0"/>
                </a:solidFill>
                <a:latin typeface="Verdana" panose="020B0604030504040204" pitchFamily="34" charset="0"/>
                <a:ea typeface="Verdana" panose="020B0604030504040204" pitchFamily="34" charset="0"/>
              </a:rPr>
              <a:t>Traditional Wealth Building</a:t>
            </a:r>
          </a:p>
        </p:txBody>
      </p:sp>
      <p:sp>
        <p:nvSpPr>
          <p:cNvPr id="3" name="Content Placeholder 2">
            <a:extLst>
              <a:ext uri="{FF2B5EF4-FFF2-40B4-BE49-F238E27FC236}">
                <a16:creationId xmlns:a16="http://schemas.microsoft.com/office/drawing/2014/main" id="{662CD944-D1C7-40E3-B10F-4B86961797D3}"/>
              </a:ext>
            </a:extLst>
          </p:cNvPr>
          <p:cNvSpPr>
            <a:spLocks noGrp="1"/>
          </p:cNvSpPr>
          <p:nvPr>
            <p:ph idx="1"/>
          </p:nvPr>
        </p:nvSpPr>
        <p:spPr>
          <a:xfrm>
            <a:off x="1484310" y="2438400"/>
            <a:ext cx="10018713" cy="3660396"/>
          </a:xfrm>
        </p:spPr>
        <p:txBody>
          <a:bodyPr>
            <a:normAutofit fontScale="25000" lnSpcReduction="20000"/>
          </a:bodyPr>
          <a:lstStyle/>
          <a:p>
            <a:pPr>
              <a:defRPr/>
            </a:pPr>
            <a:r>
              <a:rPr lang="en-US" sz="8000" dirty="0">
                <a:solidFill>
                  <a:srgbClr val="0070C0"/>
                </a:solidFill>
                <a:latin typeface="Verdana" panose="020B0604030504040204" pitchFamily="34" charset="0"/>
                <a:ea typeface="Verdana" panose="020B0604030504040204" pitchFamily="34" charset="0"/>
              </a:rPr>
              <a:t>How does the American investor typically build wealth?</a:t>
            </a:r>
          </a:p>
          <a:p>
            <a:pPr lvl="1">
              <a:defRPr/>
            </a:pPr>
            <a:r>
              <a:rPr lang="en-US" sz="8000" dirty="0">
                <a:solidFill>
                  <a:srgbClr val="0070C0"/>
                </a:solidFill>
                <a:latin typeface="Verdana" panose="020B0604030504040204" pitchFamily="34" charset="0"/>
                <a:ea typeface="Verdana" panose="020B0604030504040204" pitchFamily="34" charset="0"/>
              </a:rPr>
              <a:t>Stocks and mutual funds.</a:t>
            </a:r>
          </a:p>
          <a:p>
            <a:pPr>
              <a:defRPr/>
            </a:pPr>
            <a:r>
              <a:rPr lang="en-US" sz="8000" dirty="0">
                <a:solidFill>
                  <a:srgbClr val="0070C0"/>
                </a:solidFill>
                <a:latin typeface="Verdana" panose="020B0604030504040204" pitchFamily="34" charset="0"/>
                <a:ea typeface="Verdana" panose="020B0604030504040204" pitchFamily="34" charset="0"/>
              </a:rPr>
              <a:t>How would that work out for most people? </a:t>
            </a:r>
          </a:p>
          <a:p>
            <a:pPr>
              <a:defRPr/>
            </a:pPr>
            <a:r>
              <a:rPr lang="en-US" sz="8000" b="1" u="sng" dirty="0">
                <a:solidFill>
                  <a:srgbClr val="0070C0"/>
                </a:solidFill>
                <a:latin typeface="Verdana" panose="020B0604030504040204" pitchFamily="34" charset="0"/>
                <a:ea typeface="Verdana" panose="020B0604030504040204" pitchFamily="34" charset="0"/>
              </a:rPr>
              <a:t>2000-2002 crash</a:t>
            </a:r>
            <a:endParaRPr lang="en-US" sz="8000" dirty="0">
              <a:solidFill>
                <a:srgbClr val="0070C0"/>
              </a:solidFill>
              <a:latin typeface="Verdana" panose="020B0604030504040204" pitchFamily="34" charset="0"/>
              <a:ea typeface="Verdana" panose="020B0604030504040204" pitchFamily="34" charset="0"/>
            </a:endParaRPr>
          </a:p>
          <a:p>
            <a:pPr>
              <a:defRPr/>
            </a:pPr>
            <a:r>
              <a:rPr lang="en-US" sz="8000" dirty="0">
                <a:solidFill>
                  <a:srgbClr val="0070C0"/>
                </a:solidFill>
                <a:latin typeface="Verdana" panose="020B0604030504040204" pitchFamily="34" charset="0"/>
                <a:ea typeface="Verdana" panose="020B0604030504040204" pitchFamily="34" charset="0"/>
              </a:rPr>
              <a:t>The S&amp;P 500 stock index lost from the highest point to the lowest point </a:t>
            </a:r>
            <a:r>
              <a:rPr lang="en-US" sz="8000" b="1" u="sng" dirty="0">
                <a:solidFill>
                  <a:srgbClr val="FF0000"/>
                </a:solidFill>
                <a:latin typeface="Verdana" panose="020B0604030504040204" pitchFamily="34" charset="0"/>
                <a:ea typeface="Verdana" panose="020B0604030504040204" pitchFamily="34" charset="0"/>
              </a:rPr>
              <a:t>46%</a:t>
            </a:r>
            <a:r>
              <a:rPr lang="en-US" sz="8000" b="1" dirty="0">
                <a:solidFill>
                  <a:srgbClr val="FF0000"/>
                </a:solidFill>
                <a:latin typeface="Verdana" panose="020B0604030504040204" pitchFamily="34" charset="0"/>
                <a:ea typeface="Verdana" panose="020B0604030504040204" pitchFamily="34" charset="0"/>
              </a:rPr>
              <a:t> </a:t>
            </a:r>
            <a:r>
              <a:rPr lang="en-US" sz="8000" dirty="0">
                <a:solidFill>
                  <a:srgbClr val="0070C0"/>
                </a:solidFill>
                <a:latin typeface="Verdana" panose="020B0604030504040204" pitchFamily="34" charset="0"/>
                <a:ea typeface="Verdana" panose="020B0604030504040204" pitchFamily="34" charset="0"/>
              </a:rPr>
              <a:t>of its value. 	</a:t>
            </a:r>
          </a:p>
          <a:p>
            <a:pPr>
              <a:defRPr/>
            </a:pPr>
            <a:r>
              <a:rPr lang="en-US" sz="8000" b="1" u="sng" dirty="0">
                <a:solidFill>
                  <a:srgbClr val="0070C0"/>
                </a:solidFill>
                <a:latin typeface="Verdana" panose="020B0604030504040204" pitchFamily="34" charset="0"/>
                <a:ea typeface="Verdana" panose="020B0604030504040204" pitchFamily="34" charset="0"/>
              </a:rPr>
              <a:t>2007-2009 crash</a:t>
            </a:r>
            <a:endParaRPr lang="en-US" sz="8000" dirty="0">
              <a:solidFill>
                <a:srgbClr val="0070C0"/>
              </a:solidFill>
              <a:latin typeface="Verdana" panose="020B0604030504040204" pitchFamily="34" charset="0"/>
              <a:ea typeface="Verdana" panose="020B0604030504040204" pitchFamily="34" charset="0"/>
            </a:endParaRPr>
          </a:p>
          <a:p>
            <a:pPr>
              <a:defRPr/>
            </a:pPr>
            <a:r>
              <a:rPr lang="en-US" sz="8000" dirty="0">
                <a:solidFill>
                  <a:srgbClr val="0070C0"/>
                </a:solidFill>
                <a:latin typeface="Verdana" panose="020B0604030504040204" pitchFamily="34" charset="0"/>
                <a:ea typeface="Verdana" panose="020B0604030504040204" pitchFamily="34" charset="0"/>
              </a:rPr>
              <a:t>The S&amp;P 500 stock index lost from the highest point in October of 2007 to the lowest point in March of 2009 </a:t>
            </a:r>
            <a:r>
              <a:rPr lang="en-US" sz="8000" b="1" u="sng" dirty="0">
                <a:solidFill>
                  <a:srgbClr val="FF0000"/>
                </a:solidFill>
                <a:latin typeface="Verdana" panose="020B0604030504040204" pitchFamily="34" charset="0"/>
                <a:ea typeface="Verdana" panose="020B0604030504040204" pitchFamily="34" charset="0"/>
              </a:rPr>
              <a:t>59%</a:t>
            </a:r>
            <a:r>
              <a:rPr lang="en-US" sz="8000" b="1" dirty="0">
                <a:solidFill>
                  <a:srgbClr val="FF0000"/>
                </a:solidFill>
                <a:latin typeface="Verdana" panose="020B0604030504040204" pitchFamily="34" charset="0"/>
                <a:ea typeface="Verdana" panose="020B0604030504040204" pitchFamily="34" charset="0"/>
              </a:rPr>
              <a:t> </a:t>
            </a:r>
            <a:r>
              <a:rPr lang="en-US" sz="8000" dirty="0">
                <a:solidFill>
                  <a:srgbClr val="0070C0"/>
                </a:solidFill>
                <a:latin typeface="Verdana" panose="020B0604030504040204" pitchFamily="34" charset="0"/>
                <a:ea typeface="Verdana" panose="020B0604030504040204" pitchFamily="34" charset="0"/>
              </a:rPr>
              <a:t>of its value. </a:t>
            </a:r>
          </a:p>
          <a:p>
            <a:r>
              <a:rPr lang="en-US" sz="8000" dirty="0">
                <a:solidFill>
                  <a:srgbClr val="0070C0"/>
                </a:solidFill>
                <a:latin typeface="Verdana" panose="020B0604030504040204" pitchFamily="34" charset="0"/>
                <a:ea typeface="Verdana" panose="020B0604030504040204" pitchFamily="34" charset="0"/>
              </a:rPr>
              <a:t>In 2008 alone the S&amp;P 500 was down over</a:t>
            </a:r>
            <a:r>
              <a:rPr lang="en-US" sz="8000" dirty="0">
                <a:solidFill>
                  <a:schemeClr val="tx2"/>
                </a:solidFill>
                <a:latin typeface="Verdana" panose="020B0604030504040204" pitchFamily="34" charset="0"/>
                <a:ea typeface="Verdana" panose="020B0604030504040204" pitchFamily="34" charset="0"/>
              </a:rPr>
              <a:t> </a:t>
            </a:r>
            <a:r>
              <a:rPr lang="en-US" sz="8000" b="1" u="sng" dirty="0">
                <a:solidFill>
                  <a:srgbClr val="FF0000"/>
                </a:solidFill>
                <a:latin typeface="Verdana" panose="020B0604030504040204" pitchFamily="34" charset="0"/>
                <a:ea typeface="Verdana" panose="020B0604030504040204" pitchFamily="34" charset="0"/>
              </a:rPr>
              <a:t>39%</a:t>
            </a:r>
            <a:r>
              <a:rPr lang="en-US" sz="8000" dirty="0">
                <a:latin typeface="Verdana" panose="020B0604030504040204" pitchFamily="34" charset="0"/>
                <a:ea typeface="Verdana" panose="020B0604030504040204" pitchFamily="34" charset="0"/>
              </a:rPr>
              <a:t>.</a:t>
            </a:r>
          </a:p>
          <a:p>
            <a:r>
              <a:rPr lang="en-US" sz="8000" dirty="0">
                <a:solidFill>
                  <a:srgbClr val="0070C0"/>
                </a:solidFill>
                <a:latin typeface="Verdana" panose="020B0604030504040204" pitchFamily="34" charset="0"/>
                <a:ea typeface="Verdana" panose="020B0604030504040204" pitchFamily="34" charset="0"/>
              </a:rPr>
              <a:t>From 1998-2008, the S&amp;P 500 earned a return of  </a:t>
            </a:r>
            <a:r>
              <a:rPr lang="en-US" sz="8000" b="1" u="sng" dirty="0">
                <a:solidFill>
                  <a:srgbClr val="FF0000"/>
                </a:solidFill>
                <a:latin typeface="Verdana" panose="020B0604030504040204" pitchFamily="34" charset="0"/>
                <a:ea typeface="Verdana" panose="020B0604030504040204" pitchFamily="34" charset="0"/>
              </a:rPr>
              <a:t>-1.4%</a:t>
            </a:r>
            <a:r>
              <a:rPr lang="en-US" sz="8000" dirty="0">
                <a:latin typeface="Verdana" panose="020B0604030504040204" pitchFamily="34" charset="0"/>
                <a:ea typeface="Verdana" panose="020B0604030504040204" pitchFamily="34" charset="0"/>
              </a:rPr>
              <a:t>.</a:t>
            </a:r>
          </a:p>
          <a:p>
            <a:pPr marL="0" indent="0">
              <a:buNone/>
            </a:pPr>
            <a:endParaRPr lang="en-US" dirty="0"/>
          </a:p>
        </p:txBody>
      </p:sp>
      <p:pic>
        <p:nvPicPr>
          <p:cNvPr id="5" name="Picture 4">
            <a:extLst>
              <a:ext uri="{FF2B5EF4-FFF2-40B4-BE49-F238E27FC236}">
                <a16:creationId xmlns:a16="http://schemas.microsoft.com/office/drawing/2014/main" id="{6A379EE6-8938-490F-9FC1-7533F6A04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4021"/>
            <a:ext cx="956792" cy="455103"/>
          </a:xfrm>
          <a:prstGeom prst="rect">
            <a:avLst/>
          </a:prstGeom>
        </p:spPr>
      </p:pic>
      <p:pic>
        <p:nvPicPr>
          <p:cNvPr id="7" name="Picture 6">
            <a:extLst>
              <a:ext uri="{FF2B5EF4-FFF2-40B4-BE49-F238E27FC236}">
                <a16:creationId xmlns:a16="http://schemas.microsoft.com/office/drawing/2014/main" id="{5088DA45-F3DC-430A-96A8-07856CFCD7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0268125" y="49456"/>
            <a:ext cx="1851181" cy="1272686"/>
          </a:xfrm>
          <a:prstGeom prst="rect">
            <a:avLst/>
          </a:prstGeom>
        </p:spPr>
      </p:pic>
    </p:spTree>
    <p:extLst>
      <p:ext uri="{BB962C8B-B14F-4D97-AF65-F5344CB8AC3E}">
        <p14:creationId xmlns:p14="http://schemas.microsoft.com/office/powerpoint/2010/main" val="3655532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sz="3000" dirty="0">
              <a:solidFill>
                <a:schemeClr val="bg2"/>
              </a:solidFill>
            </a:endParaRPr>
          </a:p>
        </p:txBody>
      </p:sp>
      <p:pic>
        <p:nvPicPr>
          <p:cNvPr id="11267" name="Picture 3"/>
          <p:cNvPicPr>
            <a:picLocks noGrp="1" noChangeAspect="1" noChangeArrowheads="1"/>
          </p:cNvPicPr>
          <p:nvPr>
            <p:ph idx="1"/>
          </p:nvPr>
        </p:nvPicPr>
        <p:blipFill>
          <a:blip r:embed="rId2" cstate="print"/>
          <a:srcRect l="16427" t="8592" r="14479" b="1831"/>
          <a:stretch>
            <a:fillRect/>
          </a:stretch>
        </p:blipFill>
        <p:spPr>
          <a:xfrm>
            <a:off x="3200400" y="685800"/>
            <a:ext cx="6781800" cy="5334000"/>
          </a:xfrm>
        </p:spPr>
      </p:pic>
      <p:pic>
        <p:nvPicPr>
          <p:cNvPr id="3" name="Picture 2">
            <a:extLst>
              <a:ext uri="{FF2B5EF4-FFF2-40B4-BE49-F238E27FC236}">
                <a16:creationId xmlns:a16="http://schemas.microsoft.com/office/drawing/2014/main" id="{BEBA51F8-43B7-4E28-A4CC-35F16236E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5307"/>
            <a:ext cx="951722" cy="452692"/>
          </a:xfrm>
          <a:prstGeom prst="rect">
            <a:avLst/>
          </a:prstGeom>
        </p:spPr>
      </p:pic>
    </p:spTree>
  </p:cSld>
  <p:clrMapOvr>
    <a:masterClrMapping/>
  </p:clrMapOvr>
  <p:transition spd="slow">
    <p:pull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3000">
                <a:solidFill>
                  <a:schemeClr val="bg2"/>
                </a:solidFill>
              </a:rPr>
              <a:t>Knowledge is Power</a:t>
            </a:r>
          </a:p>
        </p:txBody>
      </p:sp>
      <p:pic>
        <p:nvPicPr>
          <p:cNvPr id="12291" name="Picture 3"/>
          <p:cNvPicPr>
            <a:picLocks noGrp="1" noChangeAspect="1" noChangeArrowheads="1"/>
          </p:cNvPicPr>
          <p:nvPr>
            <p:ph idx="1"/>
          </p:nvPr>
        </p:nvPicPr>
        <p:blipFill>
          <a:blip r:embed="rId2" cstate="print"/>
          <a:srcRect l="16427" t="10282" r="14479" b="1831"/>
          <a:stretch>
            <a:fillRect/>
          </a:stretch>
        </p:blipFill>
        <p:spPr>
          <a:xfrm>
            <a:off x="2967135" y="615820"/>
            <a:ext cx="7740554" cy="5271796"/>
          </a:xfrm>
        </p:spPr>
      </p:pic>
      <p:pic>
        <p:nvPicPr>
          <p:cNvPr id="3" name="Picture 2">
            <a:extLst>
              <a:ext uri="{FF2B5EF4-FFF2-40B4-BE49-F238E27FC236}">
                <a16:creationId xmlns:a16="http://schemas.microsoft.com/office/drawing/2014/main" id="{B9A515D4-F001-4641-88E2-F4F80F7F6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 y="6419461"/>
            <a:ext cx="973861" cy="463222"/>
          </a:xfrm>
          <a:prstGeom prst="rect">
            <a:avLst/>
          </a:prstGeom>
        </p:spPr>
      </p:pic>
    </p:spTree>
  </p:cSld>
  <p:clrMapOvr>
    <a:masterClrMapping/>
  </p:clrMapOvr>
  <p:transition spd="slow">
    <p:pull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49EB-483D-43E4-9553-8B56441953A9}"/>
              </a:ext>
            </a:extLst>
          </p:cNvPr>
          <p:cNvSpPr>
            <a:spLocks noGrp="1"/>
          </p:cNvSpPr>
          <p:nvPr>
            <p:ph type="title"/>
          </p:nvPr>
        </p:nvSpPr>
        <p:spPr/>
        <p:txBody>
          <a:bodyPr>
            <a:normAutofit/>
          </a:bodyPr>
          <a:lstStyle/>
          <a:p>
            <a:r>
              <a:rPr lang="en-US" sz="6600" u="sng" dirty="0">
                <a:solidFill>
                  <a:srgbClr val="0070C0"/>
                </a:solidFill>
                <a:latin typeface="Verdana" panose="020B0604030504040204" pitchFamily="34" charset="0"/>
                <a:ea typeface="Verdana" panose="020B0604030504040204" pitchFamily="34" charset="0"/>
              </a:rPr>
              <a:t>RISK #2</a:t>
            </a:r>
            <a:endParaRPr lang="en-US" sz="6600" dirty="0"/>
          </a:p>
        </p:txBody>
      </p:sp>
      <p:sp>
        <p:nvSpPr>
          <p:cNvPr id="3" name="Content Placeholder 2">
            <a:extLst>
              <a:ext uri="{FF2B5EF4-FFF2-40B4-BE49-F238E27FC236}">
                <a16:creationId xmlns:a16="http://schemas.microsoft.com/office/drawing/2014/main" id="{15FB2460-8203-40ED-83D4-A2E32F21533A}"/>
              </a:ext>
            </a:extLst>
          </p:cNvPr>
          <p:cNvSpPr>
            <a:spLocks noGrp="1"/>
          </p:cNvSpPr>
          <p:nvPr>
            <p:ph idx="1"/>
          </p:nvPr>
        </p:nvSpPr>
        <p:spPr/>
        <p:txBody>
          <a:bodyPr/>
          <a:lstStyle/>
          <a:p>
            <a:pPr marL="0" indent="0" algn="ctr">
              <a:buNone/>
            </a:pPr>
            <a:r>
              <a:rPr lang="en-US" sz="2400" dirty="0">
                <a:solidFill>
                  <a:srgbClr val="0070C0"/>
                </a:solidFill>
                <a:latin typeface="Verdana" panose="020B0604030504040204" pitchFamily="34" charset="0"/>
                <a:ea typeface="Verdana" panose="020B0604030504040204" pitchFamily="34" charset="0"/>
              </a:rPr>
              <a:t>  </a:t>
            </a:r>
            <a:r>
              <a:rPr lang="en-US" sz="5400" dirty="0">
                <a:solidFill>
                  <a:srgbClr val="0070C0"/>
                </a:solidFill>
                <a:latin typeface="Verdana" panose="020B0604030504040204" pitchFamily="34" charset="0"/>
                <a:ea typeface="Verdana" panose="020B0604030504040204" pitchFamily="34" charset="0"/>
              </a:rPr>
              <a:t>WITHDRAWAL RATE RISK</a:t>
            </a:r>
          </a:p>
          <a:p>
            <a:endParaRPr lang="en-US" dirty="0"/>
          </a:p>
        </p:txBody>
      </p:sp>
      <p:pic>
        <p:nvPicPr>
          <p:cNvPr id="5" name="Picture 4">
            <a:extLst>
              <a:ext uri="{FF2B5EF4-FFF2-40B4-BE49-F238E27FC236}">
                <a16:creationId xmlns:a16="http://schemas.microsoft.com/office/drawing/2014/main" id="{470F2E94-0E2A-4EE7-841A-BDACF483E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006"/>
            <a:ext cx="939567" cy="446910"/>
          </a:xfrm>
          <a:prstGeom prst="rect">
            <a:avLst/>
          </a:prstGeom>
        </p:spPr>
      </p:pic>
    </p:spTree>
    <p:extLst>
      <p:ext uri="{BB962C8B-B14F-4D97-AF65-F5344CB8AC3E}">
        <p14:creationId xmlns:p14="http://schemas.microsoft.com/office/powerpoint/2010/main" val="1051679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1519</TotalTime>
  <Words>3728</Words>
  <Application>Microsoft Office PowerPoint</Application>
  <PresentationFormat>Widescreen</PresentationFormat>
  <Paragraphs>453</Paragraphs>
  <Slides>49</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0" baseType="lpstr">
      <vt:lpstr>AGaramond-Italic</vt:lpstr>
      <vt:lpstr>Arial</vt:lpstr>
      <vt:lpstr>Arial Regular</vt:lpstr>
      <vt:lpstr>Calibri</vt:lpstr>
      <vt:lpstr>Corbel</vt:lpstr>
      <vt:lpstr>Monotype Sorts</vt:lpstr>
      <vt:lpstr>Times New Roman</vt:lpstr>
      <vt:lpstr>Verdana</vt:lpstr>
      <vt:lpstr>Wingdings</vt:lpstr>
      <vt:lpstr>Parallax</vt:lpstr>
      <vt:lpstr>Acrobat Document</vt:lpstr>
      <vt:lpstr>Taking The Risk  Out Of Retirement</vt:lpstr>
      <vt:lpstr>Seven of  The Biggest  Retiree Risks</vt:lpstr>
      <vt:lpstr>RISK #1</vt:lpstr>
      <vt:lpstr>PowerPoint Presentation</vt:lpstr>
      <vt:lpstr>Recovering from Loss</vt:lpstr>
      <vt:lpstr>Traditional Wealth Building</vt:lpstr>
      <vt:lpstr>PowerPoint Presentation</vt:lpstr>
      <vt:lpstr>Knowledge is Power</vt:lpstr>
      <vt:lpstr>RISK #2</vt:lpstr>
      <vt:lpstr>When is the WORST time to have a Market Reversal? </vt:lpstr>
      <vt:lpstr>According to David Blanchett,  Head of Retirement Research for the Morning Star Investment Management: </vt:lpstr>
      <vt:lpstr>Current Hypothetical Annuity Payout Rates</vt:lpstr>
      <vt:lpstr>RISK #3</vt:lpstr>
      <vt:lpstr>PowerPoint Presentation</vt:lpstr>
      <vt:lpstr>Retirement Income Concerns - Inflation</vt:lpstr>
      <vt:lpstr>Fortunately, there are numerous products that will provide the customer with guaranteed payment increases for life,  while accounting for inflation.</vt:lpstr>
      <vt:lpstr>RISK #4</vt:lpstr>
      <vt:lpstr>With our National Debt and current Washington spending, do you think Taxes will go UP or DOWN?</vt:lpstr>
      <vt:lpstr>PowerPoint Presentation</vt:lpstr>
      <vt:lpstr>The “Tax Perfect” Retirement Plan</vt:lpstr>
      <vt:lpstr>The “Tax Perfect” Retirement Plan</vt:lpstr>
      <vt:lpstr>Life Insurance as a Vehicle to create a       Tax Free Income  1. High Rates of Return 2. Tax Free Income for Life 3. Tax Free Death Benefit to Beneficiary</vt:lpstr>
      <vt:lpstr>ROTH IRA’s</vt:lpstr>
      <vt:lpstr>RISK #5</vt:lpstr>
      <vt:lpstr>PowerPoint Presentation</vt:lpstr>
      <vt:lpstr>PowerPoint Presentation</vt:lpstr>
      <vt:lpstr>PowerPoint Presentation</vt:lpstr>
      <vt:lpstr>Joint Payout Options on  Retirement Accounts</vt:lpstr>
      <vt:lpstr>Life Insurance Benefits </vt:lpstr>
      <vt:lpstr>RISK #6</vt:lpstr>
      <vt:lpstr>PowerPoint Presentation</vt:lpstr>
      <vt:lpstr>PowerPoint Presentation</vt:lpstr>
      <vt:lpstr>PowerPoint Presentation</vt:lpstr>
      <vt:lpstr>Average cost of long-term care  per year: </vt:lpstr>
      <vt:lpstr>How loved ones paid for the costs of their own long-term care: </vt:lpstr>
      <vt:lpstr>PowerPoint Presentation</vt:lpstr>
      <vt:lpstr>PowerPoint Presentation</vt:lpstr>
      <vt:lpstr>RISK #7</vt:lpstr>
      <vt:lpstr>PowerPoint Presentation</vt:lpstr>
      <vt:lpstr>The fastest growing segment of our population is people age 85 and over</vt:lpstr>
      <vt:lpstr>Facts about Retirement</vt:lpstr>
      <vt:lpstr>The problem is not that people are dying too young, but that people are faced with the reality of outliving their assets.</vt:lpstr>
      <vt:lpstr>Investment Solutions | What others are saying</vt:lpstr>
      <vt:lpstr>Investment Solutions | What others are saying</vt:lpstr>
      <vt:lpstr>Investment Solutions | What others are saying</vt:lpstr>
      <vt:lpstr>What is a  Lifetime Income Annuity?</vt:lpstr>
      <vt:lpstr>Features of a Income Annuity</vt:lpstr>
      <vt:lpstr>PowerPoint Presentation</vt:lpstr>
      <vt:lpstr>SAFE MONEY SPECIALISTS INC.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The Risk  Out Of Retirement</dc:title>
  <dc:creator>Alona Sofer</dc:creator>
  <cp:lastModifiedBy>Alona Sofer</cp:lastModifiedBy>
  <cp:revision>4</cp:revision>
  <dcterms:created xsi:type="dcterms:W3CDTF">2021-10-20T21:56:38Z</dcterms:created>
  <dcterms:modified xsi:type="dcterms:W3CDTF">2021-10-28T15:54:28Z</dcterms:modified>
</cp:coreProperties>
</file>