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Lato" panose="020F0502020204030203" pitchFamily="34" charset="0"/>
      <p:regular r:id="rId42"/>
      <p:bold r:id="rId43"/>
      <p:italic r:id="rId44"/>
      <p:boldItalic r:id="rId45"/>
    </p:embeddedFont>
    <p:embeddedFont>
      <p:font typeface="Raleway" panose="020B0703030101060003" pitchFamily="34" charset="77"/>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DEBE35-EB98-9D49-9789-2267BE4BA41A}" v="3" dt="2022-04-08T19:09:51.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6" d="100"/>
          <a:sy n="156"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Baxter" userId="57f415a4-9fe5-4def-b255-f93a8d70ec86" providerId="ADAL" clId="{9BDEBE35-EB98-9D49-9789-2267BE4BA41A}"/>
    <pc:docChg chg="custSel modSld">
      <pc:chgData name="Margaret Baxter" userId="57f415a4-9fe5-4def-b255-f93a8d70ec86" providerId="ADAL" clId="{9BDEBE35-EB98-9D49-9789-2267BE4BA41A}" dt="2022-04-08T19:09:48.791" v="6" actId="20578"/>
      <pc:docMkLst>
        <pc:docMk/>
      </pc:docMkLst>
      <pc:sldChg chg="modSp mod">
        <pc:chgData name="Margaret Baxter" userId="57f415a4-9fe5-4def-b255-f93a8d70ec86" providerId="ADAL" clId="{9BDEBE35-EB98-9D49-9789-2267BE4BA41A}" dt="2022-04-08T19:09:48.791" v="6" actId="20578"/>
        <pc:sldMkLst>
          <pc:docMk/>
          <pc:sldMk cId="0" sldId="256"/>
        </pc:sldMkLst>
        <pc:spChg chg="mod">
          <ac:chgData name="Margaret Baxter" userId="57f415a4-9fe5-4def-b255-f93a8d70ec86" providerId="ADAL" clId="{9BDEBE35-EB98-9D49-9789-2267BE4BA41A}" dt="2022-04-08T19:09:48.791" v="6" actId="20578"/>
          <ac:spMkLst>
            <pc:docMk/>
            <pc:sldMk cId="0" sldId="256"/>
            <ac:spMk id="94" creationId="{00000000-0000-0000-0000-000000000000}"/>
          </ac:spMkLst>
        </pc:spChg>
      </pc:sldChg>
      <pc:sldChg chg="modSp mod">
        <pc:chgData name="Margaret Baxter" userId="57f415a4-9fe5-4def-b255-f93a8d70ec86" providerId="ADAL" clId="{9BDEBE35-EB98-9D49-9789-2267BE4BA41A}" dt="2022-04-08T19:09:37.533" v="2" actId="27636"/>
        <pc:sldMkLst>
          <pc:docMk/>
          <pc:sldMk cId="0" sldId="284"/>
        </pc:sldMkLst>
        <pc:spChg chg="mod">
          <ac:chgData name="Margaret Baxter" userId="57f415a4-9fe5-4def-b255-f93a8d70ec86" providerId="ADAL" clId="{9BDEBE35-EB98-9D49-9789-2267BE4BA41A}" dt="2022-04-08T19:09:37.533" v="2" actId="27636"/>
          <ac:spMkLst>
            <pc:docMk/>
            <pc:sldMk cId="0" sldId="284"/>
            <ac:spMk id="364" creationId="{00000000-0000-0000-0000-000000000000}"/>
          </ac:spMkLst>
        </pc:spChg>
      </pc:sldChg>
      <pc:sldChg chg="modSp mod">
        <pc:chgData name="Margaret Baxter" userId="57f415a4-9fe5-4def-b255-f93a8d70ec86" providerId="ADAL" clId="{9BDEBE35-EB98-9D49-9789-2267BE4BA41A}" dt="2022-04-08T19:09:37.549" v="3" actId="27636"/>
        <pc:sldMkLst>
          <pc:docMk/>
          <pc:sldMk cId="0" sldId="285"/>
        </pc:sldMkLst>
        <pc:spChg chg="mod">
          <ac:chgData name="Margaret Baxter" userId="57f415a4-9fe5-4def-b255-f93a8d70ec86" providerId="ADAL" clId="{9BDEBE35-EB98-9D49-9789-2267BE4BA41A}" dt="2022-04-08T19:09:37.549" v="3" actId="27636"/>
          <ac:spMkLst>
            <pc:docMk/>
            <pc:sldMk cId="0" sldId="285"/>
            <ac:spMk id="37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20d09b3cf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20d09b3cf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Respect &amp; Inclusion at Deloitte video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5b2375582_0_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05b237558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5b237558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5b237558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sz="1200">
                <a:solidFill>
                  <a:schemeClr val="dk1"/>
                </a:solidFill>
              </a:rPr>
              <a:t>“Imperfect people acting in inclusive cultures are more likely to act inclusively than perfect people in broken systems.”</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sz="1200">
                <a:solidFill>
                  <a:srgbClr val="4C4C4E"/>
                </a:solidFill>
                <a:highlight>
                  <a:srgbClr val="FFFFFF"/>
                </a:highlight>
              </a:rPr>
              <a:t>Diversity and inclusion are not issues that need to be addressed sometimes. They are always issues that need to be constantly cultivated, supported, and reinforced.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05b2375582_0_5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05b237558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Pause and ask yourself if the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05b2375582_0_4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05b2375582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expectation of code switching threatens real diversity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05b2375582_0_1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05b2375582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20d09b3cfb_0_17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g120d09b3cfb_0_17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2044d0db59_0_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2044d0db5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2044d0db59_0_6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2044d0db5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05b2375582_0_6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05b237558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2044d0db59_0_5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2044d0db5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2044d0db59_0_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2044d0db5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2044d0db59_0_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2044d0db5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20d09b3cf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20d09b3cf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20d09b3cf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20d09b3cf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05b2375582_0_7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05b237558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aaa6d39ba0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aaa6d39ba0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216e38c7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1216e38c7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216e38c74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216e38c74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05b2375582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05b2375582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21237cdfb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21237cdfb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5ed75ccf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214a5bd94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214a5bd94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044d0db59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2044d0db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21237cdfb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21237cdfb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044d0db59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2044d0db5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0c941b8cd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20c941b8c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0d09b3cfb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20d09b3c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400050" y="73456"/>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E7AD49"/>
              </a:buClr>
              <a:buSzPts val="1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6" name="Google Shape;86;p1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8" name="Google Shape;88;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9" name="Google Shape;89;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Clr>
                <a:schemeClr val="dk2"/>
              </a:buClr>
              <a:buSzPts val="1400"/>
              <a:buNone/>
              <a:defRPr sz="1400">
                <a:solidFill>
                  <a:schemeClr val="dk2"/>
                </a:solidFill>
              </a:defRPr>
            </a:lvl1pPr>
          </a:lstStyle>
          <a:p>
            <a:endParaRPr/>
          </a:p>
        </p:txBody>
      </p:sp>
      <p:sp>
        <p:nvSpPr>
          <p:cNvPr id="71" name="Google Shape;71;p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7G0OUHnCudw"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NW5s_-Nl3JE" TargetMode="External"/><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implicit.harvard.edu/implicit/takeatest.html" TargetMode="External"/><Relationship Id="rId5" Type="http://schemas.openxmlformats.org/officeDocument/2006/relationships/hyperlink" Target="https://www.youtube.com/watch?v=aC7lbdD1hq0" TargetMode="External"/><Relationship Id="rId4" Type="http://schemas.openxmlformats.org/officeDocument/2006/relationships/hyperlink" Target="https://www.youtube.com/watch?v=etIqln7vT4w"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Nrw6Bf5weTM"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hbr.org/2020/07/when-and-how-to-respond-to-microaggressions" TargetMode="External"/><Relationship Id="rId4" Type="http://schemas.openxmlformats.org/officeDocument/2006/relationships/hyperlink" Target="https://youtu.be/cPqVit6TJjw"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Bo3hRq2RnNI"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https://burrelles.com/code-switching-in-the-workplace-being-authentic-and-building-resilience/" TargetMode="External"/><Relationship Id="rId4" Type="http://schemas.openxmlformats.org/officeDocument/2006/relationships/hyperlink" Target="https://hbr.org/2019/11/the-costs-of-codeswitchin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2.deloitte.com/us/en/insights/topics/talent/six-signature-traits-of-inclusive-leadership.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kotterinc.com/8-step-process-for-leading-change/"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869350" y="205175"/>
            <a:ext cx="7461900" cy="190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solidFill>
                  <a:srgbClr val="202124"/>
                </a:solidFill>
              </a:rPr>
              <a:t>CADIA DEI ACCELERATOR PROGRAM:</a:t>
            </a:r>
            <a:endParaRPr b="1" dirty="0">
              <a:solidFill>
                <a:srgbClr val="202124"/>
              </a:solidFill>
            </a:endParaRPr>
          </a:p>
          <a:p>
            <a:pPr lvl="0" algn="ctr"/>
            <a:r>
              <a:rPr lang="en" sz="2800" dirty="0">
                <a:solidFill>
                  <a:srgbClr val="202124"/>
                </a:solidFill>
              </a:rPr>
              <a:t>Capstone Group #5</a:t>
            </a:r>
            <a:br>
              <a:rPr lang="en" sz="2800" dirty="0">
                <a:solidFill>
                  <a:srgbClr val="202124"/>
                </a:solidFill>
              </a:rPr>
            </a:br>
            <a:r>
              <a:rPr lang="en" sz="3600" dirty="0"/>
              <a:t>DEI Toolkit for Managers</a:t>
            </a:r>
            <a:endParaRPr sz="3400" dirty="0">
              <a:solidFill>
                <a:srgbClr val="202124"/>
              </a:solidFill>
            </a:endParaRPr>
          </a:p>
        </p:txBody>
      </p:sp>
      <p:sp>
        <p:nvSpPr>
          <p:cNvPr id="95" name="Google Shape;95;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pic>
        <p:nvPicPr>
          <p:cNvPr id="96" name="Google Shape;96;p13"/>
          <p:cNvPicPr preferRelativeResize="0"/>
          <p:nvPr/>
        </p:nvPicPr>
        <p:blipFill>
          <a:blip r:embed="rId3">
            <a:alphaModFix/>
          </a:blip>
          <a:stretch>
            <a:fillRect/>
          </a:stretch>
        </p:blipFill>
        <p:spPr>
          <a:xfrm>
            <a:off x="332525" y="2230675"/>
            <a:ext cx="8846849" cy="2210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ctrTitle"/>
          </p:nvPr>
        </p:nvSpPr>
        <p:spPr>
          <a:xfrm>
            <a:off x="685675" y="1228629"/>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a:solidFill>
                  <a:schemeClr val="accent2"/>
                </a:solidFill>
              </a:rPr>
              <a:t>DEI Definitions</a:t>
            </a:r>
            <a:endParaRPr dirty="0"/>
          </a:p>
        </p:txBody>
      </p:sp>
      <p:sp>
        <p:nvSpPr>
          <p:cNvPr id="168" name="Google Shape;168;p22"/>
          <p:cNvSpPr txBox="1">
            <a:spLocks noGrp="1"/>
          </p:cNvSpPr>
          <p:nvPr>
            <p:ph type="subTitle" idx="1"/>
          </p:nvPr>
        </p:nvSpPr>
        <p:spPr>
          <a:xfrm>
            <a:off x="685675" y="2679999"/>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Concepts to improve understanding</a:t>
            </a:r>
            <a:endParaRPr dirty="0"/>
          </a:p>
        </p:txBody>
      </p:sp>
      <p:sp>
        <p:nvSpPr>
          <p:cNvPr id="169" name="Google Shape;169;p22"/>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p:nvPr>
        </p:nvSpPr>
        <p:spPr>
          <a:xfrm>
            <a:off x="238075" y="88826"/>
            <a:ext cx="3094800" cy="65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solidFill>
                  <a:srgbClr val="000000"/>
                </a:solidFill>
              </a:rPr>
              <a:t>Diversity</a:t>
            </a:r>
            <a:endParaRPr sz="2800" b="1" dirty="0">
              <a:solidFill>
                <a:srgbClr val="000000"/>
              </a:solidFill>
            </a:endParaRPr>
          </a:p>
        </p:txBody>
      </p:sp>
      <p:sp>
        <p:nvSpPr>
          <p:cNvPr id="175" name="Google Shape;175;p23"/>
          <p:cNvSpPr txBox="1">
            <a:spLocks noGrp="1"/>
          </p:cNvSpPr>
          <p:nvPr>
            <p:ph type="body" idx="1"/>
          </p:nvPr>
        </p:nvSpPr>
        <p:spPr>
          <a:xfrm>
            <a:off x="261775" y="611350"/>
            <a:ext cx="3516300" cy="1639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a:solidFill>
                  <a:srgbClr val="000000"/>
                </a:solidFill>
                <a:latin typeface="Calibri"/>
                <a:ea typeface="Calibri"/>
                <a:cs typeface="Calibri"/>
                <a:sym typeface="Calibri"/>
              </a:rPr>
              <a:t>Diversity is the range of human differences, including but not limited to race, ethnicity, gender, gender identity, sexual orientation, age, social class, physical ability or attributes, religious or ethical values system, national origin, and political beliefs.</a:t>
            </a:r>
            <a:endParaRPr sz="1400">
              <a:solidFill>
                <a:srgbClr val="000000"/>
              </a:solidFill>
              <a:latin typeface="Calibri"/>
              <a:ea typeface="Calibri"/>
              <a:cs typeface="Calibri"/>
              <a:sym typeface="Calibri"/>
            </a:endParaRPr>
          </a:p>
          <a:p>
            <a:pPr marL="0" lvl="0" indent="0" algn="l" rtl="0">
              <a:lnSpc>
                <a:spcPct val="90000"/>
              </a:lnSpc>
              <a:spcBef>
                <a:spcPts val="800"/>
              </a:spcBef>
              <a:spcAft>
                <a:spcPts val="0"/>
              </a:spcAft>
              <a:buNone/>
            </a:pPr>
            <a:r>
              <a:rPr lang="en" sz="1400">
                <a:solidFill>
                  <a:srgbClr val="000000"/>
                </a:solidFill>
                <a:latin typeface="Arial"/>
                <a:ea typeface="Arial"/>
                <a:cs typeface="Arial"/>
                <a:sym typeface="Arial"/>
              </a:rPr>
              <a:t>•</a:t>
            </a:r>
            <a:r>
              <a:rPr lang="en" sz="1400">
                <a:solidFill>
                  <a:srgbClr val="000000"/>
                </a:solidFill>
                <a:latin typeface="Calibri"/>
                <a:ea typeface="Calibri"/>
                <a:cs typeface="Calibri"/>
                <a:sym typeface="Calibri"/>
              </a:rPr>
              <a:t>Watch:</a:t>
            </a:r>
            <a:r>
              <a:rPr lang="en" sz="1400">
                <a:solidFill>
                  <a:srgbClr val="000000"/>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 sz="1400" u="sng">
                <a:solidFill>
                  <a:schemeClr val="hlink"/>
                </a:solidFill>
                <a:latin typeface="Calibri"/>
                <a:ea typeface="Calibri"/>
                <a:cs typeface="Calibri"/>
                <a:sym typeface="Calibri"/>
                <a:hlinkClick r:id="rId3"/>
              </a:rPr>
              <a:t>https://youtu.be/7G0OUHnCudw</a:t>
            </a:r>
            <a:endParaRPr sz="1400" u="sng">
              <a:solidFill>
                <a:schemeClr val="hlink"/>
              </a:solidFill>
              <a:latin typeface="Calibri"/>
              <a:ea typeface="Calibri"/>
              <a:cs typeface="Calibri"/>
              <a:sym typeface="Calibri"/>
            </a:endParaRPr>
          </a:p>
          <a:p>
            <a:pPr marL="0" lvl="0" indent="0" algn="l" rtl="0">
              <a:spcBef>
                <a:spcPts val="600"/>
              </a:spcBef>
              <a:spcAft>
                <a:spcPts val="0"/>
              </a:spcAft>
              <a:buNone/>
            </a:pPr>
            <a:endParaRPr sz="1400">
              <a:solidFill>
                <a:srgbClr val="000000"/>
              </a:solidFill>
              <a:latin typeface="Calibri"/>
              <a:ea typeface="Calibri"/>
              <a:cs typeface="Calibri"/>
              <a:sym typeface="Calibri"/>
            </a:endParaRPr>
          </a:p>
        </p:txBody>
      </p:sp>
      <p:sp>
        <p:nvSpPr>
          <p:cNvPr id="176" name="Google Shape;176;p2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177" name="Google Shape;177;p23"/>
          <p:cNvPicPr preferRelativeResize="0"/>
          <p:nvPr/>
        </p:nvPicPr>
        <p:blipFill>
          <a:blip r:embed="rId4">
            <a:alphaModFix/>
          </a:blip>
          <a:stretch>
            <a:fillRect/>
          </a:stretch>
        </p:blipFill>
        <p:spPr>
          <a:xfrm>
            <a:off x="4110550" y="0"/>
            <a:ext cx="5033450" cy="5143501"/>
          </a:xfrm>
          <a:prstGeom prst="rect">
            <a:avLst/>
          </a:prstGeom>
          <a:noFill/>
          <a:ln>
            <a:noFill/>
          </a:ln>
        </p:spPr>
      </p:pic>
      <p:sp>
        <p:nvSpPr>
          <p:cNvPr id="178" name="Google Shape;178;p23"/>
          <p:cNvSpPr txBox="1"/>
          <p:nvPr/>
        </p:nvSpPr>
        <p:spPr>
          <a:xfrm>
            <a:off x="238075" y="3247400"/>
            <a:ext cx="3563700" cy="1677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Calibri"/>
                <a:ea typeface="Calibri"/>
                <a:cs typeface="Calibri"/>
                <a:sym typeface="Calibri"/>
              </a:rPr>
              <a:t>Intersectionality </a:t>
            </a:r>
            <a:r>
              <a:rPr lang="en">
                <a:latin typeface="Calibri"/>
                <a:ea typeface="Calibri"/>
                <a:cs typeface="Calibri"/>
                <a:sym typeface="Calibri"/>
              </a:rPr>
              <a:t>- </a:t>
            </a:r>
            <a:r>
              <a:rPr lang="en" sz="1350">
                <a:latin typeface="Calibri"/>
                <a:ea typeface="Calibri"/>
                <a:cs typeface="Calibri"/>
                <a:sym typeface="Calibri"/>
              </a:rPr>
              <a:t>The concept of intersectionality describes the ways in which systems of inequality based on gender, race, ethnicity, sexual orientation, gender identity, disability, class and other forms of discrimination “intersect” to create unique dynamics and effects.</a:t>
            </a:r>
            <a:endParaRPr>
              <a:latin typeface="Calibri"/>
              <a:ea typeface="Calibri"/>
              <a:cs typeface="Calibri"/>
              <a:sym typeface="Calibri"/>
            </a:endParaRPr>
          </a:p>
        </p:txBody>
      </p:sp>
      <p:sp>
        <p:nvSpPr>
          <p:cNvPr id="179" name="Google Shape;179;p23"/>
          <p:cNvSpPr/>
          <p:nvPr/>
        </p:nvSpPr>
        <p:spPr>
          <a:xfrm>
            <a:off x="312438" y="2639799"/>
            <a:ext cx="3414967" cy="48012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Diversity is not one-dimensional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308900" y="136919"/>
            <a:ext cx="3094800" cy="65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a:solidFill>
                  <a:srgbClr val="000000"/>
                </a:solidFill>
              </a:rPr>
              <a:t>Equity</a:t>
            </a:r>
            <a:endParaRPr sz="2800" b="1">
              <a:solidFill>
                <a:srgbClr val="000000"/>
              </a:solidFill>
            </a:endParaRPr>
          </a:p>
        </p:txBody>
      </p:sp>
      <p:sp>
        <p:nvSpPr>
          <p:cNvPr id="185" name="Google Shape;185;p24"/>
          <p:cNvSpPr txBox="1">
            <a:spLocks noGrp="1"/>
          </p:cNvSpPr>
          <p:nvPr>
            <p:ph type="body" idx="1"/>
          </p:nvPr>
        </p:nvSpPr>
        <p:spPr>
          <a:xfrm>
            <a:off x="367900" y="644150"/>
            <a:ext cx="8256600" cy="16392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400">
                <a:solidFill>
                  <a:srgbClr val="000000"/>
                </a:solidFill>
                <a:latin typeface="Calibri"/>
                <a:ea typeface="Calibri"/>
                <a:cs typeface="Calibri"/>
                <a:sym typeface="Calibri"/>
              </a:rPr>
              <a:t>The term “equity” refers to fairness and justice and is distinguished from equality: whereas equality means providing the same to all, equity means recognizing that we do not all start from the same place and must acknowledge and adjust imbalances. The process is ongoing, requiring us to overcome intentional and unintentional barriers arising from bias or systemic structures.</a:t>
            </a:r>
            <a:endParaRPr sz="1400">
              <a:solidFill>
                <a:srgbClr val="000000"/>
              </a:solidFill>
              <a:latin typeface="Calibri"/>
              <a:ea typeface="Calibri"/>
              <a:cs typeface="Calibri"/>
              <a:sym typeface="Calibri"/>
            </a:endParaRPr>
          </a:p>
          <a:p>
            <a:pPr marL="0" lvl="0" indent="0" algn="l" rtl="0">
              <a:lnSpc>
                <a:spcPct val="90000"/>
              </a:lnSpc>
              <a:spcBef>
                <a:spcPts val="800"/>
              </a:spcBef>
              <a:spcAft>
                <a:spcPts val="0"/>
              </a:spcAft>
              <a:buNone/>
            </a:pPr>
            <a:r>
              <a:rPr lang="en" sz="1400">
                <a:solidFill>
                  <a:srgbClr val="000000"/>
                </a:solidFill>
                <a:latin typeface="Arial"/>
                <a:ea typeface="Arial"/>
                <a:cs typeface="Arial"/>
                <a:sym typeface="Arial"/>
              </a:rPr>
              <a:t>•</a:t>
            </a:r>
            <a:r>
              <a:rPr lang="en" sz="1400" b="1">
                <a:solidFill>
                  <a:srgbClr val="000000"/>
                </a:solidFill>
                <a:latin typeface="Calibri"/>
                <a:ea typeface="Calibri"/>
                <a:cs typeface="Calibri"/>
                <a:sym typeface="Calibri"/>
              </a:rPr>
              <a:t>Equity</a:t>
            </a:r>
            <a:r>
              <a:rPr lang="en" sz="1400">
                <a:solidFill>
                  <a:srgbClr val="000000"/>
                </a:solidFill>
                <a:latin typeface="Calibri"/>
                <a:ea typeface="Calibri"/>
                <a:cs typeface="Calibri"/>
                <a:sym typeface="Calibri"/>
              </a:rPr>
              <a:t> can be understood as the </a:t>
            </a:r>
            <a:r>
              <a:rPr lang="en" sz="1400" u="sng">
                <a:solidFill>
                  <a:srgbClr val="000000"/>
                </a:solidFill>
                <a:latin typeface="Calibri"/>
                <a:ea typeface="Calibri"/>
                <a:cs typeface="Calibri"/>
                <a:sym typeface="Calibri"/>
              </a:rPr>
              <a:t>means</a:t>
            </a:r>
            <a:r>
              <a:rPr lang="en" sz="1400">
                <a:solidFill>
                  <a:srgbClr val="000000"/>
                </a:solidFill>
                <a:latin typeface="Calibri"/>
                <a:ea typeface="Calibri"/>
                <a:cs typeface="Calibri"/>
                <a:sym typeface="Calibri"/>
              </a:rPr>
              <a:t>, and </a:t>
            </a:r>
            <a:r>
              <a:rPr lang="en" sz="1400" b="1">
                <a:solidFill>
                  <a:srgbClr val="000000"/>
                </a:solidFill>
                <a:latin typeface="Calibri"/>
                <a:ea typeface="Calibri"/>
                <a:cs typeface="Calibri"/>
                <a:sym typeface="Calibri"/>
              </a:rPr>
              <a:t>equality</a:t>
            </a:r>
            <a:r>
              <a:rPr lang="en" sz="1400">
                <a:solidFill>
                  <a:srgbClr val="000000"/>
                </a:solidFill>
                <a:latin typeface="Calibri"/>
                <a:ea typeface="Calibri"/>
                <a:cs typeface="Calibri"/>
                <a:sym typeface="Calibri"/>
              </a:rPr>
              <a:t> as the </a:t>
            </a:r>
            <a:r>
              <a:rPr lang="en" sz="1400" u="sng">
                <a:solidFill>
                  <a:srgbClr val="000000"/>
                </a:solidFill>
                <a:latin typeface="Calibri"/>
                <a:ea typeface="Calibri"/>
                <a:cs typeface="Calibri"/>
                <a:sym typeface="Calibri"/>
              </a:rPr>
              <a:t>end</a:t>
            </a:r>
            <a:r>
              <a:rPr lang="en" sz="1400">
                <a:solidFill>
                  <a:srgbClr val="000000"/>
                </a:solidFill>
                <a:latin typeface="Calibri"/>
                <a:ea typeface="Calibri"/>
                <a:cs typeface="Calibri"/>
                <a:sym typeface="Calibri"/>
              </a:rPr>
              <a:t>.  </a:t>
            </a:r>
            <a:r>
              <a:rPr lang="en" sz="1400" b="1" u="sng">
                <a:solidFill>
                  <a:srgbClr val="000000"/>
                </a:solidFill>
                <a:latin typeface="Calibri"/>
                <a:ea typeface="Calibri"/>
                <a:cs typeface="Calibri"/>
                <a:sym typeface="Calibri"/>
              </a:rPr>
              <a:t>Equity leads to equality</a:t>
            </a:r>
            <a:r>
              <a:rPr lang="en" sz="1400">
                <a:solidFill>
                  <a:srgbClr val="000000"/>
                </a:solidFill>
                <a:latin typeface="Calibri"/>
                <a:ea typeface="Calibri"/>
                <a:cs typeface="Calibri"/>
                <a:sym typeface="Calibri"/>
              </a:rPr>
              <a:t>.</a:t>
            </a:r>
            <a:endParaRPr sz="1400">
              <a:solidFill>
                <a:srgbClr val="000000"/>
              </a:solidFill>
              <a:latin typeface="Calibri"/>
              <a:ea typeface="Calibri"/>
              <a:cs typeface="Calibri"/>
              <a:sym typeface="Calibri"/>
            </a:endParaRPr>
          </a:p>
          <a:p>
            <a:pPr marL="0" lvl="0" indent="0" algn="l" rtl="0">
              <a:lnSpc>
                <a:spcPct val="90000"/>
              </a:lnSpc>
              <a:spcBef>
                <a:spcPts val="800"/>
              </a:spcBef>
              <a:spcAft>
                <a:spcPts val="0"/>
              </a:spcAft>
              <a:buNone/>
            </a:pPr>
            <a:endParaRPr sz="1400">
              <a:solidFill>
                <a:srgbClr val="000000"/>
              </a:solidFill>
              <a:latin typeface="Calibri"/>
              <a:ea typeface="Calibri"/>
              <a:cs typeface="Calibri"/>
              <a:sym typeface="Calibri"/>
            </a:endParaRPr>
          </a:p>
          <a:p>
            <a:pPr marL="0" lvl="0" indent="0" algn="l" rtl="0">
              <a:spcBef>
                <a:spcPts val="600"/>
              </a:spcBef>
              <a:spcAft>
                <a:spcPts val="0"/>
              </a:spcAft>
              <a:buNone/>
            </a:pPr>
            <a:endParaRPr sz="1400">
              <a:solidFill>
                <a:srgbClr val="000000"/>
              </a:solidFill>
              <a:latin typeface="Calibri"/>
              <a:ea typeface="Calibri"/>
              <a:cs typeface="Calibri"/>
              <a:sym typeface="Calibri"/>
            </a:endParaRPr>
          </a:p>
        </p:txBody>
      </p:sp>
      <p:sp>
        <p:nvSpPr>
          <p:cNvPr id="186" name="Google Shape;186;p2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187" name="Google Shape;187;p2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151150" y="2161525"/>
            <a:ext cx="5044625" cy="2760275"/>
          </a:xfrm>
          <a:prstGeom prst="rect">
            <a:avLst/>
          </a:prstGeom>
          <a:noFill/>
          <a:ln>
            <a:noFill/>
          </a:ln>
        </p:spPr>
      </p:pic>
      <p:sp>
        <p:nvSpPr>
          <p:cNvPr id="188" name="Google Shape;188;p24"/>
          <p:cNvSpPr/>
          <p:nvPr/>
        </p:nvSpPr>
        <p:spPr>
          <a:xfrm>
            <a:off x="6593875" y="2447950"/>
            <a:ext cx="2313600" cy="2089200"/>
          </a:xfrm>
          <a:prstGeom prst="wave">
            <a:avLst>
              <a:gd name="adj1" fmla="val 125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txBox="1"/>
          <p:nvPr/>
        </p:nvSpPr>
        <p:spPr>
          <a:xfrm>
            <a:off x="6579775" y="2966788"/>
            <a:ext cx="23418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Equity is not going to happen organically. It takes </a:t>
            </a:r>
            <a:r>
              <a:rPr lang="en" b="1" i="1">
                <a:latin typeface="Lato"/>
                <a:ea typeface="Lato"/>
                <a:cs typeface="Lato"/>
                <a:sym typeface="Lato"/>
              </a:rPr>
              <a:t>intention, perseverance and </a:t>
            </a:r>
            <a:r>
              <a:rPr lang="en" b="1" i="1" u="sng">
                <a:latin typeface="Lato"/>
                <a:ea typeface="Lato"/>
                <a:cs typeface="Lato"/>
                <a:sym typeface="Lato"/>
              </a:rPr>
              <a:t>constant</a:t>
            </a:r>
            <a:r>
              <a:rPr lang="en" b="1" i="1">
                <a:latin typeface="Lato"/>
                <a:ea typeface="Lato"/>
                <a:cs typeface="Lato"/>
                <a:sym typeface="Lato"/>
              </a:rPr>
              <a:t> evaluation.</a:t>
            </a:r>
            <a:endParaRPr b="1" i="1">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title"/>
          </p:nvPr>
        </p:nvSpPr>
        <p:spPr>
          <a:xfrm>
            <a:off x="308900" y="136919"/>
            <a:ext cx="3094800" cy="65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a:solidFill>
                  <a:srgbClr val="000000"/>
                </a:solidFill>
              </a:rPr>
              <a:t>Inclusion</a:t>
            </a:r>
            <a:endParaRPr sz="2800" b="1">
              <a:solidFill>
                <a:srgbClr val="000000"/>
              </a:solidFill>
            </a:endParaRPr>
          </a:p>
        </p:txBody>
      </p:sp>
      <p:sp>
        <p:nvSpPr>
          <p:cNvPr id="195" name="Google Shape;195;p25"/>
          <p:cNvSpPr txBox="1">
            <a:spLocks noGrp="1"/>
          </p:cNvSpPr>
          <p:nvPr>
            <p:ph type="body" idx="1"/>
          </p:nvPr>
        </p:nvSpPr>
        <p:spPr>
          <a:xfrm>
            <a:off x="410350" y="651225"/>
            <a:ext cx="8221200" cy="18957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400" dirty="0">
                <a:solidFill>
                  <a:srgbClr val="000000"/>
                </a:solidFill>
                <a:latin typeface="Calibri"/>
                <a:ea typeface="Calibri"/>
                <a:cs typeface="Calibri"/>
                <a:sym typeface="Calibri"/>
              </a:rPr>
              <a:t>Inclusion is </a:t>
            </a:r>
            <a:r>
              <a:rPr lang="en" sz="1400" b="1" dirty="0">
                <a:solidFill>
                  <a:srgbClr val="000000"/>
                </a:solidFill>
                <a:latin typeface="Calibri"/>
                <a:ea typeface="Calibri"/>
                <a:cs typeface="Calibri"/>
                <a:sym typeface="Calibri"/>
              </a:rPr>
              <a:t>the culture in which the mix of people can come to work</a:t>
            </a:r>
            <a:r>
              <a:rPr lang="en" sz="1400" dirty="0">
                <a:solidFill>
                  <a:srgbClr val="000000"/>
                </a:solidFill>
                <a:latin typeface="Calibri"/>
                <a:ea typeface="Calibri"/>
                <a:cs typeface="Calibri"/>
                <a:sym typeface="Calibri"/>
              </a:rPr>
              <a:t>, feel comfortable and confident to be themselves, work in a way that suits them and delivers your business needs. Inclusion will ensure that everyone feels valued and importantly, </a:t>
            </a:r>
            <a:r>
              <a:rPr lang="en" sz="1400" u="sng" dirty="0">
                <a:solidFill>
                  <a:srgbClr val="000000"/>
                </a:solidFill>
                <a:latin typeface="Calibri"/>
                <a:ea typeface="Calibri"/>
                <a:cs typeface="Calibri"/>
                <a:sym typeface="Calibri"/>
              </a:rPr>
              <a:t>adds value</a:t>
            </a:r>
            <a:r>
              <a:rPr lang="en" sz="1400" dirty="0">
                <a:solidFill>
                  <a:srgbClr val="000000"/>
                </a:solidFill>
                <a:latin typeface="Calibri"/>
                <a:ea typeface="Calibri"/>
                <a:cs typeface="Calibri"/>
                <a:sym typeface="Calibri"/>
              </a:rPr>
              <a:t>.</a:t>
            </a:r>
            <a:endParaRPr sz="1400" dirty="0">
              <a:solidFill>
                <a:srgbClr val="000000"/>
              </a:solidFill>
              <a:latin typeface="Calibri"/>
              <a:ea typeface="Calibri"/>
              <a:cs typeface="Calibri"/>
              <a:sym typeface="Calibri"/>
            </a:endParaRPr>
          </a:p>
          <a:p>
            <a:pPr marL="0" lvl="0" indent="0" algn="l" rtl="0">
              <a:lnSpc>
                <a:spcPct val="90000"/>
              </a:lnSpc>
              <a:spcBef>
                <a:spcPts val="800"/>
              </a:spcBef>
              <a:spcAft>
                <a:spcPts val="0"/>
              </a:spcAft>
              <a:buNone/>
            </a:pPr>
            <a:r>
              <a:rPr lang="en" sz="1400" b="1" dirty="0">
                <a:solidFill>
                  <a:srgbClr val="000000"/>
                </a:solidFill>
                <a:latin typeface="Calibri"/>
                <a:ea typeface="Calibri"/>
                <a:cs typeface="Calibri"/>
                <a:sym typeface="Calibri"/>
              </a:rPr>
              <a:t>Inclusive leadership</a:t>
            </a:r>
            <a:r>
              <a:rPr lang="en" sz="1400" dirty="0">
                <a:solidFill>
                  <a:srgbClr val="000000"/>
                </a:solidFill>
                <a:latin typeface="Calibri"/>
                <a:ea typeface="Calibri"/>
                <a:cs typeface="Calibri"/>
                <a:sym typeface="Calibri"/>
              </a:rPr>
              <a:t> - leaders who are aware of their own biases and preferences, actively seek out and consider different views and perspectives to inform better decision-making.</a:t>
            </a:r>
            <a:endParaRPr sz="1400" dirty="0">
              <a:solidFill>
                <a:srgbClr val="000000"/>
              </a:solidFill>
              <a:latin typeface="Calibri"/>
              <a:ea typeface="Calibri"/>
              <a:cs typeface="Calibri"/>
              <a:sym typeface="Calibri"/>
            </a:endParaRPr>
          </a:p>
          <a:p>
            <a:pPr marL="285750" lvl="0" indent="-285750" algn="l" rtl="0">
              <a:lnSpc>
                <a:spcPct val="90000"/>
              </a:lnSpc>
              <a:spcBef>
                <a:spcPts val="800"/>
              </a:spcBef>
              <a:spcAft>
                <a:spcPts val="0"/>
              </a:spcAft>
              <a:buFont typeface="Wingdings" panose="05000000000000000000" pitchFamily="2" charset="2"/>
              <a:buChar char="Ø"/>
            </a:pPr>
            <a:r>
              <a:rPr lang="en" sz="1400" dirty="0">
                <a:solidFill>
                  <a:srgbClr val="000000"/>
                </a:solidFill>
                <a:latin typeface="Calibri"/>
                <a:ea typeface="Calibri"/>
                <a:cs typeface="Calibri"/>
                <a:sym typeface="Calibri"/>
              </a:rPr>
              <a:t>The traits which define an inclusive mindset include </a:t>
            </a:r>
            <a:r>
              <a:rPr lang="en" sz="1400" b="1" dirty="0">
                <a:solidFill>
                  <a:srgbClr val="000000"/>
                </a:solidFill>
                <a:latin typeface="Calibri"/>
                <a:ea typeface="Calibri"/>
                <a:cs typeface="Calibri"/>
                <a:sym typeface="Calibri"/>
              </a:rPr>
              <a:t>respect for others, open-mindedness, curiosity, cultural competence, kindness, lack of ego, and empathy</a:t>
            </a:r>
            <a:r>
              <a:rPr lang="en" sz="1400" dirty="0">
                <a:solidFill>
                  <a:srgbClr val="000000"/>
                </a:solidFill>
                <a:latin typeface="Calibri"/>
                <a:ea typeface="Calibri"/>
                <a:cs typeface="Calibri"/>
                <a:sym typeface="Calibri"/>
              </a:rPr>
              <a:t>.</a:t>
            </a:r>
            <a:endParaRPr sz="1400" dirty="0">
              <a:solidFill>
                <a:srgbClr val="000000"/>
              </a:solidFill>
              <a:latin typeface="Calibri"/>
              <a:ea typeface="Calibri"/>
              <a:cs typeface="Calibri"/>
              <a:sym typeface="Calibri"/>
            </a:endParaRPr>
          </a:p>
          <a:p>
            <a:pPr marL="0" lvl="0" indent="0" algn="l" rtl="0">
              <a:lnSpc>
                <a:spcPct val="90000"/>
              </a:lnSpc>
              <a:spcBef>
                <a:spcPts val="800"/>
              </a:spcBef>
              <a:spcAft>
                <a:spcPts val="0"/>
              </a:spcAft>
              <a:buNone/>
            </a:pPr>
            <a:endParaRPr sz="1600" dirty="0">
              <a:solidFill>
                <a:srgbClr val="000000"/>
              </a:solidFill>
              <a:latin typeface="Arial"/>
              <a:ea typeface="Arial"/>
              <a:cs typeface="Arial"/>
              <a:sym typeface="Arial"/>
            </a:endParaRPr>
          </a:p>
          <a:p>
            <a:pPr marL="0" lvl="0" indent="0" algn="l" rtl="0">
              <a:lnSpc>
                <a:spcPct val="90000"/>
              </a:lnSpc>
              <a:spcBef>
                <a:spcPts val="800"/>
              </a:spcBef>
              <a:spcAft>
                <a:spcPts val="0"/>
              </a:spcAft>
              <a:buNone/>
            </a:pPr>
            <a:endParaRPr sz="1400" dirty="0">
              <a:solidFill>
                <a:srgbClr val="000000"/>
              </a:solidFill>
              <a:latin typeface="Calibri"/>
              <a:ea typeface="Calibri"/>
              <a:cs typeface="Calibri"/>
              <a:sym typeface="Calibri"/>
            </a:endParaRPr>
          </a:p>
          <a:p>
            <a:pPr marL="0" lvl="0" indent="0" algn="l" rtl="0">
              <a:spcBef>
                <a:spcPts val="600"/>
              </a:spcBef>
              <a:spcAft>
                <a:spcPts val="0"/>
              </a:spcAft>
              <a:buNone/>
            </a:pPr>
            <a:endParaRPr sz="1400" dirty="0">
              <a:solidFill>
                <a:srgbClr val="000000"/>
              </a:solidFill>
              <a:latin typeface="Calibri"/>
              <a:ea typeface="Calibri"/>
              <a:cs typeface="Calibri"/>
              <a:sym typeface="Calibri"/>
            </a:endParaRPr>
          </a:p>
        </p:txBody>
      </p:sp>
      <p:sp>
        <p:nvSpPr>
          <p:cNvPr id="196" name="Google Shape;196;p2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197" name="Google Shape;197;p2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267599" y="2547000"/>
            <a:ext cx="3464525" cy="2309675"/>
          </a:xfrm>
          <a:prstGeom prst="rect">
            <a:avLst/>
          </a:prstGeom>
          <a:noFill/>
          <a:ln>
            <a:noFill/>
          </a:ln>
        </p:spPr>
      </p:pic>
      <p:sp>
        <p:nvSpPr>
          <p:cNvPr id="198" name="Google Shape;198;p25"/>
          <p:cNvSpPr txBox="1"/>
          <p:nvPr/>
        </p:nvSpPr>
        <p:spPr>
          <a:xfrm>
            <a:off x="410350" y="2730925"/>
            <a:ext cx="4308600" cy="2657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i="1">
                <a:latin typeface="Calibri"/>
                <a:ea typeface="Calibri"/>
                <a:cs typeface="Calibri"/>
                <a:sym typeface="Calibri"/>
              </a:rPr>
              <a:t>A good way to think about inclusion is that it is </a:t>
            </a:r>
            <a:r>
              <a:rPr lang="en" i="1" u="sng">
                <a:latin typeface="Calibri"/>
                <a:ea typeface="Calibri"/>
                <a:cs typeface="Calibri"/>
                <a:sym typeface="Calibri"/>
              </a:rPr>
              <a:t>active, intentional and ongoing engagement</a:t>
            </a:r>
            <a:r>
              <a:rPr lang="en" i="1">
                <a:latin typeface="Calibri"/>
                <a:ea typeface="Calibri"/>
                <a:cs typeface="Calibri"/>
                <a:sym typeface="Calibri"/>
              </a:rPr>
              <a:t> with diversity in ways that increase awareness, content knowledge, cognitive sophistication and empathic understanding of the complex ways individuals interact within systems and institutions. It is the act of creating involvement, environments and empowerment in which any individual or group can be and feel welcomed, respected, supported and valued to fully participate.</a:t>
            </a:r>
            <a:endParaRPr i="1">
              <a:latin typeface="Calibri"/>
              <a:ea typeface="Calibri"/>
              <a:cs typeface="Calibri"/>
              <a:sym typeface="Calibri"/>
            </a:endParaRPr>
          </a:p>
          <a:p>
            <a:pPr marL="0" lvl="0" indent="0" algn="l" rtl="0">
              <a:lnSpc>
                <a:spcPct val="90000"/>
              </a:lnSpc>
              <a:spcBef>
                <a:spcPts val="80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6"/>
          <p:cNvSpPr/>
          <p:nvPr/>
        </p:nvSpPr>
        <p:spPr>
          <a:xfrm>
            <a:off x="893700" y="2675"/>
            <a:ext cx="6408600" cy="2508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txBox="1">
            <a:spLocks noGrp="1"/>
          </p:cNvSpPr>
          <p:nvPr>
            <p:ph type="ctrTitle" idx="4294967295"/>
          </p:nvPr>
        </p:nvSpPr>
        <p:spPr>
          <a:xfrm>
            <a:off x="778225" y="2547000"/>
            <a:ext cx="7138800" cy="1756500"/>
          </a:xfrm>
          <a:prstGeom prst="rect">
            <a:avLst/>
          </a:prstGeom>
        </p:spPr>
        <p:txBody>
          <a:bodyPr spcFirstLastPara="1" wrap="square" lIns="91425" tIns="91425" rIns="91425" bIns="91425" anchor="b" anchorCtr="0">
            <a:noAutofit/>
          </a:bodyPr>
          <a:lstStyle/>
          <a:p>
            <a:pPr marL="0" lvl="0" indent="0" algn="l" rtl="0">
              <a:lnSpc>
                <a:spcPct val="107000"/>
              </a:lnSpc>
              <a:spcBef>
                <a:spcPts val="0"/>
              </a:spcBef>
              <a:spcAft>
                <a:spcPts val="800"/>
              </a:spcAft>
              <a:buNone/>
            </a:pPr>
            <a:r>
              <a:rPr lang="en" sz="2800" b="1">
                <a:solidFill>
                  <a:srgbClr val="FFFFFF"/>
                </a:solidFill>
                <a:latin typeface="Arial"/>
                <a:ea typeface="Arial"/>
                <a:cs typeface="Arial"/>
                <a:sym typeface="Arial"/>
              </a:rPr>
              <a:t>“</a:t>
            </a:r>
            <a:r>
              <a:rPr lang="en" sz="2800" u="sng">
                <a:solidFill>
                  <a:srgbClr val="FFFFFF"/>
                </a:solidFill>
                <a:latin typeface="Arial"/>
                <a:ea typeface="Arial"/>
                <a:cs typeface="Arial"/>
                <a:sym typeface="Arial"/>
              </a:rPr>
              <a:t>Diversity</a:t>
            </a:r>
            <a:r>
              <a:rPr lang="en" sz="2800">
                <a:solidFill>
                  <a:srgbClr val="FFFFFF"/>
                </a:solidFill>
                <a:latin typeface="Arial"/>
                <a:ea typeface="Arial"/>
                <a:cs typeface="Arial"/>
                <a:sym typeface="Arial"/>
              </a:rPr>
              <a:t> is a </a:t>
            </a:r>
            <a:r>
              <a:rPr lang="en" sz="2800" b="1">
                <a:solidFill>
                  <a:srgbClr val="FFFFFF"/>
                </a:solidFill>
                <a:latin typeface="Arial"/>
                <a:ea typeface="Arial"/>
                <a:cs typeface="Arial"/>
                <a:sym typeface="Arial"/>
              </a:rPr>
              <a:t>FACT</a:t>
            </a:r>
            <a:r>
              <a:rPr lang="en" sz="2800">
                <a:solidFill>
                  <a:srgbClr val="FFFFFF"/>
                </a:solidFill>
                <a:latin typeface="Arial"/>
                <a:ea typeface="Arial"/>
                <a:cs typeface="Arial"/>
                <a:sym typeface="Arial"/>
              </a:rPr>
              <a:t>. </a:t>
            </a:r>
            <a:r>
              <a:rPr lang="en" sz="2800" u="sng">
                <a:solidFill>
                  <a:srgbClr val="FFFFFF"/>
                </a:solidFill>
                <a:latin typeface="Arial"/>
                <a:ea typeface="Arial"/>
                <a:cs typeface="Arial"/>
                <a:sym typeface="Arial"/>
              </a:rPr>
              <a:t>Equity</a:t>
            </a:r>
            <a:r>
              <a:rPr lang="en" sz="2800">
                <a:solidFill>
                  <a:srgbClr val="FFFFFF"/>
                </a:solidFill>
                <a:latin typeface="Arial"/>
                <a:ea typeface="Arial"/>
                <a:cs typeface="Arial"/>
                <a:sym typeface="Arial"/>
              </a:rPr>
              <a:t> is a </a:t>
            </a:r>
            <a:r>
              <a:rPr lang="en" sz="2800" b="1">
                <a:solidFill>
                  <a:srgbClr val="FFFFFF"/>
                </a:solidFill>
                <a:latin typeface="Arial"/>
                <a:ea typeface="Arial"/>
                <a:cs typeface="Arial"/>
                <a:sym typeface="Arial"/>
              </a:rPr>
              <a:t>CHOICE</a:t>
            </a:r>
            <a:r>
              <a:rPr lang="en" sz="2800">
                <a:solidFill>
                  <a:srgbClr val="FFFFFF"/>
                </a:solidFill>
                <a:latin typeface="Arial"/>
                <a:ea typeface="Arial"/>
                <a:cs typeface="Arial"/>
                <a:sym typeface="Arial"/>
              </a:rPr>
              <a:t>. </a:t>
            </a:r>
            <a:r>
              <a:rPr lang="en" sz="2800" u="sng">
                <a:solidFill>
                  <a:srgbClr val="FFFFFF"/>
                </a:solidFill>
                <a:latin typeface="Arial"/>
                <a:ea typeface="Arial"/>
                <a:cs typeface="Arial"/>
                <a:sym typeface="Arial"/>
              </a:rPr>
              <a:t>Including</a:t>
            </a:r>
            <a:r>
              <a:rPr lang="en" sz="2800">
                <a:solidFill>
                  <a:srgbClr val="FFFFFF"/>
                </a:solidFill>
                <a:latin typeface="Arial"/>
                <a:ea typeface="Arial"/>
                <a:cs typeface="Arial"/>
                <a:sym typeface="Arial"/>
              </a:rPr>
              <a:t> is an </a:t>
            </a:r>
            <a:r>
              <a:rPr lang="en" sz="2800" b="1">
                <a:solidFill>
                  <a:srgbClr val="FFFFFF"/>
                </a:solidFill>
                <a:latin typeface="Arial"/>
                <a:ea typeface="Arial"/>
                <a:cs typeface="Arial"/>
                <a:sym typeface="Arial"/>
              </a:rPr>
              <a:t>ACTION</a:t>
            </a:r>
            <a:r>
              <a:rPr lang="en" sz="2800">
                <a:solidFill>
                  <a:srgbClr val="FFFFFF"/>
                </a:solidFill>
                <a:latin typeface="Arial"/>
                <a:ea typeface="Arial"/>
                <a:cs typeface="Arial"/>
                <a:sym typeface="Arial"/>
              </a:rPr>
              <a:t>. Belonging is an </a:t>
            </a:r>
            <a:r>
              <a:rPr lang="en" sz="2800" b="1">
                <a:solidFill>
                  <a:srgbClr val="FFFFFF"/>
                </a:solidFill>
                <a:latin typeface="Arial"/>
                <a:ea typeface="Arial"/>
                <a:cs typeface="Arial"/>
                <a:sym typeface="Arial"/>
              </a:rPr>
              <a:t>OUTCOME</a:t>
            </a:r>
            <a:r>
              <a:rPr lang="en" sz="2800">
                <a:solidFill>
                  <a:srgbClr val="FFFFFF"/>
                </a:solidFill>
                <a:latin typeface="Arial"/>
                <a:ea typeface="Arial"/>
                <a:cs typeface="Arial"/>
                <a:sym typeface="Arial"/>
              </a:rPr>
              <a:t>.”</a:t>
            </a:r>
            <a:endParaRPr sz="2800">
              <a:solidFill>
                <a:srgbClr val="FFFFFF"/>
              </a:solidFill>
            </a:endParaRPr>
          </a:p>
        </p:txBody>
      </p:sp>
      <p:sp>
        <p:nvSpPr>
          <p:cNvPr id="205" name="Google Shape;205;p26"/>
          <p:cNvSpPr txBox="1">
            <a:spLocks noGrp="1"/>
          </p:cNvSpPr>
          <p:nvPr>
            <p:ph type="subTitle" idx="4294967295"/>
          </p:nvPr>
        </p:nvSpPr>
        <p:spPr>
          <a:xfrm>
            <a:off x="1153200" y="4140718"/>
            <a:ext cx="2433900" cy="313500"/>
          </a:xfrm>
          <a:prstGeom prst="rect">
            <a:avLst/>
          </a:prstGeom>
        </p:spPr>
        <p:txBody>
          <a:bodyPr spcFirstLastPara="1" wrap="square" lIns="91425" tIns="91425" rIns="91425" bIns="91425" anchor="t" anchorCtr="0">
            <a:noAutofit/>
          </a:bodyPr>
          <a:lstStyle/>
          <a:p>
            <a:pPr marL="0" lvl="0" indent="0" algn="l" rtl="0">
              <a:lnSpc>
                <a:spcPct val="107000"/>
              </a:lnSpc>
              <a:spcBef>
                <a:spcPts val="0"/>
              </a:spcBef>
              <a:spcAft>
                <a:spcPts val="800"/>
              </a:spcAft>
              <a:buNone/>
            </a:pPr>
            <a:r>
              <a:rPr lang="en" sz="1000">
                <a:solidFill>
                  <a:srgbClr val="FFFFFF"/>
                </a:solidFill>
                <a:latin typeface="Arial"/>
                <a:ea typeface="Arial"/>
                <a:cs typeface="Arial"/>
                <a:sym typeface="Arial"/>
              </a:rPr>
              <a:t>DEI Strategist Arthur Chan</a:t>
            </a:r>
            <a:endParaRPr sz="1000">
              <a:solidFill>
                <a:schemeClr val="lt1"/>
              </a:solidFill>
            </a:endParaRPr>
          </a:p>
        </p:txBody>
      </p:sp>
      <p:sp>
        <p:nvSpPr>
          <p:cNvPr id="206" name="Google Shape;206;p2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pic>
        <p:nvPicPr>
          <p:cNvPr id="207" name="Google Shape;207;p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088088" y="2678"/>
            <a:ext cx="3905823" cy="2343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txBox="1">
            <a:spLocks noGrp="1"/>
          </p:cNvSpPr>
          <p:nvPr>
            <p:ph type="ctrTitle"/>
          </p:nvPr>
        </p:nvSpPr>
        <p:spPr>
          <a:xfrm>
            <a:off x="685675" y="360834"/>
            <a:ext cx="7772400" cy="253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a:solidFill>
                  <a:schemeClr val="accent2"/>
                </a:solidFill>
              </a:rPr>
              <a:t>DEI Topics &amp; Learning Material</a:t>
            </a:r>
            <a:endParaRPr/>
          </a:p>
        </p:txBody>
      </p:sp>
      <p:sp>
        <p:nvSpPr>
          <p:cNvPr id="213" name="Google Shape;213;p27"/>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214" name="Google Shape;214;p27"/>
          <p:cNvSpPr txBox="1">
            <a:spLocks noGrp="1"/>
          </p:cNvSpPr>
          <p:nvPr>
            <p:ph type="subTitle" idx="1"/>
          </p:nvPr>
        </p:nvSpPr>
        <p:spPr>
          <a:xfrm>
            <a:off x="756550" y="29603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Concepts to improve understanding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title"/>
          </p:nvPr>
        </p:nvSpPr>
        <p:spPr>
          <a:xfrm>
            <a:off x="401250" y="254696"/>
            <a:ext cx="6462600" cy="60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000000"/>
                </a:solidFill>
              </a:rPr>
              <a:t>Unconscious Bias</a:t>
            </a:r>
            <a:endParaRPr b="1">
              <a:solidFill>
                <a:srgbClr val="000000"/>
              </a:solidFill>
            </a:endParaRPr>
          </a:p>
        </p:txBody>
      </p:sp>
      <p:sp>
        <p:nvSpPr>
          <p:cNvPr id="220" name="Google Shape;220;p28"/>
          <p:cNvSpPr txBox="1">
            <a:spLocks noGrp="1"/>
          </p:cNvSpPr>
          <p:nvPr>
            <p:ph type="body" idx="1"/>
          </p:nvPr>
        </p:nvSpPr>
        <p:spPr>
          <a:xfrm>
            <a:off x="459875" y="1874875"/>
            <a:ext cx="4103400" cy="3027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300">
                <a:solidFill>
                  <a:srgbClr val="000000"/>
                </a:solidFill>
                <a:latin typeface="Calibri"/>
                <a:ea typeface="Calibri"/>
                <a:cs typeface="Calibri"/>
                <a:sym typeface="Calibri"/>
              </a:rPr>
              <a:t>Use these links to review the material and reflect on your own unconscious bias and explore how the brain functions to develop quick judgements. </a:t>
            </a:r>
            <a:endParaRPr sz="1300">
              <a:solidFill>
                <a:srgbClr val="000000"/>
              </a:solidFill>
              <a:latin typeface="Calibri"/>
              <a:ea typeface="Calibri"/>
              <a:cs typeface="Calibri"/>
              <a:sym typeface="Calibri"/>
            </a:endParaRPr>
          </a:p>
          <a:p>
            <a:pPr marL="0" lvl="0" indent="0" algn="l" rtl="0">
              <a:lnSpc>
                <a:spcPct val="90000"/>
              </a:lnSpc>
              <a:spcBef>
                <a:spcPts val="600"/>
              </a:spcBef>
              <a:spcAft>
                <a:spcPts val="0"/>
              </a:spcAft>
              <a:buNone/>
            </a:pPr>
            <a:r>
              <a:rPr lang="en" sz="1300" b="1" u="sng">
                <a:solidFill>
                  <a:srgbClr val="000000"/>
                </a:solidFill>
                <a:latin typeface="Calibri"/>
                <a:ea typeface="Calibri"/>
                <a:cs typeface="Calibri"/>
                <a:sym typeface="Calibri"/>
              </a:rPr>
              <a:t>Next Steps:</a:t>
            </a:r>
            <a:r>
              <a:rPr lang="en" sz="1300">
                <a:solidFill>
                  <a:srgbClr val="000000"/>
                </a:solidFill>
                <a:latin typeface="Calibri"/>
                <a:ea typeface="Calibri"/>
                <a:cs typeface="Calibri"/>
                <a:sym typeface="Calibri"/>
              </a:rPr>
              <a:t>  Share the learning material with your team and have them pre-watch the videos and also take two of the unconscious bias assessments prior to coming back together as a team. They should be encouraged to have personal reflection on the feedback at the end of the assessments, however results should remain private unless they choose to share. This is to be a supportive and open discussion with your employees to listen and learn together.  It is about growing and understanding, not about test results.</a:t>
            </a:r>
            <a:endParaRPr sz="1300">
              <a:solidFill>
                <a:srgbClr val="000000"/>
              </a:solidFill>
              <a:latin typeface="Calibri"/>
              <a:ea typeface="Calibri"/>
              <a:cs typeface="Calibri"/>
              <a:sym typeface="Calibri"/>
            </a:endParaRPr>
          </a:p>
          <a:p>
            <a:pPr marL="0" lvl="0" indent="0" algn="l" rtl="0">
              <a:lnSpc>
                <a:spcPct val="90000"/>
              </a:lnSpc>
              <a:spcBef>
                <a:spcPts val="600"/>
              </a:spcBef>
              <a:spcAft>
                <a:spcPts val="0"/>
              </a:spcAft>
              <a:buNone/>
            </a:pPr>
            <a:endParaRPr>
              <a:solidFill>
                <a:srgbClr val="000000"/>
              </a:solidFill>
              <a:latin typeface="Calibri"/>
              <a:ea typeface="Calibri"/>
              <a:cs typeface="Calibri"/>
              <a:sym typeface="Calibri"/>
            </a:endParaRPr>
          </a:p>
          <a:p>
            <a:pPr marL="0" lvl="0" indent="0" algn="l" rtl="0">
              <a:spcBef>
                <a:spcPts val="600"/>
              </a:spcBef>
              <a:spcAft>
                <a:spcPts val="0"/>
              </a:spcAft>
              <a:buNone/>
            </a:pPr>
            <a:endParaRPr/>
          </a:p>
        </p:txBody>
      </p:sp>
      <p:sp>
        <p:nvSpPr>
          <p:cNvPr id="221" name="Google Shape;221;p28"/>
          <p:cNvSpPr txBox="1">
            <a:spLocks noGrp="1"/>
          </p:cNvSpPr>
          <p:nvPr>
            <p:ph type="body" idx="3"/>
          </p:nvPr>
        </p:nvSpPr>
        <p:spPr>
          <a:xfrm>
            <a:off x="4710500" y="1576100"/>
            <a:ext cx="3984600" cy="3376200"/>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a:solidFill>
                  <a:srgbClr val="000000"/>
                </a:solidFill>
                <a:latin typeface="Calibri"/>
                <a:ea typeface="Calibri"/>
                <a:cs typeface="Calibri"/>
                <a:sym typeface="Calibri"/>
              </a:rPr>
              <a:t>Watch: </a:t>
            </a:r>
            <a:r>
              <a:rPr lang="en" b="1">
                <a:solidFill>
                  <a:srgbClr val="000000"/>
                </a:solidFill>
                <a:latin typeface="Calibri"/>
                <a:ea typeface="Calibri"/>
                <a:cs typeface="Calibri"/>
                <a:sym typeface="Calibri"/>
              </a:rPr>
              <a:t>Unconscious Bias At Work</a:t>
            </a:r>
            <a:endParaRPr b="1">
              <a:solidFill>
                <a:srgbClr val="000000"/>
              </a:solidFill>
              <a:latin typeface="Calibri"/>
              <a:ea typeface="Calibri"/>
              <a:cs typeface="Calibri"/>
              <a:sym typeface="Calibri"/>
            </a:endParaRPr>
          </a:p>
          <a:p>
            <a:pPr marL="0" lvl="0" indent="0" algn="l" rtl="0">
              <a:lnSpc>
                <a:spcPct val="90000"/>
              </a:lnSpc>
              <a:spcBef>
                <a:spcPts val="600"/>
              </a:spcBef>
              <a:spcAft>
                <a:spcPts val="0"/>
              </a:spcAft>
              <a:buNone/>
            </a:pPr>
            <a:r>
              <a:rPr lang="en" u="sng">
                <a:solidFill>
                  <a:schemeClr val="hlink"/>
                </a:solidFill>
                <a:latin typeface="Calibri"/>
                <a:ea typeface="Calibri"/>
                <a:cs typeface="Calibri"/>
                <a:sym typeface="Calibri"/>
                <a:hlinkClick r:id="rId3"/>
              </a:rPr>
              <a:t>https://www.youtube.com/watch?v=NW5s_-Nl3JE</a:t>
            </a:r>
            <a:endParaRPr u="sng">
              <a:solidFill>
                <a:schemeClr val="hlink"/>
              </a:solidFill>
              <a:latin typeface="Calibri"/>
              <a:ea typeface="Calibri"/>
              <a:cs typeface="Calibri"/>
              <a:sym typeface="Calibri"/>
            </a:endParaRPr>
          </a:p>
          <a:p>
            <a:pPr marL="0" lvl="0" indent="0" algn="l" rtl="0">
              <a:lnSpc>
                <a:spcPct val="90000"/>
              </a:lnSpc>
              <a:spcBef>
                <a:spcPts val="600"/>
              </a:spcBef>
              <a:spcAft>
                <a:spcPts val="0"/>
              </a:spcAft>
              <a:buNone/>
            </a:pPr>
            <a:r>
              <a:rPr lang="en">
                <a:solidFill>
                  <a:srgbClr val="000000"/>
                </a:solidFill>
                <a:latin typeface="Calibri"/>
                <a:ea typeface="Calibri"/>
                <a:cs typeface="Calibri"/>
                <a:sym typeface="Calibri"/>
              </a:rPr>
              <a:t> </a:t>
            </a:r>
            <a:endParaRPr>
              <a:solidFill>
                <a:srgbClr val="000000"/>
              </a:solidFill>
              <a:latin typeface="Calibri"/>
              <a:ea typeface="Calibri"/>
              <a:cs typeface="Calibri"/>
              <a:sym typeface="Calibri"/>
            </a:endParaRPr>
          </a:p>
          <a:p>
            <a:pPr marL="0" lvl="0" indent="0" algn="l" rtl="0">
              <a:lnSpc>
                <a:spcPct val="90000"/>
              </a:lnSpc>
              <a:spcBef>
                <a:spcPts val="600"/>
              </a:spcBef>
              <a:spcAft>
                <a:spcPts val="0"/>
              </a:spcAft>
              <a:buNone/>
            </a:pPr>
            <a:r>
              <a:rPr lang="en">
                <a:solidFill>
                  <a:srgbClr val="000000"/>
                </a:solidFill>
                <a:latin typeface="Calibri"/>
                <a:ea typeface="Calibri"/>
                <a:cs typeface="Calibri"/>
                <a:sym typeface="Calibri"/>
              </a:rPr>
              <a:t>Watch:</a:t>
            </a:r>
            <a:r>
              <a:rPr lang="en" b="1">
                <a:solidFill>
                  <a:srgbClr val="000000"/>
                </a:solidFill>
                <a:latin typeface="Calibri"/>
                <a:ea typeface="Calibri"/>
                <a:cs typeface="Calibri"/>
                <a:sym typeface="Calibri"/>
              </a:rPr>
              <a:t> Worlds Apart</a:t>
            </a:r>
            <a:endParaRPr b="1">
              <a:solidFill>
                <a:srgbClr val="000000"/>
              </a:solidFill>
              <a:latin typeface="Calibri"/>
              <a:ea typeface="Calibri"/>
              <a:cs typeface="Calibri"/>
              <a:sym typeface="Calibri"/>
            </a:endParaRPr>
          </a:p>
          <a:p>
            <a:pPr marL="0" lvl="0" indent="0" algn="l" rtl="0">
              <a:lnSpc>
                <a:spcPct val="90000"/>
              </a:lnSpc>
              <a:spcBef>
                <a:spcPts val="600"/>
              </a:spcBef>
              <a:spcAft>
                <a:spcPts val="0"/>
              </a:spcAft>
              <a:buNone/>
            </a:pPr>
            <a:r>
              <a:rPr lang="en" u="sng">
                <a:solidFill>
                  <a:schemeClr val="hlink"/>
                </a:solidFill>
                <a:latin typeface="Calibri"/>
                <a:ea typeface="Calibri"/>
                <a:cs typeface="Calibri"/>
                <a:sym typeface="Calibri"/>
                <a:hlinkClick r:id="rId4"/>
              </a:rPr>
              <a:t>https://www.youtube.com/watch?v=etIqln7vT4w</a:t>
            </a:r>
            <a:endParaRPr u="sng">
              <a:solidFill>
                <a:schemeClr val="hlink"/>
              </a:solidFill>
              <a:latin typeface="Calibri"/>
              <a:ea typeface="Calibri"/>
              <a:cs typeface="Calibri"/>
              <a:sym typeface="Calibri"/>
            </a:endParaRPr>
          </a:p>
          <a:p>
            <a:pPr marL="0" lvl="0" indent="0" algn="l" rtl="0">
              <a:lnSpc>
                <a:spcPct val="90000"/>
              </a:lnSpc>
              <a:spcBef>
                <a:spcPts val="600"/>
              </a:spcBef>
              <a:spcAft>
                <a:spcPts val="0"/>
              </a:spcAft>
              <a:buNone/>
            </a:pPr>
            <a:r>
              <a:rPr lang="en">
                <a:solidFill>
                  <a:srgbClr val="000000"/>
                </a:solidFill>
                <a:latin typeface="Calibri"/>
                <a:ea typeface="Calibri"/>
                <a:cs typeface="Calibri"/>
                <a:sym typeface="Calibri"/>
              </a:rPr>
              <a:t> </a:t>
            </a:r>
            <a:endParaRPr>
              <a:solidFill>
                <a:srgbClr val="000000"/>
              </a:solidFill>
              <a:latin typeface="Calibri"/>
              <a:ea typeface="Calibri"/>
              <a:cs typeface="Calibri"/>
              <a:sym typeface="Calibri"/>
            </a:endParaRPr>
          </a:p>
          <a:p>
            <a:pPr marL="0" lvl="0" indent="0" algn="l" rtl="0">
              <a:lnSpc>
                <a:spcPct val="90000"/>
              </a:lnSpc>
              <a:spcBef>
                <a:spcPts val="600"/>
              </a:spcBef>
              <a:spcAft>
                <a:spcPts val="0"/>
              </a:spcAft>
              <a:buNone/>
            </a:pPr>
            <a:r>
              <a:rPr lang="en">
                <a:solidFill>
                  <a:srgbClr val="000000"/>
                </a:solidFill>
                <a:latin typeface="Calibri"/>
                <a:ea typeface="Calibri"/>
                <a:cs typeface="Calibri"/>
                <a:sym typeface="Calibri"/>
              </a:rPr>
              <a:t>Watch: </a:t>
            </a:r>
            <a:r>
              <a:rPr lang="en" b="1">
                <a:solidFill>
                  <a:srgbClr val="000000"/>
                </a:solidFill>
                <a:latin typeface="Calibri"/>
                <a:ea typeface="Calibri"/>
                <a:cs typeface="Calibri"/>
                <a:sym typeface="Calibri"/>
              </a:rPr>
              <a:t>The Look</a:t>
            </a:r>
            <a:endParaRPr b="1">
              <a:solidFill>
                <a:srgbClr val="000000"/>
              </a:solidFill>
              <a:latin typeface="Calibri"/>
              <a:ea typeface="Calibri"/>
              <a:cs typeface="Calibri"/>
              <a:sym typeface="Calibri"/>
            </a:endParaRPr>
          </a:p>
          <a:p>
            <a:pPr marL="0" lvl="0" indent="0" algn="l" rtl="0">
              <a:lnSpc>
                <a:spcPct val="90000"/>
              </a:lnSpc>
              <a:spcBef>
                <a:spcPts val="600"/>
              </a:spcBef>
              <a:spcAft>
                <a:spcPts val="0"/>
              </a:spcAft>
              <a:buNone/>
            </a:pPr>
            <a:r>
              <a:rPr lang="en" u="sng">
                <a:solidFill>
                  <a:schemeClr val="hlink"/>
                </a:solidFill>
                <a:latin typeface="Calibri"/>
                <a:ea typeface="Calibri"/>
                <a:cs typeface="Calibri"/>
                <a:sym typeface="Calibri"/>
                <a:hlinkClick r:id="rId5"/>
              </a:rPr>
              <a:t>YouTube</a:t>
            </a:r>
            <a:r>
              <a:rPr lang="en" u="sng">
                <a:solidFill>
                  <a:schemeClr val="hlink"/>
                </a:solidFill>
                <a:latin typeface="Calibri"/>
                <a:ea typeface="Calibri"/>
                <a:cs typeface="Calibri"/>
                <a:sym typeface="Calibri"/>
              </a:rPr>
              <a:t>https://www.youtube.com/watch?v=H_KipNvujKo</a:t>
            </a:r>
            <a:endParaRPr u="sng">
              <a:solidFill>
                <a:schemeClr val="hlink"/>
              </a:solidFill>
              <a:latin typeface="Calibri"/>
              <a:ea typeface="Calibri"/>
              <a:cs typeface="Calibri"/>
              <a:sym typeface="Calibri"/>
            </a:endParaRPr>
          </a:p>
          <a:p>
            <a:pPr marL="0" lvl="0" indent="0" algn="l" rtl="0">
              <a:lnSpc>
                <a:spcPct val="90000"/>
              </a:lnSpc>
              <a:spcBef>
                <a:spcPts val="600"/>
              </a:spcBef>
              <a:spcAft>
                <a:spcPts val="0"/>
              </a:spcAft>
              <a:buNone/>
            </a:pPr>
            <a:r>
              <a:rPr lang="en">
                <a:solidFill>
                  <a:srgbClr val="000000"/>
                </a:solidFill>
                <a:latin typeface="Calibri"/>
                <a:ea typeface="Calibri"/>
                <a:cs typeface="Calibri"/>
                <a:sym typeface="Calibri"/>
              </a:rPr>
              <a:t> </a:t>
            </a:r>
            <a:endParaRPr>
              <a:solidFill>
                <a:srgbClr val="000000"/>
              </a:solidFill>
              <a:latin typeface="Calibri"/>
              <a:ea typeface="Calibri"/>
              <a:cs typeface="Calibri"/>
              <a:sym typeface="Calibri"/>
            </a:endParaRPr>
          </a:p>
          <a:p>
            <a:pPr marL="0" lvl="0" indent="0" algn="l" rtl="0">
              <a:lnSpc>
                <a:spcPct val="90000"/>
              </a:lnSpc>
              <a:spcBef>
                <a:spcPts val="600"/>
              </a:spcBef>
              <a:spcAft>
                <a:spcPts val="0"/>
              </a:spcAft>
              <a:buNone/>
            </a:pPr>
            <a:r>
              <a:rPr lang="en" b="1">
                <a:solidFill>
                  <a:srgbClr val="000000"/>
                </a:solidFill>
                <a:latin typeface="Calibri"/>
                <a:ea typeface="Calibri"/>
                <a:cs typeface="Calibri"/>
                <a:sym typeface="Calibri"/>
              </a:rPr>
              <a:t> Unconscious Bias assessments</a:t>
            </a:r>
            <a:endParaRPr b="1">
              <a:solidFill>
                <a:srgbClr val="000000"/>
              </a:solidFill>
              <a:latin typeface="Calibri"/>
              <a:ea typeface="Calibri"/>
              <a:cs typeface="Calibri"/>
              <a:sym typeface="Calibri"/>
            </a:endParaRPr>
          </a:p>
          <a:p>
            <a:pPr marL="0" lvl="0" indent="0" algn="l" rtl="0">
              <a:lnSpc>
                <a:spcPct val="90000"/>
              </a:lnSpc>
              <a:spcBef>
                <a:spcPts val="600"/>
              </a:spcBef>
              <a:spcAft>
                <a:spcPts val="0"/>
              </a:spcAft>
              <a:buNone/>
            </a:pPr>
            <a:r>
              <a:rPr lang="en" u="sng">
                <a:solidFill>
                  <a:schemeClr val="hlink"/>
                </a:solidFill>
                <a:latin typeface="Calibri"/>
                <a:ea typeface="Calibri"/>
                <a:cs typeface="Calibri"/>
                <a:sym typeface="Calibri"/>
                <a:hlinkClick r:id="rId6"/>
              </a:rPr>
              <a:t>https://implicit.harvard.edu/implicit/takeatest.html</a:t>
            </a:r>
            <a:endParaRPr u="sng">
              <a:solidFill>
                <a:schemeClr val="hlink"/>
              </a:solidFill>
              <a:latin typeface="Calibri"/>
              <a:ea typeface="Calibri"/>
              <a:cs typeface="Calibri"/>
              <a:sym typeface="Calibri"/>
            </a:endParaRPr>
          </a:p>
          <a:p>
            <a:pPr marL="0" lvl="0" indent="0" algn="l" rtl="0">
              <a:spcBef>
                <a:spcPts val="600"/>
              </a:spcBef>
              <a:spcAft>
                <a:spcPts val="0"/>
              </a:spcAft>
              <a:buNone/>
            </a:pPr>
            <a:endParaRPr b="1"/>
          </a:p>
        </p:txBody>
      </p:sp>
      <p:sp>
        <p:nvSpPr>
          <p:cNvPr id="222" name="Google Shape;222;p2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223" name="Google Shape;223;p28"/>
          <p:cNvSpPr txBox="1"/>
          <p:nvPr/>
        </p:nvSpPr>
        <p:spPr>
          <a:xfrm>
            <a:off x="401250" y="931175"/>
            <a:ext cx="8341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202124"/>
                </a:solidFill>
                <a:highlight>
                  <a:srgbClr val="FFFFFF"/>
                </a:highlight>
                <a:latin typeface="Calibri"/>
                <a:ea typeface="Calibri"/>
                <a:cs typeface="Calibri"/>
                <a:sym typeface="Calibri"/>
              </a:rPr>
              <a:t>Social stereotypes about certain groups of people that individuals form outside their own conscious awareness. Everyone holds unconscious beliefs about various social and identity groups, and these biases stem from one's tendency to organize social worlds by categorizing.</a:t>
            </a:r>
            <a:endParaRPr>
              <a:latin typeface="Calibri"/>
              <a:ea typeface="Calibri"/>
              <a:cs typeface="Calibri"/>
              <a:sym typeface="Calibri"/>
            </a:endParaRPr>
          </a:p>
        </p:txBody>
      </p:sp>
      <p:pic>
        <p:nvPicPr>
          <p:cNvPr id="224" name="Google Shape;224;p28"/>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6209075" y="-3389"/>
            <a:ext cx="1244050" cy="1011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body" idx="1"/>
          </p:nvPr>
        </p:nvSpPr>
        <p:spPr>
          <a:xfrm>
            <a:off x="565975" y="2344175"/>
            <a:ext cx="3450300" cy="22686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400">
                <a:solidFill>
                  <a:srgbClr val="000000"/>
                </a:solidFill>
                <a:latin typeface="Calibri"/>
                <a:ea typeface="Calibri"/>
                <a:cs typeface="Calibri"/>
                <a:sym typeface="Calibri"/>
              </a:rPr>
              <a:t>These videos and article introduce and explain acts of microaggressions and the impact they make on those affected by the often unintentional comments/actions. </a:t>
            </a:r>
            <a:endParaRPr sz="1400">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1400">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r>
              <a:rPr lang="en" sz="1400">
                <a:solidFill>
                  <a:srgbClr val="000000"/>
                </a:solidFill>
                <a:latin typeface="Calibri"/>
                <a:ea typeface="Calibri"/>
                <a:cs typeface="Calibri"/>
                <a:sym typeface="Calibri"/>
              </a:rPr>
              <a:t>Through understanding of this topic, the hope is that each person will be more thoughtful and educated in their communication and approach with one another. </a:t>
            </a:r>
            <a:endParaRPr sz="1400">
              <a:solidFill>
                <a:srgbClr val="000000"/>
              </a:solidFill>
              <a:latin typeface="Calibri"/>
              <a:ea typeface="Calibri"/>
              <a:cs typeface="Calibri"/>
              <a:sym typeface="Calibri"/>
            </a:endParaRPr>
          </a:p>
          <a:p>
            <a:pPr marL="0" lvl="0" indent="0" algn="l" rtl="0">
              <a:spcBef>
                <a:spcPts val="600"/>
              </a:spcBef>
              <a:spcAft>
                <a:spcPts val="0"/>
              </a:spcAft>
              <a:buNone/>
            </a:pPr>
            <a:endParaRPr b="1"/>
          </a:p>
        </p:txBody>
      </p:sp>
      <p:sp>
        <p:nvSpPr>
          <p:cNvPr id="230" name="Google Shape;230;p29"/>
          <p:cNvSpPr txBox="1">
            <a:spLocks noGrp="1"/>
          </p:cNvSpPr>
          <p:nvPr>
            <p:ph type="title"/>
          </p:nvPr>
        </p:nvSpPr>
        <p:spPr>
          <a:xfrm>
            <a:off x="476275" y="18263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000000"/>
                </a:solidFill>
              </a:rPr>
              <a:t>Microaggressions</a:t>
            </a:r>
            <a:endParaRPr b="1">
              <a:solidFill>
                <a:srgbClr val="000000"/>
              </a:solidFill>
            </a:endParaRPr>
          </a:p>
        </p:txBody>
      </p:sp>
      <p:sp>
        <p:nvSpPr>
          <p:cNvPr id="231" name="Google Shape;231;p29"/>
          <p:cNvSpPr txBox="1">
            <a:spLocks noGrp="1"/>
          </p:cNvSpPr>
          <p:nvPr>
            <p:ph type="body" idx="2"/>
          </p:nvPr>
        </p:nvSpPr>
        <p:spPr>
          <a:xfrm>
            <a:off x="4641175" y="2266350"/>
            <a:ext cx="4245000" cy="2268600"/>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400">
                <a:solidFill>
                  <a:srgbClr val="000000"/>
                </a:solidFill>
                <a:latin typeface="Calibri"/>
                <a:ea typeface="Calibri"/>
                <a:cs typeface="Calibri"/>
                <a:sym typeface="Calibri"/>
              </a:rPr>
              <a:t>Watch:</a:t>
            </a:r>
            <a:r>
              <a:rPr lang="en" sz="1400">
                <a:solidFill>
                  <a:srgbClr val="000000"/>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 sz="1400" u="sng">
                <a:solidFill>
                  <a:schemeClr val="hlink"/>
                </a:solidFill>
                <a:latin typeface="Calibri"/>
                <a:ea typeface="Calibri"/>
                <a:cs typeface="Calibri"/>
                <a:sym typeface="Calibri"/>
                <a:hlinkClick r:id="rId3"/>
              </a:rPr>
              <a:t>Implicit Bias and Microaggressions: The Macro Impact of Small Acts</a:t>
            </a:r>
            <a:r>
              <a:rPr lang="en" sz="1400">
                <a:solidFill>
                  <a:srgbClr val="000000"/>
                </a:solidFill>
                <a:latin typeface="Calibri"/>
                <a:ea typeface="Calibri"/>
                <a:cs typeface="Calibri"/>
                <a:sym typeface="Calibri"/>
              </a:rPr>
              <a:t>. </a:t>
            </a:r>
            <a:endParaRPr sz="1400">
              <a:solidFill>
                <a:srgbClr val="000000"/>
              </a:solidFill>
              <a:latin typeface="Calibri"/>
              <a:ea typeface="Calibri"/>
              <a:cs typeface="Calibri"/>
              <a:sym typeface="Calibri"/>
            </a:endParaRPr>
          </a:p>
          <a:p>
            <a:pPr marL="457200" lvl="0" indent="0" algn="l" rtl="0">
              <a:lnSpc>
                <a:spcPct val="90000"/>
              </a:lnSpc>
              <a:spcBef>
                <a:spcPts val="0"/>
              </a:spcBef>
              <a:spcAft>
                <a:spcPts val="0"/>
              </a:spcAft>
              <a:buNone/>
            </a:pPr>
            <a:endParaRPr sz="1400">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r>
              <a:rPr lang="en" sz="1400">
                <a:solidFill>
                  <a:srgbClr val="000000"/>
                </a:solidFill>
                <a:latin typeface="Calibri"/>
                <a:ea typeface="Calibri"/>
                <a:cs typeface="Calibri"/>
                <a:sym typeface="Calibri"/>
              </a:rPr>
              <a:t>Watch:</a:t>
            </a:r>
            <a:r>
              <a:rPr lang="en" sz="1400">
                <a:solidFill>
                  <a:srgbClr val="000000"/>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 sz="1400" u="sng">
                <a:solidFill>
                  <a:schemeClr val="hlink"/>
                </a:solidFill>
                <a:latin typeface="Calibri"/>
                <a:ea typeface="Calibri"/>
                <a:cs typeface="Calibri"/>
                <a:sym typeface="Calibri"/>
                <a:hlinkClick r:id="rId4"/>
              </a:rPr>
              <a:t>Eliminating Microaggressions: The Next Level of Inclusion</a:t>
            </a:r>
            <a:endParaRPr sz="1400" u="sng">
              <a:solidFill>
                <a:schemeClr val="hlink"/>
              </a:solidFill>
              <a:latin typeface="Calibri"/>
              <a:ea typeface="Calibri"/>
              <a:cs typeface="Calibri"/>
              <a:sym typeface="Calibri"/>
            </a:endParaRPr>
          </a:p>
          <a:p>
            <a:pPr marL="457200" lvl="0" indent="0" algn="l" rtl="0">
              <a:lnSpc>
                <a:spcPct val="90000"/>
              </a:lnSpc>
              <a:spcBef>
                <a:spcPts val="0"/>
              </a:spcBef>
              <a:spcAft>
                <a:spcPts val="0"/>
              </a:spcAft>
              <a:buNone/>
            </a:pPr>
            <a:endParaRPr sz="1400" u="sng">
              <a:solidFill>
                <a:schemeClr val="hlink"/>
              </a:solidFill>
              <a:latin typeface="Calibri"/>
              <a:ea typeface="Calibri"/>
              <a:cs typeface="Calibri"/>
              <a:sym typeface="Calibri"/>
            </a:endParaRPr>
          </a:p>
          <a:p>
            <a:pPr marL="0" lvl="0" indent="0" algn="l" rtl="0">
              <a:lnSpc>
                <a:spcPct val="90000"/>
              </a:lnSpc>
              <a:spcBef>
                <a:spcPts val="0"/>
              </a:spcBef>
              <a:spcAft>
                <a:spcPts val="0"/>
              </a:spcAft>
              <a:buNone/>
            </a:pPr>
            <a:r>
              <a:rPr lang="en" sz="1400">
                <a:solidFill>
                  <a:srgbClr val="000000"/>
                </a:solidFill>
                <a:latin typeface="Calibri"/>
                <a:ea typeface="Calibri"/>
                <a:cs typeface="Calibri"/>
                <a:sym typeface="Calibri"/>
              </a:rPr>
              <a:t>Read:</a:t>
            </a:r>
            <a:r>
              <a:rPr lang="en" sz="1400" u="sng">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 sz="1400" u="sng">
                <a:solidFill>
                  <a:schemeClr val="hlink"/>
                </a:solidFill>
                <a:latin typeface="Calibri"/>
                <a:ea typeface="Calibri"/>
                <a:cs typeface="Calibri"/>
                <a:sym typeface="Calibri"/>
                <a:hlinkClick r:id="rId5"/>
              </a:rPr>
              <a:t>When and How to Respond to Microaggressions - Harvard Business Review</a:t>
            </a:r>
            <a:r>
              <a:rPr lang="en" sz="1400">
                <a:solidFill>
                  <a:srgbClr val="000000"/>
                </a:solidFill>
                <a:latin typeface="Calibri"/>
                <a:ea typeface="Calibri"/>
                <a:cs typeface="Calibri"/>
                <a:sym typeface="Calibri"/>
              </a:rPr>
              <a:t> </a:t>
            </a:r>
            <a:endParaRPr sz="1400">
              <a:solidFill>
                <a:srgbClr val="000000"/>
              </a:solidFill>
              <a:latin typeface="Calibri"/>
              <a:ea typeface="Calibri"/>
              <a:cs typeface="Calibri"/>
              <a:sym typeface="Calibri"/>
            </a:endParaRPr>
          </a:p>
          <a:p>
            <a:pPr marL="0" lvl="0" indent="0" algn="l" rtl="0">
              <a:spcBef>
                <a:spcPts val="600"/>
              </a:spcBef>
              <a:spcAft>
                <a:spcPts val="0"/>
              </a:spcAft>
              <a:buNone/>
            </a:pPr>
            <a:endParaRPr b="1"/>
          </a:p>
        </p:txBody>
      </p:sp>
      <p:sp>
        <p:nvSpPr>
          <p:cNvPr id="232" name="Google Shape;232;p2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233" name="Google Shape;233;p29"/>
          <p:cNvSpPr txBox="1"/>
          <p:nvPr/>
        </p:nvSpPr>
        <p:spPr>
          <a:xfrm>
            <a:off x="594275" y="1237538"/>
            <a:ext cx="8065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202124"/>
                </a:solidFill>
                <a:highlight>
                  <a:srgbClr val="FFFFFF"/>
                </a:highlight>
                <a:latin typeface="Calibri"/>
                <a:ea typeface="Calibri"/>
                <a:cs typeface="Calibri"/>
                <a:sym typeface="Calibri"/>
              </a:rPr>
              <a:t>A term used for </a:t>
            </a:r>
            <a:r>
              <a:rPr lang="en" b="1">
                <a:solidFill>
                  <a:srgbClr val="202124"/>
                </a:solidFill>
                <a:highlight>
                  <a:srgbClr val="FFFFFF"/>
                </a:highlight>
                <a:latin typeface="Calibri"/>
                <a:ea typeface="Calibri"/>
                <a:cs typeface="Calibri"/>
                <a:sym typeface="Calibri"/>
              </a:rPr>
              <a:t>commonplace daily verbal, behavioral or environmental slights</a:t>
            </a:r>
            <a:r>
              <a:rPr lang="en">
                <a:solidFill>
                  <a:srgbClr val="202124"/>
                </a:solidFill>
                <a:highlight>
                  <a:srgbClr val="FFFFFF"/>
                </a:highlight>
                <a:latin typeface="Calibri"/>
                <a:ea typeface="Calibri"/>
                <a:cs typeface="Calibri"/>
                <a:sym typeface="Calibri"/>
              </a:rPr>
              <a:t>, whether intentional or unintentional, that communicate hostile, derogatory, or negative attitudes toward stigmatized or culturally marginalized groups. </a:t>
            </a:r>
            <a:endParaRPr>
              <a:latin typeface="Calibri"/>
              <a:ea typeface="Calibri"/>
              <a:cs typeface="Calibri"/>
              <a:sym typeface="Calibri"/>
            </a:endParaRPr>
          </a:p>
        </p:txBody>
      </p:sp>
      <p:pic>
        <p:nvPicPr>
          <p:cNvPr id="234" name="Google Shape;234;p29"/>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861975" y="87875"/>
            <a:ext cx="1803376" cy="1188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0"/>
          <p:cNvSpPr txBox="1">
            <a:spLocks noGrp="1"/>
          </p:cNvSpPr>
          <p:nvPr>
            <p:ph type="body" idx="1"/>
          </p:nvPr>
        </p:nvSpPr>
        <p:spPr>
          <a:xfrm>
            <a:off x="587225" y="1825275"/>
            <a:ext cx="4011600" cy="3027300"/>
          </a:xfrm>
          <a:prstGeom prst="rect">
            <a:avLst/>
          </a:prstGeom>
          <a:effectLst>
            <a:reflection dist="38100" dir="5400000" fadeDir="5400012" sy="-100000" algn="bl" rotWithShape="0"/>
          </a:effectLst>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500">
                <a:solidFill>
                  <a:srgbClr val="3D85C6"/>
                </a:solidFill>
                <a:latin typeface="Calibri"/>
                <a:ea typeface="Calibri"/>
                <a:cs typeface="Calibri"/>
                <a:sym typeface="Calibri"/>
              </a:rPr>
              <a:t>If you are among those that don’t need to code-switch, then here are four steps you can take:</a:t>
            </a:r>
            <a:endParaRPr sz="1500">
              <a:solidFill>
                <a:srgbClr val="3D85C6"/>
              </a:solidFill>
              <a:latin typeface="Calibri"/>
              <a:ea typeface="Calibri"/>
              <a:cs typeface="Calibri"/>
              <a:sym typeface="Calibri"/>
            </a:endParaRPr>
          </a:p>
          <a:p>
            <a:pPr marL="457200" lvl="0" indent="-311150" algn="l" rtl="0">
              <a:lnSpc>
                <a:spcPct val="90000"/>
              </a:lnSpc>
              <a:spcBef>
                <a:spcPts val="400"/>
              </a:spcBef>
              <a:spcAft>
                <a:spcPts val="0"/>
              </a:spcAft>
              <a:buClr>
                <a:srgbClr val="000000"/>
              </a:buClr>
              <a:buSzPts val="1300"/>
              <a:buChar char="➢"/>
            </a:pPr>
            <a:r>
              <a:rPr lang="en" sz="1300">
                <a:solidFill>
                  <a:srgbClr val="000000"/>
                </a:solidFill>
                <a:latin typeface="Calibri"/>
                <a:ea typeface="Calibri"/>
                <a:cs typeface="Calibri"/>
                <a:sym typeface="Calibri"/>
              </a:rPr>
              <a:t>Build empathy and mindfulness</a:t>
            </a:r>
            <a:endParaRPr sz="1300">
              <a:solidFill>
                <a:srgbClr val="000000"/>
              </a:solidFill>
              <a:latin typeface="Calibri"/>
              <a:ea typeface="Calibri"/>
              <a:cs typeface="Calibri"/>
              <a:sym typeface="Calibri"/>
            </a:endParaRPr>
          </a:p>
          <a:p>
            <a:pPr marL="457200" lvl="0" indent="-311150" algn="l" rtl="0">
              <a:lnSpc>
                <a:spcPct val="90000"/>
              </a:lnSpc>
              <a:spcBef>
                <a:spcPts val="0"/>
              </a:spcBef>
              <a:spcAft>
                <a:spcPts val="0"/>
              </a:spcAft>
              <a:buClr>
                <a:srgbClr val="000000"/>
              </a:buClr>
              <a:buSzPts val="1300"/>
              <a:buChar char="➢"/>
            </a:pPr>
            <a:r>
              <a:rPr lang="en" sz="1300">
                <a:solidFill>
                  <a:srgbClr val="000000"/>
                </a:solidFill>
                <a:latin typeface="Calibri"/>
                <a:ea typeface="Calibri"/>
                <a:cs typeface="Calibri"/>
                <a:sym typeface="Calibri"/>
              </a:rPr>
              <a:t>Check your bias</a:t>
            </a:r>
            <a:endParaRPr sz="1300">
              <a:solidFill>
                <a:srgbClr val="000000"/>
              </a:solidFill>
              <a:latin typeface="Arial"/>
              <a:ea typeface="Arial"/>
              <a:cs typeface="Arial"/>
              <a:sym typeface="Arial"/>
            </a:endParaRPr>
          </a:p>
          <a:p>
            <a:pPr marL="457200" lvl="0" indent="-311150" algn="l" rtl="0">
              <a:lnSpc>
                <a:spcPct val="90000"/>
              </a:lnSpc>
              <a:spcBef>
                <a:spcPts val="0"/>
              </a:spcBef>
              <a:spcAft>
                <a:spcPts val="0"/>
              </a:spcAft>
              <a:buClr>
                <a:srgbClr val="000000"/>
              </a:buClr>
              <a:buSzPts val="1300"/>
              <a:buChar char="➢"/>
            </a:pPr>
            <a:r>
              <a:rPr lang="en" sz="1300">
                <a:solidFill>
                  <a:srgbClr val="000000"/>
                </a:solidFill>
                <a:latin typeface="Calibri"/>
                <a:ea typeface="Calibri"/>
                <a:cs typeface="Calibri"/>
                <a:sym typeface="Calibri"/>
              </a:rPr>
              <a:t>Offer affirmations</a:t>
            </a:r>
            <a:endParaRPr sz="1300">
              <a:solidFill>
                <a:srgbClr val="000000"/>
              </a:solidFill>
              <a:latin typeface="Arial"/>
              <a:ea typeface="Arial"/>
              <a:cs typeface="Arial"/>
              <a:sym typeface="Arial"/>
            </a:endParaRPr>
          </a:p>
          <a:p>
            <a:pPr marL="457200" lvl="0" indent="-311150" algn="l" rtl="0">
              <a:lnSpc>
                <a:spcPct val="90000"/>
              </a:lnSpc>
              <a:spcBef>
                <a:spcPts val="0"/>
              </a:spcBef>
              <a:spcAft>
                <a:spcPts val="0"/>
              </a:spcAft>
              <a:buClr>
                <a:srgbClr val="000000"/>
              </a:buClr>
              <a:buSzPts val="1300"/>
              <a:buChar char="➢"/>
            </a:pPr>
            <a:r>
              <a:rPr lang="en" sz="1300">
                <a:solidFill>
                  <a:srgbClr val="000000"/>
                </a:solidFill>
                <a:latin typeface="Calibri"/>
                <a:ea typeface="Calibri"/>
                <a:cs typeface="Calibri"/>
                <a:sym typeface="Calibri"/>
              </a:rPr>
              <a:t>Be an active ally – beyond being an ally, challenge yourself to be an “accomplice” – meaning we are intentionally and actively involved in helping, rather than just cheering from the sidelines.</a:t>
            </a:r>
            <a:endParaRPr sz="1500">
              <a:solidFill>
                <a:srgbClr val="000000"/>
              </a:solidFill>
              <a:latin typeface="Arial"/>
              <a:ea typeface="Arial"/>
              <a:cs typeface="Arial"/>
              <a:sym typeface="Arial"/>
            </a:endParaRPr>
          </a:p>
          <a:p>
            <a:pPr marL="0" lvl="0" indent="0" algn="l" rtl="0">
              <a:lnSpc>
                <a:spcPct val="90000"/>
              </a:lnSpc>
              <a:spcBef>
                <a:spcPts val="800"/>
              </a:spcBef>
              <a:spcAft>
                <a:spcPts val="0"/>
              </a:spcAft>
              <a:buNone/>
            </a:pPr>
            <a:endParaRPr sz="1500">
              <a:solidFill>
                <a:srgbClr val="000000"/>
              </a:solidFill>
              <a:latin typeface="Arial"/>
              <a:ea typeface="Arial"/>
              <a:cs typeface="Arial"/>
              <a:sym typeface="Arial"/>
            </a:endParaRPr>
          </a:p>
          <a:p>
            <a:pPr marL="0" lvl="0" indent="0" algn="l" rtl="0">
              <a:lnSpc>
                <a:spcPct val="90000"/>
              </a:lnSpc>
              <a:spcBef>
                <a:spcPts val="0"/>
              </a:spcBef>
              <a:spcAft>
                <a:spcPts val="0"/>
              </a:spcAft>
              <a:buNone/>
            </a:pPr>
            <a:endParaRPr sz="1400">
              <a:solidFill>
                <a:srgbClr val="000000"/>
              </a:solidFill>
              <a:latin typeface="Calibri"/>
              <a:ea typeface="Calibri"/>
              <a:cs typeface="Calibri"/>
              <a:sym typeface="Calibri"/>
            </a:endParaRPr>
          </a:p>
          <a:p>
            <a:pPr marL="0" lvl="0" indent="0" algn="l" rtl="0">
              <a:spcBef>
                <a:spcPts val="600"/>
              </a:spcBef>
              <a:spcAft>
                <a:spcPts val="0"/>
              </a:spcAft>
              <a:buNone/>
            </a:pPr>
            <a:endParaRPr b="1"/>
          </a:p>
        </p:txBody>
      </p:sp>
      <p:sp>
        <p:nvSpPr>
          <p:cNvPr id="240" name="Google Shape;240;p30"/>
          <p:cNvSpPr txBox="1">
            <a:spLocks noGrp="1"/>
          </p:cNvSpPr>
          <p:nvPr>
            <p:ph type="title"/>
          </p:nvPr>
        </p:nvSpPr>
        <p:spPr>
          <a:xfrm>
            <a:off x="551850" y="90663"/>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000000"/>
                </a:solidFill>
              </a:rPr>
              <a:t>Code Switching</a:t>
            </a:r>
            <a:endParaRPr b="1">
              <a:solidFill>
                <a:srgbClr val="000000"/>
              </a:solidFill>
            </a:endParaRPr>
          </a:p>
        </p:txBody>
      </p:sp>
      <p:sp>
        <p:nvSpPr>
          <p:cNvPr id="241" name="Google Shape;241;p30"/>
          <p:cNvSpPr txBox="1">
            <a:spLocks noGrp="1"/>
          </p:cNvSpPr>
          <p:nvPr>
            <p:ph type="body" idx="2"/>
          </p:nvPr>
        </p:nvSpPr>
        <p:spPr>
          <a:xfrm>
            <a:off x="4796625" y="1930750"/>
            <a:ext cx="4011600" cy="2660700"/>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400">
                <a:solidFill>
                  <a:srgbClr val="000000"/>
                </a:solidFill>
                <a:latin typeface="Calibri"/>
                <a:ea typeface="Calibri"/>
                <a:cs typeface="Calibri"/>
                <a:sym typeface="Calibri"/>
              </a:rPr>
              <a:t>Watch: TEDx - The Cost of Code Switching - Chandra Arthur</a:t>
            </a:r>
            <a:r>
              <a:rPr lang="en" sz="1400">
                <a:solidFill>
                  <a:srgbClr val="000000"/>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 sz="1400" u="sng">
                <a:solidFill>
                  <a:schemeClr val="hlink"/>
                </a:solidFill>
                <a:latin typeface="Calibri"/>
                <a:ea typeface="Calibri"/>
                <a:cs typeface="Calibri"/>
                <a:sym typeface="Calibri"/>
                <a:hlinkClick r:id="rId3"/>
              </a:rPr>
              <a:t>https://www.youtube.com/watch?v=Bo3hRq2RnNI</a:t>
            </a:r>
            <a:endParaRPr sz="1400" u="sng">
              <a:solidFill>
                <a:schemeClr val="hlink"/>
              </a:solidFill>
              <a:latin typeface="Calibri"/>
              <a:ea typeface="Calibri"/>
              <a:cs typeface="Calibri"/>
              <a:sym typeface="Calibri"/>
            </a:endParaRPr>
          </a:p>
          <a:p>
            <a:pPr marL="0" lvl="0" indent="0" algn="l" rtl="0">
              <a:lnSpc>
                <a:spcPct val="90000"/>
              </a:lnSpc>
              <a:spcBef>
                <a:spcPts val="800"/>
              </a:spcBef>
              <a:spcAft>
                <a:spcPts val="0"/>
              </a:spcAft>
              <a:buNone/>
            </a:pPr>
            <a:endParaRPr sz="1400">
              <a:solidFill>
                <a:srgbClr val="000000"/>
              </a:solidFill>
              <a:latin typeface="Arial"/>
              <a:ea typeface="Arial"/>
              <a:cs typeface="Arial"/>
              <a:sym typeface="Arial"/>
            </a:endParaRPr>
          </a:p>
          <a:p>
            <a:pPr marL="0" lvl="0" indent="0" algn="l" rtl="0">
              <a:lnSpc>
                <a:spcPct val="90000"/>
              </a:lnSpc>
              <a:spcBef>
                <a:spcPts val="800"/>
              </a:spcBef>
              <a:spcAft>
                <a:spcPts val="0"/>
              </a:spcAft>
              <a:buNone/>
            </a:pPr>
            <a:r>
              <a:rPr lang="en" sz="1400">
                <a:solidFill>
                  <a:srgbClr val="000000"/>
                </a:solidFill>
                <a:latin typeface="Calibri"/>
                <a:ea typeface="Calibri"/>
                <a:cs typeface="Calibri"/>
                <a:sym typeface="Calibri"/>
              </a:rPr>
              <a:t>Read: The Costs of Code-Switching</a:t>
            </a:r>
            <a:endParaRPr sz="1400">
              <a:solidFill>
                <a:srgbClr val="000000"/>
              </a:solidFill>
              <a:latin typeface="Calibri"/>
              <a:ea typeface="Calibri"/>
              <a:cs typeface="Calibri"/>
              <a:sym typeface="Calibri"/>
            </a:endParaRPr>
          </a:p>
          <a:p>
            <a:pPr marL="0" lvl="0" indent="0" algn="l" rtl="0">
              <a:lnSpc>
                <a:spcPct val="90000"/>
              </a:lnSpc>
              <a:spcBef>
                <a:spcPts val="800"/>
              </a:spcBef>
              <a:spcAft>
                <a:spcPts val="0"/>
              </a:spcAft>
              <a:buNone/>
            </a:pPr>
            <a:r>
              <a:rPr lang="en" sz="1400" u="sng">
                <a:solidFill>
                  <a:schemeClr val="hlink"/>
                </a:solidFill>
                <a:latin typeface="Calibri"/>
                <a:ea typeface="Calibri"/>
                <a:cs typeface="Calibri"/>
                <a:sym typeface="Calibri"/>
                <a:hlinkClick r:id="rId4"/>
              </a:rPr>
              <a:t>https://hbr.org/2019/11/the-costs-of-codeswitching</a:t>
            </a:r>
            <a:endParaRPr sz="1400" u="sng">
              <a:solidFill>
                <a:schemeClr val="hlink"/>
              </a:solidFill>
              <a:latin typeface="Calibri"/>
              <a:ea typeface="Calibri"/>
              <a:cs typeface="Calibri"/>
              <a:sym typeface="Calibri"/>
            </a:endParaRPr>
          </a:p>
          <a:p>
            <a:pPr marL="0" lvl="0" indent="0" algn="l" rtl="0">
              <a:lnSpc>
                <a:spcPct val="90000"/>
              </a:lnSpc>
              <a:spcBef>
                <a:spcPts val="800"/>
              </a:spcBef>
              <a:spcAft>
                <a:spcPts val="0"/>
              </a:spcAft>
              <a:buNone/>
            </a:pPr>
            <a:r>
              <a:rPr lang="en" sz="1400" u="sng">
                <a:solidFill>
                  <a:schemeClr val="hlink"/>
                </a:solidFill>
                <a:latin typeface="Calibri"/>
                <a:ea typeface="Calibri"/>
                <a:cs typeface="Calibri"/>
                <a:sym typeface="Calibri"/>
                <a:hlinkClick r:id="rId5"/>
              </a:rPr>
              <a:t>https://burrelles.com/code-switching-in-the-workplace-being-authentic-and-building-resilience/</a:t>
            </a:r>
            <a:endParaRPr sz="1400" u="sng">
              <a:solidFill>
                <a:schemeClr val="hlink"/>
              </a:solidFill>
              <a:latin typeface="Calibri"/>
              <a:ea typeface="Calibri"/>
              <a:cs typeface="Calibri"/>
              <a:sym typeface="Calibri"/>
            </a:endParaRPr>
          </a:p>
          <a:p>
            <a:pPr marL="0" lvl="0" indent="0" algn="l" rtl="0">
              <a:spcBef>
                <a:spcPts val="600"/>
              </a:spcBef>
              <a:spcAft>
                <a:spcPts val="0"/>
              </a:spcAft>
              <a:buNone/>
            </a:pPr>
            <a:endParaRPr sz="1400">
              <a:solidFill>
                <a:srgbClr val="000000"/>
              </a:solidFill>
              <a:latin typeface="Calibri"/>
              <a:ea typeface="Calibri"/>
              <a:cs typeface="Calibri"/>
              <a:sym typeface="Calibri"/>
            </a:endParaRPr>
          </a:p>
        </p:txBody>
      </p:sp>
      <p:sp>
        <p:nvSpPr>
          <p:cNvPr id="242" name="Google Shape;242;p3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243" name="Google Shape;243;p30"/>
          <p:cNvSpPr txBox="1"/>
          <p:nvPr/>
        </p:nvSpPr>
        <p:spPr>
          <a:xfrm>
            <a:off x="551850" y="948075"/>
            <a:ext cx="7867200" cy="87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1500"/>
              <a:t>T</a:t>
            </a:r>
            <a:r>
              <a:rPr lang="en" sz="1500">
                <a:latin typeface="Calibri"/>
                <a:ea typeface="Calibri"/>
                <a:cs typeface="Calibri"/>
                <a:sym typeface="Calibri"/>
              </a:rPr>
              <a:t>he practice of adjusting one’s style of speech, appearance, behavior, and expression in ways that will optimize the comfort of others in exchange for fair treatment, quality service, and employment opportunities. </a:t>
            </a:r>
            <a:endParaRPr>
              <a:latin typeface="Lato"/>
              <a:ea typeface="Lato"/>
              <a:cs typeface="Lato"/>
              <a:sym typeface="Lato"/>
            </a:endParaRPr>
          </a:p>
        </p:txBody>
      </p:sp>
      <p:sp>
        <p:nvSpPr>
          <p:cNvPr id="244" name="Google Shape;244;p30"/>
          <p:cNvSpPr txBox="1"/>
          <p:nvPr/>
        </p:nvSpPr>
        <p:spPr>
          <a:xfrm>
            <a:off x="-28300" y="3785100"/>
            <a:ext cx="407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245" name="Google Shape;245;p30"/>
          <p:cNvPicPr preferRelativeResize="0"/>
          <p:nvPr/>
        </p:nvPicPr>
        <p:blipFill>
          <a:blip r:embed="rId6">
            <a:alphaModFix/>
          </a:blip>
          <a:stretch>
            <a:fillRect/>
          </a:stretch>
        </p:blipFill>
        <p:spPr>
          <a:xfrm>
            <a:off x="5895469" y="90675"/>
            <a:ext cx="1955405" cy="948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1"/>
          <p:cNvSpPr txBox="1">
            <a:spLocks noGrp="1"/>
          </p:cNvSpPr>
          <p:nvPr>
            <p:ph type="ctrTitle"/>
          </p:nvPr>
        </p:nvSpPr>
        <p:spPr>
          <a:xfrm>
            <a:off x="685800" y="573085"/>
            <a:ext cx="7772400" cy="265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a:solidFill>
                  <a:schemeClr val="accent2"/>
                </a:solidFill>
              </a:rPr>
              <a:t>DEI Conversation Starters</a:t>
            </a:r>
            <a:endParaRPr/>
          </a:p>
        </p:txBody>
      </p:sp>
      <p:sp>
        <p:nvSpPr>
          <p:cNvPr id="251" name="Google Shape;251;p31"/>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400050" y="73456"/>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E7AD49"/>
              </a:buClr>
              <a:buSzPts val="3300"/>
              <a:buFont typeface="Calibri"/>
              <a:buNone/>
            </a:pPr>
            <a:r>
              <a:rPr lang="en" b="1">
                <a:solidFill>
                  <a:srgbClr val="202124"/>
                </a:solidFill>
              </a:rPr>
              <a:t>DEI Challenge &amp; the WHY  </a:t>
            </a:r>
            <a:endParaRPr b="1">
              <a:solidFill>
                <a:srgbClr val="202124"/>
              </a:solidFill>
            </a:endParaRPr>
          </a:p>
        </p:txBody>
      </p:sp>
      <p:sp>
        <p:nvSpPr>
          <p:cNvPr id="102" name="Google Shape;102;p14"/>
          <p:cNvSpPr txBox="1">
            <a:spLocks noGrp="1"/>
          </p:cNvSpPr>
          <p:nvPr>
            <p:ph type="body" idx="1"/>
          </p:nvPr>
        </p:nvSpPr>
        <p:spPr>
          <a:xfrm>
            <a:off x="400050" y="948675"/>
            <a:ext cx="8087700" cy="31902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None/>
            </a:pPr>
            <a:r>
              <a:rPr lang="en" b="1">
                <a:solidFill>
                  <a:srgbClr val="3D85C6"/>
                </a:solidFill>
                <a:latin typeface="Calibri"/>
                <a:ea typeface="Calibri"/>
                <a:cs typeface="Calibri"/>
                <a:sym typeface="Calibri"/>
              </a:rPr>
              <a:t>Challenge:</a:t>
            </a:r>
            <a:r>
              <a:rPr lang="en">
                <a:latin typeface="Calibri"/>
                <a:ea typeface="Calibri"/>
                <a:cs typeface="Calibri"/>
                <a:sym typeface="Calibri"/>
              </a:rPr>
              <a:t> </a:t>
            </a:r>
            <a:r>
              <a:rPr lang="en" sz="1700">
                <a:latin typeface="Calibri"/>
                <a:ea typeface="Calibri"/>
                <a:cs typeface="Calibri"/>
                <a:sym typeface="Calibri"/>
              </a:rPr>
              <a:t>Middle managers often aren't equipped to lead DEI discussions or incorporate DEI initiatives into the everyday workplace.</a:t>
            </a:r>
            <a:endParaRPr sz="1700">
              <a:latin typeface="Calibri"/>
              <a:ea typeface="Calibri"/>
              <a:cs typeface="Calibri"/>
              <a:sym typeface="Calibri"/>
            </a:endParaRPr>
          </a:p>
          <a:p>
            <a:pPr marL="0" lvl="0" indent="0" algn="l" rtl="0">
              <a:lnSpc>
                <a:spcPct val="90000"/>
              </a:lnSpc>
              <a:spcBef>
                <a:spcPts val="800"/>
              </a:spcBef>
              <a:spcAft>
                <a:spcPts val="0"/>
              </a:spcAft>
              <a:buNone/>
            </a:pPr>
            <a:r>
              <a:rPr lang="en" b="1">
                <a:solidFill>
                  <a:srgbClr val="3D85C6"/>
                </a:solidFill>
                <a:latin typeface="Calibri"/>
                <a:ea typeface="Calibri"/>
                <a:cs typeface="Calibri"/>
                <a:sym typeface="Calibri"/>
              </a:rPr>
              <a:t>Why:</a:t>
            </a:r>
            <a:r>
              <a:rPr lang="en">
                <a:latin typeface="Calibri"/>
                <a:ea typeface="Calibri"/>
                <a:cs typeface="Calibri"/>
                <a:sym typeface="Calibri"/>
              </a:rPr>
              <a:t> </a:t>
            </a:r>
            <a:r>
              <a:rPr lang="en" sz="1800">
                <a:highlight>
                  <a:schemeClr val="lt1"/>
                </a:highlight>
                <a:latin typeface="Calibri"/>
                <a:ea typeface="Calibri"/>
                <a:cs typeface="Calibri"/>
                <a:sym typeface="Calibri"/>
              </a:rPr>
              <a:t>For DEI to be a success and the efforts to make an impact, </a:t>
            </a:r>
            <a:r>
              <a:rPr lang="en" sz="1800" b="1">
                <a:highlight>
                  <a:schemeClr val="lt1"/>
                </a:highlight>
                <a:latin typeface="Calibri"/>
                <a:ea typeface="Calibri"/>
                <a:cs typeface="Calibri"/>
                <a:sym typeface="Calibri"/>
              </a:rPr>
              <a:t>ALL</a:t>
            </a:r>
            <a:r>
              <a:rPr lang="en" sz="1800">
                <a:highlight>
                  <a:schemeClr val="lt1"/>
                </a:highlight>
                <a:latin typeface="Calibri"/>
                <a:ea typeface="Calibri"/>
                <a:cs typeface="Calibri"/>
                <a:sym typeface="Calibri"/>
              </a:rPr>
              <a:t> levels of the company have to make a commitment. </a:t>
            </a:r>
            <a:r>
              <a:rPr lang="en" sz="1800" u="sng">
                <a:highlight>
                  <a:schemeClr val="lt1"/>
                </a:highlight>
                <a:latin typeface="Calibri"/>
                <a:ea typeface="Calibri"/>
                <a:cs typeface="Calibri"/>
                <a:sym typeface="Calibri"/>
              </a:rPr>
              <a:t>Middle managers are crucial to this effort.</a:t>
            </a:r>
            <a:r>
              <a:rPr lang="en" sz="1800">
                <a:highlight>
                  <a:schemeClr val="lt1"/>
                </a:highlight>
                <a:latin typeface="Calibri"/>
                <a:ea typeface="Calibri"/>
                <a:cs typeface="Calibri"/>
                <a:sym typeface="Calibri"/>
              </a:rPr>
              <a:t> They interact with employees daily and are responsible for running meetings, delegating tasks, hiring, reviewing and promoting employees, and more. Managers can transform a company value from intention to meaningful action and have a positive impact on the employee experience.</a:t>
            </a:r>
            <a:endParaRPr sz="2000">
              <a:highlight>
                <a:schemeClr val="lt1"/>
              </a:highlight>
              <a:latin typeface="Calibri"/>
              <a:ea typeface="Calibri"/>
              <a:cs typeface="Calibri"/>
              <a:sym typeface="Calibri"/>
            </a:endParaRPr>
          </a:p>
          <a:p>
            <a:pPr marL="0" lvl="0" indent="0" algn="l" rtl="0">
              <a:lnSpc>
                <a:spcPct val="90000"/>
              </a:lnSpc>
              <a:spcBef>
                <a:spcPts val="800"/>
              </a:spcBef>
              <a:spcAft>
                <a:spcPts val="0"/>
              </a:spcAft>
              <a:buNone/>
            </a:pPr>
            <a:r>
              <a:rPr lang="en" b="1">
                <a:solidFill>
                  <a:srgbClr val="3D85C6"/>
                </a:solidFill>
                <a:latin typeface="Calibri"/>
                <a:ea typeface="Calibri"/>
                <a:cs typeface="Calibri"/>
                <a:sym typeface="Calibri"/>
              </a:rPr>
              <a:t>Solution:</a:t>
            </a:r>
            <a:r>
              <a:rPr lang="en">
                <a:latin typeface="Calibri"/>
                <a:ea typeface="Calibri"/>
                <a:cs typeface="Calibri"/>
                <a:sym typeface="Calibri"/>
              </a:rPr>
              <a:t> </a:t>
            </a:r>
            <a:r>
              <a:rPr lang="en" sz="1700">
                <a:latin typeface="Calibri"/>
                <a:ea typeface="Calibri"/>
                <a:cs typeface="Calibri"/>
                <a:sym typeface="Calibri"/>
              </a:rPr>
              <a:t>Create a toolkit to provide middle managers with DEI resources along with a blueprint for implementation.  </a:t>
            </a:r>
            <a:endParaRPr sz="1700">
              <a:latin typeface="Calibri"/>
              <a:ea typeface="Calibri"/>
              <a:cs typeface="Calibri"/>
              <a:sym typeface="Calibri"/>
            </a:endParaRPr>
          </a:p>
        </p:txBody>
      </p:sp>
      <p:pic>
        <p:nvPicPr>
          <p:cNvPr id="103" name="Google Shape;103;p14"/>
          <p:cNvPicPr preferRelativeResize="0"/>
          <p:nvPr/>
        </p:nvPicPr>
        <p:blipFill>
          <a:blip r:embed="rId3">
            <a:alphaModFix/>
          </a:blip>
          <a:stretch>
            <a:fillRect/>
          </a:stretch>
        </p:blipFill>
        <p:spPr>
          <a:xfrm>
            <a:off x="5518500" y="3758250"/>
            <a:ext cx="2094275" cy="1259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2"/>
          <p:cNvSpPr txBox="1">
            <a:spLocks noGrp="1"/>
          </p:cNvSpPr>
          <p:nvPr>
            <p:ph type="title"/>
          </p:nvPr>
        </p:nvSpPr>
        <p:spPr>
          <a:xfrm>
            <a:off x="295125" y="8083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000000"/>
                </a:solidFill>
              </a:rPr>
              <a:t>DEI Conversation Tips</a:t>
            </a:r>
            <a:endParaRPr b="1">
              <a:solidFill>
                <a:srgbClr val="000000"/>
              </a:solidFill>
            </a:endParaRPr>
          </a:p>
        </p:txBody>
      </p:sp>
      <p:sp>
        <p:nvSpPr>
          <p:cNvPr id="257" name="Google Shape;257;p32"/>
          <p:cNvSpPr txBox="1">
            <a:spLocks noGrp="1"/>
          </p:cNvSpPr>
          <p:nvPr>
            <p:ph type="body" idx="1"/>
          </p:nvPr>
        </p:nvSpPr>
        <p:spPr>
          <a:xfrm>
            <a:off x="332525" y="1829750"/>
            <a:ext cx="5235600" cy="29529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u="sng">
                <a:solidFill>
                  <a:srgbClr val="000000"/>
                </a:solidFill>
                <a:latin typeface="Calibri"/>
                <a:ea typeface="Calibri"/>
                <a:cs typeface="Calibri"/>
                <a:sym typeface="Calibri"/>
              </a:rPr>
              <a:t>A few tips to help you lead meaningful discussions with your team:</a:t>
            </a:r>
            <a:endParaRPr>
              <a:solidFill>
                <a:srgbClr val="000000"/>
              </a:solidFill>
              <a:latin typeface="Calibri"/>
              <a:ea typeface="Calibri"/>
              <a:cs typeface="Calibri"/>
              <a:sym typeface="Calibri"/>
            </a:endParaRPr>
          </a:p>
          <a:p>
            <a:pPr marL="457200" lvl="0" indent="-317500" algn="l" rtl="0">
              <a:lnSpc>
                <a:spcPct val="90000"/>
              </a:lnSpc>
              <a:spcBef>
                <a:spcPts val="400"/>
              </a:spcBef>
              <a:spcAft>
                <a:spcPts val="0"/>
              </a:spcAft>
              <a:buClr>
                <a:srgbClr val="000000"/>
              </a:buClr>
              <a:buSzPts val="1400"/>
              <a:buFont typeface="Calibri"/>
              <a:buChar char="➢"/>
            </a:pPr>
            <a:r>
              <a:rPr lang="en">
                <a:solidFill>
                  <a:srgbClr val="000000"/>
                </a:solidFill>
                <a:latin typeface="Calibri"/>
                <a:ea typeface="Calibri"/>
                <a:cs typeface="Calibri"/>
                <a:sym typeface="Calibri"/>
              </a:rPr>
              <a:t>Start each conversation by encouraging openness, respect, and honesty</a:t>
            </a:r>
            <a:endParaRPr>
              <a:solidFill>
                <a:srgbClr val="000000"/>
              </a:solidFill>
              <a:latin typeface="Calibri"/>
              <a:ea typeface="Calibri"/>
              <a:cs typeface="Calibri"/>
              <a:sym typeface="Calibri"/>
            </a:endParaRPr>
          </a:p>
          <a:p>
            <a:pPr marL="457200" lvl="0" indent="-317500" algn="l" rtl="0">
              <a:lnSpc>
                <a:spcPct val="90000"/>
              </a:lnSpc>
              <a:spcBef>
                <a:spcPts val="0"/>
              </a:spcBef>
              <a:spcAft>
                <a:spcPts val="0"/>
              </a:spcAft>
              <a:buClr>
                <a:srgbClr val="000000"/>
              </a:buClr>
              <a:buSzPts val="1400"/>
              <a:buFont typeface="Calibri"/>
              <a:buChar char="➢"/>
            </a:pPr>
            <a:r>
              <a:rPr lang="en">
                <a:solidFill>
                  <a:srgbClr val="000000"/>
                </a:solidFill>
                <a:latin typeface="Calibri"/>
                <a:ea typeface="Calibri"/>
                <a:cs typeface="Calibri"/>
                <a:sym typeface="Calibri"/>
              </a:rPr>
              <a:t>Allow employees to share their thoughts and feelings without judgement </a:t>
            </a:r>
            <a:endParaRPr>
              <a:solidFill>
                <a:srgbClr val="000000"/>
              </a:solidFill>
              <a:latin typeface="Calibri"/>
              <a:ea typeface="Calibri"/>
              <a:cs typeface="Calibri"/>
              <a:sym typeface="Calibri"/>
            </a:endParaRPr>
          </a:p>
          <a:p>
            <a:pPr marL="457200" lvl="0" indent="-317500" algn="l" rtl="0">
              <a:lnSpc>
                <a:spcPct val="90000"/>
              </a:lnSpc>
              <a:spcBef>
                <a:spcPts val="0"/>
              </a:spcBef>
              <a:spcAft>
                <a:spcPts val="0"/>
              </a:spcAft>
              <a:buClr>
                <a:srgbClr val="000000"/>
              </a:buClr>
              <a:buSzPts val="1400"/>
              <a:buFont typeface="Calibri"/>
              <a:buChar char="➢"/>
            </a:pPr>
            <a:r>
              <a:rPr lang="en">
                <a:solidFill>
                  <a:srgbClr val="000000"/>
                </a:solidFill>
                <a:latin typeface="Calibri"/>
                <a:ea typeface="Calibri"/>
                <a:cs typeface="Calibri"/>
                <a:sym typeface="Calibri"/>
              </a:rPr>
              <a:t>Do not compel employees from marginalized groups to share traumatic experiences.  </a:t>
            </a:r>
            <a:endParaRPr>
              <a:solidFill>
                <a:srgbClr val="000000"/>
              </a:solidFill>
              <a:latin typeface="Calibri"/>
              <a:ea typeface="Calibri"/>
              <a:cs typeface="Calibri"/>
              <a:sym typeface="Calibri"/>
            </a:endParaRPr>
          </a:p>
          <a:p>
            <a:pPr marL="457200" lvl="0" indent="-317500" algn="l" rtl="0">
              <a:lnSpc>
                <a:spcPct val="90000"/>
              </a:lnSpc>
              <a:spcBef>
                <a:spcPts val="0"/>
              </a:spcBef>
              <a:spcAft>
                <a:spcPts val="0"/>
              </a:spcAft>
              <a:buClr>
                <a:srgbClr val="000000"/>
              </a:buClr>
              <a:buSzPts val="1400"/>
              <a:buFont typeface="Calibri"/>
              <a:buChar char="➢"/>
            </a:pPr>
            <a:r>
              <a:rPr lang="en">
                <a:solidFill>
                  <a:srgbClr val="000000"/>
                </a:solidFill>
                <a:latin typeface="Calibri"/>
                <a:ea typeface="Calibri"/>
                <a:cs typeface="Calibri"/>
                <a:sym typeface="Calibri"/>
              </a:rPr>
              <a:t>Do not shy away from difficult subjects but rather embrace the discomfort surrounding an opportunity for growth.</a:t>
            </a:r>
            <a:endParaRPr>
              <a:solidFill>
                <a:srgbClr val="000000"/>
              </a:solidFill>
              <a:latin typeface="Calibri"/>
              <a:ea typeface="Calibri"/>
              <a:cs typeface="Calibri"/>
              <a:sym typeface="Calibri"/>
            </a:endParaRPr>
          </a:p>
          <a:p>
            <a:pPr marL="457200" lvl="0" indent="-317500" algn="l" rtl="0">
              <a:lnSpc>
                <a:spcPct val="90000"/>
              </a:lnSpc>
              <a:spcBef>
                <a:spcPts val="0"/>
              </a:spcBef>
              <a:spcAft>
                <a:spcPts val="0"/>
              </a:spcAft>
              <a:buClr>
                <a:srgbClr val="000000"/>
              </a:buClr>
              <a:buSzPts val="1400"/>
              <a:buFont typeface="Calibri"/>
              <a:buChar char="➢"/>
            </a:pPr>
            <a:r>
              <a:rPr lang="en">
                <a:solidFill>
                  <a:srgbClr val="000000"/>
                </a:solidFill>
                <a:latin typeface="Calibri"/>
                <a:ea typeface="Calibri"/>
                <a:cs typeface="Calibri"/>
                <a:sym typeface="Calibri"/>
              </a:rPr>
              <a:t>Be prepared to follow up.  If there is any confusion or follow-up needed (for the team or individuals), determine how that next touchpoint or conversation will happen.</a:t>
            </a:r>
            <a:endParaRPr>
              <a:solidFill>
                <a:srgbClr val="000000"/>
              </a:solidFill>
              <a:latin typeface="Calibri"/>
              <a:ea typeface="Calibri"/>
              <a:cs typeface="Calibri"/>
              <a:sym typeface="Calibri"/>
            </a:endParaRPr>
          </a:p>
          <a:p>
            <a:pPr marL="0" lvl="0" indent="0" algn="l" rtl="0">
              <a:spcBef>
                <a:spcPts val="600"/>
              </a:spcBef>
              <a:spcAft>
                <a:spcPts val="0"/>
              </a:spcAft>
              <a:buNone/>
            </a:pPr>
            <a:endParaRPr/>
          </a:p>
        </p:txBody>
      </p:sp>
      <p:sp>
        <p:nvSpPr>
          <p:cNvPr id="258" name="Google Shape;258;p3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259" name="Google Shape;259;p32"/>
          <p:cNvSpPr txBox="1"/>
          <p:nvPr/>
        </p:nvSpPr>
        <p:spPr>
          <a:xfrm>
            <a:off x="295125" y="982263"/>
            <a:ext cx="8341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As you begin the DEI journey with your team, it is important to remember you are not leading a strategic team meeting, you are supporting an open discussion. Create a </a:t>
            </a:r>
            <a:r>
              <a:rPr lang="en" b="1">
                <a:latin typeface="Calibri"/>
                <a:ea typeface="Calibri"/>
                <a:cs typeface="Calibri"/>
                <a:sym typeface="Calibri"/>
              </a:rPr>
              <a:t>safe space</a:t>
            </a:r>
            <a:r>
              <a:rPr lang="en">
                <a:latin typeface="Calibri"/>
                <a:ea typeface="Calibri"/>
                <a:cs typeface="Calibri"/>
                <a:sym typeface="Calibri"/>
              </a:rPr>
              <a:t> where everyone can be </a:t>
            </a:r>
            <a:r>
              <a:rPr lang="en" b="1">
                <a:latin typeface="Calibri"/>
                <a:ea typeface="Calibri"/>
                <a:cs typeface="Calibri"/>
                <a:sym typeface="Calibri"/>
              </a:rPr>
              <a:t>heard</a:t>
            </a:r>
            <a:r>
              <a:rPr lang="en">
                <a:latin typeface="Calibri"/>
                <a:ea typeface="Calibri"/>
                <a:cs typeface="Calibri"/>
                <a:sym typeface="Calibri"/>
              </a:rPr>
              <a:t> and </a:t>
            </a:r>
            <a:r>
              <a:rPr lang="en" b="1">
                <a:latin typeface="Calibri"/>
                <a:ea typeface="Calibri"/>
                <a:cs typeface="Calibri"/>
                <a:sym typeface="Calibri"/>
              </a:rPr>
              <a:t>respected</a:t>
            </a:r>
            <a:r>
              <a:rPr lang="en">
                <a:latin typeface="Calibri"/>
                <a:ea typeface="Calibri"/>
                <a:cs typeface="Calibri"/>
                <a:sym typeface="Calibri"/>
              </a:rPr>
              <a:t>. Come ready to </a:t>
            </a:r>
            <a:r>
              <a:rPr lang="en" u="sng">
                <a:latin typeface="Calibri"/>
                <a:ea typeface="Calibri"/>
                <a:cs typeface="Calibri"/>
                <a:sym typeface="Calibri"/>
              </a:rPr>
              <a:t>LISTEN</a:t>
            </a:r>
            <a:r>
              <a:rPr lang="en">
                <a:latin typeface="Calibri"/>
                <a:ea typeface="Calibri"/>
                <a:cs typeface="Calibri"/>
                <a:sym typeface="Calibri"/>
              </a:rPr>
              <a:t> and ask questions to learn and understand; ask your team to do the same. </a:t>
            </a:r>
            <a:endParaRPr>
              <a:latin typeface="Calibri"/>
              <a:ea typeface="Calibri"/>
              <a:cs typeface="Calibri"/>
              <a:sym typeface="Calibri"/>
            </a:endParaRPr>
          </a:p>
          <a:p>
            <a:pPr marL="0" lvl="0" indent="0" algn="l" rtl="0">
              <a:spcBef>
                <a:spcPts val="0"/>
              </a:spcBef>
              <a:spcAft>
                <a:spcPts val="0"/>
              </a:spcAft>
              <a:buNone/>
            </a:pPr>
            <a:endParaRPr>
              <a:solidFill>
                <a:srgbClr val="202124"/>
              </a:solidFill>
              <a:highlight>
                <a:srgbClr val="FFFFFF"/>
              </a:highlight>
              <a:latin typeface="Calibri"/>
              <a:ea typeface="Calibri"/>
              <a:cs typeface="Calibri"/>
              <a:sym typeface="Calibri"/>
            </a:endParaRPr>
          </a:p>
        </p:txBody>
      </p:sp>
      <p:pic>
        <p:nvPicPr>
          <p:cNvPr id="260" name="Google Shape;260;p3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65475" y="2017475"/>
            <a:ext cx="3173726" cy="2577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3"/>
          <p:cNvSpPr txBox="1">
            <a:spLocks noGrp="1"/>
          </p:cNvSpPr>
          <p:nvPr>
            <p:ph type="title"/>
          </p:nvPr>
        </p:nvSpPr>
        <p:spPr>
          <a:xfrm>
            <a:off x="311850" y="594300"/>
            <a:ext cx="8520300" cy="59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000000"/>
                </a:solidFill>
              </a:rPr>
              <a:t>Conversation Starters to Foster Inclusion and Team Cohesion </a:t>
            </a:r>
            <a:endParaRPr b="1">
              <a:solidFill>
                <a:srgbClr val="000000"/>
              </a:solidFill>
            </a:endParaRPr>
          </a:p>
        </p:txBody>
      </p:sp>
      <p:sp>
        <p:nvSpPr>
          <p:cNvPr id="266" name="Google Shape;266;p33"/>
          <p:cNvSpPr txBox="1">
            <a:spLocks noGrp="1"/>
          </p:cNvSpPr>
          <p:nvPr>
            <p:ph type="body" idx="1"/>
          </p:nvPr>
        </p:nvSpPr>
        <p:spPr>
          <a:xfrm>
            <a:off x="344650" y="2016475"/>
            <a:ext cx="6769200" cy="2916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solidFill>
                  <a:srgbClr val="0B5394"/>
                </a:solidFill>
                <a:latin typeface="Calibri"/>
                <a:ea typeface="Calibri"/>
                <a:cs typeface="Calibri"/>
                <a:sym typeface="Calibri"/>
              </a:rPr>
              <a:t>Below are a few conversation starters that may help you form connections with your colleagues/team and see them as individuals with unique experiences and stories to share:</a:t>
            </a:r>
            <a:endParaRPr>
              <a:solidFill>
                <a:srgbClr val="0B5394"/>
              </a:solidFill>
              <a:latin typeface="Calibri"/>
              <a:ea typeface="Calibri"/>
              <a:cs typeface="Calibri"/>
              <a:sym typeface="Calibri"/>
            </a:endParaRPr>
          </a:p>
          <a:p>
            <a:pPr marL="457200" lvl="0" indent="-304800" algn="l" rtl="0">
              <a:spcBef>
                <a:spcPts val="60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What does your name mean? Is there a story behind your name?</a:t>
            </a:r>
            <a:endParaRPr sz="120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What is the most memorable lesson you learned from a parent, guardian, or childhood mentor?</a:t>
            </a:r>
            <a:endParaRPr sz="120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What personal passion project are you working on right now?</a:t>
            </a:r>
            <a:endParaRPr sz="120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If you could start a charity, what would it be for?</a:t>
            </a:r>
            <a:endParaRPr sz="120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Share a time someone made you feel welcomed and accepted in a social group?</a:t>
            </a:r>
            <a:endParaRPr sz="120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What are some of your favorite childhood traditions or general celebrations?</a:t>
            </a:r>
            <a:endParaRPr sz="120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What culture would you like to learn more about?</a:t>
            </a:r>
            <a:endParaRPr sz="120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How would you describe the place you were born?</a:t>
            </a:r>
            <a:endParaRPr sz="120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What languages are spoken in your family?</a:t>
            </a:r>
            <a:endParaRPr sz="120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What historical event has most affected your life?</a:t>
            </a:r>
            <a:endParaRPr sz="120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What did you spend most of your time as a child?</a:t>
            </a:r>
            <a:endParaRPr sz="120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What three events in the last 5 years have greatly impacted you?</a:t>
            </a:r>
            <a:endParaRPr sz="1200">
              <a:solidFill>
                <a:srgbClr val="000000"/>
              </a:solidFill>
              <a:latin typeface="Calibri"/>
              <a:ea typeface="Calibri"/>
              <a:cs typeface="Calibri"/>
              <a:sym typeface="Calibri"/>
            </a:endParaRPr>
          </a:p>
        </p:txBody>
      </p:sp>
      <p:sp>
        <p:nvSpPr>
          <p:cNvPr id="267" name="Google Shape;267;p3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268" name="Google Shape;268;p33"/>
          <p:cNvSpPr txBox="1"/>
          <p:nvPr/>
        </p:nvSpPr>
        <p:spPr>
          <a:xfrm>
            <a:off x="311850" y="1163125"/>
            <a:ext cx="8341500" cy="124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1200">
                <a:solidFill>
                  <a:srgbClr val="4C4C4E"/>
                </a:solidFill>
                <a:highlight>
                  <a:srgbClr val="FFFFFF"/>
                </a:highlight>
                <a:latin typeface="Calibri"/>
                <a:ea typeface="Calibri"/>
                <a:cs typeface="Calibri"/>
                <a:sym typeface="Calibri"/>
              </a:rPr>
              <a:t>The below conversation starters can be used year-round to help promote diversity and inclusion. More than just raising awareness, meaningful conversations can leverage employees’ unique experiences, perspectives, and viewpoints for the collective benefit of all. As we continue to work in remote environments, cultivate an office culture that encourages meaningful conversations to facilitate </a:t>
            </a:r>
            <a:r>
              <a:rPr lang="en" sz="1200" b="1">
                <a:solidFill>
                  <a:srgbClr val="4C4C4E"/>
                </a:solidFill>
                <a:highlight>
                  <a:srgbClr val="FFFFFF"/>
                </a:highlight>
                <a:latin typeface="Calibri"/>
                <a:ea typeface="Calibri"/>
                <a:cs typeface="Calibri"/>
                <a:sym typeface="Calibri"/>
              </a:rPr>
              <a:t>relationship building, trust, and real connections.</a:t>
            </a:r>
            <a:r>
              <a:rPr lang="en" sz="1200">
                <a:solidFill>
                  <a:srgbClr val="4C4C4E"/>
                </a:solidFill>
                <a:highlight>
                  <a:srgbClr val="FFFFFF"/>
                </a:highlight>
                <a:latin typeface="Calibri"/>
                <a:ea typeface="Calibri"/>
                <a:cs typeface="Calibri"/>
                <a:sym typeface="Calibri"/>
              </a:rPr>
              <a:t>  </a:t>
            </a:r>
            <a:endParaRPr sz="1200">
              <a:solidFill>
                <a:srgbClr val="4C4C4E"/>
              </a:solidFill>
              <a:highlight>
                <a:srgbClr val="FFFFFF"/>
              </a:highlight>
              <a:latin typeface="Calibri"/>
              <a:ea typeface="Calibri"/>
              <a:cs typeface="Calibri"/>
              <a:sym typeface="Calibri"/>
            </a:endParaRPr>
          </a:p>
          <a:p>
            <a:pPr marL="0" lvl="0" indent="0" algn="l" rtl="0">
              <a:lnSpc>
                <a:spcPct val="90000"/>
              </a:lnSpc>
              <a:spcBef>
                <a:spcPts val="800"/>
              </a:spcBef>
              <a:spcAft>
                <a:spcPts val="0"/>
              </a:spcAft>
              <a:buNone/>
            </a:pPr>
            <a:endParaRPr/>
          </a:p>
        </p:txBody>
      </p:sp>
      <p:pic>
        <p:nvPicPr>
          <p:cNvPr id="269" name="Google Shape;269;p3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13874" y="2731700"/>
            <a:ext cx="1558126" cy="17630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4"/>
          <p:cNvSpPr txBox="1">
            <a:spLocks noGrp="1"/>
          </p:cNvSpPr>
          <p:nvPr>
            <p:ph type="title"/>
          </p:nvPr>
        </p:nvSpPr>
        <p:spPr>
          <a:xfrm>
            <a:off x="295125" y="247625"/>
            <a:ext cx="8848800" cy="63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100" b="1">
                <a:solidFill>
                  <a:srgbClr val="000000"/>
                </a:solidFill>
              </a:rPr>
              <a:t>DEI Training Follow Up Conversation Starters</a:t>
            </a:r>
            <a:endParaRPr sz="3100" b="1">
              <a:solidFill>
                <a:srgbClr val="000000"/>
              </a:solidFill>
            </a:endParaRPr>
          </a:p>
        </p:txBody>
      </p:sp>
      <p:sp>
        <p:nvSpPr>
          <p:cNvPr id="275" name="Google Shape;275;p34"/>
          <p:cNvSpPr txBox="1">
            <a:spLocks noGrp="1"/>
          </p:cNvSpPr>
          <p:nvPr>
            <p:ph type="body" idx="1"/>
          </p:nvPr>
        </p:nvSpPr>
        <p:spPr>
          <a:xfrm>
            <a:off x="389125" y="1696625"/>
            <a:ext cx="5398200" cy="3313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u="sng">
                <a:solidFill>
                  <a:srgbClr val="000000"/>
                </a:solidFill>
                <a:latin typeface="Calibri"/>
                <a:ea typeface="Calibri"/>
                <a:cs typeface="Calibri"/>
                <a:sym typeface="Calibri"/>
              </a:rPr>
              <a:t>The questions below can help get the conversation going</a:t>
            </a:r>
            <a:r>
              <a:rPr lang="en">
                <a:solidFill>
                  <a:srgbClr val="000000"/>
                </a:solidFill>
                <a:latin typeface="Calibri"/>
                <a:ea typeface="Calibri"/>
                <a:cs typeface="Calibri"/>
                <a:sym typeface="Calibri"/>
              </a:rPr>
              <a:t>:</a:t>
            </a:r>
            <a:endParaRPr>
              <a:solidFill>
                <a:srgbClr val="000000"/>
              </a:solidFill>
              <a:latin typeface="Calibri"/>
              <a:ea typeface="Calibri"/>
              <a:cs typeface="Calibri"/>
              <a:sym typeface="Calibri"/>
            </a:endParaRPr>
          </a:p>
          <a:p>
            <a:pPr marL="457200" lvl="0" indent="-317500" algn="l" rtl="0">
              <a:lnSpc>
                <a:spcPct val="90000"/>
              </a:lnSpc>
              <a:spcBef>
                <a:spcPts val="400"/>
              </a:spcBef>
              <a:spcAft>
                <a:spcPts val="0"/>
              </a:spcAft>
              <a:buClr>
                <a:srgbClr val="000000"/>
              </a:buClr>
              <a:buSzPts val="1400"/>
              <a:buFont typeface="Calibri"/>
              <a:buChar char="➢"/>
            </a:pPr>
            <a:r>
              <a:rPr lang="en">
                <a:solidFill>
                  <a:srgbClr val="000000"/>
                </a:solidFill>
                <a:latin typeface="Calibri"/>
                <a:ea typeface="Calibri"/>
                <a:cs typeface="Calibri"/>
                <a:sym typeface="Calibri"/>
              </a:rPr>
              <a:t>What surprised you most about what you have learned?</a:t>
            </a:r>
            <a:endParaRPr>
              <a:solidFill>
                <a:srgbClr val="000000"/>
              </a:solidFill>
              <a:latin typeface="Calibri"/>
              <a:ea typeface="Calibri"/>
              <a:cs typeface="Calibri"/>
              <a:sym typeface="Calibri"/>
            </a:endParaRPr>
          </a:p>
          <a:p>
            <a:pPr marL="457200" lvl="0" indent="-317500" algn="l" rtl="0">
              <a:lnSpc>
                <a:spcPct val="90000"/>
              </a:lnSpc>
              <a:spcBef>
                <a:spcPts val="0"/>
              </a:spcBef>
              <a:spcAft>
                <a:spcPts val="0"/>
              </a:spcAft>
              <a:buClr>
                <a:srgbClr val="000000"/>
              </a:buClr>
              <a:buSzPts val="1400"/>
              <a:buFont typeface="Calibri"/>
              <a:buChar char="➢"/>
            </a:pPr>
            <a:r>
              <a:rPr lang="en">
                <a:solidFill>
                  <a:srgbClr val="000000"/>
                </a:solidFill>
                <a:latin typeface="Calibri"/>
                <a:ea typeface="Calibri"/>
                <a:cs typeface="Calibri"/>
                <a:sym typeface="Calibri"/>
              </a:rPr>
              <a:t>How did you feel watching the videos?</a:t>
            </a:r>
            <a:endParaRPr>
              <a:solidFill>
                <a:srgbClr val="000000"/>
              </a:solidFill>
              <a:latin typeface="Calibri"/>
              <a:ea typeface="Calibri"/>
              <a:cs typeface="Calibri"/>
              <a:sym typeface="Calibri"/>
            </a:endParaRPr>
          </a:p>
          <a:p>
            <a:pPr marL="457200" lvl="0" indent="-317500" algn="l" rtl="0">
              <a:lnSpc>
                <a:spcPct val="90000"/>
              </a:lnSpc>
              <a:spcBef>
                <a:spcPts val="0"/>
              </a:spcBef>
              <a:spcAft>
                <a:spcPts val="0"/>
              </a:spcAft>
              <a:buClr>
                <a:srgbClr val="000000"/>
              </a:buClr>
              <a:buSzPts val="1400"/>
              <a:buFont typeface="Calibri"/>
              <a:buChar char="➢"/>
            </a:pPr>
            <a:r>
              <a:rPr lang="en">
                <a:solidFill>
                  <a:srgbClr val="000000"/>
                </a:solidFill>
                <a:latin typeface="Calibri"/>
                <a:ea typeface="Calibri"/>
                <a:cs typeface="Calibri"/>
                <a:sym typeface="Calibri"/>
              </a:rPr>
              <a:t>What ideas do you have about how we can impact our culture at work?</a:t>
            </a:r>
            <a:endParaRPr>
              <a:solidFill>
                <a:srgbClr val="000000"/>
              </a:solidFill>
              <a:latin typeface="Calibri"/>
              <a:ea typeface="Calibri"/>
              <a:cs typeface="Calibri"/>
              <a:sym typeface="Calibri"/>
            </a:endParaRPr>
          </a:p>
          <a:p>
            <a:pPr marL="457200" lvl="0" indent="-317500" algn="l" rtl="0">
              <a:lnSpc>
                <a:spcPct val="90000"/>
              </a:lnSpc>
              <a:spcBef>
                <a:spcPts val="0"/>
              </a:spcBef>
              <a:spcAft>
                <a:spcPts val="0"/>
              </a:spcAft>
              <a:buClr>
                <a:srgbClr val="000000"/>
              </a:buClr>
              <a:buSzPts val="1400"/>
              <a:buFont typeface="Calibri"/>
              <a:buChar char="➢"/>
            </a:pPr>
            <a:r>
              <a:rPr lang="en">
                <a:solidFill>
                  <a:srgbClr val="000000"/>
                </a:solidFill>
                <a:latin typeface="Calibri"/>
                <a:ea typeface="Calibri"/>
                <a:cs typeface="Calibri"/>
                <a:sym typeface="Calibri"/>
              </a:rPr>
              <a:t>What areas do you feel you still need to learn more about?</a:t>
            </a:r>
            <a:endParaRPr>
              <a:solidFill>
                <a:srgbClr val="000000"/>
              </a:solidFill>
              <a:latin typeface="Calibri"/>
              <a:ea typeface="Calibri"/>
              <a:cs typeface="Calibri"/>
              <a:sym typeface="Calibri"/>
            </a:endParaRPr>
          </a:p>
          <a:p>
            <a:pPr marL="457200" lvl="0" indent="-317500" algn="l" rtl="0">
              <a:lnSpc>
                <a:spcPct val="90000"/>
              </a:lnSpc>
              <a:spcBef>
                <a:spcPts val="0"/>
              </a:spcBef>
              <a:spcAft>
                <a:spcPts val="0"/>
              </a:spcAft>
              <a:buClr>
                <a:srgbClr val="000000"/>
              </a:buClr>
              <a:buSzPts val="1400"/>
              <a:buFont typeface="Calibri"/>
              <a:buChar char="➢"/>
            </a:pPr>
            <a:r>
              <a:rPr lang="en">
                <a:solidFill>
                  <a:srgbClr val="000000"/>
                </a:solidFill>
                <a:latin typeface="Calibri"/>
                <a:ea typeface="Calibri"/>
                <a:cs typeface="Calibri"/>
                <a:sym typeface="Calibri"/>
              </a:rPr>
              <a:t>How can we better support our colleagues in this area?</a:t>
            </a:r>
            <a:endParaRPr>
              <a:solidFill>
                <a:srgbClr val="000000"/>
              </a:solidFill>
              <a:latin typeface="Calibri"/>
              <a:ea typeface="Calibri"/>
              <a:cs typeface="Calibri"/>
              <a:sym typeface="Calibri"/>
            </a:endParaRPr>
          </a:p>
          <a:p>
            <a:pPr marL="457200" lvl="0" indent="-317500" algn="l" rtl="0">
              <a:lnSpc>
                <a:spcPct val="90000"/>
              </a:lnSpc>
              <a:spcBef>
                <a:spcPts val="0"/>
              </a:spcBef>
              <a:spcAft>
                <a:spcPts val="0"/>
              </a:spcAft>
              <a:buClr>
                <a:srgbClr val="000000"/>
              </a:buClr>
              <a:buSzPts val="1400"/>
              <a:buFont typeface="Calibri"/>
              <a:buChar char="➢"/>
            </a:pPr>
            <a:r>
              <a:rPr lang="en">
                <a:solidFill>
                  <a:srgbClr val="000000"/>
                </a:solidFill>
                <a:latin typeface="Calibri"/>
                <a:ea typeface="Calibri"/>
                <a:cs typeface="Calibri"/>
                <a:sym typeface="Calibri"/>
              </a:rPr>
              <a:t>What can we do to be more inclusive as a team?</a:t>
            </a:r>
            <a:endParaRPr>
              <a:solidFill>
                <a:srgbClr val="000000"/>
              </a:solidFill>
              <a:latin typeface="Calibri"/>
              <a:ea typeface="Calibri"/>
              <a:cs typeface="Calibri"/>
              <a:sym typeface="Calibri"/>
            </a:endParaRPr>
          </a:p>
          <a:p>
            <a:pPr marL="457200" lvl="0" indent="-317500" algn="l" rtl="0">
              <a:lnSpc>
                <a:spcPct val="90000"/>
              </a:lnSpc>
              <a:spcBef>
                <a:spcPts val="0"/>
              </a:spcBef>
              <a:spcAft>
                <a:spcPts val="0"/>
              </a:spcAft>
              <a:buClr>
                <a:srgbClr val="000000"/>
              </a:buClr>
              <a:buSzPts val="1400"/>
              <a:buFont typeface="Calibri"/>
              <a:buChar char="➢"/>
            </a:pPr>
            <a:r>
              <a:rPr lang="en">
                <a:solidFill>
                  <a:srgbClr val="000000"/>
                </a:solidFill>
                <a:latin typeface="Calibri"/>
                <a:ea typeface="Calibri"/>
                <a:cs typeface="Calibri"/>
                <a:sym typeface="Calibri"/>
              </a:rPr>
              <a:t>How might you broaden your thinking to be even more inclusive of diverse perspectives?</a:t>
            </a:r>
            <a:endParaRPr>
              <a:solidFill>
                <a:srgbClr val="000000"/>
              </a:solidFill>
              <a:latin typeface="Calibri"/>
              <a:ea typeface="Calibri"/>
              <a:cs typeface="Calibri"/>
              <a:sym typeface="Calibri"/>
            </a:endParaRPr>
          </a:p>
          <a:p>
            <a:pPr marL="457200" lvl="0" indent="-317500" algn="l" rtl="0">
              <a:lnSpc>
                <a:spcPct val="90000"/>
              </a:lnSpc>
              <a:spcBef>
                <a:spcPts val="0"/>
              </a:spcBef>
              <a:spcAft>
                <a:spcPts val="0"/>
              </a:spcAft>
              <a:buClr>
                <a:srgbClr val="000000"/>
              </a:buClr>
              <a:buSzPts val="1400"/>
              <a:buFont typeface="Calibri"/>
              <a:buChar char="➢"/>
            </a:pPr>
            <a:r>
              <a:rPr lang="en">
                <a:solidFill>
                  <a:srgbClr val="000000"/>
                </a:solidFill>
                <a:latin typeface="Calibri"/>
                <a:ea typeface="Calibri"/>
                <a:cs typeface="Calibri"/>
                <a:sym typeface="Calibri"/>
              </a:rPr>
              <a:t>What might you do to bring people “inside” and increase a sense of belonging?</a:t>
            </a:r>
            <a:endParaRPr>
              <a:solidFill>
                <a:srgbClr val="000000"/>
              </a:solidFill>
              <a:latin typeface="Calibri"/>
              <a:ea typeface="Calibri"/>
              <a:cs typeface="Calibri"/>
              <a:sym typeface="Calibri"/>
            </a:endParaRPr>
          </a:p>
          <a:p>
            <a:pPr marL="457200" lvl="0" indent="-317500" algn="l" rtl="0">
              <a:lnSpc>
                <a:spcPct val="90000"/>
              </a:lnSpc>
              <a:spcBef>
                <a:spcPts val="0"/>
              </a:spcBef>
              <a:spcAft>
                <a:spcPts val="0"/>
              </a:spcAft>
              <a:buClr>
                <a:srgbClr val="000000"/>
              </a:buClr>
              <a:buSzPts val="1400"/>
              <a:buFont typeface="Calibri"/>
              <a:buChar char="➢"/>
            </a:pPr>
            <a:r>
              <a:rPr lang="en">
                <a:solidFill>
                  <a:srgbClr val="000000"/>
                </a:solidFill>
                <a:latin typeface="Calibri"/>
                <a:ea typeface="Calibri"/>
                <a:cs typeface="Calibri"/>
                <a:sym typeface="Calibri"/>
              </a:rPr>
              <a:t>What strategies might you rely on to mitigate the impact of bias in the workplace? </a:t>
            </a:r>
            <a:endParaRPr>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a:solidFill>
                <a:srgbClr val="000000"/>
              </a:solidFill>
              <a:latin typeface="Calibri"/>
              <a:ea typeface="Calibri"/>
              <a:cs typeface="Calibri"/>
              <a:sym typeface="Calibri"/>
            </a:endParaRPr>
          </a:p>
          <a:p>
            <a:pPr marL="0" lvl="0" indent="0" algn="l" rtl="0">
              <a:spcBef>
                <a:spcPts val="600"/>
              </a:spcBef>
              <a:spcAft>
                <a:spcPts val="0"/>
              </a:spcAft>
              <a:buNone/>
            </a:pPr>
            <a:endParaRPr/>
          </a:p>
        </p:txBody>
      </p:sp>
      <p:sp>
        <p:nvSpPr>
          <p:cNvPr id="276" name="Google Shape;276;p3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277" name="Google Shape;277;p34"/>
          <p:cNvSpPr txBox="1"/>
          <p:nvPr/>
        </p:nvSpPr>
        <p:spPr>
          <a:xfrm>
            <a:off x="401250" y="881513"/>
            <a:ext cx="8341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A key component of DEI training is the work that happens afterwards.  Use this time to grow as a team together and share insights.  After your team completes various DEI trainings, hold team meetings to regroup and discuss what was learned, how the trainings impacted associates, any light-bulb moments, key takeaways, etc. </a:t>
            </a:r>
            <a:endParaRPr>
              <a:latin typeface="Calibri"/>
              <a:ea typeface="Calibri"/>
              <a:cs typeface="Calibri"/>
              <a:sym typeface="Calibri"/>
            </a:endParaRPr>
          </a:p>
          <a:p>
            <a:pPr marL="0" lvl="0" indent="0" algn="l" rtl="0">
              <a:spcBef>
                <a:spcPts val="0"/>
              </a:spcBef>
              <a:spcAft>
                <a:spcPts val="0"/>
              </a:spcAft>
              <a:buNone/>
            </a:pPr>
            <a:endParaRPr>
              <a:solidFill>
                <a:srgbClr val="202124"/>
              </a:solidFill>
              <a:highlight>
                <a:srgbClr val="FFFFFF"/>
              </a:highlight>
              <a:latin typeface="Calibri"/>
              <a:ea typeface="Calibri"/>
              <a:cs typeface="Calibri"/>
              <a:sym typeface="Calibri"/>
            </a:endParaRPr>
          </a:p>
        </p:txBody>
      </p:sp>
      <p:pic>
        <p:nvPicPr>
          <p:cNvPr id="278" name="Google Shape;278;p34"/>
          <p:cNvPicPr preferRelativeResize="0"/>
          <p:nvPr/>
        </p:nvPicPr>
        <p:blipFill>
          <a:blip r:embed="rId3">
            <a:alphaModFix/>
          </a:blip>
          <a:stretch>
            <a:fillRect/>
          </a:stretch>
        </p:blipFill>
        <p:spPr>
          <a:xfrm>
            <a:off x="6284900" y="2391288"/>
            <a:ext cx="2457450" cy="1695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5"/>
          <p:cNvSpPr txBox="1">
            <a:spLocks noGrp="1"/>
          </p:cNvSpPr>
          <p:nvPr>
            <p:ph type="body" idx="1"/>
          </p:nvPr>
        </p:nvSpPr>
        <p:spPr>
          <a:xfrm>
            <a:off x="1710425" y="2161800"/>
            <a:ext cx="5980200" cy="1064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“Meaningful insights come from meaningful dialogue.”</a:t>
            </a:r>
            <a:endParaRPr/>
          </a:p>
        </p:txBody>
      </p:sp>
      <p:sp>
        <p:nvSpPr>
          <p:cNvPr id="284" name="Google Shape;284;p35"/>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6"/>
          <p:cNvSpPr txBox="1">
            <a:spLocks noGrp="1"/>
          </p:cNvSpPr>
          <p:nvPr>
            <p:ph type="ctrTitle"/>
          </p:nvPr>
        </p:nvSpPr>
        <p:spPr>
          <a:xfrm>
            <a:off x="784850" y="1816817"/>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a:solidFill>
                  <a:schemeClr val="accent2"/>
                </a:solidFill>
              </a:rPr>
              <a:t>Inclusive Leadership</a:t>
            </a:r>
            <a:endParaRPr sz="7200">
              <a:solidFill>
                <a:schemeClr val="accent2"/>
              </a:solidFill>
            </a:endParaRPr>
          </a:p>
        </p:txBody>
      </p:sp>
      <p:sp>
        <p:nvSpPr>
          <p:cNvPr id="290" name="Google Shape;290;p36"/>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7"/>
          <p:cNvSpPr txBox="1">
            <a:spLocks noGrp="1"/>
          </p:cNvSpPr>
          <p:nvPr>
            <p:ph type="title"/>
          </p:nvPr>
        </p:nvSpPr>
        <p:spPr>
          <a:xfrm>
            <a:off x="348925" y="110763"/>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202124"/>
                </a:solidFill>
              </a:rPr>
              <a:t>Six Traits of Inclusive Leaders</a:t>
            </a:r>
            <a:endParaRPr b="1">
              <a:solidFill>
                <a:srgbClr val="202124"/>
              </a:solidFill>
            </a:endParaRPr>
          </a:p>
        </p:txBody>
      </p:sp>
      <p:sp>
        <p:nvSpPr>
          <p:cNvPr id="296" name="Google Shape;296;p3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pic>
        <p:nvPicPr>
          <p:cNvPr id="297" name="Google Shape;297;p3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97975" y="4817938"/>
            <a:ext cx="1274375" cy="158775"/>
          </a:xfrm>
          <a:prstGeom prst="rect">
            <a:avLst/>
          </a:prstGeom>
          <a:noFill/>
          <a:ln>
            <a:noFill/>
          </a:ln>
        </p:spPr>
      </p:pic>
      <p:sp>
        <p:nvSpPr>
          <p:cNvPr id="298" name="Google Shape;298;p37"/>
          <p:cNvSpPr txBox="1"/>
          <p:nvPr/>
        </p:nvSpPr>
        <p:spPr>
          <a:xfrm>
            <a:off x="449400" y="968175"/>
            <a:ext cx="5645700" cy="224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Being an </a:t>
            </a:r>
            <a:r>
              <a:rPr lang="en" b="1">
                <a:latin typeface="Calibri"/>
                <a:ea typeface="Calibri"/>
                <a:cs typeface="Calibri"/>
                <a:sym typeface="Calibri"/>
              </a:rPr>
              <a:t>inclusive leader</a:t>
            </a:r>
            <a:r>
              <a:rPr lang="en">
                <a:latin typeface="Calibri"/>
                <a:ea typeface="Calibri"/>
                <a:cs typeface="Calibri"/>
                <a:sym typeface="Calibri"/>
              </a:rPr>
              <a:t> and having </a:t>
            </a:r>
            <a:r>
              <a:rPr lang="en" b="1">
                <a:latin typeface="Calibri"/>
                <a:ea typeface="Calibri"/>
                <a:cs typeface="Calibri"/>
                <a:sym typeface="Calibri"/>
              </a:rPr>
              <a:t>empathy</a:t>
            </a:r>
            <a:r>
              <a:rPr lang="en">
                <a:latin typeface="Calibri"/>
                <a:ea typeface="Calibri"/>
                <a:cs typeface="Calibri"/>
                <a:sym typeface="Calibri"/>
              </a:rPr>
              <a:t> are some of the most critical management skills needed in today’s workplace.  Read Deloitte’s </a:t>
            </a:r>
            <a:r>
              <a:rPr lang="en" i="1">
                <a:latin typeface="Calibri"/>
                <a:ea typeface="Calibri"/>
                <a:cs typeface="Calibri"/>
                <a:sym typeface="Calibri"/>
              </a:rPr>
              <a:t>Six Signature Traits of Inclusive Leadership</a:t>
            </a:r>
            <a:r>
              <a:rPr lang="en">
                <a:latin typeface="Calibri"/>
                <a:ea typeface="Calibri"/>
                <a:cs typeface="Calibri"/>
                <a:sym typeface="Calibri"/>
              </a:rPr>
              <a:t> and think about how you can embody these traits, and their various elements, as you continue growing as a leader.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Read: Six Signature Traits of Inclusive Leadership</a:t>
            </a:r>
            <a:endParaRPr sz="1200">
              <a:latin typeface="Calibri"/>
              <a:ea typeface="Calibri"/>
              <a:cs typeface="Calibri"/>
              <a:sym typeface="Calibri"/>
            </a:endParaRPr>
          </a:p>
          <a:p>
            <a:pPr marL="0" lvl="0" indent="0" algn="l" rtl="0">
              <a:spcBef>
                <a:spcPts val="0"/>
              </a:spcBef>
              <a:spcAft>
                <a:spcPts val="0"/>
              </a:spcAft>
              <a:buNone/>
            </a:pPr>
            <a:r>
              <a:rPr lang="en" sz="1200" u="sng">
                <a:solidFill>
                  <a:schemeClr val="hlink"/>
                </a:solidFill>
                <a:latin typeface="Lato"/>
                <a:ea typeface="Lato"/>
                <a:cs typeface="Lato"/>
                <a:sym typeface="Lato"/>
                <a:hlinkClick r:id="rId4"/>
              </a:rPr>
              <a:t>https://www2.deloitte.com/us/en/insights/topics/talent/six-signature-traits-of-inclusive-leadership.html</a:t>
            </a:r>
            <a:endParaRPr sz="12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pic>
        <p:nvPicPr>
          <p:cNvPr id="299" name="Google Shape;299;p3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304430" y="252275"/>
            <a:ext cx="2782970" cy="2537125"/>
          </a:xfrm>
          <a:prstGeom prst="rect">
            <a:avLst/>
          </a:prstGeom>
          <a:noFill/>
          <a:ln>
            <a:noFill/>
          </a:ln>
        </p:spPr>
      </p:pic>
      <p:pic>
        <p:nvPicPr>
          <p:cNvPr id="300" name="Google Shape;300;p37"/>
          <p:cNvPicPr preferRelativeResize="0"/>
          <p:nvPr/>
        </p:nvPicPr>
        <p:blipFill>
          <a:blip r:embed="rId6">
            <a:alphaModFix/>
          </a:blip>
          <a:stretch>
            <a:fillRect/>
          </a:stretch>
        </p:blipFill>
        <p:spPr>
          <a:xfrm>
            <a:off x="534300" y="2921549"/>
            <a:ext cx="6362125" cy="1896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8"/>
          <p:cNvSpPr txBox="1">
            <a:spLocks noGrp="1"/>
          </p:cNvSpPr>
          <p:nvPr>
            <p:ph type="title"/>
          </p:nvPr>
        </p:nvSpPr>
        <p:spPr>
          <a:xfrm>
            <a:off x="367975" y="247625"/>
            <a:ext cx="8590500" cy="67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202124"/>
                </a:solidFill>
              </a:rPr>
              <a:t>Creating an inclusive working environment</a:t>
            </a:r>
            <a:endParaRPr b="1">
              <a:solidFill>
                <a:srgbClr val="202124"/>
              </a:solidFill>
            </a:endParaRPr>
          </a:p>
        </p:txBody>
      </p:sp>
      <p:sp>
        <p:nvSpPr>
          <p:cNvPr id="306" name="Google Shape;306;p38"/>
          <p:cNvSpPr txBox="1">
            <a:spLocks noGrp="1"/>
          </p:cNvSpPr>
          <p:nvPr>
            <p:ph type="body" idx="1"/>
          </p:nvPr>
        </p:nvSpPr>
        <p:spPr>
          <a:xfrm>
            <a:off x="4939982" y="867625"/>
            <a:ext cx="40185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600" dirty="0">
                <a:solidFill>
                  <a:srgbClr val="3D85C6"/>
                </a:solidFill>
              </a:rPr>
              <a:t>Tips to make the hiring process more inclusive:</a:t>
            </a:r>
            <a:endParaRPr sz="1600" dirty="0">
              <a:solidFill>
                <a:srgbClr val="3D85C6"/>
              </a:solidFill>
            </a:endParaRPr>
          </a:p>
          <a:p>
            <a:pPr marL="457200" lvl="0" indent="-317500" algn="l" rtl="0">
              <a:spcBef>
                <a:spcPts val="600"/>
              </a:spcBef>
              <a:spcAft>
                <a:spcPts val="0"/>
              </a:spcAft>
              <a:buSzPts val="1400"/>
              <a:buChar char="➢"/>
            </a:pPr>
            <a:r>
              <a:rPr lang="en" dirty="0"/>
              <a:t>Hire for talent, not a resume</a:t>
            </a:r>
            <a:endParaRPr dirty="0"/>
          </a:p>
          <a:p>
            <a:pPr marL="457200" lvl="0" indent="-317500" algn="l" rtl="0">
              <a:spcBef>
                <a:spcPts val="0"/>
              </a:spcBef>
              <a:spcAft>
                <a:spcPts val="0"/>
              </a:spcAft>
              <a:buSzPts val="1400"/>
              <a:buChar char="➢"/>
            </a:pPr>
            <a:r>
              <a:rPr lang="en" dirty="0"/>
              <a:t>Review language used in job descriptions for bias</a:t>
            </a:r>
            <a:endParaRPr dirty="0"/>
          </a:p>
          <a:p>
            <a:pPr marL="457200" lvl="0" indent="-317500" algn="l" rtl="0">
              <a:spcBef>
                <a:spcPts val="0"/>
              </a:spcBef>
              <a:spcAft>
                <a:spcPts val="0"/>
              </a:spcAft>
              <a:buSzPts val="1400"/>
              <a:buChar char="➢"/>
            </a:pPr>
            <a:r>
              <a:rPr lang="en" dirty="0"/>
              <a:t>Remove names from resumes</a:t>
            </a:r>
            <a:endParaRPr dirty="0"/>
          </a:p>
          <a:p>
            <a:pPr marL="457200" lvl="0" indent="-317500" algn="l" rtl="0">
              <a:spcBef>
                <a:spcPts val="0"/>
              </a:spcBef>
              <a:spcAft>
                <a:spcPts val="0"/>
              </a:spcAft>
              <a:buSzPts val="1400"/>
              <a:buChar char="➢"/>
            </a:pPr>
            <a:r>
              <a:rPr lang="en" dirty="0"/>
              <a:t>Ensure candidate pool and interview panel  is diverse</a:t>
            </a:r>
            <a:endParaRPr dirty="0"/>
          </a:p>
          <a:p>
            <a:pPr marL="457200" lvl="0" indent="0" algn="l" rtl="0">
              <a:spcBef>
                <a:spcPts val="600"/>
              </a:spcBef>
              <a:spcAft>
                <a:spcPts val="0"/>
              </a:spcAft>
              <a:buNone/>
            </a:pPr>
            <a:endParaRPr dirty="0"/>
          </a:p>
          <a:p>
            <a:pPr marL="0" lvl="0" indent="0" algn="l" rtl="0">
              <a:spcBef>
                <a:spcPts val="600"/>
              </a:spcBef>
              <a:spcAft>
                <a:spcPts val="0"/>
              </a:spcAft>
              <a:buNone/>
            </a:pPr>
            <a:endParaRPr dirty="0"/>
          </a:p>
        </p:txBody>
      </p:sp>
      <p:sp>
        <p:nvSpPr>
          <p:cNvPr id="307" name="Google Shape;307;p38"/>
          <p:cNvSpPr txBox="1">
            <a:spLocks noGrp="1"/>
          </p:cNvSpPr>
          <p:nvPr>
            <p:ph type="body" idx="2"/>
          </p:nvPr>
        </p:nvSpPr>
        <p:spPr>
          <a:xfrm>
            <a:off x="457375" y="867625"/>
            <a:ext cx="4127100" cy="3929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600">
                <a:solidFill>
                  <a:srgbClr val="3D85C6"/>
                </a:solidFill>
              </a:rPr>
              <a:t>Common steps to take in your organization to foster an inclusive environment include:</a:t>
            </a:r>
            <a:endParaRPr sz="1600">
              <a:solidFill>
                <a:srgbClr val="3D85C6"/>
              </a:solidFill>
            </a:endParaRPr>
          </a:p>
          <a:p>
            <a:pPr marL="457200" lvl="0" indent="-317500" algn="l" rtl="0">
              <a:spcBef>
                <a:spcPts val="600"/>
              </a:spcBef>
              <a:spcAft>
                <a:spcPts val="0"/>
              </a:spcAft>
              <a:buSzPts val="1400"/>
              <a:buChar char="➢"/>
            </a:pPr>
            <a:r>
              <a:rPr lang="en"/>
              <a:t>Diversity training (unconscious bias workshops, etc.)</a:t>
            </a:r>
            <a:endParaRPr/>
          </a:p>
          <a:p>
            <a:pPr marL="457200" lvl="0" indent="-317500" algn="l" rtl="0">
              <a:spcBef>
                <a:spcPts val="0"/>
              </a:spcBef>
              <a:spcAft>
                <a:spcPts val="0"/>
              </a:spcAft>
              <a:buSzPts val="1400"/>
              <a:buChar char="➢"/>
            </a:pPr>
            <a:r>
              <a:rPr lang="en"/>
              <a:t>Recruiting pipeline targets</a:t>
            </a:r>
            <a:endParaRPr/>
          </a:p>
          <a:p>
            <a:pPr marL="457200" lvl="0" indent="-317500" algn="l" rtl="0">
              <a:spcBef>
                <a:spcPts val="0"/>
              </a:spcBef>
              <a:spcAft>
                <a:spcPts val="0"/>
              </a:spcAft>
              <a:buSzPts val="1400"/>
              <a:buChar char="➢"/>
            </a:pPr>
            <a:r>
              <a:rPr lang="en"/>
              <a:t>Encouraging a culture of open feedback</a:t>
            </a:r>
            <a:endParaRPr/>
          </a:p>
          <a:p>
            <a:pPr marL="457200" lvl="0" indent="-317500" algn="l" rtl="0">
              <a:spcBef>
                <a:spcPts val="0"/>
              </a:spcBef>
              <a:spcAft>
                <a:spcPts val="0"/>
              </a:spcAft>
              <a:buSzPts val="1400"/>
              <a:buChar char="➢"/>
            </a:pPr>
            <a:r>
              <a:rPr lang="en"/>
              <a:t>Conducting regular workplace culture surveys</a:t>
            </a:r>
            <a:endParaRPr/>
          </a:p>
          <a:p>
            <a:pPr marL="457200" lvl="0" indent="-317500" algn="l" rtl="0">
              <a:spcBef>
                <a:spcPts val="0"/>
              </a:spcBef>
              <a:spcAft>
                <a:spcPts val="0"/>
              </a:spcAft>
              <a:buSzPts val="1400"/>
              <a:buChar char="➢"/>
            </a:pPr>
            <a:r>
              <a:rPr lang="en"/>
              <a:t>Supporting employee resource groups</a:t>
            </a:r>
            <a:endParaRPr/>
          </a:p>
          <a:p>
            <a:pPr marL="457200" lvl="0" indent="-317500" algn="l" rtl="0">
              <a:spcBef>
                <a:spcPts val="0"/>
              </a:spcBef>
              <a:spcAft>
                <a:spcPts val="0"/>
              </a:spcAft>
              <a:buSzPts val="1400"/>
              <a:buChar char="➢"/>
            </a:pPr>
            <a:r>
              <a:rPr lang="en"/>
              <a:t>Providing mentoring and coaching opportunities </a:t>
            </a:r>
            <a:endParaRPr/>
          </a:p>
          <a:p>
            <a:pPr marL="914400" lvl="1" indent="-317500" algn="l" rtl="0">
              <a:spcBef>
                <a:spcPts val="0"/>
              </a:spcBef>
              <a:spcAft>
                <a:spcPts val="0"/>
              </a:spcAft>
              <a:buSzPts val="1400"/>
              <a:buChar char="○"/>
            </a:pPr>
            <a:r>
              <a:rPr lang="en"/>
              <a:t>Studies have shown a link between mentoring programs and retention of talent</a:t>
            </a:r>
            <a:endParaRPr/>
          </a:p>
        </p:txBody>
      </p:sp>
      <p:sp>
        <p:nvSpPr>
          <p:cNvPr id="308" name="Google Shape;308;p38"/>
          <p:cNvSpPr txBox="1">
            <a:spLocks noGrp="1"/>
          </p:cNvSpPr>
          <p:nvPr>
            <p:ph type="sldNum" idx="12"/>
          </p:nvPr>
        </p:nvSpPr>
        <p:spPr>
          <a:xfrm>
            <a:off x="8487650"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309" name="Google Shape;309;p38"/>
          <p:cNvSpPr/>
          <p:nvPr/>
        </p:nvSpPr>
        <p:spPr>
          <a:xfrm>
            <a:off x="4906380" y="2730475"/>
            <a:ext cx="4085704" cy="2350258"/>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8"/>
          <p:cNvSpPr txBox="1"/>
          <p:nvPr/>
        </p:nvSpPr>
        <p:spPr>
          <a:xfrm>
            <a:off x="5538093" y="3352475"/>
            <a:ext cx="2738100" cy="923400"/>
          </a:xfrm>
          <a:prstGeom prst="rect">
            <a:avLst/>
          </a:prstGeom>
          <a:noFill/>
          <a:ln>
            <a:noFill/>
          </a:ln>
        </p:spPr>
        <p:txBody>
          <a:bodyPr spcFirstLastPara="1" wrap="square" lIns="91425" tIns="91425" rIns="91425" bIns="91425" anchor="t" anchorCtr="0">
            <a:spAutoFit/>
          </a:bodyPr>
          <a:lstStyle/>
          <a:p>
            <a:pPr marL="0" lvl="0" indent="0" algn="ctr" rtl="0">
              <a:spcBef>
                <a:spcPts val="600"/>
              </a:spcBef>
              <a:spcAft>
                <a:spcPts val="0"/>
              </a:spcAft>
              <a:buNone/>
            </a:pPr>
            <a:r>
              <a:rPr lang="en" sz="1200" dirty="0">
                <a:solidFill>
                  <a:srgbClr val="202124"/>
                </a:solidFill>
                <a:latin typeface="Lato"/>
                <a:ea typeface="Lato"/>
                <a:cs typeface="Lato"/>
                <a:sym typeface="Lato"/>
              </a:rPr>
              <a:t>Building relationships among a diverse workforce helps to build </a:t>
            </a:r>
            <a:r>
              <a:rPr lang="en" sz="1200" b="1" dirty="0">
                <a:solidFill>
                  <a:srgbClr val="202124"/>
                </a:solidFill>
                <a:latin typeface="Lato"/>
                <a:ea typeface="Lato"/>
                <a:cs typeface="Lato"/>
                <a:sym typeface="Lato"/>
              </a:rPr>
              <a:t>understanding</a:t>
            </a:r>
            <a:r>
              <a:rPr lang="en" sz="1200" dirty="0">
                <a:solidFill>
                  <a:srgbClr val="202124"/>
                </a:solidFill>
                <a:latin typeface="Lato"/>
                <a:ea typeface="Lato"/>
                <a:cs typeface="Lato"/>
                <a:sym typeface="Lato"/>
              </a:rPr>
              <a:t>, </a:t>
            </a:r>
            <a:r>
              <a:rPr lang="en" sz="1200" b="1" dirty="0">
                <a:solidFill>
                  <a:srgbClr val="202124"/>
                </a:solidFill>
                <a:latin typeface="Lato"/>
                <a:ea typeface="Lato"/>
                <a:cs typeface="Lato"/>
                <a:sym typeface="Lato"/>
              </a:rPr>
              <a:t>value of differences</a:t>
            </a:r>
            <a:r>
              <a:rPr lang="en" sz="1200" dirty="0">
                <a:solidFill>
                  <a:srgbClr val="202124"/>
                </a:solidFill>
                <a:latin typeface="Lato"/>
                <a:ea typeface="Lato"/>
                <a:cs typeface="Lato"/>
                <a:sym typeface="Lato"/>
              </a:rPr>
              <a:t>, and ultimately, </a:t>
            </a:r>
            <a:r>
              <a:rPr lang="en" sz="1200" b="1" dirty="0">
                <a:solidFill>
                  <a:srgbClr val="202124"/>
                </a:solidFill>
                <a:latin typeface="Lato"/>
                <a:ea typeface="Lato"/>
                <a:cs typeface="Lato"/>
                <a:sym typeface="Lato"/>
              </a:rPr>
              <a:t>inclusion</a:t>
            </a:r>
            <a:r>
              <a:rPr lang="en" sz="1200" dirty="0">
                <a:solidFill>
                  <a:srgbClr val="202124"/>
                </a:solidFill>
                <a:latin typeface="Lato"/>
                <a:ea typeface="Lato"/>
                <a:cs typeface="Lato"/>
                <a:sym typeface="Lato"/>
              </a:rPr>
              <a:t>.</a:t>
            </a:r>
            <a:endParaRPr sz="1200" dirty="0">
              <a:solidFill>
                <a:srgbClr val="202124"/>
              </a:solidFill>
              <a:latin typeface="Lato"/>
              <a:ea typeface="Lato"/>
              <a:cs typeface="Lato"/>
              <a:sym typeface="Lato"/>
            </a:endParaRPr>
          </a:p>
        </p:txBody>
      </p:sp>
      <p:cxnSp>
        <p:nvCxnSpPr>
          <p:cNvPr id="3" name="Straight Connector 2">
            <a:extLst>
              <a:ext uri="{FF2B5EF4-FFF2-40B4-BE49-F238E27FC236}">
                <a16:creationId xmlns:a16="http://schemas.microsoft.com/office/drawing/2014/main" id="{78509C79-DF4F-4167-A2D5-970D09D0B6D5}"/>
              </a:ext>
            </a:extLst>
          </p:cNvPr>
          <p:cNvCxnSpPr>
            <a:stCxn id="305" idx="2"/>
          </p:cNvCxnSpPr>
          <p:nvPr/>
        </p:nvCxnSpPr>
        <p:spPr>
          <a:xfrm>
            <a:off x="4663225" y="925625"/>
            <a:ext cx="10650" cy="3646375"/>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9"/>
          <p:cNvSpPr txBox="1">
            <a:spLocks noGrp="1"/>
          </p:cNvSpPr>
          <p:nvPr>
            <p:ph type="title"/>
          </p:nvPr>
        </p:nvSpPr>
        <p:spPr>
          <a:xfrm>
            <a:off x="610700" y="311296"/>
            <a:ext cx="6462600" cy="60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202124"/>
                </a:solidFill>
              </a:rPr>
              <a:t>Inclusive Management Tips</a:t>
            </a:r>
            <a:endParaRPr b="1">
              <a:solidFill>
                <a:srgbClr val="202124"/>
              </a:solidFill>
            </a:endParaRPr>
          </a:p>
        </p:txBody>
      </p:sp>
      <p:sp>
        <p:nvSpPr>
          <p:cNvPr id="316" name="Google Shape;316;p39"/>
          <p:cNvSpPr txBox="1">
            <a:spLocks noGrp="1"/>
          </p:cNvSpPr>
          <p:nvPr>
            <p:ph type="body" idx="1"/>
          </p:nvPr>
        </p:nvSpPr>
        <p:spPr>
          <a:xfrm>
            <a:off x="515700" y="1018800"/>
            <a:ext cx="8112600" cy="29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Arial"/>
              <a:buChar char="➢"/>
            </a:pPr>
            <a:r>
              <a:rPr lang="en" sz="1800">
                <a:latin typeface="Calibri"/>
                <a:ea typeface="Calibri"/>
                <a:cs typeface="Calibri"/>
                <a:sym typeface="Calibri"/>
              </a:rPr>
              <a:t>Make time for </a:t>
            </a:r>
            <a:r>
              <a:rPr lang="en" sz="1800" b="1">
                <a:latin typeface="Calibri"/>
                <a:ea typeface="Calibri"/>
                <a:cs typeface="Calibri"/>
                <a:sym typeface="Calibri"/>
              </a:rPr>
              <a:t>connecting </a:t>
            </a:r>
            <a:r>
              <a:rPr lang="en" sz="1800">
                <a:latin typeface="Calibri"/>
                <a:ea typeface="Calibri"/>
                <a:cs typeface="Calibri"/>
                <a:sym typeface="Calibri"/>
              </a:rPr>
              <a:t>with your team</a:t>
            </a:r>
            <a:endParaRPr sz="1800">
              <a:latin typeface="Calibri"/>
              <a:ea typeface="Calibri"/>
              <a:cs typeface="Calibri"/>
              <a:sym typeface="Calibri"/>
            </a:endParaRPr>
          </a:p>
          <a:p>
            <a:pPr marL="457200" lvl="0" indent="-342900" algn="l" rtl="0">
              <a:spcBef>
                <a:spcPts val="0"/>
              </a:spcBef>
              <a:spcAft>
                <a:spcPts val="0"/>
              </a:spcAft>
              <a:buClr>
                <a:srgbClr val="000000"/>
              </a:buClr>
              <a:buSzPts val="1800"/>
              <a:buFont typeface="Arial"/>
              <a:buChar char="➢"/>
            </a:pPr>
            <a:r>
              <a:rPr lang="en" sz="1800">
                <a:latin typeface="Calibri"/>
                <a:ea typeface="Calibri"/>
                <a:cs typeface="Calibri"/>
                <a:sym typeface="Calibri"/>
              </a:rPr>
              <a:t>Prioritize </a:t>
            </a:r>
            <a:r>
              <a:rPr lang="en" sz="1800" b="1">
                <a:latin typeface="Calibri"/>
                <a:ea typeface="Calibri"/>
                <a:cs typeface="Calibri"/>
                <a:sym typeface="Calibri"/>
              </a:rPr>
              <a:t>transparency</a:t>
            </a:r>
            <a:r>
              <a:rPr lang="en" sz="1800">
                <a:latin typeface="Calibri"/>
                <a:ea typeface="Calibri"/>
                <a:cs typeface="Calibri"/>
                <a:sym typeface="Calibri"/>
              </a:rPr>
              <a:t> - even if it makes you look bad</a:t>
            </a:r>
            <a:endParaRPr sz="1800">
              <a:latin typeface="Calibri"/>
              <a:ea typeface="Calibri"/>
              <a:cs typeface="Calibri"/>
              <a:sym typeface="Calibri"/>
            </a:endParaRPr>
          </a:p>
          <a:p>
            <a:pPr marL="457200" lvl="0" indent="-342900" algn="l" rtl="0">
              <a:spcBef>
                <a:spcPts val="0"/>
              </a:spcBef>
              <a:spcAft>
                <a:spcPts val="0"/>
              </a:spcAft>
              <a:buClr>
                <a:srgbClr val="000000"/>
              </a:buClr>
              <a:buSzPts val="1800"/>
              <a:buFont typeface="Arial"/>
              <a:buChar char="➢"/>
            </a:pPr>
            <a:r>
              <a:rPr lang="en" sz="1800" b="1">
                <a:latin typeface="Calibri"/>
                <a:ea typeface="Calibri"/>
                <a:cs typeface="Calibri"/>
                <a:sym typeface="Calibri"/>
              </a:rPr>
              <a:t>Empower</a:t>
            </a:r>
            <a:r>
              <a:rPr lang="en" sz="1800">
                <a:latin typeface="Calibri"/>
                <a:ea typeface="Calibri"/>
                <a:cs typeface="Calibri"/>
                <a:sym typeface="Calibri"/>
              </a:rPr>
              <a:t> your team - use </a:t>
            </a:r>
            <a:r>
              <a:rPr lang="en" sz="1800" i="1">
                <a:latin typeface="Calibri"/>
                <a:ea typeface="Calibri"/>
                <a:cs typeface="Calibri"/>
                <a:sym typeface="Calibri"/>
              </a:rPr>
              <a:t>opportunity</a:t>
            </a:r>
            <a:r>
              <a:rPr lang="en" sz="1800">
                <a:latin typeface="Calibri"/>
                <a:ea typeface="Calibri"/>
                <a:cs typeface="Calibri"/>
                <a:sym typeface="Calibri"/>
              </a:rPr>
              <a:t> as your primary development tool</a:t>
            </a:r>
            <a:endParaRPr sz="1800">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sz="1800">
                <a:latin typeface="Calibri"/>
                <a:ea typeface="Calibri"/>
                <a:cs typeface="Calibri"/>
                <a:sym typeface="Calibri"/>
              </a:rPr>
              <a:t>Foster competition </a:t>
            </a:r>
            <a:r>
              <a:rPr lang="en" sz="1800" i="1">
                <a:latin typeface="Calibri"/>
                <a:ea typeface="Calibri"/>
                <a:cs typeface="Calibri"/>
                <a:sym typeface="Calibri"/>
              </a:rPr>
              <a:t>and</a:t>
            </a:r>
            <a:r>
              <a:rPr lang="en" sz="1800">
                <a:latin typeface="Calibri"/>
                <a:ea typeface="Calibri"/>
                <a:cs typeface="Calibri"/>
                <a:sym typeface="Calibri"/>
              </a:rPr>
              <a:t> collaboration amongst your team</a:t>
            </a:r>
            <a:endParaRPr sz="1800">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sz="1800">
                <a:latin typeface="Calibri"/>
                <a:ea typeface="Calibri"/>
                <a:cs typeface="Calibri"/>
                <a:sym typeface="Calibri"/>
              </a:rPr>
              <a:t>Ask your team for input on how to improve your company’s D&amp;I in the workplace</a:t>
            </a:r>
            <a:endParaRPr sz="1800">
              <a:latin typeface="Calibri"/>
              <a:ea typeface="Calibri"/>
              <a:cs typeface="Calibri"/>
              <a:sym typeface="Calibri"/>
            </a:endParaRPr>
          </a:p>
          <a:p>
            <a:pPr marL="457200" lvl="0" indent="-342900" algn="l" rtl="0">
              <a:spcBef>
                <a:spcPts val="0"/>
              </a:spcBef>
              <a:spcAft>
                <a:spcPts val="0"/>
              </a:spcAft>
              <a:buClr>
                <a:srgbClr val="000000"/>
              </a:buClr>
              <a:buSzPts val="1800"/>
              <a:buFont typeface="Arial"/>
              <a:buChar char="➢"/>
            </a:pPr>
            <a:r>
              <a:rPr lang="en" sz="1800">
                <a:latin typeface="Calibri"/>
                <a:ea typeface="Calibri"/>
                <a:cs typeface="Calibri"/>
                <a:sym typeface="Calibri"/>
              </a:rPr>
              <a:t>Provide a </a:t>
            </a:r>
            <a:r>
              <a:rPr lang="en" sz="1800" b="1">
                <a:latin typeface="Calibri"/>
                <a:ea typeface="Calibri"/>
                <a:cs typeface="Calibri"/>
                <a:sym typeface="Calibri"/>
              </a:rPr>
              <a:t>safe space</a:t>
            </a:r>
            <a:r>
              <a:rPr lang="en" sz="1800">
                <a:latin typeface="Calibri"/>
                <a:ea typeface="Calibri"/>
                <a:cs typeface="Calibri"/>
                <a:sym typeface="Calibri"/>
              </a:rPr>
              <a:t> for honest feedback </a:t>
            </a:r>
            <a:endParaRPr sz="1800">
              <a:latin typeface="Calibri"/>
              <a:ea typeface="Calibri"/>
              <a:cs typeface="Calibri"/>
              <a:sym typeface="Calibri"/>
            </a:endParaRPr>
          </a:p>
          <a:p>
            <a:pPr marL="914400" lvl="1" indent="-342900" algn="l" rtl="0">
              <a:spcBef>
                <a:spcPts val="0"/>
              </a:spcBef>
              <a:spcAft>
                <a:spcPts val="0"/>
              </a:spcAft>
              <a:buClr>
                <a:srgbClr val="000000"/>
              </a:buClr>
              <a:buSzPts val="1800"/>
              <a:buFont typeface="Calibri"/>
              <a:buChar char="○"/>
            </a:pPr>
            <a:r>
              <a:rPr lang="en" sz="1800">
                <a:latin typeface="Calibri"/>
                <a:ea typeface="Calibri"/>
                <a:cs typeface="Calibri"/>
                <a:sym typeface="Calibri"/>
              </a:rPr>
              <a:t>Listen to, act on and reward feedback to foster trust</a:t>
            </a:r>
            <a:endParaRPr sz="1800">
              <a:latin typeface="Calibri"/>
              <a:ea typeface="Calibri"/>
              <a:cs typeface="Calibri"/>
              <a:sym typeface="Calibri"/>
            </a:endParaRPr>
          </a:p>
          <a:p>
            <a:pPr marL="457200" lvl="0" indent="-342900" algn="l" rtl="0">
              <a:spcBef>
                <a:spcPts val="0"/>
              </a:spcBef>
              <a:spcAft>
                <a:spcPts val="0"/>
              </a:spcAft>
              <a:buClr>
                <a:srgbClr val="000000"/>
              </a:buClr>
              <a:buSzPts val="1800"/>
              <a:buFont typeface="Arial"/>
              <a:buChar char="➢"/>
            </a:pPr>
            <a:r>
              <a:rPr lang="en" sz="1800">
                <a:latin typeface="Calibri"/>
                <a:ea typeface="Calibri"/>
                <a:cs typeface="Calibri"/>
                <a:sym typeface="Calibri"/>
              </a:rPr>
              <a:t>Incorporate regular shout-outs into your staff meetings to </a:t>
            </a:r>
            <a:r>
              <a:rPr lang="en" sz="1800" b="1">
                <a:latin typeface="Calibri"/>
                <a:ea typeface="Calibri"/>
                <a:cs typeface="Calibri"/>
                <a:sym typeface="Calibri"/>
              </a:rPr>
              <a:t>recognize achievements</a:t>
            </a:r>
            <a:r>
              <a:rPr lang="en" sz="1800">
                <a:latin typeface="Calibri"/>
                <a:ea typeface="Calibri"/>
                <a:cs typeface="Calibri"/>
                <a:sym typeface="Calibri"/>
              </a:rPr>
              <a:t> publicly</a:t>
            </a:r>
            <a:endParaRPr sz="1800">
              <a:latin typeface="Calibri"/>
              <a:ea typeface="Calibri"/>
              <a:cs typeface="Calibri"/>
              <a:sym typeface="Calibri"/>
            </a:endParaRPr>
          </a:p>
        </p:txBody>
      </p:sp>
      <p:sp>
        <p:nvSpPr>
          <p:cNvPr id="317" name="Google Shape;317;p3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sp>
        <p:nvSpPr>
          <p:cNvPr id="318" name="Google Shape;318;p39"/>
          <p:cNvSpPr txBox="1"/>
          <p:nvPr/>
        </p:nvSpPr>
        <p:spPr>
          <a:xfrm>
            <a:off x="515700" y="4387750"/>
            <a:ext cx="8112600" cy="400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Aft>
                <a:spcPts val="0"/>
              </a:spcAft>
              <a:buNone/>
            </a:pPr>
            <a:r>
              <a:rPr lang="en" b="1" dirty="0">
                <a:solidFill>
                  <a:schemeClr val="lt1"/>
                </a:solidFill>
                <a:latin typeface="Lato"/>
                <a:ea typeface="Lato"/>
                <a:cs typeface="Lato"/>
                <a:sym typeface="Lato"/>
              </a:rPr>
              <a:t>Lead by example - People pay attention to what leaders </a:t>
            </a:r>
            <a:r>
              <a:rPr lang="en" b="1" u="sng" dirty="0">
                <a:solidFill>
                  <a:schemeClr val="lt1"/>
                </a:solidFill>
                <a:latin typeface="Lato"/>
                <a:ea typeface="Lato"/>
                <a:cs typeface="Lato"/>
                <a:sym typeface="Lato"/>
              </a:rPr>
              <a:t>do</a:t>
            </a:r>
            <a:r>
              <a:rPr lang="en" b="1" dirty="0">
                <a:solidFill>
                  <a:schemeClr val="lt1"/>
                </a:solidFill>
                <a:latin typeface="Lato"/>
                <a:ea typeface="Lato"/>
                <a:cs typeface="Lato"/>
                <a:sym typeface="Lato"/>
              </a:rPr>
              <a:t>, not just what they say </a:t>
            </a:r>
            <a:endParaRPr b="1" dirty="0">
              <a:solidFill>
                <a:schemeClr val="l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0"/>
          <p:cNvSpPr txBox="1">
            <a:spLocks noGrp="1"/>
          </p:cNvSpPr>
          <p:nvPr>
            <p:ph type="ctrTitle"/>
          </p:nvPr>
        </p:nvSpPr>
        <p:spPr>
          <a:xfrm>
            <a:off x="742275" y="25172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a:solidFill>
                  <a:schemeClr val="accent2"/>
                </a:solidFill>
              </a:rPr>
              <a:t>DEI Change Management Roadmap/Tips</a:t>
            </a:r>
            <a:endParaRPr/>
          </a:p>
        </p:txBody>
      </p:sp>
      <p:sp>
        <p:nvSpPr>
          <p:cNvPr id="324" name="Google Shape;324;p40"/>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1"/>
          <p:cNvSpPr txBox="1">
            <a:spLocks noGrp="1"/>
          </p:cNvSpPr>
          <p:nvPr>
            <p:ph type="title"/>
          </p:nvPr>
        </p:nvSpPr>
        <p:spPr>
          <a:xfrm>
            <a:off x="52200" y="43275"/>
            <a:ext cx="7209300" cy="58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000000"/>
                </a:solidFill>
              </a:rPr>
              <a:t>DEI Change Management Roadmap</a:t>
            </a:r>
            <a:endParaRPr b="1">
              <a:solidFill>
                <a:srgbClr val="000000"/>
              </a:solidFill>
            </a:endParaRPr>
          </a:p>
        </p:txBody>
      </p:sp>
      <p:sp>
        <p:nvSpPr>
          <p:cNvPr id="330" name="Google Shape;330;p4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sp>
        <p:nvSpPr>
          <p:cNvPr id="331" name="Google Shape;331;p41"/>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41"/>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41"/>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1"/>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2</a:t>
            </a:r>
            <a:endParaRPr sz="600">
              <a:solidFill>
                <a:schemeClr val="dk2"/>
              </a:solidFill>
              <a:latin typeface="Lato"/>
              <a:ea typeface="Lato"/>
              <a:cs typeface="Lato"/>
              <a:sym typeface="Lato"/>
            </a:endParaRPr>
          </a:p>
        </p:txBody>
      </p:sp>
      <p:sp>
        <p:nvSpPr>
          <p:cNvPr id="335" name="Google Shape;335;p41"/>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1"/>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4</a:t>
            </a:r>
            <a:endParaRPr sz="600">
              <a:solidFill>
                <a:schemeClr val="dk2"/>
              </a:solidFill>
              <a:latin typeface="Lato"/>
              <a:ea typeface="Lato"/>
              <a:cs typeface="Lato"/>
              <a:sym typeface="Lato"/>
            </a:endParaRPr>
          </a:p>
        </p:txBody>
      </p:sp>
      <p:sp>
        <p:nvSpPr>
          <p:cNvPr id="337" name="Google Shape;337;p41"/>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1"/>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6</a:t>
            </a:r>
            <a:endParaRPr sz="600">
              <a:solidFill>
                <a:schemeClr val="dk2"/>
              </a:solidFill>
              <a:latin typeface="Lato"/>
              <a:ea typeface="Lato"/>
              <a:cs typeface="Lato"/>
              <a:sym typeface="Lato"/>
            </a:endParaRPr>
          </a:p>
        </p:txBody>
      </p:sp>
      <p:sp>
        <p:nvSpPr>
          <p:cNvPr id="339" name="Google Shape;339;p41"/>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1"/>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7</a:t>
            </a:r>
            <a:endParaRPr sz="600">
              <a:solidFill>
                <a:schemeClr val="dk2"/>
              </a:solidFill>
              <a:latin typeface="Lato"/>
              <a:ea typeface="Lato"/>
              <a:cs typeface="Lato"/>
              <a:sym typeface="Lato"/>
            </a:endParaRPr>
          </a:p>
        </p:txBody>
      </p:sp>
      <p:sp>
        <p:nvSpPr>
          <p:cNvPr id="341" name="Google Shape;341;p41"/>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1"/>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5</a:t>
            </a:r>
            <a:endParaRPr sz="600">
              <a:solidFill>
                <a:schemeClr val="dk2"/>
              </a:solidFill>
              <a:latin typeface="Lato"/>
              <a:ea typeface="Lato"/>
              <a:cs typeface="Lato"/>
              <a:sym typeface="Lato"/>
            </a:endParaRPr>
          </a:p>
        </p:txBody>
      </p:sp>
      <p:sp>
        <p:nvSpPr>
          <p:cNvPr id="343" name="Google Shape;343;p41"/>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1"/>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3</a:t>
            </a:r>
            <a:endParaRPr sz="600">
              <a:solidFill>
                <a:schemeClr val="dk2"/>
              </a:solidFill>
              <a:latin typeface="Lato"/>
              <a:ea typeface="Lato"/>
              <a:cs typeface="Lato"/>
              <a:sym typeface="Lato"/>
            </a:endParaRPr>
          </a:p>
        </p:txBody>
      </p:sp>
      <p:sp>
        <p:nvSpPr>
          <p:cNvPr id="345" name="Google Shape;345;p41"/>
          <p:cNvSpPr txBox="1"/>
          <p:nvPr/>
        </p:nvSpPr>
        <p:spPr>
          <a:xfrm>
            <a:off x="5620500" y="1156100"/>
            <a:ext cx="917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dk2"/>
                </a:solidFill>
                <a:latin typeface="Lato"/>
                <a:ea typeface="Lato"/>
                <a:cs typeface="Lato"/>
                <a:sym typeface="Lato"/>
              </a:rPr>
              <a:t>Create Short-Term Wins</a:t>
            </a:r>
            <a:endParaRPr sz="900">
              <a:solidFill>
                <a:schemeClr val="dk2"/>
              </a:solidFill>
              <a:latin typeface="Lato"/>
              <a:ea typeface="Lato"/>
              <a:cs typeface="Lato"/>
              <a:sym typeface="Lato"/>
            </a:endParaRPr>
          </a:p>
        </p:txBody>
      </p:sp>
      <p:sp>
        <p:nvSpPr>
          <p:cNvPr id="346" name="Google Shape;346;p41"/>
          <p:cNvSpPr txBox="1"/>
          <p:nvPr/>
        </p:nvSpPr>
        <p:spPr>
          <a:xfrm>
            <a:off x="2667325" y="3988375"/>
            <a:ext cx="788100" cy="3135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dk2"/>
                </a:solidFill>
                <a:latin typeface="Lato"/>
                <a:ea typeface="Lato"/>
                <a:cs typeface="Lato"/>
                <a:sym typeface="Lato"/>
              </a:rPr>
              <a:t>Create a Vision for Change</a:t>
            </a:r>
            <a:endParaRPr sz="900">
              <a:solidFill>
                <a:schemeClr val="dk2"/>
              </a:solidFill>
              <a:latin typeface="Lato"/>
              <a:ea typeface="Lato"/>
              <a:cs typeface="Lato"/>
              <a:sym typeface="Lato"/>
            </a:endParaRPr>
          </a:p>
        </p:txBody>
      </p:sp>
      <p:sp>
        <p:nvSpPr>
          <p:cNvPr id="347" name="Google Shape;347;p41"/>
          <p:cNvSpPr txBox="1"/>
          <p:nvPr/>
        </p:nvSpPr>
        <p:spPr>
          <a:xfrm>
            <a:off x="4551700" y="3962575"/>
            <a:ext cx="1075500" cy="3651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dk2"/>
                </a:solidFill>
                <a:latin typeface="Lato"/>
                <a:ea typeface="Lato"/>
                <a:cs typeface="Lato"/>
                <a:sym typeface="Lato"/>
              </a:rPr>
              <a:t>Alleviate and Remove Barriers</a:t>
            </a:r>
            <a:endParaRPr sz="900">
              <a:solidFill>
                <a:schemeClr val="dk2"/>
              </a:solidFill>
              <a:latin typeface="Lato"/>
              <a:ea typeface="Lato"/>
              <a:cs typeface="Lato"/>
              <a:sym typeface="Lato"/>
            </a:endParaRPr>
          </a:p>
        </p:txBody>
      </p:sp>
      <p:sp>
        <p:nvSpPr>
          <p:cNvPr id="348" name="Google Shape;348;p41"/>
          <p:cNvSpPr txBox="1"/>
          <p:nvPr/>
        </p:nvSpPr>
        <p:spPr>
          <a:xfrm>
            <a:off x="1379850" y="1467200"/>
            <a:ext cx="1286400" cy="365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dk2"/>
                </a:solidFill>
                <a:latin typeface="Lato"/>
                <a:ea typeface="Lato"/>
                <a:cs typeface="Lato"/>
                <a:sym typeface="Lato"/>
              </a:rPr>
              <a:t>Form a Powerful Coalition</a:t>
            </a:r>
            <a:endParaRPr sz="900">
              <a:solidFill>
                <a:schemeClr val="dk2"/>
              </a:solidFill>
              <a:latin typeface="Lato"/>
              <a:ea typeface="Lato"/>
              <a:cs typeface="Lato"/>
              <a:sym typeface="Lato"/>
            </a:endParaRPr>
          </a:p>
        </p:txBody>
      </p:sp>
      <p:sp>
        <p:nvSpPr>
          <p:cNvPr id="349" name="Google Shape;349;p41"/>
          <p:cNvSpPr txBox="1"/>
          <p:nvPr/>
        </p:nvSpPr>
        <p:spPr>
          <a:xfrm>
            <a:off x="3513375" y="1463300"/>
            <a:ext cx="1075500" cy="226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dk2"/>
                </a:solidFill>
                <a:latin typeface="Lato"/>
                <a:ea typeface="Lato"/>
                <a:cs typeface="Lato"/>
                <a:sym typeface="Lato"/>
              </a:rPr>
              <a:t>Communicate the Vision</a:t>
            </a:r>
            <a:endParaRPr sz="900">
              <a:solidFill>
                <a:schemeClr val="dk2"/>
              </a:solidFill>
              <a:latin typeface="Lato"/>
              <a:ea typeface="Lato"/>
              <a:cs typeface="Lato"/>
              <a:sym typeface="Lato"/>
            </a:endParaRPr>
          </a:p>
        </p:txBody>
      </p:sp>
      <p:sp>
        <p:nvSpPr>
          <p:cNvPr id="350" name="Google Shape;350;p41"/>
          <p:cNvSpPr txBox="1"/>
          <p:nvPr/>
        </p:nvSpPr>
        <p:spPr>
          <a:xfrm>
            <a:off x="647433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dk2"/>
                </a:solidFill>
                <a:latin typeface="Lato"/>
                <a:ea typeface="Lato"/>
                <a:cs typeface="Lato"/>
                <a:sym typeface="Lato"/>
              </a:rPr>
              <a:t>Build on the Change</a:t>
            </a:r>
            <a:endParaRPr sz="900">
              <a:solidFill>
                <a:schemeClr val="dk2"/>
              </a:solidFill>
              <a:latin typeface="Lato"/>
              <a:ea typeface="Lato"/>
              <a:cs typeface="Lato"/>
              <a:sym typeface="Lato"/>
            </a:endParaRPr>
          </a:p>
        </p:txBody>
      </p:sp>
      <p:sp>
        <p:nvSpPr>
          <p:cNvPr id="351" name="Google Shape;351;p41"/>
          <p:cNvSpPr txBox="1"/>
          <p:nvPr/>
        </p:nvSpPr>
        <p:spPr>
          <a:xfrm>
            <a:off x="262950" y="3991750"/>
            <a:ext cx="78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2"/>
                </a:solidFill>
                <a:latin typeface="Lato"/>
                <a:ea typeface="Lato"/>
                <a:cs typeface="Lato"/>
                <a:sym typeface="Lato"/>
              </a:rPr>
              <a:t>Create Urgency</a:t>
            </a:r>
            <a:endParaRPr sz="900">
              <a:solidFill>
                <a:schemeClr val="dk2"/>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352" name="Google Shape;352;p41"/>
          <p:cNvSpPr txBox="1"/>
          <p:nvPr/>
        </p:nvSpPr>
        <p:spPr>
          <a:xfrm>
            <a:off x="7841875" y="1241900"/>
            <a:ext cx="11874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2"/>
                </a:solidFill>
                <a:latin typeface="Lato"/>
                <a:ea typeface="Lato"/>
                <a:cs typeface="Lato"/>
                <a:sym typeface="Lato"/>
              </a:rPr>
              <a:t>Anchor the Changes in Corporate Culture</a:t>
            </a:r>
            <a:endParaRPr sz="900">
              <a:solidFill>
                <a:schemeClr val="dk2"/>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353" name="Google Shape;353;p41"/>
          <p:cNvSpPr/>
          <p:nvPr/>
        </p:nvSpPr>
        <p:spPr>
          <a:xfrm rot="-2700000">
            <a:off x="489617" y="365217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1"/>
          <p:cNvSpPr/>
          <p:nvPr/>
        </p:nvSpPr>
        <p:spPr>
          <a:xfrm flipH="1">
            <a:off x="589939" y="37858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1</a:t>
            </a:r>
            <a:endParaRPr sz="600">
              <a:solidFill>
                <a:schemeClr val="dk2"/>
              </a:solidFill>
              <a:latin typeface="Lato"/>
              <a:ea typeface="Lato"/>
              <a:cs typeface="Lato"/>
              <a:sym typeface="Lato"/>
            </a:endParaRPr>
          </a:p>
        </p:txBody>
      </p:sp>
      <p:sp>
        <p:nvSpPr>
          <p:cNvPr id="355" name="Google Shape;355;p41"/>
          <p:cNvSpPr/>
          <p:nvPr/>
        </p:nvSpPr>
        <p:spPr>
          <a:xfrm rot="8100000">
            <a:off x="8304767" y="18119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1"/>
          <p:cNvSpPr/>
          <p:nvPr/>
        </p:nvSpPr>
        <p:spPr>
          <a:xfrm>
            <a:off x="8405089" y="191224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8</a:t>
            </a:r>
            <a:endParaRPr sz="600">
              <a:solidFill>
                <a:schemeClr val="dk2"/>
              </a:solidFill>
              <a:latin typeface="Lato"/>
              <a:ea typeface="Lato"/>
              <a:cs typeface="Lato"/>
              <a:sym typeface="Lato"/>
            </a:endParaRPr>
          </a:p>
        </p:txBody>
      </p:sp>
      <p:sp>
        <p:nvSpPr>
          <p:cNvPr id="357" name="Google Shape;357;p41"/>
          <p:cNvSpPr txBox="1"/>
          <p:nvPr/>
        </p:nvSpPr>
        <p:spPr>
          <a:xfrm>
            <a:off x="929075" y="4382300"/>
            <a:ext cx="27315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Lato"/>
                <a:ea typeface="Lato"/>
                <a:cs typeface="Lato"/>
                <a:sym typeface="Lato"/>
              </a:rPr>
              <a:t>Executive Leadership</a:t>
            </a:r>
            <a:endParaRPr>
              <a:latin typeface="Lato"/>
              <a:ea typeface="Lato"/>
              <a:cs typeface="Lato"/>
              <a:sym typeface="Lato"/>
            </a:endParaRPr>
          </a:p>
        </p:txBody>
      </p:sp>
      <p:sp>
        <p:nvSpPr>
          <p:cNvPr id="358" name="Google Shape;358;p41"/>
          <p:cNvSpPr txBox="1"/>
          <p:nvPr/>
        </p:nvSpPr>
        <p:spPr>
          <a:xfrm>
            <a:off x="5156500" y="4382300"/>
            <a:ext cx="27315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Lato"/>
                <a:ea typeface="Lato"/>
                <a:cs typeface="Lato"/>
                <a:sym typeface="Lato"/>
              </a:rPr>
              <a:t>Middle Managers</a:t>
            </a:r>
            <a:endParaRPr>
              <a:latin typeface="Lato"/>
              <a:ea typeface="Lato"/>
              <a:cs typeface="Lato"/>
              <a:sym typeface="Lato"/>
            </a:endParaRPr>
          </a:p>
        </p:txBody>
      </p:sp>
      <p:sp>
        <p:nvSpPr>
          <p:cNvPr id="359" name="Google Shape;359;p41"/>
          <p:cNvSpPr/>
          <p:nvPr/>
        </p:nvSpPr>
        <p:spPr>
          <a:xfrm>
            <a:off x="3183725" y="4545400"/>
            <a:ext cx="788100" cy="109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1"/>
          <p:cNvSpPr/>
          <p:nvPr/>
        </p:nvSpPr>
        <p:spPr>
          <a:xfrm rot="10800000">
            <a:off x="516450" y="4545525"/>
            <a:ext cx="868200" cy="109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1"/>
          <p:cNvSpPr/>
          <p:nvPr/>
        </p:nvSpPr>
        <p:spPr>
          <a:xfrm>
            <a:off x="7299700" y="4545400"/>
            <a:ext cx="1371600" cy="96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1"/>
          <p:cNvSpPr/>
          <p:nvPr/>
        </p:nvSpPr>
        <p:spPr>
          <a:xfrm rot="10800000">
            <a:off x="4357625" y="4545400"/>
            <a:ext cx="1371600" cy="96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3" name="Google Shape;363;p41"/>
          <p:cNvCxnSpPr/>
          <p:nvPr/>
        </p:nvCxnSpPr>
        <p:spPr>
          <a:xfrm>
            <a:off x="4158075" y="4327675"/>
            <a:ext cx="0" cy="581100"/>
          </a:xfrm>
          <a:prstGeom prst="straightConnector1">
            <a:avLst/>
          </a:prstGeom>
          <a:noFill/>
          <a:ln w="38100" cap="flat" cmpd="sng">
            <a:solidFill>
              <a:schemeClr val="dk2"/>
            </a:solidFill>
            <a:prstDash val="solid"/>
            <a:round/>
            <a:headEnd type="none" w="med" len="med"/>
            <a:tailEnd type="none" w="med" len="med"/>
          </a:ln>
        </p:spPr>
      </p:cxnSp>
      <p:sp>
        <p:nvSpPr>
          <p:cNvPr id="364" name="Google Shape;364;p41"/>
          <p:cNvSpPr txBox="1">
            <a:spLocks noGrp="1"/>
          </p:cNvSpPr>
          <p:nvPr>
            <p:ph type="body" idx="4294967295"/>
          </p:nvPr>
        </p:nvSpPr>
        <p:spPr>
          <a:xfrm>
            <a:off x="490500" y="606800"/>
            <a:ext cx="8048700" cy="677100"/>
          </a:xfrm>
          <a:prstGeom prst="rect">
            <a:avLst/>
          </a:prstGeom>
          <a:noFill/>
          <a:ln>
            <a:noFill/>
          </a:ln>
        </p:spPr>
        <p:txBody>
          <a:bodyPr spcFirstLastPara="1" wrap="square" lIns="68575" tIns="34275" rIns="68575" bIns="34275" anchor="t" anchorCtr="0">
            <a:normAutofit fontScale="92500" lnSpcReduction="20000"/>
          </a:bodyPr>
          <a:lstStyle/>
          <a:p>
            <a:pPr marL="0" lvl="0" indent="0" algn="ctr" rtl="0">
              <a:lnSpc>
                <a:spcPct val="100000"/>
              </a:lnSpc>
              <a:spcBef>
                <a:spcPts val="0"/>
              </a:spcBef>
              <a:spcAft>
                <a:spcPts val="0"/>
              </a:spcAft>
              <a:buNone/>
            </a:pPr>
            <a:r>
              <a:rPr lang="en" sz="1600">
                <a:latin typeface="Calibri"/>
                <a:ea typeface="Calibri"/>
                <a:cs typeface="Calibri"/>
                <a:sym typeface="Calibri"/>
              </a:rPr>
              <a:t>Although there are clear benefits to implementing Diversity, Equity and Inclusion initiatives, it is essential to recognize that these initiatives involve significant change, and should be implemented using a formal Change Management Approach.</a:t>
            </a:r>
            <a:endParaRPr sz="1600">
              <a:latin typeface="Calibri"/>
              <a:ea typeface="Calibri"/>
              <a:cs typeface="Calibri"/>
              <a:sym typeface="Calibri"/>
            </a:endParaRPr>
          </a:p>
        </p:txBody>
      </p:sp>
      <p:sp>
        <p:nvSpPr>
          <p:cNvPr id="365" name="Google Shape;365;p41"/>
          <p:cNvSpPr txBox="1"/>
          <p:nvPr/>
        </p:nvSpPr>
        <p:spPr>
          <a:xfrm>
            <a:off x="52200" y="4862925"/>
            <a:ext cx="3848100" cy="153900"/>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 sz="1000" u="sng">
                <a:solidFill>
                  <a:schemeClr val="hlink"/>
                </a:solidFill>
                <a:latin typeface="Lato"/>
                <a:ea typeface="Lato"/>
                <a:cs typeface="Lato"/>
                <a:sym typeface="Lato"/>
                <a:hlinkClick r:id="rId3"/>
              </a:rPr>
              <a:t>https://www.kotterinc.com/8-step-process-for-leading-change/</a:t>
            </a:r>
            <a:endParaRPr sz="10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DEI Toolkit for Managers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sp>
        <p:nvSpPr>
          <p:cNvPr id="371" name="Google Shape;371;p42"/>
          <p:cNvSpPr txBox="1">
            <a:spLocks noGrp="1"/>
          </p:cNvSpPr>
          <p:nvPr>
            <p:ph type="title"/>
          </p:nvPr>
        </p:nvSpPr>
        <p:spPr>
          <a:xfrm>
            <a:off x="189450" y="0"/>
            <a:ext cx="8765100" cy="69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E7AD49"/>
              </a:buClr>
              <a:buSzPts val="3300"/>
              <a:buFont typeface="Calibri"/>
              <a:buNone/>
            </a:pPr>
            <a:r>
              <a:rPr lang="en" b="1" dirty="0">
                <a:solidFill>
                  <a:srgbClr val="000000"/>
                </a:solidFill>
              </a:rPr>
              <a:t>Change Management Roadmap/Tips</a:t>
            </a:r>
            <a:r>
              <a:rPr lang="en" sz="3000" b="1" dirty="0">
                <a:solidFill>
                  <a:srgbClr val="202124"/>
                </a:solidFill>
              </a:rPr>
              <a:t>  </a:t>
            </a:r>
            <a:endParaRPr sz="3000" b="1" dirty="0">
              <a:solidFill>
                <a:srgbClr val="202124"/>
              </a:solidFill>
            </a:endParaRPr>
          </a:p>
        </p:txBody>
      </p:sp>
      <p:sp>
        <p:nvSpPr>
          <p:cNvPr id="372" name="Google Shape;372;p42"/>
          <p:cNvSpPr txBox="1">
            <a:spLocks noGrp="1"/>
          </p:cNvSpPr>
          <p:nvPr>
            <p:ph type="body" idx="4294967295"/>
          </p:nvPr>
        </p:nvSpPr>
        <p:spPr>
          <a:xfrm>
            <a:off x="1213950" y="595650"/>
            <a:ext cx="6801300" cy="652200"/>
          </a:xfrm>
          <a:prstGeom prst="rect">
            <a:avLst/>
          </a:prstGeom>
          <a:noFill/>
          <a:ln>
            <a:noFill/>
          </a:ln>
        </p:spPr>
        <p:txBody>
          <a:bodyPr spcFirstLastPara="1" wrap="square" lIns="68575" tIns="34275" rIns="68575" bIns="34275" anchor="t" anchorCtr="0">
            <a:normAutofit fontScale="92500" lnSpcReduction="20000"/>
          </a:bodyPr>
          <a:lstStyle/>
          <a:p>
            <a:pPr marL="0" lvl="0" indent="0" algn="ctr" rtl="0">
              <a:lnSpc>
                <a:spcPct val="90000"/>
              </a:lnSpc>
              <a:spcBef>
                <a:spcPts val="0"/>
              </a:spcBef>
              <a:spcAft>
                <a:spcPts val="0"/>
              </a:spcAft>
              <a:buNone/>
            </a:pPr>
            <a:r>
              <a:rPr lang="en" sz="1700">
                <a:solidFill>
                  <a:srgbClr val="073763"/>
                </a:solidFill>
                <a:latin typeface="Calibri"/>
                <a:ea typeface="Calibri"/>
                <a:cs typeface="Calibri"/>
                <a:sym typeface="Calibri"/>
              </a:rPr>
              <a:t>Because middle managers ultimately shape the environment and daily experiences of employees, they play a key role starting with </a:t>
            </a:r>
            <a:r>
              <a:rPr lang="en" sz="1700" b="1" u="sng">
                <a:solidFill>
                  <a:srgbClr val="073763"/>
                </a:solidFill>
                <a:latin typeface="Calibri"/>
                <a:ea typeface="Calibri"/>
                <a:cs typeface="Calibri"/>
                <a:sym typeface="Calibri"/>
              </a:rPr>
              <a:t>Step 4</a:t>
            </a:r>
            <a:r>
              <a:rPr lang="en" sz="1700">
                <a:solidFill>
                  <a:srgbClr val="073763"/>
                </a:solidFill>
                <a:latin typeface="Calibri"/>
                <a:ea typeface="Calibri"/>
                <a:cs typeface="Calibri"/>
                <a:sym typeface="Calibri"/>
              </a:rPr>
              <a:t> shown in this model: </a:t>
            </a:r>
            <a:r>
              <a:rPr lang="en" sz="1700" b="1" i="1">
                <a:solidFill>
                  <a:srgbClr val="073763"/>
                </a:solidFill>
                <a:latin typeface="Calibri"/>
                <a:ea typeface="Calibri"/>
                <a:cs typeface="Calibri"/>
                <a:sym typeface="Calibri"/>
              </a:rPr>
              <a:t>Communicate the Vision for Change</a:t>
            </a:r>
            <a:r>
              <a:rPr lang="en" sz="1700">
                <a:solidFill>
                  <a:srgbClr val="073763"/>
                </a:solidFill>
                <a:latin typeface="Calibri"/>
                <a:ea typeface="Calibri"/>
                <a:cs typeface="Calibri"/>
                <a:sym typeface="Calibri"/>
              </a:rPr>
              <a:t>.</a:t>
            </a:r>
            <a:endParaRPr sz="1700">
              <a:solidFill>
                <a:srgbClr val="073763"/>
              </a:solidFill>
              <a:latin typeface="Calibri"/>
              <a:ea typeface="Calibri"/>
              <a:cs typeface="Calibri"/>
              <a:sym typeface="Calibri"/>
            </a:endParaRPr>
          </a:p>
        </p:txBody>
      </p:sp>
      <p:sp>
        <p:nvSpPr>
          <p:cNvPr id="373" name="Google Shape;373;p42"/>
          <p:cNvSpPr txBox="1"/>
          <p:nvPr/>
        </p:nvSpPr>
        <p:spPr>
          <a:xfrm>
            <a:off x="192775" y="1247850"/>
            <a:ext cx="8836500" cy="352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a:latin typeface="Calibri"/>
                <a:ea typeface="Calibri"/>
                <a:cs typeface="Calibri"/>
                <a:sym typeface="Calibri"/>
              </a:rPr>
              <a:t>Step One: Create Urgency</a:t>
            </a:r>
            <a:endParaRPr b="1">
              <a:latin typeface="Calibri"/>
              <a:ea typeface="Calibri"/>
              <a:cs typeface="Calibri"/>
              <a:sym typeface="Calibri"/>
            </a:endParaRPr>
          </a:p>
          <a:p>
            <a:pPr marL="114300" lvl="0" indent="0" algn="l" rtl="0">
              <a:lnSpc>
                <a:spcPct val="115000"/>
              </a:lnSpc>
              <a:spcBef>
                <a:spcPts val="0"/>
              </a:spcBef>
              <a:spcAft>
                <a:spcPts val="0"/>
              </a:spcAft>
              <a:buNone/>
            </a:pPr>
            <a:r>
              <a:rPr lang="en" sz="1350">
                <a:latin typeface="Calibri"/>
                <a:ea typeface="Calibri"/>
                <a:cs typeface="Calibri"/>
                <a:sym typeface="Calibri"/>
              </a:rPr>
              <a:t>In this step, we determine the need for a DEI intervention. First, there needs to an understanding that the intervention is a necessity. A comprehensive audit that includes focus groups, questionnaires, record assessment, cultural competency continuum, and a SWOT analysis can accomplish this. Next, after completing the audit, a compelling business case will need to be presented. The business case should include the potential business impact, return on investment and the risk of not implementing the intervention.</a:t>
            </a:r>
            <a:endParaRPr sz="1350">
              <a:latin typeface="Calibri"/>
              <a:ea typeface="Calibri"/>
              <a:cs typeface="Calibri"/>
              <a:sym typeface="Calibri"/>
            </a:endParaRPr>
          </a:p>
          <a:p>
            <a:pPr marL="0" lvl="0" indent="0" algn="l" rtl="0">
              <a:lnSpc>
                <a:spcPct val="115000"/>
              </a:lnSpc>
              <a:spcBef>
                <a:spcPts val="0"/>
              </a:spcBef>
              <a:spcAft>
                <a:spcPts val="0"/>
              </a:spcAft>
              <a:buNone/>
            </a:pPr>
            <a:r>
              <a:rPr lang="en" b="1">
                <a:latin typeface="Calibri"/>
                <a:ea typeface="Calibri"/>
                <a:cs typeface="Calibri"/>
                <a:sym typeface="Calibri"/>
              </a:rPr>
              <a:t>Step Two: Form a Powerful Coalition</a:t>
            </a:r>
            <a:endParaRPr b="1">
              <a:latin typeface="Calibri"/>
              <a:ea typeface="Calibri"/>
              <a:cs typeface="Calibri"/>
              <a:sym typeface="Calibri"/>
            </a:endParaRPr>
          </a:p>
          <a:p>
            <a:pPr marL="114300" lvl="0" indent="0" algn="l" rtl="0">
              <a:lnSpc>
                <a:spcPct val="115000"/>
              </a:lnSpc>
              <a:spcBef>
                <a:spcPts val="0"/>
              </a:spcBef>
              <a:spcAft>
                <a:spcPts val="0"/>
              </a:spcAft>
              <a:buNone/>
            </a:pPr>
            <a:r>
              <a:rPr lang="en" sz="1350">
                <a:latin typeface="Calibri"/>
                <a:ea typeface="Calibri"/>
                <a:cs typeface="Calibri"/>
                <a:sym typeface="Calibri"/>
              </a:rPr>
              <a:t>This step involves building a team of diversity champions, leaders, and sponsors. These are the individuals who will help gain buy-in from others in the organization. They will serve as influential DEI change agents that are needed for the change. They may also assist in creating and implementing the DEI intervention.</a:t>
            </a:r>
            <a:endParaRPr sz="1350">
              <a:latin typeface="Calibri"/>
              <a:ea typeface="Calibri"/>
              <a:cs typeface="Calibri"/>
              <a:sym typeface="Calibri"/>
            </a:endParaRPr>
          </a:p>
          <a:p>
            <a:pPr marL="0" lvl="0" indent="0" algn="l" rtl="0">
              <a:lnSpc>
                <a:spcPct val="115000"/>
              </a:lnSpc>
              <a:spcBef>
                <a:spcPts val="0"/>
              </a:spcBef>
              <a:spcAft>
                <a:spcPts val="0"/>
              </a:spcAft>
              <a:buNone/>
            </a:pPr>
            <a:r>
              <a:rPr lang="en" b="1">
                <a:latin typeface="Calibri"/>
                <a:ea typeface="Calibri"/>
                <a:cs typeface="Calibri"/>
                <a:sym typeface="Calibri"/>
              </a:rPr>
              <a:t>Step Three: Create a Vision for Change</a:t>
            </a:r>
            <a:endParaRPr b="1">
              <a:latin typeface="Calibri"/>
              <a:ea typeface="Calibri"/>
              <a:cs typeface="Calibri"/>
              <a:sym typeface="Calibri"/>
            </a:endParaRPr>
          </a:p>
          <a:p>
            <a:pPr marL="114300" lvl="0" indent="0" algn="l" rtl="0">
              <a:lnSpc>
                <a:spcPct val="115000"/>
              </a:lnSpc>
              <a:spcBef>
                <a:spcPts val="0"/>
              </a:spcBef>
              <a:spcAft>
                <a:spcPts val="0"/>
              </a:spcAft>
              <a:buNone/>
            </a:pPr>
            <a:r>
              <a:rPr lang="en" sz="1350">
                <a:latin typeface="Calibri"/>
                <a:ea typeface="Calibri"/>
                <a:cs typeface="Calibri"/>
                <a:sym typeface="Calibri"/>
              </a:rPr>
              <a:t>In this step, a vision should be created for the DEI initiative. Where do you see the intervention going, and how will it make a difference in the organization? The vision should consider those who will disrupt the organization with the change and those who the change will impact. Without this, there can be an increased chance of resistance within the organization.</a:t>
            </a:r>
            <a:endParaRPr sz="1350" b="1">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3"/>
          <p:cNvSpPr txBox="1">
            <a:spLocks noGrp="1"/>
          </p:cNvSpPr>
          <p:nvPr>
            <p:ph type="title"/>
          </p:nvPr>
        </p:nvSpPr>
        <p:spPr>
          <a:xfrm>
            <a:off x="226375" y="84635"/>
            <a:ext cx="8254200" cy="64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rgbClr val="000000"/>
                </a:solidFill>
              </a:rPr>
              <a:t>Change Management Roadmap/Tips</a:t>
            </a:r>
            <a:endParaRPr b="1" dirty="0">
              <a:solidFill>
                <a:srgbClr val="000000"/>
              </a:solidFill>
            </a:endParaRPr>
          </a:p>
        </p:txBody>
      </p:sp>
      <p:sp>
        <p:nvSpPr>
          <p:cNvPr id="379" name="Google Shape;379;p4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sp>
        <p:nvSpPr>
          <p:cNvPr id="380" name="Google Shape;380;p43"/>
          <p:cNvSpPr txBox="1"/>
          <p:nvPr/>
        </p:nvSpPr>
        <p:spPr>
          <a:xfrm>
            <a:off x="295200" y="812125"/>
            <a:ext cx="8469000" cy="3336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latin typeface="Calibri"/>
                <a:ea typeface="Calibri"/>
                <a:cs typeface="Calibri"/>
                <a:sym typeface="Calibri"/>
              </a:rPr>
              <a:t>Step Four: Communicate the Vision</a:t>
            </a:r>
            <a:endParaRPr sz="1500" b="1">
              <a:latin typeface="Calibri"/>
              <a:ea typeface="Calibri"/>
              <a:cs typeface="Calibri"/>
              <a:sym typeface="Calibri"/>
            </a:endParaRPr>
          </a:p>
          <a:p>
            <a:pPr marL="114300" lvl="0" indent="0" algn="l" rtl="0">
              <a:lnSpc>
                <a:spcPct val="115000"/>
              </a:lnSpc>
              <a:spcBef>
                <a:spcPts val="0"/>
              </a:spcBef>
              <a:spcAft>
                <a:spcPts val="0"/>
              </a:spcAft>
              <a:buNone/>
            </a:pPr>
            <a:r>
              <a:rPr lang="en" sz="1500">
                <a:latin typeface="Calibri"/>
                <a:ea typeface="Calibri"/>
                <a:cs typeface="Calibri"/>
                <a:sym typeface="Calibri"/>
              </a:rPr>
              <a:t>When sharing any change, ensure the message includes information that shows the change is purposeful, desirable and feasible. Because of the possible uncomfortable environment creating a DEI intervention can invite, communicating the vision appropriately is imperative. It is not only essential to communicate the change correctly, but also just as vital to have the suitable person share the vision. The message should be consistent, from the Executive Level, to people leaders, to all employees.</a:t>
            </a:r>
            <a:endParaRPr sz="1500">
              <a:latin typeface="Calibri"/>
              <a:ea typeface="Calibri"/>
              <a:cs typeface="Calibri"/>
              <a:sym typeface="Calibri"/>
            </a:endParaRPr>
          </a:p>
          <a:p>
            <a:pPr marL="0" lvl="0" indent="0" algn="l" rtl="0">
              <a:lnSpc>
                <a:spcPct val="115000"/>
              </a:lnSpc>
              <a:spcBef>
                <a:spcPts val="0"/>
              </a:spcBef>
              <a:spcAft>
                <a:spcPts val="0"/>
              </a:spcAft>
              <a:buNone/>
            </a:pPr>
            <a:endParaRPr sz="1500" b="1">
              <a:latin typeface="Calibri"/>
              <a:ea typeface="Calibri"/>
              <a:cs typeface="Calibri"/>
              <a:sym typeface="Calibri"/>
            </a:endParaRPr>
          </a:p>
          <a:p>
            <a:pPr marL="0" lvl="0" indent="0" algn="l" rtl="0">
              <a:lnSpc>
                <a:spcPct val="115000"/>
              </a:lnSpc>
              <a:spcBef>
                <a:spcPts val="0"/>
              </a:spcBef>
              <a:spcAft>
                <a:spcPts val="0"/>
              </a:spcAft>
              <a:buNone/>
            </a:pPr>
            <a:r>
              <a:rPr lang="en" sz="1500" b="1">
                <a:latin typeface="Calibri"/>
                <a:ea typeface="Calibri"/>
                <a:cs typeface="Calibri"/>
                <a:sym typeface="Calibri"/>
              </a:rPr>
              <a:t>Step Five: Alleviate and Remove Barriers</a:t>
            </a:r>
            <a:endParaRPr sz="1500" b="1">
              <a:latin typeface="Calibri"/>
              <a:ea typeface="Calibri"/>
              <a:cs typeface="Calibri"/>
              <a:sym typeface="Calibri"/>
            </a:endParaRPr>
          </a:p>
          <a:p>
            <a:pPr marL="114300" lvl="0" indent="0" algn="l" rtl="0">
              <a:lnSpc>
                <a:spcPct val="115000"/>
              </a:lnSpc>
              <a:spcBef>
                <a:spcPts val="0"/>
              </a:spcBef>
              <a:spcAft>
                <a:spcPts val="0"/>
              </a:spcAft>
              <a:buNone/>
            </a:pPr>
            <a:r>
              <a:rPr lang="en" sz="1500">
                <a:latin typeface="Calibri"/>
                <a:ea typeface="Calibri"/>
                <a:cs typeface="Calibri"/>
                <a:sym typeface="Calibri"/>
              </a:rPr>
              <a:t>Not understanding the need for a DEI intervention, not wanting the intervention and resisting the intervention are a few barriers middle managers may face when attempting to implement a new DEI intervention. Ask questions, utilize the resources available, and be transparent about what can and can’t be accomplished.</a:t>
            </a:r>
            <a:endParaRPr sz="1500" b="1">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4"/>
          <p:cNvSpPr txBox="1">
            <a:spLocks noGrp="1"/>
          </p:cNvSpPr>
          <p:nvPr>
            <p:ph type="title"/>
          </p:nvPr>
        </p:nvSpPr>
        <p:spPr>
          <a:xfrm>
            <a:off x="295200" y="133067"/>
            <a:ext cx="8254200" cy="64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rgbClr val="000000"/>
                </a:solidFill>
              </a:rPr>
              <a:t>Change Management Roadmap/Tips</a:t>
            </a:r>
            <a:endParaRPr b="1" dirty="0">
              <a:solidFill>
                <a:srgbClr val="000000"/>
              </a:solidFill>
            </a:endParaRPr>
          </a:p>
        </p:txBody>
      </p:sp>
      <p:sp>
        <p:nvSpPr>
          <p:cNvPr id="386" name="Google Shape;386;p4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sp>
        <p:nvSpPr>
          <p:cNvPr id="387" name="Google Shape;387;p44"/>
          <p:cNvSpPr txBox="1"/>
          <p:nvPr/>
        </p:nvSpPr>
        <p:spPr>
          <a:xfrm>
            <a:off x="295200" y="812125"/>
            <a:ext cx="8469000" cy="386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latin typeface="Calibri"/>
                <a:ea typeface="Calibri"/>
                <a:cs typeface="Calibri"/>
                <a:sym typeface="Calibri"/>
              </a:rPr>
              <a:t>Step Six: Create Short-Term Wins</a:t>
            </a:r>
            <a:endParaRPr sz="1500" b="1">
              <a:latin typeface="Calibri"/>
              <a:ea typeface="Calibri"/>
              <a:cs typeface="Calibri"/>
              <a:sym typeface="Calibri"/>
            </a:endParaRPr>
          </a:p>
          <a:p>
            <a:pPr marL="114300" lvl="0" indent="0" algn="l" rtl="0">
              <a:lnSpc>
                <a:spcPct val="115000"/>
              </a:lnSpc>
              <a:spcBef>
                <a:spcPts val="0"/>
              </a:spcBef>
              <a:spcAft>
                <a:spcPts val="0"/>
              </a:spcAft>
              <a:buNone/>
            </a:pPr>
            <a:r>
              <a:rPr lang="en" sz="1500">
                <a:latin typeface="Calibri"/>
                <a:ea typeface="Calibri"/>
                <a:cs typeface="Calibri"/>
                <a:sym typeface="Calibri"/>
              </a:rPr>
              <a:t>Rolling out a new DEI intervention can be an enormous task, so celebrating the quick, small wins can lead to momentum. This is especially relevant for an incremental change that has various steps. Be sure to communicate your successes with stakeholders within the organization.</a:t>
            </a:r>
            <a:endParaRPr sz="1500">
              <a:latin typeface="Calibri"/>
              <a:ea typeface="Calibri"/>
              <a:cs typeface="Calibri"/>
              <a:sym typeface="Calibri"/>
            </a:endParaRPr>
          </a:p>
          <a:p>
            <a:pPr marL="0" lvl="0" indent="0" algn="l" rtl="0">
              <a:lnSpc>
                <a:spcPct val="115000"/>
              </a:lnSpc>
              <a:spcBef>
                <a:spcPts val="0"/>
              </a:spcBef>
              <a:spcAft>
                <a:spcPts val="0"/>
              </a:spcAft>
              <a:buNone/>
            </a:pPr>
            <a:endParaRPr sz="1500" b="1">
              <a:latin typeface="Calibri"/>
              <a:ea typeface="Calibri"/>
              <a:cs typeface="Calibri"/>
              <a:sym typeface="Calibri"/>
            </a:endParaRPr>
          </a:p>
          <a:p>
            <a:pPr marL="0" lvl="0" indent="0" algn="l" rtl="0">
              <a:lnSpc>
                <a:spcPct val="115000"/>
              </a:lnSpc>
              <a:spcBef>
                <a:spcPts val="0"/>
              </a:spcBef>
              <a:spcAft>
                <a:spcPts val="0"/>
              </a:spcAft>
              <a:buNone/>
            </a:pPr>
            <a:r>
              <a:rPr lang="en" sz="1500" b="1">
                <a:latin typeface="Calibri"/>
                <a:ea typeface="Calibri"/>
                <a:cs typeface="Calibri"/>
                <a:sym typeface="Calibri"/>
              </a:rPr>
              <a:t>Step Seven: Build on the Change</a:t>
            </a:r>
            <a:endParaRPr sz="1500" b="1">
              <a:latin typeface="Calibri"/>
              <a:ea typeface="Calibri"/>
              <a:cs typeface="Calibri"/>
              <a:sym typeface="Calibri"/>
            </a:endParaRPr>
          </a:p>
          <a:p>
            <a:pPr marL="114300" lvl="0" indent="0" algn="l" rtl="0">
              <a:lnSpc>
                <a:spcPct val="115000"/>
              </a:lnSpc>
              <a:spcBef>
                <a:spcPts val="0"/>
              </a:spcBef>
              <a:spcAft>
                <a:spcPts val="0"/>
              </a:spcAft>
              <a:buNone/>
            </a:pPr>
            <a:r>
              <a:rPr lang="en" sz="1500">
                <a:latin typeface="Calibri"/>
                <a:ea typeface="Calibri"/>
                <a:cs typeface="Calibri"/>
                <a:sym typeface="Calibri"/>
              </a:rPr>
              <a:t>The small wins are just the start. In this step, repetition is critical. Take the momentum from the small victories and build on it. Continue to communicate the vision within your team and the organization. Continue to celebrate small wins. Additionally, this is the opportunity to adapt to the change to “make it stick.”</a:t>
            </a:r>
            <a:endParaRPr sz="1500">
              <a:latin typeface="Calibri"/>
              <a:ea typeface="Calibri"/>
              <a:cs typeface="Calibri"/>
              <a:sym typeface="Calibri"/>
            </a:endParaRPr>
          </a:p>
          <a:p>
            <a:pPr marL="0" lvl="0" indent="0" algn="l" rtl="0">
              <a:lnSpc>
                <a:spcPct val="115000"/>
              </a:lnSpc>
              <a:spcBef>
                <a:spcPts val="0"/>
              </a:spcBef>
              <a:spcAft>
                <a:spcPts val="0"/>
              </a:spcAft>
              <a:buNone/>
            </a:pPr>
            <a:endParaRPr sz="1500" b="1">
              <a:latin typeface="Calibri"/>
              <a:ea typeface="Calibri"/>
              <a:cs typeface="Calibri"/>
              <a:sym typeface="Calibri"/>
            </a:endParaRPr>
          </a:p>
          <a:p>
            <a:pPr marL="0" lvl="0" indent="0" algn="l" rtl="0">
              <a:lnSpc>
                <a:spcPct val="115000"/>
              </a:lnSpc>
              <a:spcBef>
                <a:spcPts val="0"/>
              </a:spcBef>
              <a:spcAft>
                <a:spcPts val="0"/>
              </a:spcAft>
              <a:buNone/>
            </a:pPr>
            <a:r>
              <a:rPr lang="en" sz="1500" b="1">
                <a:latin typeface="Calibri"/>
                <a:ea typeface="Calibri"/>
                <a:cs typeface="Calibri"/>
                <a:sym typeface="Calibri"/>
              </a:rPr>
              <a:t>Step Eight: Anchor the Changes in Corporate Culture</a:t>
            </a:r>
            <a:endParaRPr sz="1500" b="1">
              <a:latin typeface="Calibri"/>
              <a:ea typeface="Calibri"/>
              <a:cs typeface="Calibri"/>
              <a:sym typeface="Calibri"/>
            </a:endParaRPr>
          </a:p>
          <a:p>
            <a:pPr marL="114300" lvl="0" indent="0" algn="l" rtl="0">
              <a:lnSpc>
                <a:spcPct val="115000"/>
              </a:lnSpc>
              <a:spcBef>
                <a:spcPts val="0"/>
              </a:spcBef>
              <a:spcAft>
                <a:spcPts val="0"/>
              </a:spcAft>
              <a:buNone/>
            </a:pPr>
            <a:r>
              <a:rPr lang="en" sz="1500">
                <a:latin typeface="Calibri"/>
                <a:ea typeface="Calibri"/>
                <a:cs typeface="Calibri"/>
                <a:sym typeface="Calibri"/>
              </a:rPr>
              <a:t>In this step, the DEI intervention is part of the lived corporate culture. All employees are adjusting to the change. The vision is implemented, behaviors are changing and impact is taking place.</a:t>
            </a:r>
            <a:endParaRPr sz="1500" b="1">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5"/>
          <p:cNvSpPr txBox="1">
            <a:spLocks noGrp="1"/>
          </p:cNvSpPr>
          <p:nvPr>
            <p:ph type="title"/>
          </p:nvPr>
        </p:nvSpPr>
        <p:spPr>
          <a:xfrm>
            <a:off x="593999" y="228800"/>
            <a:ext cx="6462600" cy="60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rgbClr val="202124"/>
                </a:solidFill>
              </a:rPr>
              <a:t>Reminders</a:t>
            </a:r>
            <a:r>
              <a:rPr lang="en" dirty="0"/>
              <a:t> </a:t>
            </a:r>
            <a:r>
              <a:rPr lang="en" b="1" dirty="0">
                <a:solidFill>
                  <a:srgbClr val="202124"/>
                </a:solidFill>
              </a:rPr>
              <a:t>/ Takeaways </a:t>
            </a:r>
            <a:endParaRPr b="1" dirty="0">
              <a:solidFill>
                <a:srgbClr val="202124"/>
              </a:solidFill>
            </a:endParaRPr>
          </a:p>
        </p:txBody>
      </p:sp>
      <p:sp>
        <p:nvSpPr>
          <p:cNvPr id="393" name="Google Shape;393;p45"/>
          <p:cNvSpPr txBox="1">
            <a:spLocks noGrp="1"/>
          </p:cNvSpPr>
          <p:nvPr>
            <p:ph type="body" idx="1"/>
          </p:nvPr>
        </p:nvSpPr>
        <p:spPr>
          <a:xfrm>
            <a:off x="593684" y="1105950"/>
            <a:ext cx="3007307" cy="29316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Clr>
                <a:srgbClr val="202124"/>
              </a:buClr>
              <a:buSzPts val="1400"/>
              <a:buFont typeface="Calibri"/>
              <a:buChar char="➢"/>
            </a:pPr>
            <a:r>
              <a:rPr lang="en" sz="1600" dirty="0">
                <a:solidFill>
                  <a:srgbClr val="202124"/>
                </a:solidFill>
                <a:latin typeface="Calibri"/>
                <a:ea typeface="Calibri"/>
                <a:cs typeface="Calibri"/>
                <a:sym typeface="Calibri"/>
              </a:rPr>
              <a:t>DEI is not “one size fits all”</a:t>
            </a:r>
            <a:endParaRPr sz="1600" dirty="0">
              <a:solidFill>
                <a:srgbClr val="202124"/>
              </a:solidFill>
              <a:latin typeface="Calibri"/>
              <a:ea typeface="Calibri"/>
              <a:cs typeface="Calibri"/>
              <a:sym typeface="Calibri"/>
            </a:endParaRPr>
          </a:p>
          <a:p>
            <a:pPr marL="457200" lvl="0" indent="-317500" algn="l" rtl="0">
              <a:spcBef>
                <a:spcPts val="0"/>
              </a:spcBef>
              <a:spcAft>
                <a:spcPts val="0"/>
              </a:spcAft>
              <a:buClr>
                <a:srgbClr val="202124"/>
              </a:buClr>
              <a:buSzPts val="1400"/>
              <a:buFont typeface="Calibri"/>
              <a:buChar char="➢"/>
            </a:pPr>
            <a:r>
              <a:rPr lang="en" sz="1600" dirty="0">
                <a:solidFill>
                  <a:srgbClr val="202124"/>
                </a:solidFill>
                <a:latin typeface="Calibri"/>
                <a:ea typeface="Calibri"/>
                <a:cs typeface="Calibri"/>
                <a:sym typeface="Calibri"/>
              </a:rPr>
              <a:t>Tailor the approach to your staff/company</a:t>
            </a:r>
            <a:endParaRPr sz="1600" dirty="0">
              <a:solidFill>
                <a:srgbClr val="202124"/>
              </a:solidFill>
              <a:latin typeface="Calibri"/>
              <a:ea typeface="Calibri"/>
              <a:cs typeface="Calibri"/>
              <a:sym typeface="Calibri"/>
            </a:endParaRPr>
          </a:p>
          <a:p>
            <a:pPr marL="457200" lvl="0" indent="-317500" algn="l" rtl="0">
              <a:spcBef>
                <a:spcPts val="0"/>
              </a:spcBef>
              <a:spcAft>
                <a:spcPts val="0"/>
              </a:spcAft>
              <a:buClr>
                <a:srgbClr val="202124"/>
              </a:buClr>
              <a:buSzPts val="1400"/>
              <a:buFont typeface="Calibri"/>
              <a:buChar char="➢"/>
            </a:pPr>
            <a:r>
              <a:rPr lang="en" sz="1600" dirty="0">
                <a:solidFill>
                  <a:srgbClr val="202124"/>
                </a:solidFill>
                <a:latin typeface="Calibri"/>
                <a:ea typeface="Calibri"/>
                <a:cs typeface="Calibri"/>
                <a:sym typeface="Calibri"/>
              </a:rPr>
              <a:t>Invest resources and budget - but more importantly time, attention and focus</a:t>
            </a:r>
            <a:endParaRPr sz="1600" dirty="0">
              <a:solidFill>
                <a:srgbClr val="202124"/>
              </a:solidFill>
              <a:latin typeface="Calibri"/>
              <a:ea typeface="Calibri"/>
              <a:cs typeface="Calibri"/>
              <a:sym typeface="Calibri"/>
            </a:endParaRPr>
          </a:p>
          <a:p>
            <a:pPr marL="457200" lvl="0" indent="-317500" algn="l" rtl="0">
              <a:spcBef>
                <a:spcPts val="0"/>
              </a:spcBef>
              <a:spcAft>
                <a:spcPts val="0"/>
              </a:spcAft>
              <a:buClr>
                <a:srgbClr val="202124"/>
              </a:buClr>
              <a:buSzPts val="1400"/>
              <a:buFont typeface="Calibri"/>
              <a:buChar char="➢"/>
            </a:pPr>
            <a:r>
              <a:rPr lang="en" sz="1600" dirty="0">
                <a:solidFill>
                  <a:srgbClr val="202124"/>
                </a:solidFill>
                <a:latin typeface="Calibri"/>
                <a:ea typeface="Calibri"/>
                <a:cs typeface="Calibri"/>
                <a:sym typeface="Calibri"/>
              </a:rPr>
              <a:t>Value progress &gt; perfection</a:t>
            </a:r>
            <a:endParaRPr sz="1600" dirty="0">
              <a:solidFill>
                <a:srgbClr val="202124"/>
              </a:solidFill>
              <a:latin typeface="Calibri"/>
              <a:ea typeface="Calibri"/>
              <a:cs typeface="Calibri"/>
              <a:sym typeface="Calibri"/>
            </a:endParaRPr>
          </a:p>
          <a:p>
            <a:pPr marL="457200" lvl="0" indent="-317500" algn="l" rtl="0">
              <a:spcBef>
                <a:spcPts val="0"/>
              </a:spcBef>
              <a:spcAft>
                <a:spcPts val="0"/>
              </a:spcAft>
              <a:buClr>
                <a:srgbClr val="202124"/>
              </a:buClr>
              <a:buSzPts val="1400"/>
              <a:buFont typeface="Calibri"/>
              <a:buChar char="➢"/>
            </a:pPr>
            <a:r>
              <a:rPr lang="en" sz="1600" dirty="0">
                <a:solidFill>
                  <a:srgbClr val="202124"/>
                </a:solidFill>
                <a:latin typeface="Calibri"/>
                <a:ea typeface="Calibri"/>
                <a:cs typeface="Calibri"/>
                <a:sym typeface="Calibri"/>
              </a:rPr>
              <a:t>Multi-year journey</a:t>
            </a:r>
            <a:endParaRPr sz="1600" dirty="0">
              <a:solidFill>
                <a:srgbClr val="202124"/>
              </a:solidFill>
              <a:latin typeface="Calibri"/>
              <a:ea typeface="Calibri"/>
              <a:cs typeface="Calibri"/>
              <a:sym typeface="Calibri"/>
            </a:endParaRPr>
          </a:p>
          <a:p>
            <a:pPr marL="457200" lvl="0" indent="-317500" algn="l" rtl="0">
              <a:spcBef>
                <a:spcPts val="0"/>
              </a:spcBef>
              <a:spcAft>
                <a:spcPts val="0"/>
              </a:spcAft>
              <a:buClr>
                <a:srgbClr val="202124"/>
              </a:buClr>
              <a:buSzPts val="1400"/>
              <a:buFont typeface="Calibri"/>
              <a:buChar char="➢"/>
            </a:pPr>
            <a:r>
              <a:rPr lang="en" sz="1600" dirty="0">
                <a:solidFill>
                  <a:srgbClr val="202124"/>
                </a:solidFill>
                <a:latin typeface="Calibri"/>
                <a:ea typeface="Calibri"/>
                <a:cs typeface="Calibri"/>
                <a:sym typeface="Calibri"/>
              </a:rPr>
              <a:t>Set goals and expectations </a:t>
            </a:r>
            <a:endParaRPr sz="1600" dirty="0">
              <a:solidFill>
                <a:srgbClr val="202124"/>
              </a:solidFill>
              <a:latin typeface="Calibri"/>
              <a:ea typeface="Calibri"/>
              <a:cs typeface="Calibri"/>
              <a:sym typeface="Calibri"/>
            </a:endParaRPr>
          </a:p>
        </p:txBody>
      </p:sp>
      <p:sp>
        <p:nvSpPr>
          <p:cNvPr id="394" name="Google Shape;394;p45"/>
          <p:cNvSpPr txBox="1">
            <a:spLocks noGrp="1"/>
          </p:cNvSpPr>
          <p:nvPr>
            <p:ph type="body" idx="2"/>
          </p:nvPr>
        </p:nvSpPr>
        <p:spPr>
          <a:xfrm>
            <a:off x="4768525" y="953875"/>
            <a:ext cx="35022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600" b="1" dirty="0">
                <a:solidFill>
                  <a:srgbClr val="3D85C6"/>
                </a:solidFill>
                <a:latin typeface="Calibri"/>
                <a:ea typeface="Calibri"/>
                <a:cs typeface="Calibri"/>
                <a:sym typeface="Calibri"/>
              </a:rPr>
              <a:t>Leadership’s DEI Responsibility - </a:t>
            </a:r>
            <a:endParaRPr sz="1600" b="1" dirty="0">
              <a:solidFill>
                <a:srgbClr val="3D85C6"/>
              </a:solidFill>
              <a:latin typeface="Calibri"/>
              <a:ea typeface="Calibri"/>
              <a:cs typeface="Calibri"/>
              <a:sym typeface="Calibri"/>
            </a:endParaRPr>
          </a:p>
          <a:p>
            <a:pPr marL="285750" lvl="0" indent="-285750" algn="l" rtl="0">
              <a:spcBef>
                <a:spcPts val="600"/>
              </a:spcBef>
              <a:spcAft>
                <a:spcPts val="0"/>
              </a:spcAft>
              <a:buFont typeface="Wingdings" panose="05000000000000000000" pitchFamily="2" charset="2"/>
              <a:buChar char="Ø"/>
            </a:pPr>
            <a:r>
              <a:rPr lang="en" dirty="0">
                <a:solidFill>
                  <a:srgbClr val="202124"/>
                </a:solidFill>
                <a:latin typeface="Calibri"/>
                <a:ea typeface="Calibri"/>
                <a:cs typeface="Calibri"/>
                <a:sym typeface="Calibri"/>
              </a:rPr>
              <a:t>Set the tone (be change agents)</a:t>
            </a:r>
          </a:p>
          <a:p>
            <a:pPr marL="285750" lvl="0" indent="-285750" algn="l" rtl="0">
              <a:spcBef>
                <a:spcPts val="600"/>
              </a:spcBef>
              <a:spcAft>
                <a:spcPts val="0"/>
              </a:spcAft>
              <a:buFont typeface="Wingdings" panose="05000000000000000000" pitchFamily="2" charset="2"/>
              <a:buChar char="Ø"/>
            </a:pPr>
            <a:r>
              <a:rPr lang="en" dirty="0">
                <a:solidFill>
                  <a:srgbClr val="202124"/>
                </a:solidFill>
                <a:latin typeface="Calibri"/>
                <a:ea typeface="Calibri"/>
                <a:cs typeface="Calibri"/>
                <a:sym typeface="Calibri"/>
              </a:rPr>
              <a:t>Ensure DEI strategy is </a:t>
            </a:r>
            <a:r>
              <a:rPr lang="en" b="1" dirty="0">
                <a:solidFill>
                  <a:srgbClr val="202124"/>
                </a:solidFill>
                <a:latin typeface="Calibri"/>
                <a:ea typeface="Calibri"/>
                <a:cs typeface="Calibri"/>
                <a:sym typeface="Calibri"/>
              </a:rPr>
              <a:t>aligned</a:t>
            </a:r>
            <a:r>
              <a:rPr lang="en" dirty="0">
                <a:solidFill>
                  <a:srgbClr val="202124"/>
                </a:solidFill>
                <a:latin typeface="Calibri"/>
                <a:ea typeface="Calibri"/>
                <a:cs typeface="Calibri"/>
                <a:sym typeface="Calibri"/>
              </a:rPr>
              <a:t> with business goals</a:t>
            </a:r>
          </a:p>
          <a:p>
            <a:pPr marL="285750" lvl="0" indent="-285750" algn="l" rtl="0">
              <a:spcBef>
                <a:spcPts val="600"/>
              </a:spcBef>
              <a:spcAft>
                <a:spcPts val="0"/>
              </a:spcAft>
              <a:buFont typeface="Wingdings" panose="05000000000000000000" pitchFamily="2" charset="2"/>
              <a:buChar char="Ø"/>
            </a:pPr>
            <a:r>
              <a:rPr lang="en" dirty="0">
                <a:solidFill>
                  <a:srgbClr val="202124"/>
                </a:solidFill>
                <a:latin typeface="Calibri"/>
                <a:ea typeface="Calibri"/>
                <a:cs typeface="Calibri"/>
                <a:sym typeface="Calibri"/>
              </a:rPr>
              <a:t>Promote and encourage DEI initiatives</a:t>
            </a:r>
          </a:p>
          <a:p>
            <a:pPr marL="285750" lvl="0" indent="-285750" algn="l" rtl="0">
              <a:spcBef>
                <a:spcPts val="600"/>
              </a:spcBef>
              <a:spcAft>
                <a:spcPts val="0"/>
              </a:spcAft>
              <a:buFont typeface="Wingdings" panose="05000000000000000000" pitchFamily="2" charset="2"/>
              <a:buChar char="Ø"/>
            </a:pPr>
            <a:r>
              <a:rPr lang="en" dirty="0">
                <a:solidFill>
                  <a:srgbClr val="202124"/>
                </a:solidFill>
                <a:latin typeface="Calibri"/>
                <a:ea typeface="Calibri"/>
                <a:cs typeface="Calibri"/>
                <a:sym typeface="Calibri"/>
              </a:rPr>
              <a:t>Be transparent about what can and can’t be accomplished</a:t>
            </a:r>
          </a:p>
          <a:p>
            <a:pPr marL="285750" lvl="0" indent="-285750" algn="l" rtl="0">
              <a:spcBef>
                <a:spcPts val="600"/>
              </a:spcBef>
              <a:spcAft>
                <a:spcPts val="0"/>
              </a:spcAft>
              <a:buFont typeface="Wingdings" panose="05000000000000000000" pitchFamily="2" charset="2"/>
              <a:buChar char="Ø"/>
            </a:pPr>
            <a:r>
              <a:rPr lang="en" dirty="0">
                <a:solidFill>
                  <a:srgbClr val="202124"/>
                </a:solidFill>
                <a:latin typeface="Calibri"/>
                <a:ea typeface="Calibri"/>
                <a:cs typeface="Calibri"/>
                <a:sym typeface="Calibri"/>
              </a:rPr>
              <a:t>Model inclusive behavior</a:t>
            </a:r>
          </a:p>
          <a:p>
            <a:pPr marL="285750" lvl="0" indent="-285750" algn="l" rtl="0">
              <a:spcBef>
                <a:spcPts val="600"/>
              </a:spcBef>
              <a:spcAft>
                <a:spcPts val="0"/>
              </a:spcAft>
              <a:buFont typeface="Wingdings" panose="05000000000000000000" pitchFamily="2" charset="2"/>
              <a:buChar char="Ø"/>
            </a:pPr>
            <a:r>
              <a:rPr lang="en" dirty="0">
                <a:solidFill>
                  <a:srgbClr val="202124"/>
                </a:solidFill>
                <a:latin typeface="Calibri"/>
                <a:ea typeface="Calibri"/>
                <a:cs typeface="Calibri"/>
                <a:sym typeface="Calibri"/>
              </a:rPr>
              <a:t>Call in/ out behavior</a:t>
            </a:r>
          </a:p>
          <a:p>
            <a:pPr marL="285750" lvl="0" indent="-285750" algn="l" rtl="0">
              <a:spcBef>
                <a:spcPts val="600"/>
              </a:spcBef>
              <a:spcAft>
                <a:spcPts val="0"/>
              </a:spcAft>
              <a:buFont typeface="Wingdings" panose="05000000000000000000" pitchFamily="2" charset="2"/>
              <a:buChar char="Ø"/>
            </a:pPr>
            <a:r>
              <a:rPr lang="en" dirty="0">
                <a:solidFill>
                  <a:srgbClr val="202124"/>
                </a:solidFill>
                <a:latin typeface="Calibri"/>
                <a:ea typeface="Calibri"/>
                <a:cs typeface="Calibri"/>
                <a:sym typeface="Calibri"/>
              </a:rPr>
              <a:t>Hold people managers accountable</a:t>
            </a:r>
            <a:endParaRPr dirty="0">
              <a:solidFill>
                <a:srgbClr val="202124"/>
              </a:solidFill>
              <a:latin typeface="Calibri"/>
              <a:ea typeface="Calibri"/>
              <a:cs typeface="Calibri"/>
              <a:sym typeface="Calibri"/>
            </a:endParaRPr>
          </a:p>
        </p:txBody>
      </p:sp>
      <p:sp>
        <p:nvSpPr>
          <p:cNvPr id="395" name="Google Shape;395;p4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sp>
        <p:nvSpPr>
          <p:cNvPr id="396" name="Google Shape;396;p45"/>
          <p:cNvSpPr txBox="1"/>
          <p:nvPr/>
        </p:nvSpPr>
        <p:spPr>
          <a:xfrm>
            <a:off x="515700" y="4296725"/>
            <a:ext cx="8112600" cy="400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Aft>
                <a:spcPts val="0"/>
              </a:spcAft>
              <a:buNone/>
            </a:pPr>
            <a:r>
              <a:rPr lang="en" b="1" dirty="0">
                <a:solidFill>
                  <a:schemeClr val="lt1"/>
                </a:solidFill>
                <a:latin typeface="Lato"/>
                <a:ea typeface="Lato"/>
                <a:cs typeface="Lato"/>
                <a:sym typeface="Lato"/>
              </a:rPr>
              <a:t>Understand DEI is a marathon, not a sprint</a:t>
            </a:r>
            <a:endParaRPr b="1" dirty="0">
              <a:solidFill>
                <a:schemeClr val="lt1"/>
              </a:solidFill>
              <a:latin typeface="Lato"/>
              <a:ea typeface="Lato"/>
              <a:cs typeface="Lato"/>
              <a:sym typeface="Lato"/>
            </a:endParaRPr>
          </a:p>
        </p:txBody>
      </p:sp>
      <p:cxnSp>
        <p:nvCxnSpPr>
          <p:cNvPr id="397" name="Google Shape;397;p45"/>
          <p:cNvCxnSpPr/>
          <p:nvPr/>
        </p:nvCxnSpPr>
        <p:spPr>
          <a:xfrm>
            <a:off x="4223750" y="953875"/>
            <a:ext cx="7200" cy="31071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6"/>
          <p:cNvSpPr/>
          <p:nvPr/>
        </p:nvSpPr>
        <p:spPr>
          <a:xfrm rot="8196893">
            <a:off x="3911130" y="2114153"/>
            <a:ext cx="127966" cy="127966"/>
          </a:xfrm>
          <a:prstGeom prst="teardrop">
            <a:avLst>
              <a:gd name="adj" fmla="val 100000"/>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6"/>
          <p:cNvSpPr/>
          <p:nvPr/>
        </p:nvSpPr>
        <p:spPr>
          <a:xfrm rot="8196893">
            <a:off x="1401314" y="2289771"/>
            <a:ext cx="127966" cy="127966"/>
          </a:xfrm>
          <a:prstGeom prst="teardrop">
            <a:avLst>
              <a:gd name="adj" fmla="val 100000"/>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6"/>
          <p:cNvSpPr/>
          <p:nvPr/>
        </p:nvSpPr>
        <p:spPr>
          <a:xfrm rot="8196893">
            <a:off x="2917646" y="3766260"/>
            <a:ext cx="127966" cy="127966"/>
          </a:xfrm>
          <a:prstGeom prst="teardrop">
            <a:avLst>
              <a:gd name="adj" fmla="val 100000"/>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6"/>
          <p:cNvSpPr/>
          <p:nvPr/>
        </p:nvSpPr>
        <p:spPr>
          <a:xfrm rot="8196893">
            <a:off x="4585619" y="4010652"/>
            <a:ext cx="127966" cy="127966"/>
          </a:xfrm>
          <a:prstGeom prst="teardrop">
            <a:avLst>
              <a:gd name="adj" fmla="val 100000"/>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6"/>
          <p:cNvSpPr/>
          <p:nvPr/>
        </p:nvSpPr>
        <p:spPr>
          <a:xfrm rot="8196893">
            <a:off x="6555975" y="2523696"/>
            <a:ext cx="127966" cy="127966"/>
          </a:xfrm>
          <a:prstGeom prst="teardrop">
            <a:avLst>
              <a:gd name="adj" fmla="val 100000"/>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6"/>
          <p:cNvSpPr/>
          <p:nvPr/>
        </p:nvSpPr>
        <p:spPr>
          <a:xfrm rot="8196893">
            <a:off x="7112755" y="4010663"/>
            <a:ext cx="127966" cy="127966"/>
          </a:xfrm>
          <a:prstGeom prst="teardrop">
            <a:avLst>
              <a:gd name="adj" fmla="val 100000"/>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6"/>
          <p:cNvSpPr/>
          <p:nvPr/>
        </p:nvSpPr>
        <p:spPr>
          <a:xfrm>
            <a:off x="1943917" y="1850133"/>
            <a:ext cx="857700" cy="338100"/>
          </a:xfrm>
          <a:prstGeom prst="downArrowCallout">
            <a:avLst>
              <a:gd name="adj1" fmla="val 16192"/>
              <a:gd name="adj2" fmla="val 18214"/>
              <a:gd name="adj3" fmla="val 17015"/>
              <a:gd name="adj4" fmla="val 64977"/>
            </a:avLst>
          </a:prstGeom>
          <a:solidFill>
            <a:schemeClr val="accent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FFFFFF"/>
                </a:solidFill>
                <a:latin typeface="Lato"/>
                <a:ea typeface="Lato"/>
                <a:cs typeface="Lato"/>
                <a:sym typeface="Lato"/>
              </a:rPr>
              <a:t>our office</a:t>
            </a:r>
            <a:endParaRPr/>
          </a:p>
        </p:txBody>
      </p:sp>
      <p:sp>
        <p:nvSpPr>
          <p:cNvPr id="409" name="Google Shape;409;p4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pic>
        <p:nvPicPr>
          <p:cNvPr id="410" name="Google Shape;410;p46"/>
          <p:cNvPicPr preferRelativeResize="0"/>
          <p:nvPr/>
        </p:nvPicPr>
        <p:blipFill>
          <a:blip r:embed="rId3">
            <a:alphaModFix/>
          </a:blip>
          <a:stretch>
            <a:fillRect/>
          </a:stretch>
        </p:blipFill>
        <p:spPr>
          <a:xfrm>
            <a:off x="0" y="374973"/>
            <a:ext cx="9144000" cy="408580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7"/>
          <p:cNvSpPr txBox="1">
            <a:spLocks noGrp="1"/>
          </p:cNvSpPr>
          <p:nvPr>
            <p:ph type="title"/>
          </p:nvPr>
        </p:nvSpPr>
        <p:spPr>
          <a:xfrm>
            <a:off x="674375" y="318375"/>
            <a:ext cx="6462600" cy="60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202124"/>
                </a:solidFill>
              </a:rPr>
              <a:t>Sample Implementation Guide</a:t>
            </a:r>
            <a:endParaRPr b="1">
              <a:solidFill>
                <a:srgbClr val="202124"/>
              </a:solidFill>
            </a:endParaRPr>
          </a:p>
        </p:txBody>
      </p:sp>
      <p:sp>
        <p:nvSpPr>
          <p:cNvPr id="416" name="Google Shape;416;p47"/>
          <p:cNvSpPr txBox="1">
            <a:spLocks noGrp="1"/>
          </p:cNvSpPr>
          <p:nvPr>
            <p:ph type="body" idx="1"/>
          </p:nvPr>
        </p:nvSpPr>
        <p:spPr>
          <a:xfrm>
            <a:off x="575600" y="992212"/>
            <a:ext cx="7709400" cy="3012000"/>
          </a:xfrm>
          <a:prstGeom prst="rect">
            <a:avLst/>
          </a:prstGeom>
        </p:spPr>
        <p:txBody>
          <a:bodyPr spcFirstLastPara="1" wrap="square" lIns="91425" tIns="91425" rIns="91425" bIns="91425" anchor="t" anchorCtr="0">
            <a:noAutofit/>
          </a:bodyPr>
          <a:lstStyle/>
          <a:p>
            <a:pPr marL="457200" lvl="0" indent="-336550" algn="l" rtl="0">
              <a:spcBef>
                <a:spcPts val="600"/>
              </a:spcBef>
              <a:spcAft>
                <a:spcPts val="0"/>
              </a:spcAft>
              <a:buSzPts val="1700"/>
              <a:buFont typeface="Calibri"/>
              <a:buAutoNum type="arabicPeriod"/>
            </a:pPr>
            <a:r>
              <a:rPr lang="en" sz="1700" dirty="0">
                <a:latin typeface="Calibri"/>
                <a:ea typeface="Calibri"/>
                <a:cs typeface="Calibri"/>
                <a:sym typeface="Calibri"/>
              </a:rPr>
              <a:t>HR leads implementation</a:t>
            </a:r>
            <a:endParaRPr sz="1700" dirty="0">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 sz="1700" dirty="0">
                <a:latin typeface="Calibri"/>
                <a:ea typeface="Calibri"/>
                <a:cs typeface="Calibri"/>
                <a:sym typeface="Calibri"/>
              </a:rPr>
              <a:t>Official training rollout to all people managers with a requirement for completion of all learning materials within one month</a:t>
            </a:r>
            <a:endParaRPr sz="1700" dirty="0">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 sz="1700" dirty="0">
                <a:latin typeface="Calibri"/>
                <a:ea typeface="Calibri"/>
                <a:cs typeface="Calibri"/>
                <a:sym typeface="Calibri"/>
              </a:rPr>
              <a:t>HR holds follow-up discussions with all people managers </a:t>
            </a:r>
            <a:endParaRPr sz="1700" dirty="0">
              <a:latin typeface="Calibri"/>
              <a:ea typeface="Calibri"/>
              <a:cs typeface="Calibri"/>
              <a:sym typeface="Calibri"/>
            </a:endParaRPr>
          </a:p>
          <a:p>
            <a:pPr marL="914400" lvl="1" indent="-336550" algn="l" rtl="0">
              <a:spcBef>
                <a:spcPts val="0"/>
              </a:spcBef>
              <a:spcAft>
                <a:spcPts val="0"/>
              </a:spcAft>
              <a:buSzPts val="1700"/>
              <a:buFont typeface="Calibri"/>
              <a:buAutoNum type="alphaLcPeriod"/>
            </a:pPr>
            <a:r>
              <a:rPr lang="en" sz="1700" dirty="0">
                <a:latin typeface="Calibri"/>
                <a:ea typeface="Calibri"/>
                <a:cs typeface="Calibri"/>
                <a:sym typeface="Calibri"/>
              </a:rPr>
              <a:t>Goal being to answer any questions, provide additional insight/tips, etc. </a:t>
            </a:r>
            <a:endParaRPr sz="1700" dirty="0">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 sz="1700" dirty="0">
                <a:latin typeface="Calibri"/>
                <a:ea typeface="Calibri"/>
                <a:cs typeface="Calibri"/>
                <a:sym typeface="Calibri"/>
              </a:rPr>
              <a:t>People managers required to roll training material out to their respective teams </a:t>
            </a:r>
            <a:endParaRPr sz="1700" dirty="0">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 sz="1700" dirty="0">
                <a:latin typeface="Calibri"/>
                <a:ea typeface="Calibri"/>
                <a:cs typeface="Calibri"/>
                <a:sym typeface="Calibri"/>
              </a:rPr>
              <a:t>People managers to hold follow-up conversations with teams</a:t>
            </a:r>
            <a:endParaRPr sz="1700" dirty="0">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 sz="1700" dirty="0">
                <a:latin typeface="Calibri"/>
                <a:ea typeface="Calibri"/>
                <a:cs typeface="Calibri"/>
                <a:sym typeface="Calibri"/>
              </a:rPr>
              <a:t>HR to conduct employee surveys </a:t>
            </a:r>
            <a:endParaRPr sz="1700" dirty="0">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 sz="1700" dirty="0">
                <a:latin typeface="Calibri"/>
                <a:ea typeface="Calibri"/>
                <a:cs typeface="Calibri"/>
                <a:sym typeface="Calibri"/>
              </a:rPr>
              <a:t>People managers required to set DEI related performance goals for staff and themselves</a:t>
            </a:r>
            <a:endParaRPr sz="1700" dirty="0">
              <a:latin typeface="Calibri"/>
              <a:ea typeface="Calibri"/>
              <a:cs typeface="Calibri"/>
              <a:sym typeface="Calibri"/>
            </a:endParaRPr>
          </a:p>
        </p:txBody>
      </p:sp>
      <p:sp>
        <p:nvSpPr>
          <p:cNvPr id="417" name="Google Shape;417;p4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sp>
        <p:nvSpPr>
          <p:cNvPr id="418" name="Google Shape;418;p47"/>
          <p:cNvSpPr txBox="1"/>
          <p:nvPr/>
        </p:nvSpPr>
        <p:spPr>
          <a:xfrm>
            <a:off x="515700" y="4077750"/>
            <a:ext cx="8112600" cy="6156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Aft>
                <a:spcPts val="0"/>
              </a:spcAft>
              <a:buNone/>
            </a:pPr>
            <a:r>
              <a:rPr lang="en" b="1" dirty="0">
                <a:solidFill>
                  <a:schemeClr val="lt1"/>
                </a:solidFill>
                <a:latin typeface="Lato"/>
                <a:ea typeface="Lato"/>
                <a:cs typeface="Lato"/>
                <a:sym typeface="Lato"/>
              </a:rPr>
              <a:t>Department responsible for implementing DEI toolkit will vary depending on the organization - could be a Leadership Development Org, DEI counsel/Ambassadors, etc. </a:t>
            </a:r>
            <a:endParaRPr b="1" dirty="0">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DEI Toolkit for Managers</a:t>
            </a:r>
            <a:endParaRPr b="1"/>
          </a:p>
        </p:txBody>
      </p:sp>
      <p:sp>
        <p:nvSpPr>
          <p:cNvPr id="114" name="Google Shape;114;p16"/>
          <p:cNvSpPr txBox="1">
            <a:spLocks noGrp="1"/>
          </p:cNvSpPr>
          <p:nvPr>
            <p:ph type="body" idx="1"/>
          </p:nvPr>
        </p:nvSpPr>
        <p:spPr>
          <a:xfrm>
            <a:off x="893700" y="11874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Business case for DEI</a:t>
            </a:r>
            <a:endParaRPr/>
          </a:p>
          <a:p>
            <a:pPr marL="457200" lvl="0" indent="-342900" algn="l" rtl="0">
              <a:spcBef>
                <a:spcPts val="0"/>
              </a:spcBef>
              <a:spcAft>
                <a:spcPts val="0"/>
              </a:spcAft>
              <a:buSzPts val="1800"/>
              <a:buChar char="▷"/>
            </a:pPr>
            <a:r>
              <a:rPr lang="en"/>
              <a:t>DEI Definitions </a:t>
            </a:r>
            <a:endParaRPr/>
          </a:p>
          <a:p>
            <a:pPr marL="457200" lvl="0" indent="-342900" algn="l" rtl="0">
              <a:spcBef>
                <a:spcPts val="0"/>
              </a:spcBef>
              <a:spcAft>
                <a:spcPts val="0"/>
              </a:spcAft>
              <a:buSzPts val="1800"/>
              <a:buChar char="▷"/>
            </a:pPr>
            <a:r>
              <a:rPr lang="en"/>
              <a:t>DEI Topics and Learning material</a:t>
            </a:r>
            <a:endParaRPr/>
          </a:p>
          <a:p>
            <a:pPr marL="914400" lvl="1" indent="-381000" algn="l" rtl="0">
              <a:spcBef>
                <a:spcPts val="0"/>
              </a:spcBef>
              <a:spcAft>
                <a:spcPts val="0"/>
              </a:spcAft>
              <a:buSzPts val="2400"/>
              <a:buChar char="○"/>
            </a:pPr>
            <a:r>
              <a:rPr lang="en"/>
              <a:t>Unconscious Bias</a:t>
            </a:r>
            <a:endParaRPr/>
          </a:p>
          <a:p>
            <a:pPr marL="914400" lvl="1" indent="-381000" algn="l" rtl="0">
              <a:spcBef>
                <a:spcPts val="0"/>
              </a:spcBef>
              <a:spcAft>
                <a:spcPts val="0"/>
              </a:spcAft>
              <a:buSzPts val="2400"/>
              <a:buChar char="○"/>
            </a:pPr>
            <a:r>
              <a:rPr lang="en"/>
              <a:t>Microaggressions</a:t>
            </a:r>
            <a:endParaRPr/>
          </a:p>
          <a:p>
            <a:pPr marL="914400" lvl="1" indent="-381000" algn="l" rtl="0">
              <a:spcBef>
                <a:spcPts val="0"/>
              </a:spcBef>
              <a:spcAft>
                <a:spcPts val="0"/>
              </a:spcAft>
              <a:buSzPts val="2400"/>
              <a:buChar char="○"/>
            </a:pPr>
            <a:r>
              <a:rPr lang="en"/>
              <a:t>Code Switching</a:t>
            </a:r>
            <a:endParaRPr/>
          </a:p>
          <a:p>
            <a:pPr marL="457200" lvl="0" indent="-342900" algn="l" rtl="0">
              <a:spcBef>
                <a:spcPts val="0"/>
              </a:spcBef>
              <a:spcAft>
                <a:spcPts val="0"/>
              </a:spcAft>
              <a:buSzPts val="1800"/>
              <a:buChar char="▷"/>
            </a:pPr>
            <a:r>
              <a:rPr lang="en"/>
              <a:t>Conversation Starters</a:t>
            </a:r>
            <a:endParaRPr/>
          </a:p>
          <a:p>
            <a:pPr marL="457200" lvl="0" indent="-342900" algn="l" rtl="0">
              <a:spcBef>
                <a:spcPts val="0"/>
              </a:spcBef>
              <a:spcAft>
                <a:spcPts val="0"/>
              </a:spcAft>
              <a:buSzPts val="1800"/>
              <a:buChar char="▷"/>
            </a:pPr>
            <a:r>
              <a:rPr lang="en"/>
              <a:t>Inclusive Leadership</a:t>
            </a:r>
            <a:endParaRPr/>
          </a:p>
          <a:p>
            <a:pPr marL="457200" lvl="0" indent="-342900" algn="l" rtl="0">
              <a:spcBef>
                <a:spcPts val="0"/>
              </a:spcBef>
              <a:spcAft>
                <a:spcPts val="0"/>
              </a:spcAft>
              <a:buSzPts val="1800"/>
              <a:buChar char="▷"/>
            </a:pPr>
            <a:r>
              <a:rPr lang="en"/>
              <a:t>DEI Change Management Roadmap/Tips</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115" name="Google Shape;115;p1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116" name="Google Shape;116;p16"/>
          <p:cNvPicPr preferRelativeResize="0"/>
          <p:nvPr/>
        </p:nvPicPr>
        <p:blipFill>
          <a:blip r:embed="rId3">
            <a:alphaModFix/>
          </a:blip>
          <a:stretch>
            <a:fillRect/>
          </a:stretch>
        </p:blipFill>
        <p:spPr>
          <a:xfrm>
            <a:off x="6997675" y="272675"/>
            <a:ext cx="1482900" cy="13586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Business Case for DEI</a:t>
            </a:r>
            <a:endParaRPr/>
          </a:p>
        </p:txBody>
      </p:sp>
      <p:sp>
        <p:nvSpPr>
          <p:cNvPr id="122" name="Google Shape;122;p17"/>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WHY behind DEI</a:t>
            </a:r>
            <a:endParaRPr/>
          </a:p>
        </p:txBody>
      </p:sp>
      <p:sp>
        <p:nvSpPr>
          <p:cNvPr id="123" name="Google Shape;123;p17"/>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731000" y="268846"/>
            <a:ext cx="6462600" cy="57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202124"/>
                </a:solidFill>
              </a:rPr>
              <a:t>Business Case for DEI</a:t>
            </a:r>
            <a:endParaRPr b="1">
              <a:solidFill>
                <a:srgbClr val="202124"/>
              </a:solidFill>
            </a:endParaRPr>
          </a:p>
        </p:txBody>
      </p:sp>
      <p:sp>
        <p:nvSpPr>
          <p:cNvPr id="129" name="Google Shape;12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chemeClr val="accent6"/>
                </a:solidFill>
                <a:latin typeface="Lato"/>
                <a:ea typeface="Lato"/>
                <a:cs typeface="Lato"/>
                <a:sym typeface="Lato"/>
              </a:rPr>
              <a:t>6</a:t>
            </a:fld>
            <a:endParaRPr sz="1300">
              <a:solidFill>
                <a:schemeClr val="accent6"/>
              </a:solidFill>
              <a:latin typeface="Lato"/>
              <a:ea typeface="Lato"/>
              <a:cs typeface="Lato"/>
              <a:sym typeface="Lato"/>
            </a:endParaRPr>
          </a:p>
        </p:txBody>
      </p:sp>
      <p:sp>
        <p:nvSpPr>
          <p:cNvPr id="130" name="Google Shape;130;p18"/>
          <p:cNvSpPr txBox="1">
            <a:spLocks noGrp="1"/>
          </p:cNvSpPr>
          <p:nvPr>
            <p:ph type="body" idx="1"/>
          </p:nvPr>
        </p:nvSpPr>
        <p:spPr>
          <a:xfrm>
            <a:off x="851250" y="940875"/>
            <a:ext cx="3743700" cy="3581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900" dirty="0"/>
              <a:t>Diverse and inclusive workplaces create better performing teams, which leads to better financial performance. </a:t>
            </a:r>
            <a:endParaRPr sz="1900" dirty="0"/>
          </a:p>
          <a:p>
            <a:pPr marL="457200" lvl="0" indent="-342900" algn="l" rtl="0">
              <a:spcBef>
                <a:spcPts val="600"/>
              </a:spcBef>
              <a:spcAft>
                <a:spcPts val="0"/>
              </a:spcAft>
              <a:buSzPts val="1800"/>
              <a:buChar char="▷"/>
            </a:pPr>
            <a:r>
              <a:rPr lang="en" sz="1800" dirty="0"/>
              <a:t>DEI is a powerful tool for attracting and retaining talent</a:t>
            </a:r>
            <a:endParaRPr sz="1800" dirty="0"/>
          </a:p>
          <a:p>
            <a:pPr marL="457200" lvl="0" indent="-342900" algn="l" rtl="0">
              <a:spcBef>
                <a:spcPts val="0"/>
              </a:spcBef>
              <a:spcAft>
                <a:spcPts val="0"/>
              </a:spcAft>
              <a:buSzPts val="1800"/>
              <a:buChar char="▷"/>
            </a:pPr>
            <a:r>
              <a:rPr lang="en" sz="1800" dirty="0"/>
              <a:t>Diversity of perspectives yields innovation</a:t>
            </a:r>
            <a:endParaRPr sz="1800" dirty="0"/>
          </a:p>
        </p:txBody>
      </p:sp>
      <p:sp>
        <p:nvSpPr>
          <p:cNvPr id="131" name="Google Shape;131;p18"/>
          <p:cNvSpPr txBox="1"/>
          <p:nvPr/>
        </p:nvSpPr>
        <p:spPr>
          <a:xfrm>
            <a:off x="515700" y="4311589"/>
            <a:ext cx="8112600" cy="615523"/>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spcAft>
                <a:spcPts val="0"/>
              </a:spcAft>
              <a:buNone/>
            </a:pPr>
            <a:r>
              <a:rPr lang="en" b="1" dirty="0">
                <a:solidFill>
                  <a:schemeClr val="lt1"/>
                </a:solidFill>
                <a:latin typeface="Lato"/>
                <a:ea typeface="Lato"/>
                <a:cs typeface="Lato"/>
                <a:sym typeface="Lato"/>
              </a:rPr>
              <a:t>Understand that DEI is not a silver bullet to better financial performance. </a:t>
            </a:r>
            <a:br>
              <a:rPr lang="en" b="1" dirty="0">
                <a:solidFill>
                  <a:schemeClr val="lt1"/>
                </a:solidFill>
                <a:latin typeface="Lato"/>
                <a:ea typeface="Lato"/>
                <a:cs typeface="Lato"/>
                <a:sym typeface="Lato"/>
              </a:rPr>
            </a:br>
            <a:r>
              <a:rPr lang="en" b="1" dirty="0">
                <a:solidFill>
                  <a:schemeClr val="lt1"/>
                </a:solidFill>
                <a:latin typeface="Lato"/>
                <a:ea typeface="Lato"/>
                <a:cs typeface="Lato"/>
                <a:sym typeface="Lato"/>
              </a:rPr>
              <a:t>You must be willing to do the work and change power structures to harness diversity. </a:t>
            </a:r>
            <a:endParaRPr b="1" dirty="0">
              <a:solidFill>
                <a:schemeClr val="lt1"/>
              </a:solidFill>
              <a:latin typeface="Lato"/>
              <a:ea typeface="Lato"/>
              <a:cs typeface="Lato"/>
              <a:sym typeface="Lato"/>
            </a:endParaRPr>
          </a:p>
        </p:txBody>
      </p:sp>
      <p:pic>
        <p:nvPicPr>
          <p:cNvPr id="132" name="Google Shape;132;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747350" y="847846"/>
            <a:ext cx="4205009" cy="31589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363075" y="153225"/>
            <a:ext cx="6462600" cy="68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202124"/>
                </a:solidFill>
              </a:rPr>
              <a:t>Managers and DEI </a:t>
            </a:r>
            <a:endParaRPr b="1">
              <a:solidFill>
                <a:srgbClr val="202124"/>
              </a:solidFill>
            </a:endParaRPr>
          </a:p>
        </p:txBody>
      </p:sp>
      <p:sp>
        <p:nvSpPr>
          <p:cNvPr id="138" name="Google Shape;138;p1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139" name="Google Shape;139;p19"/>
          <p:cNvPicPr preferRelativeResize="0"/>
          <p:nvPr/>
        </p:nvPicPr>
        <p:blipFill>
          <a:blip r:embed="rId3">
            <a:alphaModFix/>
          </a:blip>
          <a:stretch>
            <a:fillRect/>
          </a:stretch>
        </p:blipFill>
        <p:spPr>
          <a:xfrm>
            <a:off x="3266725" y="1951875"/>
            <a:ext cx="5164150" cy="2792425"/>
          </a:xfrm>
          <a:prstGeom prst="rect">
            <a:avLst/>
          </a:prstGeom>
          <a:noFill/>
          <a:ln>
            <a:noFill/>
          </a:ln>
        </p:spPr>
      </p:pic>
      <p:sp>
        <p:nvSpPr>
          <p:cNvPr id="140" name="Google Shape;140;p19"/>
          <p:cNvSpPr txBox="1"/>
          <p:nvPr/>
        </p:nvSpPr>
        <p:spPr>
          <a:xfrm>
            <a:off x="330600" y="761675"/>
            <a:ext cx="8364000" cy="135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Calibri"/>
                <a:ea typeface="Calibri"/>
                <a:cs typeface="Calibri"/>
                <a:sym typeface="Calibri"/>
              </a:rPr>
              <a:t>It is critical to have managers’ support for Diversity, Equity, and Inclusion initiatives. </a:t>
            </a:r>
            <a:endParaRPr b="1">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Managers interact with their employees daily and are responsible for running meetings, delegating tasks, reviewing and promoting employees, and more. Each of these are opportunities to champion company culture and DEI initiatives. When it comes down to it, managers are change agents in all aspects of business. </a:t>
            </a:r>
            <a:endParaRPr>
              <a:latin typeface="Calibri"/>
              <a:ea typeface="Calibri"/>
              <a:cs typeface="Calibri"/>
              <a:sym typeface="Calibri"/>
            </a:endParaRPr>
          </a:p>
          <a:p>
            <a:pPr marL="0" lvl="0" indent="0" algn="l" rtl="0">
              <a:spcBef>
                <a:spcPts val="0"/>
              </a:spcBef>
              <a:spcAft>
                <a:spcPts val="0"/>
              </a:spcAft>
              <a:buNone/>
            </a:pPr>
            <a:endParaRPr sz="1100" b="1">
              <a:latin typeface="Calibri"/>
              <a:ea typeface="Calibri"/>
              <a:cs typeface="Calibri"/>
              <a:sym typeface="Calibri"/>
            </a:endParaRPr>
          </a:p>
          <a:p>
            <a:pPr marL="0" lvl="0" indent="0" algn="ctr" rtl="0">
              <a:spcBef>
                <a:spcPts val="0"/>
              </a:spcBef>
              <a:spcAft>
                <a:spcPts val="0"/>
              </a:spcAft>
              <a:buNone/>
            </a:pPr>
            <a:endParaRPr sz="1100" b="1">
              <a:latin typeface="Calibri"/>
              <a:ea typeface="Calibri"/>
              <a:cs typeface="Calibri"/>
              <a:sym typeface="Calibri"/>
            </a:endParaRPr>
          </a:p>
        </p:txBody>
      </p:sp>
      <p:sp>
        <p:nvSpPr>
          <p:cNvPr id="141" name="Google Shape;141;p19"/>
          <p:cNvSpPr txBox="1"/>
          <p:nvPr/>
        </p:nvSpPr>
        <p:spPr>
          <a:xfrm>
            <a:off x="272125" y="2494550"/>
            <a:ext cx="28824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Calibri"/>
                <a:ea typeface="Calibri"/>
                <a:cs typeface="Calibri"/>
                <a:sym typeface="Calibri"/>
              </a:rPr>
              <a:t>Studies show that when managers are committed to diversity, equity, and inclusion, there is less bias and fewer obstacles for minority employees. </a:t>
            </a:r>
            <a:endParaRPr sz="1300" b="1">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0"/>
          <p:cNvSpPr txBox="1">
            <a:spLocks noGrp="1"/>
          </p:cNvSpPr>
          <p:nvPr>
            <p:ph type="title"/>
          </p:nvPr>
        </p:nvSpPr>
        <p:spPr>
          <a:xfrm>
            <a:off x="363075" y="153225"/>
            <a:ext cx="6462600" cy="68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202124"/>
                </a:solidFill>
              </a:rPr>
              <a:t>Managers and DEI </a:t>
            </a:r>
            <a:endParaRPr b="1">
              <a:solidFill>
                <a:srgbClr val="202124"/>
              </a:solidFill>
            </a:endParaRPr>
          </a:p>
        </p:txBody>
      </p:sp>
      <p:sp>
        <p:nvSpPr>
          <p:cNvPr id="147" name="Google Shape;147;p2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148" name="Google Shape;148;p20"/>
          <p:cNvSpPr txBox="1"/>
          <p:nvPr/>
        </p:nvSpPr>
        <p:spPr>
          <a:xfrm>
            <a:off x="406225" y="834825"/>
            <a:ext cx="8166300" cy="262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Managers benefit from DEI initiatives, too. </a:t>
            </a:r>
            <a:endParaRPr b="1">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Not only are managers supporting their employees when they commit to DEI principles, they also stand to benefit by having more cohesive, committed, and effective teams. </a:t>
            </a:r>
            <a:br>
              <a:rPr lang="en">
                <a:latin typeface="Calibri"/>
                <a:ea typeface="Calibri"/>
                <a:cs typeface="Calibri"/>
                <a:sym typeface="Calibri"/>
              </a:rPr>
            </a:br>
            <a:endParaRPr>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Char char="●"/>
            </a:pPr>
            <a:r>
              <a:rPr lang="en">
                <a:latin typeface="Calibri"/>
                <a:ea typeface="Calibri"/>
                <a:cs typeface="Calibri"/>
                <a:sym typeface="Calibri"/>
              </a:rPr>
              <a:t>Inclusive companies are more likely to hit financial goals, which often correlate to bonuses and raises for all employees. </a:t>
            </a:r>
            <a:br>
              <a:rPr lang="en">
                <a:latin typeface="Calibri"/>
                <a:ea typeface="Calibri"/>
                <a:cs typeface="Calibri"/>
                <a:sym typeface="Calibri"/>
              </a:rPr>
            </a:br>
            <a:r>
              <a:rPr lang="en">
                <a:latin typeface="Calibri"/>
                <a:ea typeface="Calibri"/>
                <a:cs typeface="Calibri"/>
                <a:sym typeface="Calibri"/>
              </a:rPr>
              <a:t>DEI helps your employees feel safe and valued, so they can share their opinions and are more likely to stay with the company for longer. </a:t>
            </a:r>
            <a:endParaRPr>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Char char="●"/>
            </a:pPr>
            <a:r>
              <a:rPr lang="en">
                <a:latin typeface="Calibri"/>
                <a:ea typeface="Calibri"/>
                <a:cs typeface="Calibri"/>
                <a:sym typeface="Calibri"/>
              </a:rPr>
              <a:t>Diverse teams are more innovative, make better decisions, and are more engaged. </a:t>
            </a:r>
            <a:endParaRPr>
              <a:latin typeface="Calibri"/>
              <a:ea typeface="Calibri"/>
              <a:cs typeface="Calibri"/>
              <a:sym typeface="Calibri"/>
            </a:endParaRPr>
          </a:p>
          <a:p>
            <a:pPr marL="0" lvl="0" indent="2540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p:txBody>
      </p:sp>
      <p:sp>
        <p:nvSpPr>
          <p:cNvPr id="149" name="Google Shape;149;p20"/>
          <p:cNvSpPr/>
          <p:nvPr/>
        </p:nvSpPr>
        <p:spPr>
          <a:xfrm>
            <a:off x="5072725" y="2877900"/>
            <a:ext cx="3565782" cy="2102868"/>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txBox="1"/>
          <p:nvPr/>
        </p:nvSpPr>
        <p:spPr>
          <a:xfrm>
            <a:off x="5880400" y="3536788"/>
            <a:ext cx="18396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Calibri"/>
                <a:ea typeface="Calibri"/>
                <a:cs typeface="Calibri"/>
                <a:sym typeface="Calibri"/>
              </a:rPr>
              <a:t>Bottom line: DEI makes teams more effective and efficient. </a:t>
            </a:r>
            <a:endParaRPr sz="1600" b="1">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56" name="Google Shape;156;p21"/>
          <p:cNvSpPr txBox="1">
            <a:spLocks noGrp="1"/>
          </p:cNvSpPr>
          <p:nvPr>
            <p:ph type="title"/>
          </p:nvPr>
        </p:nvSpPr>
        <p:spPr>
          <a:xfrm>
            <a:off x="319875" y="118650"/>
            <a:ext cx="6462600" cy="68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202124"/>
                </a:solidFill>
              </a:rPr>
              <a:t>Guidelines for using this toolkit</a:t>
            </a:r>
            <a:endParaRPr b="1">
              <a:solidFill>
                <a:srgbClr val="202124"/>
              </a:solidFill>
            </a:endParaRPr>
          </a:p>
        </p:txBody>
      </p:sp>
      <p:sp>
        <p:nvSpPr>
          <p:cNvPr id="157" name="Google Shape;157;p21"/>
          <p:cNvSpPr txBox="1">
            <a:spLocks noGrp="1"/>
          </p:cNvSpPr>
          <p:nvPr>
            <p:ph type="body" idx="4294967295"/>
          </p:nvPr>
        </p:nvSpPr>
        <p:spPr>
          <a:xfrm>
            <a:off x="4004700" y="902575"/>
            <a:ext cx="2642100" cy="32346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700" b="1">
                <a:solidFill>
                  <a:srgbClr val="000000"/>
                </a:solidFill>
                <a:latin typeface="Calibri"/>
                <a:ea typeface="Calibri"/>
                <a:cs typeface="Calibri"/>
                <a:sym typeface="Calibri"/>
              </a:rPr>
              <a:t>Managers: </a:t>
            </a:r>
            <a:endParaRPr sz="1700" b="1">
              <a:solidFill>
                <a:srgbClr val="000000"/>
              </a:solidFill>
              <a:latin typeface="Calibri"/>
              <a:ea typeface="Calibri"/>
              <a:cs typeface="Calibri"/>
              <a:sym typeface="Calibri"/>
            </a:endParaRPr>
          </a:p>
          <a:p>
            <a:pPr marL="457200" lvl="0" indent="-317500" algn="l" rtl="0">
              <a:spcBef>
                <a:spcPts val="60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Use the toolkit to learn about DEI</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Use each “lesson” in the toolkit as a blueprint for talking to your team about DEI</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Practice inclusive leadership</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Work on implementing DEI change management within your own teams</a:t>
            </a:r>
            <a:endParaRPr sz="1400">
              <a:solidFill>
                <a:srgbClr val="000000"/>
              </a:solidFill>
              <a:latin typeface="Arial"/>
              <a:ea typeface="Arial"/>
              <a:cs typeface="Arial"/>
              <a:sym typeface="Arial"/>
            </a:endParaRPr>
          </a:p>
        </p:txBody>
      </p:sp>
      <p:sp>
        <p:nvSpPr>
          <p:cNvPr id="158" name="Google Shape;158;p21"/>
          <p:cNvSpPr txBox="1">
            <a:spLocks noGrp="1"/>
          </p:cNvSpPr>
          <p:nvPr>
            <p:ph type="body" idx="4294967295"/>
          </p:nvPr>
        </p:nvSpPr>
        <p:spPr>
          <a:xfrm>
            <a:off x="6491850" y="902575"/>
            <a:ext cx="2555100" cy="32346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700" b="1">
                <a:solidFill>
                  <a:srgbClr val="000000"/>
                </a:solidFill>
                <a:latin typeface="Calibri"/>
                <a:ea typeface="Calibri"/>
                <a:cs typeface="Calibri"/>
                <a:sym typeface="Calibri"/>
              </a:rPr>
              <a:t>Leadership: </a:t>
            </a:r>
            <a:endParaRPr sz="1700" b="1">
              <a:solidFill>
                <a:srgbClr val="000000"/>
              </a:solidFill>
              <a:latin typeface="Calibri"/>
              <a:ea typeface="Calibri"/>
              <a:cs typeface="Calibri"/>
              <a:sym typeface="Calibri"/>
            </a:endParaRPr>
          </a:p>
          <a:p>
            <a:pPr marL="457200" lvl="0" indent="-317500" algn="l" rtl="0">
              <a:spcBef>
                <a:spcPts val="60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Use the toolkit to learn about DEI</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Encourage your managers to use the toolkit as a resource when speaking to their teams about DEI</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Practice inclusive leadership</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Incorporate the DEI change management strategy into your organization</a:t>
            </a:r>
            <a:endParaRPr sz="1400">
              <a:solidFill>
                <a:srgbClr val="000000"/>
              </a:solidFill>
              <a:latin typeface="Arial"/>
              <a:ea typeface="Arial"/>
              <a:cs typeface="Arial"/>
              <a:sym typeface="Arial"/>
            </a:endParaRPr>
          </a:p>
        </p:txBody>
      </p:sp>
      <p:sp>
        <p:nvSpPr>
          <p:cNvPr id="159" name="Google Shape;159;p21"/>
          <p:cNvSpPr/>
          <p:nvPr/>
        </p:nvSpPr>
        <p:spPr>
          <a:xfrm>
            <a:off x="471877" y="3311813"/>
            <a:ext cx="3360636" cy="1422036"/>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1"/>
          <p:cNvSpPr txBox="1"/>
          <p:nvPr/>
        </p:nvSpPr>
        <p:spPr>
          <a:xfrm>
            <a:off x="1232400" y="3676475"/>
            <a:ext cx="18396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Calibri"/>
                <a:ea typeface="Calibri"/>
                <a:cs typeface="Calibri"/>
                <a:sym typeface="Calibri"/>
              </a:rPr>
              <a:t>This is a RESOURCE to help LEARN and INCORPORATE DEI into your organization. </a:t>
            </a:r>
            <a:endParaRPr b="1">
              <a:latin typeface="Lato"/>
              <a:ea typeface="Lato"/>
              <a:cs typeface="Lato"/>
              <a:sym typeface="Lato"/>
            </a:endParaRPr>
          </a:p>
        </p:txBody>
      </p:sp>
      <p:pic>
        <p:nvPicPr>
          <p:cNvPr id="161" name="Google Shape;161;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52525" y="997650"/>
            <a:ext cx="3674425" cy="1717250"/>
          </a:xfrm>
          <a:prstGeom prst="rect">
            <a:avLst/>
          </a:prstGeom>
          <a:noFill/>
          <a:ln>
            <a:noFill/>
          </a:ln>
        </p:spPr>
      </p:pic>
      <p:sp>
        <p:nvSpPr>
          <p:cNvPr id="162" name="Google Shape;162;p21"/>
          <p:cNvSpPr txBox="1"/>
          <p:nvPr/>
        </p:nvSpPr>
        <p:spPr>
          <a:xfrm>
            <a:off x="1590225" y="2714900"/>
            <a:ext cx="1225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i="1">
                <a:latin typeface="Lato"/>
                <a:ea typeface="Lato"/>
                <a:cs typeface="Lato"/>
                <a:sym typeface="Lato"/>
              </a:rPr>
              <a:t>Image: salesforce</a:t>
            </a:r>
            <a:endParaRPr sz="1000" i="1">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3459</Words>
  <Application>Microsoft Macintosh PowerPoint</Application>
  <PresentationFormat>On-screen Show (16:9)</PresentationFormat>
  <Paragraphs>284</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Raleway</vt:lpstr>
      <vt:lpstr>Lato</vt:lpstr>
      <vt:lpstr>Calibri</vt:lpstr>
      <vt:lpstr>Arial</vt:lpstr>
      <vt:lpstr>Wingdings</vt:lpstr>
      <vt:lpstr>Antonio template</vt:lpstr>
      <vt:lpstr>CADIA DEI ACCELERATOR PROGRAM: Capstone Group #5 DEI Toolkit for Managers</vt:lpstr>
      <vt:lpstr>DEI Challenge &amp; the WHY  </vt:lpstr>
      <vt:lpstr>DEI Toolkit for Managers</vt:lpstr>
      <vt:lpstr>DEI Toolkit for Managers</vt:lpstr>
      <vt:lpstr>Business Case for DEI</vt:lpstr>
      <vt:lpstr>Business Case for DEI</vt:lpstr>
      <vt:lpstr>Managers and DEI </vt:lpstr>
      <vt:lpstr>Managers and DEI </vt:lpstr>
      <vt:lpstr>Guidelines for using this toolkit</vt:lpstr>
      <vt:lpstr>DEI Definitions</vt:lpstr>
      <vt:lpstr>Diversity</vt:lpstr>
      <vt:lpstr>Equity</vt:lpstr>
      <vt:lpstr>Inclusion</vt:lpstr>
      <vt:lpstr>“Diversity is a FACT. Equity is a CHOICE. Including is an ACTION. Belonging is an OUTCOME.”</vt:lpstr>
      <vt:lpstr>DEI Topics &amp; Learning Material</vt:lpstr>
      <vt:lpstr>Unconscious Bias</vt:lpstr>
      <vt:lpstr>Microaggressions</vt:lpstr>
      <vt:lpstr>Code Switching</vt:lpstr>
      <vt:lpstr>DEI Conversation Starters</vt:lpstr>
      <vt:lpstr>DEI Conversation Tips</vt:lpstr>
      <vt:lpstr>Conversation Starters to Foster Inclusion and Team Cohesion </vt:lpstr>
      <vt:lpstr>DEI Training Follow Up Conversation Starters</vt:lpstr>
      <vt:lpstr>PowerPoint Presentation</vt:lpstr>
      <vt:lpstr>Inclusive Leadership</vt:lpstr>
      <vt:lpstr>Six Traits of Inclusive Leaders</vt:lpstr>
      <vt:lpstr>Creating an inclusive working environment</vt:lpstr>
      <vt:lpstr>Inclusive Management Tips</vt:lpstr>
      <vt:lpstr>DEI Change Management Roadmap/Tips</vt:lpstr>
      <vt:lpstr>DEI Change Management Roadmap</vt:lpstr>
      <vt:lpstr>Change Management Roadmap/Tips  </vt:lpstr>
      <vt:lpstr>Change Management Roadmap/Tips</vt:lpstr>
      <vt:lpstr>Change Management Roadmap/Tips</vt:lpstr>
      <vt:lpstr>Reminders / Takeaways </vt:lpstr>
      <vt:lpstr>PowerPoint Presentation</vt:lpstr>
      <vt:lpstr>Sample Implementation Guide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CADIA DEI ACCELERATOR PROGRAM: Capstone Group #5</dc:title>
  <dc:creator>Ault Arianne E.</dc:creator>
  <cp:lastModifiedBy>Jeannine Taylor</cp:lastModifiedBy>
  <cp:revision>2</cp:revision>
  <dcterms:modified xsi:type="dcterms:W3CDTF">2022-05-04T23:31:22Z</dcterms:modified>
</cp:coreProperties>
</file>