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81" r:id="rId4"/>
    <p:sldId id="264" r:id="rId5"/>
    <p:sldId id="283" r:id="rId6"/>
    <p:sldId id="282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5286D2-59C6-4146-A5E0-FC99491A50F7}" v="2" dt="2022-10-20T05:26:03.516"/>
    <p1510:client id="{EB2A8D21-9513-4199-A2E4-21C9D7FE54E1}" v="16" dt="2022-10-19T14:30:54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2" autoAdjust="0"/>
    <p:restoredTop sz="94744" autoAdjust="0"/>
  </p:normalViewPr>
  <p:slideViewPr>
    <p:cSldViewPr snapToGrid="0" snapToObjects="1">
      <p:cViewPr varScale="1">
        <p:scale>
          <a:sx n="68" d="100"/>
          <a:sy n="68" d="100"/>
        </p:scale>
        <p:origin x="96" y="732"/>
      </p:cViewPr>
      <p:guideLst/>
    </p:cSldViewPr>
  </p:slideViewPr>
  <p:outlineViewPr>
    <p:cViewPr>
      <p:scale>
        <a:sx n="33" d="100"/>
        <a:sy n="33" d="100"/>
      </p:scale>
      <p:origin x="0" y="-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Anesi-Brombach" userId="9e743b92-47eb-4a95-9ba9-160cc943ede3" providerId="ADAL" clId="{015286D2-59C6-4146-A5E0-FC99491A50F7}"/>
    <pc:docChg chg="modSld">
      <pc:chgData name="Jen Anesi-Brombach" userId="9e743b92-47eb-4a95-9ba9-160cc943ede3" providerId="ADAL" clId="{015286D2-59C6-4146-A5E0-FC99491A50F7}" dt="2022-10-20T05:26:07.791" v="3" actId="1076"/>
      <pc:docMkLst>
        <pc:docMk/>
      </pc:docMkLst>
      <pc:sldChg chg="addSp delSp modSp mod">
        <pc:chgData name="Jen Anesi-Brombach" userId="9e743b92-47eb-4a95-9ba9-160cc943ede3" providerId="ADAL" clId="{015286D2-59C6-4146-A5E0-FC99491A50F7}" dt="2022-10-20T05:26:07.791" v="3" actId="1076"/>
        <pc:sldMkLst>
          <pc:docMk/>
          <pc:sldMk cId="1487553356" sldId="273"/>
        </pc:sldMkLst>
        <pc:spChg chg="mod topLvl">
          <ac:chgData name="Jen Anesi-Brombach" userId="9e743b92-47eb-4a95-9ba9-160cc943ede3" providerId="ADAL" clId="{015286D2-59C6-4146-A5E0-FC99491A50F7}" dt="2022-10-20T05:26:03.516" v="2" actId="164"/>
          <ac:spMkLst>
            <pc:docMk/>
            <pc:sldMk cId="1487553356" sldId="273"/>
            <ac:spMk id="12" creationId="{56A984C8-1A0C-4221-91EE-5E9103039A0E}"/>
          </ac:spMkLst>
        </pc:spChg>
        <pc:spChg chg="mod topLvl">
          <ac:chgData name="Jen Anesi-Brombach" userId="9e743b92-47eb-4a95-9ba9-160cc943ede3" providerId="ADAL" clId="{015286D2-59C6-4146-A5E0-FC99491A50F7}" dt="2022-10-20T05:26:03.516" v="2" actId="164"/>
          <ac:spMkLst>
            <pc:docMk/>
            <pc:sldMk cId="1487553356" sldId="273"/>
            <ac:spMk id="13" creationId="{1DA00CC3-E9E9-44F8-B827-2AD2FF95AB0B}"/>
          </ac:spMkLst>
        </pc:spChg>
        <pc:spChg chg="mod topLvl">
          <ac:chgData name="Jen Anesi-Brombach" userId="9e743b92-47eb-4a95-9ba9-160cc943ede3" providerId="ADAL" clId="{015286D2-59C6-4146-A5E0-FC99491A50F7}" dt="2022-10-20T05:26:03.516" v="2" actId="164"/>
          <ac:spMkLst>
            <pc:docMk/>
            <pc:sldMk cId="1487553356" sldId="273"/>
            <ac:spMk id="15" creationId="{617A07FE-21A6-4CA8-92FE-49CC5DA816F1}"/>
          </ac:spMkLst>
        </pc:spChg>
        <pc:spChg chg="mod topLvl">
          <ac:chgData name="Jen Anesi-Brombach" userId="9e743b92-47eb-4a95-9ba9-160cc943ede3" providerId="ADAL" clId="{015286D2-59C6-4146-A5E0-FC99491A50F7}" dt="2022-10-20T05:26:03.516" v="2" actId="164"/>
          <ac:spMkLst>
            <pc:docMk/>
            <pc:sldMk cId="1487553356" sldId="273"/>
            <ac:spMk id="16" creationId="{C6FE748C-2082-413A-B23D-EE320AE0783F}"/>
          </ac:spMkLst>
        </pc:spChg>
        <pc:grpChg chg="del">
          <ac:chgData name="Jen Anesi-Brombach" userId="9e743b92-47eb-4a95-9ba9-160cc943ede3" providerId="ADAL" clId="{015286D2-59C6-4146-A5E0-FC99491A50F7}" dt="2022-10-20T05:25:43.927" v="0" actId="165"/>
          <ac:grpSpMkLst>
            <pc:docMk/>
            <pc:sldMk cId="1487553356" sldId="273"/>
            <ac:grpSpMk id="2" creationId="{E208D5E6-50D5-486C-A398-558BBEF7BD81}"/>
          </ac:grpSpMkLst>
        </pc:grpChg>
        <pc:grpChg chg="add mod">
          <ac:chgData name="Jen Anesi-Brombach" userId="9e743b92-47eb-4a95-9ba9-160cc943ede3" providerId="ADAL" clId="{015286D2-59C6-4146-A5E0-FC99491A50F7}" dt="2022-10-20T05:26:07.791" v="3" actId="1076"/>
          <ac:grpSpMkLst>
            <pc:docMk/>
            <pc:sldMk cId="1487553356" sldId="273"/>
            <ac:grpSpMk id="3" creationId="{AB2BF054-3686-420D-9920-8F724C81ABFD}"/>
          </ac:grpSpMkLst>
        </pc:grpChg>
        <pc:picChg chg="mod topLvl">
          <ac:chgData name="Jen Anesi-Brombach" userId="9e743b92-47eb-4a95-9ba9-160cc943ede3" providerId="ADAL" clId="{015286D2-59C6-4146-A5E0-FC99491A50F7}" dt="2022-10-20T05:26:03.516" v="2" actId="164"/>
          <ac:picMkLst>
            <pc:docMk/>
            <pc:sldMk cId="1487553356" sldId="273"/>
            <ac:picMk id="8" creationId="{6A6BC2DD-971A-4594-8596-9901894E6C7F}"/>
          </ac:picMkLst>
        </pc:picChg>
        <pc:picChg chg="mod topLvl">
          <ac:chgData name="Jen Anesi-Brombach" userId="9e743b92-47eb-4a95-9ba9-160cc943ede3" providerId="ADAL" clId="{015286D2-59C6-4146-A5E0-FC99491A50F7}" dt="2022-10-20T05:26:03.516" v="2" actId="164"/>
          <ac:picMkLst>
            <pc:docMk/>
            <pc:sldMk cId="1487553356" sldId="273"/>
            <ac:picMk id="9" creationId="{25AAFB3A-3CD0-462C-B4CE-0403EE4CB571}"/>
          </ac:picMkLst>
        </pc:picChg>
        <pc:picChg chg="mod topLvl">
          <ac:chgData name="Jen Anesi-Brombach" userId="9e743b92-47eb-4a95-9ba9-160cc943ede3" providerId="ADAL" clId="{015286D2-59C6-4146-A5E0-FC99491A50F7}" dt="2022-10-20T05:26:03.516" v="2" actId="164"/>
          <ac:picMkLst>
            <pc:docMk/>
            <pc:sldMk cId="1487553356" sldId="273"/>
            <ac:picMk id="10" creationId="{C9001AF2-8782-4B55-9EC4-F623DAC33DB8}"/>
          </ac:picMkLst>
        </pc:picChg>
        <pc:picChg chg="mod topLvl">
          <ac:chgData name="Jen Anesi-Brombach" userId="9e743b92-47eb-4a95-9ba9-160cc943ede3" providerId="ADAL" clId="{015286D2-59C6-4146-A5E0-FC99491A50F7}" dt="2022-10-20T05:26:03.516" v="2" actId="164"/>
          <ac:picMkLst>
            <pc:docMk/>
            <pc:sldMk cId="1487553356" sldId="273"/>
            <ac:picMk id="11" creationId="{EEF6B138-27CC-4BD5-8615-959A96D69BE2}"/>
          </ac:picMkLst>
        </pc:picChg>
      </pc:sldChg>
    </pc:docChg>
  </pc:docChgLst>
  <pc:docChgLst>
    <pc:chgData name="Jen Anesi-Brombach" userId="9e743b92-47eb-4a95-9ba9-160cc943ede3" providerId="ADAL" clId="{EB2A8D21-9513-4199-A2E4-21C9D7FE54E1}"/>
    <pc:docChg chg="undo custSel modSld">
      <pc:chgData name="Jen Anesi-Brombach" userId="9e743b92-47eb-4a95-9ba9-160cc943ede3" providerId="ADAL" clId="{EB2A8D21-9513-4199-A2E4-21C9D7FE54E1}" dt="2022-10-19T14:30:54.091" v="25" actId="14826"/>
      <pc:docMkLst>
        <pc:docMk/>
      </pc:docMkLst>
      <pc:sldChg chg="addSp delSp modSp mod">
        <pc:chgData name="Jen Anesi-Brombach" userId="9e743b92-47eb-4a95-9ba9-160cc943ede3" providerId="ADAL" clId="{EB2A8D21-9513-4199-A2E4-21C9D7FE54E1}" dt="2022-10-19T14:30:54.091" v="25" actId="14826"/>
        <pc:sldMkLst>
          <pc:docMk/>
          <pc:sldMk cId="1487553356" sldId="273"/>
        </pc:sldMkLst>
        <pc:spChg chg="mod topLvl">
          <ac:chgData name="Jen Anesi-Brombach" userId="9e743b92-47eb-4a95-9ba9-160cc943ede3" providerId="ADAL" clId="{EB2A8D21-9513-4199-A2E4-21C9D7FE54E1}" dt="2022-10-19T14:30:54.091" v="25" actId="14826"/>
          <ac:spMkLst>
            <pc:docMk/>
            <pc:sldMk cId="1487553356" sldId="273"/>
            <ac:spMk id="12" creationId="{56A984C8-1A0C-4221-91EE-5E9103039A0E}"/>
          </ac:spMkLst>
        </pc:spChg>
        <pc:spChg chg="mod topLvl">
          <ac:chgData name="Jen Anesi-Brombach" userId="9e743b92-47eb-4a95-9ba9-160cc943ede3" providerId="ADAL" clId="{EB2A8D21-9513-4199-A2E4-21C9D7FE54E1}" dt="2022-10-19T14:30:54.091" v="25" actId="14826"/>
          <ac:spMkLst>
            <pc:docMk/>
            <pc:sldMk cId="1487553356" sldId="273"/>
            <ac:spMk id="13" creationId="{1DA00CC3-E9E9-44F8-B827-2AD2FF95AB0B}"/>
          </ac:spMkLst>
        </pc:spChg>
        <pc:spChg chg="mod topLvl">
          <ac:chgData name="Jen Anesi-Brombach" userId="9e743b92-47eb-4a95-9ba9-160cc943ede3" providerId="ADAL" clId="{EB2A8D21-9513-4199-A2E4-21C9D7FE54E1}" dt="2022-10-19T14:30:54.091" v="25" actId="14826"/>
          <ac:spMkLst>
            <pc:docMk/>
            <pc:sldMk cId="1487553356" sldId="273"/>
            <ac:spMk id="15" creationId="{617A07FE-21A6-4CA8-92FE-49CC5DA816F1}"/>
          </ac:spMkLst>
        </pc:spChg>
        <pc:spChg chg="mod topLvl">
          <ac:chgData name="Jen Anesi-Brombach" userId="9e743b92-47eb-4a95-9ba9-160cc943ede3" providerId="ADAL" clId="{EB2A8D21-9513-4199-A2E4-21C9D7FE54E1}" dt="2022-10-19T14:30:54.091" v="25" actId="14826"/>
          <ac:spMkLst>
            <pc:docMk/>
            <pc:sldMk cId="1487553356" sldId="273"/>
            <ac:spMk id="16" creationId="{C6FE748C-2082-413A-B23D-EE320AE0783F}"/>
          </ac:spMkLst>
        </pc:spChg>
        <pc:grpChg chg="del">
          <ac:chgData name="Jen Anesi-Brombach" userId="9e743b92-47eb-4a95-9ba9-160cc943ede3" providerId="ADAL" clId="{EB2A8D21-9513-4199-A2E4-21C9D7FE54E1}" dt="2022-10-19T13:20:50.984" v="0" actId="165"/>
          <ac:grpSpMkLst>
            <pc:docMk/>
            <pc:sldMk cId="1487553356" sldId="273"/>
            <ac:grpSpMk id="2" creationId="{CDC7869E-C21E-4E8F-9010-77DA635FB8B2}"/>
          </ac:grpSpMkLst>
        </pc:grpChg>
        <pc:grpChg chg="add mod">
          <ac:chgData name="Jen Anesi-Brombach" userId="9e743b92-47eb-4a95-9ba9-160cc943ede3" providerId="ADAL" clId="{EB2A8D21-9513-4199-A2E4-21C9D7FE54E1}" dt="2022-10-19T14:30:54.091" v="25" actId="14826"/>
          <ac:grpSpMkLst>
            <pc:docMk/>
            <pc:sldMk cId="1487553356" sldId="273"/>
            <ac:grpSpMk id="2" creationId="{E208D5E6-50D5-486C-A398-558BBEF7BD81}"/>
          </ac:grpSpMkLst>
        </pc:grpChg>
        <pc:grpChg chg="add del mod topLvl">
          <ac:chgData name="Jen Anesi-Brombach" userId="9e743b92-47eb-4a95-9ba9-160cc943ede3" providerId="ADAL" clId="{EB2A8D21-9513-4199-A2E4-21C9D7FE54E1}" dt="2022-10-19T14:27:16.444" v="22" actId="165"/>
          <ac:grpSpMkLst>
            <pc:docMk/>
            <pc:sldMk cId="1487553356" sldId="273"/>
            <ac:grpSpMk id="3" creationId="{4DD00E8B-C534-48EB-822C-8DD81608602C}"/>
          </ac:grpSpMkLst>
        </pc:grpChg>
        <pc:grpChg chg="add del mod">
          <ac:chgData name="Jen Anesi-Brombach" userId="9e743b92-47eb-4a95-9ba9-160cc943ede3" providerId="ADAL" clId="{EB2A8D21-9513-4199-A2E4-21C9D7FE54E1}" dt="2022-10-19T14:27:13.321" v="21" actId="165"/>
          <ac:grpSpMkLst>
            <pc:docMk/>
            <pc:sldMk cId="1487553356" sldId="273"/>
            <ac:grpSpMk id="4" creationId="{C3D77670-043B-4677-9175-C86F391BD8D6}"/>
          </ac:grpSpMkLst>
        </pc:grpChg>
        <pc:picChg chg="mod topLvl">
          <ac:chgData name="Jen Anesi-Brombach" userId="9e743b92-47eb-4a95-9ba9-160cc943ede3" providerId="ADAL" clId="{EB2A8D21-9513-4199-A2E4-21C9D7FE54E1}" dt="2022-10-19T14:30:54.091" v="25" actId="14826"/>
          <ac:picMkLst>
            <pc:docMk/>
            <pc:sldMk cId="1487553356" sldId="273"/>
            <ac:picMk id="8" creationId="{6A6BC2DD-971A-4594-8596-9901894E6C7F}"/>
          </ac:picMkLst>
        </pc:picChg>
        <pc:picChg chg="mod topLvl">
          <ac:chgData name="Jen Anesi-Brombach" userId="9e743b92-47eb-4a95-9ba9-160cc943ede3" providerId="ADAL" clId="{EB2A8D21-9513-4199-A2E4-21C9D7FE54E1}" dt="2022-10-19T14:30:54.091" v="25" actId="14826"/>
          <ac:picMkLst>
            <pc:docMk/>
            <pc:sldMk cId="1487553356" sldId="273"/>
            <ac:picMk id="9" creationId="{25AAFB3A-3CD0-462C-B4CE-0403EE4CB571}"/>
          </ac:picMkLst>
        </pc:picChg>
        <pc:picChg chg="mod topLvl">
          <ac:chgData name="Jen Anesi-Brombach" userId="9e743b92-47eb-4a95-9ba9-160cc943ede3" providerId="ADAL" clId="{EB2A8D21-9513-4199-A2E4-21C9D7FE54E1}" dt="2022-10-19T14:30:54.091" v="25" actId="14826"/>
          <ac:picMkLst>
            <pc:docMk/>
            <pc:sldMk cId="1487553356" sldId="273"/>
            <ac:picMk id="10" creationId="{C9001AF2-8782-4B55-9EC4-F623DAC33DB8}"/>
          </ac:picMkLst>
        </pc:picChg>
        <pc:picChg chg="mod topLvl">
          <ac:chgData name="Jen Anesi-Brombach" userId="9e743b92-47eb-4a95-9ba9-160cc943ede3" providerId="ADAL" clId="{EB2A8D21-9513-4199-A2E4-21C9D7FE54E1}" dt="2022-10-19T14:30:54.091" v="25" actId="14826"/>
          <ac:picMkLst>
            <pc:docMk/>
            <pc:sldMk cId="1487553356" sldId="273"/>
            <ac:picMk id="11" creationId="{EEF6B138-27CC-4BD5-8615-959A96D69BE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73DF9-3DE0-144F-B39F-721902E52426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36F18-2646-1747-A779-604B4BA61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1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36F18-2646-1747-A779-604B4BA61F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9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36F18-2646-1747-A779-604B4BA61F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7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 preserve="1">
  <p:cSld name="Title">
    <p:bg>
      <p:bgPr>
        <a:solidFill>
          <a:schemeClr val="accen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090751" y="1074200"/>
            <a:ext cx="10010500" cy="4709600"/>
          </a:xfrm>
          <a:custGeom>
            <a:avLst/>
            <a:gdLst/>
            <a:ahLst/>
            <a:cxnLst/>
            <a:rect l="l" t="t" r="r" b="b"/>
            <a:pathLst>
              <a:path w="300315" h="141288" extrusionOk="0">
                <a:moveTo>
                  <a:pt x="121105" y="0"/>
                </a:moveTo>
                <a:lnTo>
                  <a:pt x="0" y="0"/>
                </a:lnTo>
                <a:lnTo>
                  <a:pt x="0" y="141288"/>
                </a:lnTo>
                <a:lnTo>
                  <a:pt x="300315" y="141288"/>
                </a:lnTo>
                <a:lnTo>
                  <a:pt x="300315" y="305"/>
                </a:lnTo>
                <a:lnTo>
                  <a:pt x="179211" y="305"/>
                </a:lnTo>
              </a:path>
            </a:pathLst>
          </a:custGeom>
          <a:noFill/>
          <a:ln w="152400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 hasCustomPrompt="1"/>
          </p:nvPr>
        </p:nvSpPr>
        <p:spPr>
          <a:xfrm>
            <a:off x="3061800" y="2655800"/>
            <a:ext cx="6068400" cy="15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accent1"/>
                </a:solidFill>
                <a:latin typeface="Raleway" panose="020B0003030101060003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69016E-84ED-4854-891C-E6D925195D14}"/>
              </a:ext>
            </a:extLst>
          </p:cNvPr>
          <p:cNvSpPr txBox="1"/>
          <p:nvPr userDrawn="1"/>
        </p:nvSpPr>
        <p:spPr>
          <a:xfrm>
            <a:off x="4773543" y="644667"/>
            <a:ext cx="2644913" cy="1089242"/>
          </a:xfrm>
          <a:prstGeom prst="rect">
            <a:avLst/>
          </a:prstGeom>
          <a:solidFill>
            <a:schemeClr val="accent2"/>
          </a:solidFill>
        </p:spPr>
        <p:txBody>
          <a:bodyPr wrap="square" lIns="274320" rIns="274320" rtlCol="0" anchor="b" anchorCtr="0">
            <a:noAutofit/>
          </a:bodyPr>
          <a:lstStyle/>
          <a:p>
            <a:pPr algn="ctr"/>
            <a:r>
              <a:rPr lang="en-US" sz="800" cap="all" baseline="0" dirty="0">
                <a:solidFill>
                  <a:schemeClr val="bg1"/>
                </a:solidFill>
                <a:latin typeface="Amasis MT Pro Light" panose="02040304050005020304" pitchFamily="18" charset="0"/>
                <a:cs typeface="Times New Roman" panose="02020603050405020304" pitchFamily="18" charset="0"/>
              </a:rPr>
              <a:t>Center for Automotive Diversity, Inclusion &amp; Advancement</a:t>
            </a:r>
          </a:p>
        </p:txBody>
      </p:sp>
      <p:pic>
        <p:nvPicPr>
          <p:cNvPr id="5" name="Picture 4" descr="Logo, icon&#10;&#10;Description automatically generated">
            <a:extLst>
              <a:ext uri="{FF2B5EF4-FFF2-40B4-BE49-F238E27FC236}">
                <a16:creationId xmlns:a16="http://schemas.microsoft.com/office/drawing/2014/main" id="{5A1ABD6D-CCEB-45E7-82D5-A4FF6A93F3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4803" y="730484"/>
            <a:ext cx="2116455" cy="6411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887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744167" y="733900"/>
            <a:ext cx="10704264" cy="5456693"/>
          </a:xfrm>
          <a:custGeom>
            <a:avLst/>
            <a:gdLst/>
            <a:ahLst/>
            <a:cxnLst/>
            <a:rect l="l" t="t" r="r" b="b"/>
            <a:pathLst>
              <a:path w="344965" h="183798" extrusionOk="0">
                <a:moveTo>
                  <a:pt x="144041" y="38"/>
                </a:moveTo>
                <a:lnTo>
                  <a:pt x="0" y="0"/>
                </a:lnTo>
                <a:lnTo>
                  <a:pt x="0" y="183798"/>
                </a:lnTo>
                <a:lnTo>
                  <a:pt x="344965" y="183798"/>
                </a:lnTo>
                <a:lnTo>
                  <a:pt x="344965" y="0"/>
                </a:lnTo>
                <a:lnTo>
                  <a:pt x="202146" y="38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8E28D3-72F4-1044-B96E-F1E1D4C2930D}"/>
              </a:ext>
            </a:extLst>
          </p:cNvPr>
          <p:cNvSpPr/>
          <p:nvPr userDrawn="1"/>
        </p:nvSpPr>
        <p:spPr>
          <a:xfrm>
            <a:off x="0" y="6342417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B57CAF-4FDA-5741-A29C-50777AC3272B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6BB50C-DAA3-DA49-869F-422C739C3447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0" name="Picture 9" descr="Logo, icon&#10;&#10;Description automatically generated">
            <a:extLst>
              <a:ext uri="{FF2B5EF4-FFF2-40B4-BE49-F238E27FC236}">
                <a16:creationId xmlns:a16="http://schemas.microsoft.com/office/drawing/2014/main" id="{10C0C84E-A6C0-4862-9E35-3AD209ECAC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7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inverse" preserve="1">
  <p:cSld name="Blank inverse">
    <p:bg>
      <p:bgPr>
        <a:solidFill>
          <a:schemeClr val="dk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744167" y="733901"/>
            <a:ext cx="10704264" cy="5390183"/>
          </a:xfrm>
          <a:custGeom>
            <a:avLst/>
            <a:gdLst/>
            <a:ahLst/>
            <a:cxnLst/>
            <a:rect l="l" t="t" r="r" b="b"/>
            <a:pathLst>
              <a:path w="344965" h="183798" extrusionOk="0">
                <a:moveTo>
                  <a:pt x="144041" y="38"/>
                </a:moveTo>
                <a:lnTo>
                  <a:pt x="0" y="0"/>
                </a:lnTo>
                <a:lnTo>
                  <a:pt x="0" y="183798"/>
                </a:lnTo>
                <a:lnTo>
                  <a:pt x="344965" y="183798"/>
                </a:lnTo>
                <a:lnTo>
                  <a:pt x="344965" y="0"/>
                </a:lnTo>
                <a:lnTo>
                  <a:pt x="202146" y="38"/>
                </a:lnTo>
              </a:path>
            </a:pathLst>
          </a:custGeom>
          <a:noFill/>
          <a:ln w="76200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4495A6-5BD4-2B43-A5BC-3C1FC136683F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0FBD04-0D62-844A-9053-243D8DE4457B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8" name="Picture 7" descr="Logo, icon&#10;&#10;Description automatically generated">
            <a:extLst>
              <a:ext uri="{FF2B5EF4-FFF2-40B4-BE49-F238E27FC236}">
                <a16:creationId xmlns:a16="http://schemas.microsoft.com/office/drawing/2014/main" id="{D41B1FC9-CE4E-CE4A-BA87-6FDFFA4598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31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+ White Outlin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FB4F41-5AD4-4A3E-B46E-1BB371000172}"/>
              </a:ext>
            </a:extLst>
          </p:cNvPr>
          <p:cNvSpPr/>
          <p:nvPr userDrawn="1"/>
        </p:nvSpPr>
        <p:spPr>
          <a:xfrm>
            <a:off x="0" y="0"/>
            <a:ext cx="12192000" cy="6340019"/>
          </a:xfrm>
          <a:prstGeom prst="rect">
            <a:avLst/>
          </a:prstGeom>
          <a:solidFill>
            <a:schemeClr val="accent4">
              <a:lumMod val="75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D212EA-B7E2-F541-BDD7-DB9738AC74CD}"/>
              </a:ext>
            </a:extLst>
          </p:cNvPr>
          <p:cNvSpPr/>
          <p:nvPr userDrawn="1"/>
        </p:nvSpPr>
        <p:spPr>
          <a:xfrm>
            <a:off x="0" y="6340020"/>
            <a:ext cx="12192000" cy="517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oogle Shape;52;p11">
            <a:extLst>
              <a:ext uri="{FF2B5EF4-FFF2-40B4-BE49-F238E27FC236}">
                <a16:creationId xmlns:a16="http://schemas.microsoft.com/office/drawing/2014/main" id="{721B4399-32A6-3242-B86D-3052FA156F66}"/>
              </a:ext>
            </a:extLst>
          </p:cNvPr>
          <p:cNvSpPr/>
          <p:nvPr userDrawn="1"/>
        </p:nvSpPr>
        <p:spPr>
          <a:xfrm>
            <a:off x="744167" y="733901"/>
            <a:ext cx="10704264" cy="5390183"/>
          </a:xfrm>
          <a:custGeom>
            <a:avLst/>
            <a:gdLst/>
            <a:ahLst/>
            <a:cxnLst/>
            <a:rect l="l" t="t" r="r" b="b"/>
            <a:pathLst>
              <a:path w="344965" h="183798" extrusionOk="0">
                <a:moveTo>
                  <a:pt x="144041" y="38"/>
                </a:moveTo>
                <a:lnTo>
                  <a:pt x="0" y="0"/>
                </a:lnTo>
                <a:lnTo>
                  <a:pt x="0" y="183798"/>
                </a:lnTo>
                <a:lnTo>
                  <a:pt x="344965" y="183798"/>
                </a:lnTo>
                <a:lnTo>
                  <a:pt x="344965" y="0"/>
                </a:lnTo>
                <a:lnTo>
                  <a:pt x="202146" y="38"/>
                </a:lnTo>
              </a:path>
            </a:pathLst>
          </a:custGeom>
          <a:noFill/>
          <a:ln w="76200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794B56-2DF6-AF4E-9A30-2317AF18B268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00A5B0-D495-C446-9515-34CC5509DF3A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2" name="Picture 11" descr="Logo, icon&#10;&#10;Description automatically generated">
            <a:extLst>
              <a:ext uri="{FF2B5EF4-FFF2-40B4-BE49-F238E27FC236}">
                <a16:creationId xmlns:a16="http://schemas.microsoft.com/office/drawing/2014/main" id="{6DEECA1E-EAD2-4496-9CF4-FC1E8FCFD9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739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4663F-87D4-4F9B-A1C0-0E96742694F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1"/>
            <a:ext cx="12192000" cy="6411236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553F4A-9C31-4004-8378-02EA34BA8161}"/>
              </a:ext>
            </a:extLst>
          </p:cNvPr>
          <p:cNvSpPr/>
          <p:nvPr userDrawn="1"/>
        </p:nvSpPr>
        <p:spPr>
          <a:xfrm>
            <a:off x="0" y="6340035"/>
            <a:ext cx="12192000" cy="517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CAC4E6-5E81-45FE-BD09-2D153448BC2E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BFE44A-3B33-4C23-8291-7471CFB62F03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5" name="Picture 14" descr="Logo, icon&#10;&#10;Description automatically generated">
            <a:extLst>
              <a:ext uri="{FF2B5EF4-FFF2-40B4-BE49-F238E27FC236}">
                <a16:creationId xmlns:a16="http://schemas.microsoft.com/office/drawing/2014/main" id="{3B32DDB1-3601-44AA-8D69-983026ECFF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704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Railway Heading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2D212EA-B7E2-F541-BDD7-DB9738AC74CD}"/>
              </a:ext>
            </a:extLst>
          </p:cNvPr>
          <p:cNvSpPr/>
          <p:nvPr userDrawn="1"/>
        </p:nvSpPr>
        <p:spPr>
          <a:xfrm>
            <a:off x="-2" y="6340036"/>
            <a:ext cx="12192000" cy="517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5693D4-727C-4B4D-A803-E94BFC5FEB27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A57A02-ADD3-B248-86E3-5546B076A535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9" name="Google Shape;41;p8">
            <a:extLst>
              <a:ext uri="{FF2B5EF4-FFF2-40B4-BE49-F238E27FC236}">
                <a16:creationId xmlns:a16="http://schemas.microsoft.com/office/drawing/2014/main" id="{2C2DBD9B-9224-8242-9AC8-AC83DB44BB7E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726944" y="423425"/>
            <a:ext cx="10643421" cy="9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3600" b="1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  <p:pic>
        <p:nvPicPr>
          <p:cNvPr id="12" name="Picture 11" descr="Logo, icon&#10;&#10;Description automatically generated">
            <a:extLst>
              <a:ext uri="{FF2B5EF4-FFF2-40B4-BE49-F238E27FC236}">
                <a16:creationId xmlns:a16="http://schemas.microsoft.com/office/drawing/2014/main" id="{6F47C04F-4E7A-436E-95C0-BFC660FF9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99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+ Yellow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AC6F7-3A04-4714-9D0C-55F948676A1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0"/>
            <a:ext cx="12192000" cy="6340036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D212EA-B7E2-F541-BDD7-DB9738AC74CD}"/>
              </a:ext>
            </a:extLst>
          </p:cNvPr>
          <p:cNvSpPr/>
          <p:nvPr userDrawn="1"/>
        </p:nvSpPr>
        <p:spPr>
          <a:xfrm>
            <a:off x="0" y="6340036"/>
            <a:ext cx="12192000" cy="517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oogle Shape;18;p4">
            <a:extLst>
              <a:ext uri="{FF2B5EF4-FFF2-40B4-BE49-F238E27FC236}">
                <a16:creationId xmlns:a16="http://schemas.microsoft.com/office/drawing/2014/main" id="{E6AE5A92-C225-F441-8DF8-F4F53130482E}"/>
              </a:ext>
            </a:extLst>
          </p:cNvPr>
          <p:cNvSpPr/>
          <p:nvPr userDrawn="1"/>
        </p:nvSpPr>
        <p:spPr>
          <a:xfrm>
            <a:off x="1090751" y="1074200"/>
            <a:ext cx="10010500" cy="4709600"/>
          </a:xfrm>
          <a:custGeom>
            <a:avLst/>
            <a:gdLst/>
            <a:ahLst/>
            <a:cxnLst/>
            <a:rect l="l" t="t" r="r" b="b"/>
            <a:pathLst>
              <a:path w="300315" h="141288" extrusionOk="0">
                <a:moveTo>
                  <a:pt x="121105" y="0"/>
                </a:moveTo>
                <a:lnTo>
                  <a:pt x="0" y="0"/>
                </a:lnTo>
                <a:lnTo>
                  <a:pt x="0" y="141288"/>
                </a:lnTo>
                <a:lnTo>
                  <a:pt x="300315" y="141288"/>
                </a:lnTo>
                <a:lnTo>
                  <a:pt x="300315" y="305"/>
                </a:lnTo>
                <a:lnTo>
                  <a:pt x="179211" y="305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B18D31-2561-B846-882B-D8B9A165F13B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3B527F-547C-164C-8E19-927E644A67E6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2" name="Picture 11" descr="Logo, icon&#10;&#10;Description automatically generated">
            <a:extLst>
              <a:ext uri="{FF2B5EF4-FFF2-40B4-BE49-F238E27FC236}">
                <a16:creationId xmlns:a16="http://schemas.microsoft.com/office/drawing/2014/main" id="{B4065676-F61A-49C8-8B74-74B16D1F0B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27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950DD32-EABD-E14F-8A06-4768AC68C71A}"/>
              </a:ext>
            </a:extLst>
          </p:cNvPr>
          <p:cNvSpPr/>
          <p:nvPr userDrawn="1"/>
        </p:nvSpPr>
        <p:spPr>
          <a:xfrm>
            <a:off x="1" y="0"/>
            <a:ext cx="42406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E5064-EE0A-A348-8C1B-75FD3237D0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00997" y="996289"/>
            <a:ext cx="6830702" cy="5107885"/>
          </a:xfrm>
        </p:spPr>
        <p:txBody>
          <a:bodyPr/>
          <a:lstStyle>
            <a:lvl1pPr>
              <a:spcAft>
                <a:spcPts val="600"/>
              </a:spcAft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Click to edit text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F07270-FE90-8042-9DE9-CA293D192A32}"/>
              </a:ext>
            </a:extLst>
          </p:cNvPr>
          <p:cNvSpPr/>
          <p:nvPr userDrawn="1"/>
        </p:nvSpPr>
        <p:spPr>
          <a:xfrm>
            <a:off x="1" y="6340036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853B24-A122-8E4D-A851-ED071B07BF5B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A55B5B-EFCB-B243-8FF4-2CE1EF40329F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0" name="Picture 9" descr="Logo, icon&#10;&#10;Description automatically generated">
            <a:extLst>
              <a:ext uri="{FF2B5EF4-FFF2-40B4-BE49-F238E27FC236}">
                <a16:creationId xmlns:a16="http://schemas.microsoft.com/office/drawing/2014/main" id="{6CD3E349-2B3F-496D-8DC7-E6180245F5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  <p:sp>
        <p:nvSpPr>
          <p:cNvPr id="14" name="Google Shape;24;p5">
            <a:extLst>
              <a:ext uri="{FF2B5EF4-FFF2-40B4-BE49-F238E27FC236}">
                <a16:creationId xmlns:a16="http://schemas.microsoft.com/office/drawing/2014/main" id="{1D75DD58-690E-4637-8A8D-7A9111D60E7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800996" y="326808"/>
            <a:ext cx="6830703" cy="669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5318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950DD32-EABD-E14F-8A06-4768AC68C71A}"/>
              </a:ext>
            </a:extLst>
          </p:cNvPr>
          <p:cNvSpPr/>
          <p:nvPr userDrawn="1"/>
        </p:nvSpPr>
        <p:spPr>
          <a:xfrm>
            <a:off x="7951304" y="0"/>
            <a:ext cx="42406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E5064-EE0A-A348-8C1B-75FD3237D0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70661" y="996289"/>
            <a:ext cx="6830702" cy="5107885"/>
          </a:xfrm>
        </p:spPr>
        <p:txBody>
          <a:bodyPr/>
          <a:lstStyle>
            <a:lvl1pPr>
              <a:spcAft>
                <a:spcPts val="600"/>
              </a:spcAft>
              <a:def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Click to edit text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F07270-FE90-8042-9DE9-CA293D192A32}"/>
              </a:ext>
            </a:extLst>
          </p:cNvPr>
          <p:cNvSpPr/>
          <p:nvPr userDrawn="1"/>
        </p:nvSpPr>
        <p:spPr>
          <a:xfrm>
            <a:off x="0" y="6352228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853B24-A122-8E4D-A851-ED071B07BF5B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A55B5B-EFCB-B243-8FF4-2CE1EF40329F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0" name="Picture 9" descr="Logo, icon&#10;&#10;Description automatically generated">
            <a:extLst>
              <a:ext uri="{FF2B5EF4-FFF2-40B4-BE49-F238E27FC236}">
                <a16:creationId xmlns:a16="http://schemas.microsoft.com/office/drawing/2014/main" id="{2FCD318F-6BBB-4449-A8D8-18D79A52E1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  <p:sp>
        <p:nvSpPr>
          <p:cNvPr id="14" name="Google Shape;24;p5">
            <a:extLst>
              <a:ext uri="{FF2B5EF4-FFF2-40B4-BE49-F238E27FC236}">
                <a16:creationId xmlns:a16="http://schemas.microsoft.com/office/drawing/2014/main" id="{B52FF698-680A-440E-B110-07A71C5097B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70662" y="326808"/>
            <a:ext cx="6830701" cy="669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43353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950DD32-EABD-E14F-8A06-4768AC68C71A}"/>
              </a:ext>
            </a:extLst>
          </p:cNvPr>
          <p:cNvSpPr/>
          <p:nvPr userDrawn="1"/>
        </p:nvSpPr>
        <p:spPr>
          <a:xfrm>
            <a:off x="1" y="0"/>
            <a:ext cx="4240696" cy="68701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F07270-FE90-8042-9DE9-CA293D192A32}"/>
              </a:ext>
            </a:extLst>
          </p:cNvPr>
          <p:cNvSpPr/>
          <p:nvPr userDrawn="1"/>
        </p:nvSpPr>
        <p:spPr>
          <a:xfrm>
            <a:off x="-2" y="6352228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313481-CF16-9C4B-927D-687FD8907460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E01FE8-2385-204B-9870-1B3B84813A11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3" name="Picture 12" descr="Logo, icon&#10;&#10;Description automatically generated">
            <a:extLst>
              <a:ext uri="{FF2B5EF4-FFF2-40B4-BE49-F238E27FC236}">
                <a16:creationId xmlns:a16="http://schemas.microsoft.com/office/drawing/2014/main" id="{44F579A6-6324-46BF-9A35-E88FBBAF1A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BDC8FFA-6DC5-4B11-8B00-C59780414FD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00997" y="1009937"/>
            <a:ext cx="6830702" cy="5107885"/>
          </a:xfrm>
        </p:spPr>
        <p:txBody>
          <a:bodyPr/>
          <a:lstStyle>
            <a:lvl1pPr>
              <a:spcAft>
                <a:spcPts val="600"/>
              </a:spcAft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Click to edit text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Fifth level</a:t>
            </a:r>
          </a:p>
        </p:txBody>
      </p:sp>
      <p:sp>
        <p:nvSpPr>
          <p:cNvPr id="16" name="Google Shape;24;p5">
            <a:extLst>
              <a:ext uri="{FF2B5EF4-FFF2-40B4-BE49-F238E27FC236}">
                <a16:creationId xmlns:a16="http://schemas.microsoft.com/office/drawing/2014/main" id="{22F6A63F-D3B1-4A33-A19A-5208CEF6F49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800996" y="340456"/>
            <a:ext cx="6830703" cy="669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6844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950DD32-EABD-E14F-8A06-4768AC68C71A}"/>
              </a:ext>
            </a:extLst>
          </p:cNvPr>
          <p:cNvSpPr/>
          <p:nvPr userDrawn="1"/>
        </p:nvSpPr>
        <p:spPr>
          <a:xfrm>
            <a:off x="7951304" y="0"/>
            <a:ext cx="4240696" cy="68725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F07270-FE90-8042-9DE9-CA293D192A32}"/>
              </a:ext>
            </a:extLst>
          </p:cNvPr>
          <p:cNvSpPr/>
          <p:nvPr userDrawn="1"/>
        </p:nvSpPr>
        <p:spPr>
          <a:xfrm>
            <a:off x="0" y="6354609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313481-CF16-9C4B-927D-687FD8907460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E01FE8-2385-204B-9870-1B3B84813A11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3" name="Picture 12" descr="Logo, icon&#10;&#10;Description automatically generated">
            <a:extLst>
              <a:ext uri="{FF2B5EF4-FFF2-40B4-BE49-F238E27FC236}">
                <a16:creationId xmlns:a16="http://schemas.microsoft.com/office/drawing/2014/main" id="{7BA8F4C3-18F7-4507-B67E-F216E3B503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B06C178-8617-4012-9658-ABD1802216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70661" y="996289"/>
            <a:ext cx="6830702" cy="5107885"/>
          </a:xfrm>
        </p:spPr>
        <p:txBody>
          <a:bodyPr/>
          <a:lstStyle>
            <a:lvl1pPr>
              <a:spcAft>
                <a:spcPts val="600"/>
              </a:spcAft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Click to edit text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Fifth level</a:t>
            </a:r>
          </a:p>
        </p:txBody>
      </p:sp>
      <p:sp>
        <p:nvSpPr>
          <p:cNvPr id="16" name="Google Shape;24;p5">
            <a:extLst>
              <a:ext uri="{FF2B5EF4-FFF2-40B4-BE49-F238E27FC236}">
                <a16:creationId xmlns:a16="http://schemas.microsoft.com/office/drawing/2014/main" id="{92167822-6855-4FD0-AFB9-C272272B812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70662" y="326808"/>
            <a:ext cx="6830701" cy="669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379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with Phot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A4B25C-A557-F140-A284-E1D28C643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5125" y="685800"/>
            <a:ext cx="5029200" cy="5486400"/>
          </a:xfrm>
          <a:pattFill prst="ltDnDiag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F68FAA-A273-244C-AA26-49DE6C2D18F3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422DF82-55C9-4A2C-943A-16AAA210AE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7675" y="1281254"/>
            <a:ext cx="5215707" cy="173831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>
              <a:defRPr b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B707E4-2789-40BD-BEC7-BA44573C1814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pic>
        <p:nvPicPr>
          <p:cNvPr id="16" name="Picture 15" descr="Logo, icon&#10;&#10;Description automatically generated">
            <a:extLst>
              <a:ext uri="{FF2B5EF4-FFF2-40B4-BE49-F238E27FC236}">
                <a16:creationId xmlns:a16="http://schemas.microsoft.com/office/drawing/2014/main" id="{4AE2A29A-8BE8-40D0-A912-F59F53C87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BAB10-9635-4E5B-ABA3-0D2441563C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7675" y="3171902"/>
            <a:ext cx="5214938" cy="1585976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70947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A4B25C-A557-F140-A284-E1D28C643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2"/>
            <a:ext cx="5200650" cy="6352230"/>
          </a:xfrm>
          <a:pattFill prst="ltDnDiag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5D8077-8BBF-6341-AA87-49EA9A886502}"/>
              </a:ext>
            </a:extLst>
          </p:cNvPr>
          <p:cNvSpPr/>
          <p:nvPr userDrawn="1"/>
        </p:nvSpPr>
        <p:spPr>
          <a:xfrm>
            <a:off x="-2" y="6352228"/>
            <a:ext cx="12192000" cy="517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99165B-493D-A94A-B4DF-CF16584987C2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F68FAA-A273-244C-AA26-49DE6C2D18F3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5355E76-71F5-4D65-8440-2C8C1F4A87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663381" y="996288"/>
            <a:ext cx="6080944" cy="5090613"/>
          </a:xfrm>
        </p:spPr>
        <p:txBody>
          <a:bodyPr/>
          <a:lstStyle>
            <a:lvl2pPr>
              <a:spcBef>
                <a:spcPts val="600"/>
              </a:spcBef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Click to edit text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Fifth level</a:t>
            </a:r>
          </a:p>
        </p:txBody>
      </p:sp>
      <p:pic>
        <p:nvPicPr>
          <p:cNvPr id="13" name="Picture 12" descr="Logo, icon&#10;&#10;Description automatically generated">
            <a:extLst>
              <a:ext uri="{FF2B5EF4-FFF2-40B4-BE49-F238E27FC236}">
                <a16:creationId xmlns:a16="http://schemas.microsoft.com/office/drawing/2014/main" id="{03FE006D-3D1B-4C1B-A007-C69C0322A6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  <p:sp>
        <p:nvSpPr>
          <p:cNvPr id="14" name="Google Shape;24;p5">
            <a:extLst>
              <a:ext uri="{FF2B5EF4-FFF2-40B4-BE49-F238E27FC236}">
                <a16:creationId xmlns:a16="http://schemas.microsoft.com/office/drawing/2014/main" id="{91E889BB-ECAB-427F-9EC3-E75BE3C9AEA6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663381" y="326808"/>
            <a:ext cx="6080944" cy="669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6807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A4B25C-A557-F140-A284-E1D28C643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91350" y="0"/>
            <a:ext cx="5200650" cy="6340036"/>
          </a:xfrm>
          <a:pattFill prst="ltDnDiag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5D8077-8BBF-6341-AA87-49EA9A886502}"/>
              </a:ext>
            </a:extLst>
          </p:cNvPr>
          <p:cNvSpPr/>
          <p:nvPr userDrawn="1"/>
        </p:nvSpPr>
        <p:spPr>
          <a:xfrm>
            <a:off x="-2" y="6340036"/>
            <a:ext cx="12192000" cy="517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99165B-493D-A94A-B4DF-CF16584987C2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F68FAA-A273-244C-AA26-49DE6C2D18F3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752FD389-9F94-411A-8B33-8C501E5EA3B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70662" y="996288"/>
            <a:ext cx="6157957" cy="509320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Click to edit text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Fifth level</a:t>
            </a:r>
          </a:p>
        </p:txBody>
      </p:sp>
      <p:pic>
        <p:nvPicPr>
          <p:cNvPr id="13" name="Picture 12" descr="Logo, icon&#10;&#10;Description automatically generated">
            <a:extLst>
              <a:ext uri="{FF2B5EF4-FFF2-40B4-BE49-F238E27FC236}">
                <a16:creationId xmlns:a16="http://schemas.microsoft.com/office/drawing/2014/main" id="{21EB8CE6-96E3-43EB-B8BC-E248442231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  <p:sp>
        <p:nvSpPr>
          <p:cNvPr id="16" name="Google Shape;24;p5">
            <a:extLst>
              <a:ext uri="{FF2B5EF4-FFF2-40B4-BE49-F238E27FC236}">
                <a16:creationId xmlns:a16="http://schemas.microsoft.com/office/drawing/2014/main" id="{864F8DD2-99C0-46B6-912C-EC1BCF62938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70662" y="326808"/>
            <a:ext cx="6157957" cy="669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207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>
  <p:cSld name="Subtitle">
    <p:bg>
      <p:bgPr>
        <a:solidFill>
          <a:schemeClr val="accen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1090751" y="1074200"/>
            <a:ext cx="10010500" cy="4709600"/>
          </a:xfrm>
          <a:custGeom>
            <a:avLst/>
            <a:gdLst/>
            <a:ahLst/>
            <a:cxnLst/>
            <a:rect l="l" t="t" r="r" b="b"/>
            <a:pathLst>
              <a:path w="300315" h="141288" extrusionOk="0">
                <a:moveTo>
                  <a:pt x="121105" y="0"/>
                </a:moveTo>
                <a:lnTo>
                  <a:pt x="0" y="0"/>
                </a:lnTo>
                <a:lnTo>
                  <a:pt x="0" y="141288"/>
                </a:lnTo>
                <a:lnTo>
                  <a:pt x="300315" y="141288"/>
                </a:lnTo>
                <a:lnTo>
                  <a:pt x="300315" y="305"/>
                </a:lnTo>
                <a:lnTo>
                  <a:pt x="179211" y="305"/>
                </a:lnTo>
              </a:path>
            </a:pathLst>
          </a:custGeom>
          <a:noFill/>
          <a:ln w="76200" cap="flat" cmpd="sng">
            <a:solidFill>
              <a:schemeClr val="l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4" name="Google Shape;14;p3"/>
          <p:cNvSpPr txBox="1">
            <a:spLocks noGrp="1"/>
          </p:cNvSpPr>
          <p:nvPr>
            <p:ph type="ctrTitle" hasCustomPrompt="1"/>
          </p:nvPr>
        </p:nvSpPr>
        <p:spPr>
          <a:xfrm>
            <a:off x="2577600" y="2832200"/>
            <a:ext cx="70368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4000" b="0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3200" b="0"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 hasCustomPrompt="1"/>
          </p:nvPr>
        </p:nvSpPr>
        <p:spPr>
          <a:xfrm>
            <a:off x="2577600" y="3459877"/>
            <a:ext cx="7036800" cy="59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  <a:latin typeface="Montserrat" pitchFamily="2" charset="77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Click to edit subtitle</a:t>
            </a:r>
            <a:endParaRPr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6094BD-78E9-7844-B4D9-F447585FD7E8}"/>
              </a:ext>
            </a:extLst>
          </p:cNvPr>
          <p:cNvSpPr/>
          <p:nvPr userDrawn="1"/>
        </p:nvSpPr>
        <p:spPr>
          <a:xfrm>
            <a:off x="-2" y="6340036"/>
            <a:ext cx="12192000" cy="517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C4AC97-F231-7749-B884-57D092160437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681346-7B7A-7D4A-A986-39E2BF269FE8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1" name="Picture 10" descr="Logo, icon&#10;&#10;Description automatically generated">
            <a:extLst>
              <a:ext uri="{FF2B5EF4-FFF2-40B4-BE49-F238E27FC236}">
                <a16:creationId xmlns:a16="http://schemas.microsoft.com/office/drawing/2014/main" id="{473F5355-A492-472B-95C2-FBE3DECB13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7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preserve="1">
  <p:cSld name="Quote"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1090751" y="1074200"/>
            <a:ext cx="10010500" cy="4709600"/>
          </a:xfrm>
          <a:custGeom>
            <a:avLst/>
            <a:gdLst/>
            <a:ahLst/>
            <a:cxnLst/>
            <a:rect l="l" t="t" r="r" b="b"/>
            <a:pathLst>
              <a:path w="300315" h="141288" extrusionOk="0">
                <a:moveTo>
                  <a:pt x="121105" y="0"/>
                </a:moveTo>
                <a:lnTo>
                  <a:pt x="0" y="0"/>
                </a:lnTo>
                <a:lnTo>
                  <a:pt x="0" y="141288"/>
                </a:lnTo>
                <a:lnTo>
                  <a:pt x="300315" y="141288"/>
                </a:lnTo>
                <a:lnTo>
                  <a:pt x="300315" y="305"/>
                </a:lnTo>
                <a:lnTo>
                  <a:pt x="179211" y="305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9" name="Google Shape;19;p4"/>
          <p:cNvSpPr txBox="1">
            <a:spLocks noGrp="1"/>
          </p:cNvSpPr>
          <p:nvPr>
            <p:ph type="body" idx="1" hasCustomPrompt="1"/>
          </p:nvPr>
        </p:nvSpPr>
        <p:spPr>
          <a:xfrm>
            <a:off x="2716800" y="2882400"/>
            <a:ext cx="67584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 algn="ctr" rtl="0"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⊡"/>
              <a:defRPr sz="2400" i="1">
                <a:solidFill>
                  <a:schemeClr val="bg2"/>
                </a:solidFill>
                <a:latin typeface="Montserrat" pitchFamily="2" charset="77"/>
              </a:defRPr>
            </a:lvl1pPr>
            <a:lvl2pPr marL="1219170" lvl="1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□"/>
              <a:defRPr sz="2400" i="1">
                <a:solidFill>
                  <a:srgbClr val="CCCCCC"/>
                </a:solidFill>
              </a:defRPr>
            </a:lvl2pPr>
            <a:lvl3pPr marL="1828754" lvl="2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 i="1">
                <a:solidFill>
                  <a:srgbClr val="CCCCCC"/>
                </a:solidFill>
              </a:defRPr>
            </a:lvl3pPr>
            <a:lvl4pPr marL="2438339" lvl="3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i="1">
                <a:solidFill>
                  <a:srgbClr val="CCCCCC"/>
                </a:solidFill>
              </a:defRPr>
            </a:lvl4pPr>
            <a:lvl5pPr marL="3047924" lvl="4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i="1">
                <a:solidFill>
                  <a:srgbClr val="CCCCCC"/>
                </a:solidFill>
              </a:defRPr>
            </a:lvl5pPr>
            <a:lvl6pPr marL="3657509" lvl="5" indent="-457189" algn="ctr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Char char="■"/>
              <a:defRPr i="1">
                <a:solidFill>
                  <a:srgbClr val="CCCCCC"/>
                </a:solidFill>
              </a:defRPr>
            </a:lvl6pPr>
            <a:lvl7pPr marL="4267093" lvl="6" indent="-457189" algn="ctr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Char char="●"/>
              <a:defRPr i="1">
                <a:solidFill>
                  <a:srgbClr val="CCCCCC"/>
                </a:solidFill>
              </a:defRPr>
            </a:lvl7pPr>
            <a:lvl8pPr marL="4876678" lvl="7" indent="-457189" algn="ctr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Char char="○"/>
              <a:defRPr i="1">
                <a:solidFill>
                  <a:srgbClr val="CCCCCC"/>
                </a:solidFill>
              </a:defRPr>
            </a:lvl8pPr>
            <a:lvl9pPr marL="5486263" lvl="8" indent="-457189" algn="ctr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Char char="■"/>
              <a:defRPr i="1">
                <a:solidFill>
                  <a:srgbClr val="CCCCCC"/>
                </a:solidFill>
              </a:defRPr>
            </a:lvl9pPr>
          </a:lstStyle>
          <a:p>
            <a:pPr lvl="0"/>
            <a:r>
              <a:rPr lang="en-US" dirty="0"/>
              <a:t>Click to add quote</a:t>
            </a:r>
          </a:p>
        </p:txBody>
      </p:sp>
      <p:sp>
        <p:nvSpPr>
          <p:cNvPr id="20" name="Google Shape;20;p4"/>
          <p:cNvSpPr txBox="1"/>
          <p:nvPr/>
        </p:nvSpPr>
        <p:spPr>
          <a:xfrm>
            <a:off x="5137600" y="391457"/>
            <a:ext cx="19168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  <a:endParaRPr sz="12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806EAA-E86A-4E41-8CDA-A12AD5F3287A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DF0282-0768-634D-AB5F-213DC6708A41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0" name="Picture 9" descr="Logo, icon&#10;&#10;Description automatically generated">
            <a:extLst>
              <a:ext uri="{FF2B5EF4-FFF2-40B4-BE49-F238E27FC236}">
                <a16:creationId xmlns:a16="http://schemas.microsoft.com/office/drawing/2014/main" id="{F0D4BDEB-4487-4041-8BF2-1016F2956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7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preserve="1" userDrawn="1">
  <p:cSld name="Title + 1 colum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346601" y="365701"/>
            <a:ext cx="11498833" cy="5814383"/>
          </a:xfrm>
          <a:custGeom>
            <a:avLst/>
            <a:gdLst/>
            <a:ahLst/>
            <a:cxnLst/>
            <a:rect l="l" t="t" r="r" b="b"/>
            <a:pathLst>
              <a:path w="344965" h="183798" extrusionOk="0">
                <a:moveTo>
                  <a:pt x="114070" y="38"/>
                </a:moveTo>
                <a:lnTo>
                  <a:pt x="0" y="0"/>
                </a:lnTo>
                <a:lnTo>
                  <a:pt x="0" y="183798"/>
                </a:lnTo>
                <a:lnTo>
                  <a:pt x="344965" y="183798"/>
                </a:lnTo>
                <a:lnTo>
                  <a:pt x="344965" y="0"/>
                </a:lnTo>
                <a:lnTo>
                  <a:pt x="231506" y="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24" name="Google Shape;24;p5"/>
          <p:cNvSpPr txBox="1">
            <a:spLocks noGrp="1"/>
          </p:cNvSpPr>
          <p:nvPr>
            <p:ph type="title" hasCustomPrompt="1"/>
          </p:nvPr>
        </p:nvSpPr>
        <p:spPr>
          <a:xfrm>
            <a:off x="4322200" y="122088"/>
            <a:ext cx="3547600" cy="9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2DE4E14-CC60-FB43-B895-B747AA1E12B7}"/>
              </a:ext>
            </a:extLst>
          </p:cNvPr>
          <p:cNvSpPr/>
          <p:nvPr userDrawn="1"/>
        </p:nvSpPr>
        <p:spPr>
          <a:xfrm>
            <a:off x="-2" y="6340036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3292AD-1267-7A49-9F5D-13B761383B44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973385-C154-8343-B1E4-B2F722A7FE20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3EFBC-48C8-41E9-BD17-390BA8224A9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01327" y="1100488"/>
            <a:ext cx="10589342" cy="4798737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descr="Logo, icon&#10;&#10;Description automatically generated">
            <a:extLst>
              <a:ext uri="{FF2B5EF4-FFF2-40B4-BE49-F238E27FC236}">
                <a16:creationId xmlns:a16="http://schemas.microsoft.com/office/drawing/2014/main" id="{BFE87D9E-B6D4-48A9-8E7E-150B482F14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60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preserve="1" userDrawn="1">
  <p:cSld name="Title + 2 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>
            <a:off x="346601" y="365700"/>
            <a:ext cx="11498833" cy="5824893"/>
          </a:xfrm>
          <a:custGeom>
            <a:avLst/>
            <a:gdLst/>
            <a:ahLst/>
            <a:cxnLst/>
            <a:rect l="l" t="t" r="r" b="b"/>
            <a:pathLst>
              <a:path w="344965" h="183798" extrusionOk="0">
                <a:moveTo>
                  <a:pt x="114070" y="38"/>
                </a:moveTo>
                <a:lnTo>
                  <a:pt x="0" y="0"/>
                </a:lnTo>
                <a:lnTo>
                  <a:pt x="0" y="183798"/>
                </a:lnTo>
                <a:lnTo>
                  <a:pt x="344965" y="183798"/>
                </a:lnTo>
                <a:lnTo>
                  <a:pt x="344965" y="0"/>
                </a:lnTo>
                <a:lnTo>
                  <a:pt x="231506" y="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29" name="Google Shape;29;p6"/>
          <p:cNvSpPr txBox="1">
            <a:spLocks noGrp="1"/>
          </p:cNvSpPr>
          <p:nvPr>
            <p:ph type="title" hasCustomPrompt="1"/>
          </p:nvPr>
        </p:nvSpPr>
        <p:spPr>
          <a:xfrm>
            <a:off x="4322200" y="122088"/>
            <a:ext cx="3547600" cy="9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3E48FD-D116-7543-A2DD-74C6D0DF7D7C}"/>
              </a:ext>
            </a:extLst>
          </p:cNvPr>
          <p:cNvSpPr/>
          <p:nvPr userDrawn="1"/>
        </p:nvSpPr>
        <p:spPr>
          <a:xfrm>
            <a:off x="0" y="6340036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25585C-0040-8D4B-A9A4-AD143B35742F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16023F-751C-BF47-82C3-E156C85A66DA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E3F63-72C4-4417-8C4E-A651D6A1FAA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86432" y="1344100"/>
            <a:ext cx="5073598" cy="4570003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183F398-FA29-471A-B504-53808718BA0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331966" y="1344100"/>
            <a:ext cx="5073598" cy="4570004"/>
          </a:xfrm>
        </p:spPr>
        <p:txBody>
          <a:bodyPr/>
          <a:lstStyle/>
          <a:p>
            <a:pPr lvl="0"/>
            <a:r>
              <a:rPr lang="en-US" dirty="0"/>
              <a:t>Click to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 descr="Logo, icon&#10;&#10;Description automatically generated">
            <a:extLst>
              <a:ext uri="{FF2B5EF4-FFF2-40B4-BE49-F238E27FC236}">
                <a16:creationId xmlns:a16="http://schemas.microsoft.com/office/drawing/2014/main" id="{4C9FAF88-2EF1-4857-A908-EFE45A8F89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4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 preserve="1" userDrawn="1">
  <p:cSld name="Title + 3 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/>
          <p:nvPr/>
        </p:nvSpPr>
        <p:spPr>
          <a:xfrm>
            <a:off x="346601" y="365700"/>
            <a:ext cx="11498833" cy="5824893"/>
          </a:xfrm>
          <a:custGeom>
            <a:avLst/>
            <a:gdLst/>
            <a:ahLst/>
            <a:cxnLst/>
            <a:rect l="l" t="t" r="r" b="b"/>
            <a:pathLst>
              <a:path w="344965" h="183798" extrusionOk="0">
                <a:moveTo>
                  <a:pt x="114070" y="38"/>
                </a:moveTo>
                <a:lnTo>
                  <a:pt x="0" y="0"/>
                </a:lnTo>
                <a:lnTo>
                  <a:pt x="0" y="183798"/>
                </a:lnTo>
                <a:lnTo>
                  <a:pt x="344965" y="183798"/>
                </a:lnTo>
                <a:lnTo>
                  <a:pt x="344965" y="0"/>
                </a:lnTo>
                <a:lnTo>
                  <a:pt x="231506" y="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35" name="Google Shape;35;p7"/>
          <p:cNvSpPr txBox="1">
            <a:spLocks noGrp="1"/>
          </p:cNvSpPr>
          <p:nvPr>
            <p:ph type="title" hasCustomPrompt="1"/>
          </p:nvPr>
        </p:nvSpPr>
        <p:spPr>
          <a:xfrm>
            <a:off x="4322200" y="122088"/>
            <a:ext cx="3547600" cy="9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69FD9-DD06-A044-8C9D-9B7F5BC32E6D}"/>
              </a:ext>
            </a:extLst>
          </p:cNvPr>
          <p:cNvSpPr/>
          <p:nvPr userDrawn="1"/>
        </p:nvSpPr>
        <p:spPr>
          <a:xfrm>
            <a:off x="-3" y="6340036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36C237-094F-174B-A086-274B0FC0E483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63B6F4-7761-0047-99FA-0B9019998F76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3E441-13AB-4FB0-8127-F07FC319C2C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85713" y="1301917"/>
            <a:ext cx="3254375" cy="45614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Click to edit text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204E2C1-B371-43B6-B906-10CA77B5CA1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468810" y="1301917"/>
            <a:ext cx="3254375" cy="456794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Click to edit text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F7FCABA-8CBB-4B08-A8E6-BF546582B7A9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051907" y="1295400"/>
            <a:ext cx="3254375" cy="456794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Click to edit text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3A918A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369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Fifth level</a:t>
            </a:r>
          </a:p>
        </p:txBody>
      </p:sp>
      <p:pic>
        <p:nvPicPr>
          <p:cNvPr id="17" name="Picture 16" descr="Logo, icon&#10;&#10;Description automatically generated">
            <a:extLst>
              <a:ext uri="{FF2B5EF4-FFF2-40B4-BE49-F238E27FC236}">
                <a16:creationId xmlns:a16="http://schemas.microsoft.com/office/drawing/2014/main" id="{2EC5A5F4-CD5D-483B-93AD-1BBD6CF361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8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 userDrawn="1">
  <p:cSld name="Title 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346601" y="365700"/>
            <a:ext cx="11498833" cy="5824893"/>
          </a:xfrm>
          <a:custGeom>
            <a:avLst/>
            <a:gdLst/>
            <a:ahLst/>
            <a:cxnLst/>
            <a:rect l="l" t="t" r="r" b="b"/>
            <a:pathLst>
              <a:path w="344965" h="183798" extrusionOk="0">
                <a:moveTo>
                  <a:pt x="114070" y="38"/>
                </a:moveTo>
                <a:lnTo>
                  <a:pt x="0" y="0"/>
                </a:lnTo>
                <a:lnTo>
                  <a:pt x="0" y="183798"/>
                </a:lnTo>
                <a:lnTo>
                  <a:pt x="344965" y="183798"/>
                </a:lnTo>
                <a:lnTo>
                  <a:pt x="344965" y="0"/>
                </a:lnTo>
                <a:lnTo>
                  <a:pt x="231506" y="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83F326-6489-7C4F-816E-AA6EDEE6F423}"/>
              </a:ext>
            </a:extLst>
          </p:cNvPr>
          <p:cNvSpPr/>
          <p:nvPr userDrawn="1"/>
        </p:nvSpPr>
        <p:spPr>
          <a:xfrm>
            <a:off x="-2" y="6340036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054B6-5DE8-4C40-8B57-BBB8C0850B49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CCECDA-AB02-BF41-95F9-1DC0B3687B4B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1" name="Picture 10" descr="Logo, icon&#10;&#10;Description automatically generated">
            <a:extLst>
              <a:ext uri="{FF2B5EF4-FFF2-40B4-BE49-F238E27FC236}">
                <a16:creationId xmlns:a16="http://schemas.microsoft.com/office/drawing/2014/main" id="{7E447A2B-E8D5-48D1-939E-C3A9B480C4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  <p:sp>
        <p:nvSpPr>
          <p:cNvPr id="13" name="Google Shape;35;p7">
            <a:extLst>
              <a:ext uri="{FF2B5EF4-FFF2-40B4-BE49-F238E27FC236}">
                <a16:creationId xmlns:a16="http://schemas.microsoft.com/office/drawing/2014/main" id="{AD14C14A-E0E2-40A9-9060-BDECB5DE440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4322200" y="122088"/>
            <a:ext cx="3547600" cy="9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2800" b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r>
              <a:rPr lang="en-US" dirty="0"/>
              <a:t>Click to edit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319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>
  <p:cSld name="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 rot="10800000" flipH="1">
            <a:off x="346601" y="365700"/>
            <a:ext cx="11498833" cy="5824893"/>
          </a:xfrm>
          <a:custGeom>
            <a:avLst/>
            <a:gdLst/>
            <a:ahLst/>
            <a:cxnLst/>
            <a:rect l="l" t="t" r="r" b="b"/>
            <a:pathLst>
              <a:path w="344965" h="183798" extrusionOk="0">
                <a:moveTo>
                  <a:pt x="114070" y="38"/>
                </a:moveTo>
                <a:lnTo>
                  <a:pt x="0" y="0"/>
                </a:lnTo>
                <a:lnTo>
                  <a:pt x="0" y="183798"/>
                </a:lnTo>
                <a:lnTo>
                  <a:pt x="344965" y="183798"/>
                </a:lnTo>
                <a:lnTo>
                  <a:pt x="344965" y="0"/>
                </a:lnTo>
                <a:lnTo>
                  <a:pt x="231506" y="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46" name="Google Shape;46;p9"/>
          <p:cNvSpPr txBox="1">
            <a:spLocks noGrp="1"/>
          </p:cNvSpPr>
          <p:nvPr>
            <p:ph type="body" idx="1" hasCustomPrompt="1"/>
          </p:nvPr>
        </p:nvSpPr>
        <p:spPr>
          <a:xfrm>
            <a:off x="4138800" y="5699222"/>
            <a:ext cx="3914400" cy="6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601118" algn="ctr">
              <a:spcBef>
                <a:spcPts val="480"/>
              </a:spcBef>
              <a:spcAft>
                <a:spcPts val="0"/>
              </a:spcAft>
              <a:buSzPts val="1200"/>
              <a:buNone/>
              <a:tabLst/>
              <a:defRPr sz="1600" i="1">
                <a:solidFill>
                  <a:schemeClr val="accent2"/>
                </a:solidFill>
                <a:latin typeface="Raleway" panose="020B0003030101060003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C178D0-C80B-EB4B-808F-AA97B10CD54B}"/>
              </a:ext>
            </a:extLst>
          </p:cNvPr>
          <p:cNvSpPr/>
          <p:nvPr userDrawn="1"/>
        </p:nvSpPr>
        <p:spPr>
          <a:xfrm>
            <a:off x="0" y="6340036"/>
            <a:ext cx="12192000" cy="51796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0033FF-D1A5-9040-A8DA-CFC3DFD0F3AA}"/>
              </a:ext>
            </a:extLst>
          </p:cNvPr>
          <p:cNvSpPr txBox="1"/>
          <p:nvPr userDrawn="1"/>
        </p:nvSpPr>
        <p:spPr>
          <a:xfrm>
            <a:off x="1720768" y="6537501"/>
            <a:ext cx="87504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>
                <a:solidFill>
                  <a:schemeClr val="bg1"/>
                </a:solidFill>
                <a:latin typeface="Montserrat" pitchFamily="2" charset="77"/>
              </a:rPr>
              <a:t>© CENTER FOR AUTOMOTIVE DIVERSITY, INCLUSION &amp; ADVANCEMENT, INC. - ALL RIGHTS RESERVED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E7C3E3-6893-014B-AFAD-180BB85BC763}"/>
              </a:ext>
            </a:extLst>
          </p:cNvPr>
          <p:cNvSpPr txBox="1"/>
          <p:nvPr userDrawn="1"/>
        </p:nvSpPr>
        <p:spPr>
          <a:xfrm>
            <a:off x="11599101" y="6537501"/>
            <a:ext cx="4258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CD164B7-B08E-0A4F-9611-4FCA428CB3B2}" type="slidenum">
              <a:rPr lang="en-US" sz="1000" b="0" i="0" smtClean="0">
                <a:solidFill>
                  <a:schemeClr val="bg1"/>
                </a:solidFill>
                <a:latin typeface="Montserrat" pitchFamily="2" charset="77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0" name="Picture 9" descr="Logo, icon&#10;&#10;Description automatically generated">
            <a:extLst>
              <a:ext uri="{FF2B5EF4-FFF2-40B4-BE49-F238E27FC236}">
                <a16:creationId xmlns:a16="http://schemas.microsoft.com/office/drawing/2014/main" id="{D6FCD31A-86EB-47A9-9640-6DFBBB54A7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61" y="6385165"/>
            <a:ext cx="1440180" cy="4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8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3DF8FE-7F75-C14F-AB6B-756BC5B9A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B6309-D9D9-BB4F-8567-C17D176E1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802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3" r:id="rId12"/>
    <p:sldLayoutId id="2147483672" r:id="rId13"/>
    <p:sldLayoutId id="2147483674" r:id="rId14"/>
    <p:sldLayoutId id="2147483655" r:id="rId15"/>
    <p:sldLayoutId id="2147483656" r:id="rId16"/>
    <p:sldLayoutId id="2147483675" r:id="rId17"/>
    <p:sldLayoutId id="2147483671" r:id="rId18"/>
    <p:sldLayoutId id="2147483676" r:id="rId19"/>
    <p:sldLayoutId id="2147483657" r:id="rId20"/>
    <p:sldLayoutId id="2147483677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tx1"/>
          </a:solidFill>
          <a:latin typeface="Raleway" panose="020B00030301010600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4"/>
        </a:buClr>
        <a:buFont typeface="Wingdings" panose="05000000000000000000" pitchFamily="2" charset="2"/>
        <a:buChar char="v"/>
        <a:defRPr sz="18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4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4"/>
        </a:buClr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sszarek@brasscrafthq.com" TargetMode="External"/><Relationship Id="rId3" Type="http://schemas.openxmlformats.org/officeDocument/2006/relationships/image" Target="../media/image5.png"/><Relationship Id="rId7" Type="http://schemas.openxmlformats.org/officeDocument/2006/relationships/hyperlink" Target="mailto:hynesem11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hyperlink" Target="mailto:Vanessa.Davis@Meritor.com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hyperlink" Target="mailto:jen.anesi@adient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reforglobalinclusion.org/thawing-the-frozen-middle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576C9-2EA4-44C7-9159-F4A5C711E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9901" y="1944667"/>
            <a:ext cx="6912196" cy="1546400"/>
          </a:xfrm>
        </p:spPr>
        <p:txBody>
          <a:bodyPr/>
          <a:lstStyle/>
          <a:p>
            <a:r>
              <a:rPr lang="en-US" b="1" dirty="0"/>
              <a:t>Cultivating a Personal Value Proposition (PVP)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022BCD-2F78-42DE-B2B2-012DD03E49AE}"/>
              </a:ext>
            </a:extLst>
          </p:cNvPr>
          <p:cNvSpPr txBox="1"/>
          <p:nvPr/>
        </p:nvSpPr>
        <p:spPr>
          <a:xfrm>
            <a:off x="1136722" y="4324569"/>
            <a:ext cx="99185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Cohort 2 • Group 2 • 2022</a:t>
            </a:r>
          </a:p>
          <a:p>
            <a:pPr algn="ctr"/>
            <a:r>
              <a:rPr lang="en-US" b="1" dirty="0">
                <a:solidFill>
                  <a:schemeClr val="accent3"/>
                </a:solidFill>
              </a:rPr>
              <a:t>Vanessa Davis • Erin Hynes • Stan Szarek • Jen Anesi-Brombach </a:t>
            </a:r>
          </a:p>
          <a:p>
            <a:pPr algn="ctr"/>
            <a:r>
              <a:rPr lang="en-US" i="1" dirty="0">
                <a:solidFill>
                  <a:schemeClr val="accent3"/>
                </a:solidFill>
              </a:rPr>
              <a:t>CADIA advisor: Margaret Baxter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6F8422-AA6B-4E08-AAC4-12BFCCE2EE93}"/>
              </a:ext>
            </a:extLst>
          </p:cNvPr>
          <p:cNvSpPr txBox="1"/>
          <p:nvPr/>
        </p:nvSpPr>
        <p:spPr>
          <a:xfrm>
            <a:off x="3352798" y="3326643"/>
            <a:ext cx="5486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2"/>
                </a:solidFill>
              </a:rPr>
              <a:t>A Framework for Increasing DEI Buy-in from Middle Managers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51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C1A3ECD-FBB5-4D0F-95AB-B6619A53F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the Team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B2BF054-3686-420D-9920-8F724C81ABFD}"/>
              </a:ext>
            </a:extLst>
          </p:cNvPr>
          <p:cNvGrpSpPr/>
          <p:nvPr/>
        </p:nvGrpSpPr>
        <p:grpSpPr>
          <a:xfrm>
            <a:off x="1609532" y="1317463"/>
            <a:ext cx="8972935" cy="4223074"/>
            <a:chOff x="-847263" y="1317463"/>
            <a:chExt cx="8972935" cy="4223074"/>
          </a:xfrm>
        </p:grpSpPr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6A6BC2DD-971A-4594-8596-9901894E6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-755559" y="1317463"/>
              <a:ext cx="1505873" cy="1505873"/>
            </a:xfrm>
            <a:prstGeom prst="ellipse">
              <a:avLst/>
            </a:prstGeom>
          </p:spPr>
        </p:pic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25AAFB3A-3CD0-462C-B4CE-0403EE4CB5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27609" y="1317463"/>
              <a:ext cx="1505873" cy="1505873"/>
            </a:xfrm>
            <a:prstGeom prst="ellipse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C9001AF2-8782-4B55-9EC4-F623DAC33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4158519" y="1317463"/>
              <a:ext cx="1505873" cy="1505873"/>
            </a:xfrm>
            <a:prstGeom prst="ellipse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EEF6B138-27CC-4BD5-8615-959A96D69B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614504" y="1317463"/>
              <a:ext cx="1505873" cy="1505873"/>
            </a:xfrm>
            <a:prstGeom prst="ellipse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6A984C8-1A0C-4221-91EE-5E9103039A0E}"/>
                </a:ext>
              </a:extLst>
            </p:cNvPr>
            <p:cNvSpPr txBox="1"/>
            <p:nvPr/>
          </p:nvSpPr>
          <p:spPr>
            <a:xfrm>
              <a:off x="1521827" y="2994436"/>
              <a:ext cx="1690255" cy="218303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400" b="1" dirty="0"/>
                <a:t>Vanessa Davis</a:t>
              </a:r>
              <a:endParaRPr lang="en-US" sz="1400" dirty="0"/>
            </a:p>
            <a:p>
              <a:pPr algn="ctr"/>
              <a:endParaRPr lang="en-US" sz="1400" b="1" dirty="0"/>
            </a:p>
            <a:p>
              <a:pPr algn="ctr"/>
              <a:endParaRPr lang="en-US" sz="1400" b="1" dirty="0"/>
            </a:p>
            <a:p>
              <a:pPr algn="ctr"/>
              <a:r>
                <a:rPr lang="en-US" sz="1400" dirty="0"/>
                <a:t>Vanessa is Manager, Talent Management, Learning and Development at Meritor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>
                  <a:hlinkClick r:id="rId6"/>
                </a:rPr>
                <a:t>Vanessa.Davis@</a:t>
              </a:r>
              <a:br>
                <a:rPr lang="en-US" sz="1400" dirty="0">
                  <a:hlinkClick r:id="rId6"/>
                </a:rPr>
              </a:br>
              <a:r>
                <a:rPr lang="en-US" sz="1400" dirty="0">
                  <a:hlinkClick r:id="rId6"/>
                </a:rPr>
                <a:t>Meritor.com</a:t>
              </a:r>
              <a:endParaRPr lang="en-US" sz="14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DA00CC3-E9E9-44F8-B827-2AD2FF95AB0B}"/>
                </a:ext>
              </a:extLst>
            </p:cNvPr>
            <p:cNvSpPr txBox="1"/>
            <p:nvPr/>
          </p:nvSpPr>
          <p:spPr>
            <a:xfrm>
              <a:off x="4066327" y="2994436"/>
              <a:ext cx="1690255" cy="254610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400" b="1" dirty="0"/>
                <a:t>Erin Hynes</a:t>
              </a:r>
              <a:endParaRPr lang="en-US" sz="1400" dirty="0"/>
            </a:p>
            <a:p>
              <a:pPr algn="ctr"/>
              <a:endParaRPr lang="en-US" sz="1400" b="1" dirty="0"/>
            </a:p>
            <a:p>
              <a:pPr algn="ctr"/>
              <a:endParaRPr lang="en-US" sz="1400" b="1" dirty="0"/>
            </a:p>
            <a:p>
              <a:pPr algn="ctr"/>
              <a:r>
                <a:rPr lang="en-US" sz="1400" dirty="0"/>
                <a:t>Erin is Talent Manager at TTM Technologies</a:t>
              </a:r>
            </a:p>
            <a:p>
              <a:pPr algn="ctr"/>
              <a:endParaRPr lang="en-US" sz="1400" dirty="0"/>
            </a:p>
            <a:p>
              <a:pPr algn="ctr"/>
              <a:endParaRPr lang="en-US" sz="1400" dirty="0"/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>
                  <a:hlinkClick r:id="rId7"/>
                </a:rPr>
                <a:t>hynesem11@</a:t>
              </a:r>
              <a:br>
                <a:rPr lang="en-US" sz="1400" dirty="0">
                  <a:hlinkClick r:id="rId7"/>
                </a:rPr>
              </a:br>
              <a:r>
                <a:rPr lang="en-US" sz="1400" dirty="0">
                  <a:hlinkClick r:id="rId7"/>
                </a:rPr>
                <a:t>gmail.com</a:t>
              </a:r>
              <a:endParaRPr lang="en-US" sz="14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17A07FE-21A6-4CA8-92FE-49CC5DA816F1}"/>
                </a:ext>
              </a:extLst>
            </p:cNvPr>
            <p:cNvSpPr txBox="1"/>
            <p:nvPr/>
          </p:nvSpPr>
          <p:spPr>
            <a:xfrm>
              <a:off x="6435417" y="2994436"/>
              <a:ext cx="1690255" cy="218303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400" b="1" dirty="0"/>
                <a:t>Stan </a:t>
              </a:r>
              <a:r>
                <a:rPr lang="en-US" sz="1400" b="1" dirty="0" err="1"/>
                <a:t>Szarek</a:t>
              </a:r>
              <a:endParaRPr lang="en-US" sz="1400" dirty="0"/>
            </a:p>
            <a:p>
              <a:pPr algn="ctr"/>
              <a:endParaRPr lang="en-US" sz="1400" b="1" dirty="0"/>
            </a:p>
            <a:p>
              <a:pPr algn="ctr"/>
              <a:endParaRPr lang="en-US" sz="1400" b="1" dirty="0"/>
            </a:p>
            <a:p>
              <a:pPr algn="ctr"/>
              <a:r>
                <a:rPr lang="en-US" sz="1400" dirty="0"/>
                <a:t>Stan is Director of Talent Strategy at </a:t>
              </a:r>
              <a:r>
                <a:rPr lang="en-US" sz="1400" dirty="0" err="1"/>
                <a:t>BrassCraft</a:t>
              </a:r>
              <a:r>
                <a:rPr lang="en-US" sz="1400" dirty="0"/>
                <a:t> Manufacturing Co. </a:t>
              </a:r>
            </a:p>
            <a:p>
              <a:pPr algn="ctr"/>
              <a:endParaRPr lang="en-US" sz="1400" dirty="0"/>
            </a:p>
            <a:p>
              <a:pPr algn="ctr"/>
              <a:endParaRPr lang="en-US" sz="1400" dirty="0"/>
            </a:p>
            <a:p>
              <a:pPr algn="ctr"/>
              <a:r>
                <a:rPr lang="pl-PL" sz="1400" dirty="0">
                  <a:solidFill>
                    <a:srgbClr val="008EA6"/>
                  </a:solidFill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sszarek@</a:t>
              </a:r>
              <a:br>
                <a:rPr lang="en-US" sz="1400" dirty="0">
                  <a:solidFill>
                    <a:srgbClr val="008EA6"/>
                  </a:solidFill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</a:br>
              <a:r>
                <a:rPr lang="pl-PL" sz="1400" dirty="0">
                  <a:solidFill>
                    <a:schemeClr val="accent4"/>
                  </a:solidFill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brasscrafthq.com</a:t>
              </a:r>
              <a:endParaRPr lang="en-US" sz="1400" dirty="0">
                <a:solidFill>
                  <a:schemeClr val="accent4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FE748C-2082-413A-B23D-EE320AE0783F}"/>
                </a:ext>
              </a:extLst>
            </p:cNvPr>
            <p:cNvSpPr txBox="1"/>
            <p:nvPr/>
          </p:nvSpPr>
          <p:spPr>
            <a:xfrm>
              <a:off x="-847263" y="2994436"/>
              <a:ext cx="1690255" cy="218303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400" b="1" dirty="0"/>
                <a:t>Jen Anesi-Brombach</a:t>
              </a:r>
            </a:p>
            <a:p>
              <a:pPr algn="ctr"/>
              <a:endParaRPr lang="en-US" sz="1400" b="1" dirty="0"/>
            </a:p>
            <a:p>
              <a:pPr algn="ctr"/>
              <a:r>
                <a:rPr lang="en-US" sz="1400" dirty="0"/>
                <a:t>Jen is ESG (Environmental, Social, Governance) Communications Manager at Adient </a:t>
              </a:r>
            </a:p>
            <a:p>
              <a:pPr algn="ctr"/>
              <a:endParaRPr lang="en-US" sz="1400" dirty="0"/>
            </a:p>
            <a:p>
              <a:pPr algn="ctr"/>
              <a:r>
                <a:rPr lang="en-US" sz="1400" dirty="0">
                  <a:hlinkClick r:id="rId9"/>
                </a:rPr>
                <a:t>jen.anesi@</a:t>
              </a:r>
              <a:br>
                <a:rPr lang="en-US" sz="1400" dirty="0">
                  <a:hlinkClick r:id="rId9"/>
                </a:rPr>
              </a:br>
              <a:r>
                <a:rPr lang="en-US" sz="1400" dirty="0">
                  <a:hlinkClick r:id="rId9"/>
                </a:rPr>
                <a:t>adient.com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8755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078C7-D6DF-4907-AC76-FE5130746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2200" y="122088"/>
            <a:ext cx="3547600" cy="978400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BDDC1-216B-454A-8C61-EB1DAD119F7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86432" y="1344100"/>
            <a:ext cx="5073598" cy="4570003"/>
          </a:xfrm>
        </p:spPr>
        <p:txBody>
          <a:bodyPr anchor="ctr" anchorCtr="0">
            <a:normAutofit/>
          </a:bodyPr>
          <a:lstStyle/>
          <a:p>
            <a:r>
              <a:rPr lang="en-US" b="1" dirty="0"/>
              <a:t>What is a Personal Value Proposition (PVP) and why does it matter?</a:t>
            </a:r>
          </a:p>
          <a:p>
            <a:endParaRPr lang="en-US" dirty="0"/>
          </a:p>
          <a:p>
            <a:r>
              <a:rPr lang="en-US" dirty="0"/>
              <a:t>A Personal Value Proposition (PVP), sometimes called an Employee Value Proposition (EVP) or DEI Value Proposition (DVP), is an individual’s highly personal and unique reason — or set of reasons — for valuing diversity, equity and inclusion.</a:t>
            </a:r>
          </a:p>
        </p:txBody>
      </p:sp>
      <p:pic>
        <p:nvPicPr>
          <p:cNvPr id="6" name="Content Placeholder 5" descr="Man with brown hair">
            <a:extLst>
              <a:ext uri="{FF2B5EF4-FFF2-40B4-BE49-F238E27FC236}">
                <a16:creationId xmlns:a16="http://schemas.microsoft.com/office/drawing/2014/main" id="{5CED9E87-2AAF-455E-BB11-9F96513E1BE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6331966" y="1344100"/>
            <a:ext cx="5073598" cy="4570004"/>
          </a:xfrm>
          <a:noFill/>
        </p:spPr>
      </p:pic>
    </p:spTree>
    <p:extLst>
      <p:ext uri="{BB962C8B-B14F-4D97-AF65-F5344CB8AC3E}">
        <p14:creationId xmlns:p14="http://schemas.microsoft.com/office/powerpoint/2010/main" val="234220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descr="Two business people communicating">
            <a:extLst>
              <a:ext uri="{FF2B5EF4-FFF2-40B4-BE49-F238E27FC236}">
                <a16:creationId xmlns:a16="http://schemas.microsoft.com/office/drawing/2014/main" id="{293BCCA5-E76F-4344-ABF5-DF0CEE39FEA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"/>
            <a:ext cx="5200650" cy="6352230"/>
          </a:xfr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5B96FAC-0CD7-4522-902E-6DE4C1FEFD8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63381" y="996288"/>
            <a:ext cx="5949499" cy="5090613"/>
          </a:xfrm>
        </p:spPr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Middle managers bridge the gap </a:t>
            </a:r>
            <a:r>
              <a:rPr lang="en-US" dirty="0"/>
              <a:t>between junior- and mid-level employees, yet they often find it </a:t>
            </a:r>
            <a:r>
              <a:rPr lang="en-US" b="1" dirty="0">
                <a:solidFill>
                  <a:schemeClr val="accent4"/>
                </a:solidFill>
              </a:rPr>
              <a:t>difficult to drive real innovation </a:t>
            </a:r>
            <a:r>
              <a:rPr lang="en-US" dirty="0"/>
              <a:t>and change due to changing market forces and workplace demographics, an evolving culture, and the ever-increasing </a:t>
            </a:r>
            <a:r>
              <a:rPr lang="en-US" b="1" dirty="0">
                <a:solidFill>
                  <a:schemeClr val="accent4"/>
                </a:solidFill>
              </a:rPr>
              <a:t>gap between old and new </a:t>
            </a:r>
            <a:r>
              <a:rPr lang="en-US" dirty="0"/>
              <a:t>leadership paradigms. </a:t>
            </a:r>
            <a:r>
              <a:rPr lang="en-US" sz="1400" i="1" dirty="0"/>
              <a:t>(source: </a:t>
            </a:r>
            <a:r>
              <a:rPr lang="en-US" sz="1400" i="1" dirty="0">
                <a:hlinkClick r:id="rId3"/>
              </a:rPr>
              <a:t>centreforglobalinclusion.org</a:t>
            </a:r>
            <a:r>
              <a:rPr lang="en-US" sz="1400" i="1" dirty="0"/>
              <a:t>)</a:t>
            </a:r>
            <a:endParaRPr lang="en-US" i="1" dirty="0"/>
          </a:p>
          <a:p>
            <a:endParaRPr lang="en-US" dirty="0"/>
          </a:p>
          <a:p>
            <a:r>
              <a:rPr lang="en-US" b="1" dirty="0"/>
              <a:t>Increasing DEI buy-in from middle managers is an organizational imperative in DEI change management, and helping managers cultivate a personal value proposition (PVP) is the first and most important step.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4E6A3D-7BD1-4AE8-9641-D4D5015C0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409146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6A3D-7BD1-4AE8-9641-D4D5015C0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2200" y="122088"/>
            <a:ext cx="3547600" cy="9784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D6535-E352-4013-AA0E-A1336FDE9B2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85825" y="2969441"/>
            <a:ext cx="3254375" cy="2667786"/>
          </a:xfrm>
        </p:spPr>
        <p:txBody>
          <a:bodyPr/>
          <a:lstStyle/>
          <a:p>
            <a:pPr algn="ctr"/>
            <a:r>
              <a:rPr lang="en-US" dirty="0"/>
              <a:t>Every manager — from front line managers on the plant floor to the CEO of the company — has a role to play in influencing organizational culture, including DEI.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914F6-143B-4D60-86AF-01DB0191F86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468813" y="2977378"/>
            <a:ext cx="3254375" cy="2659849"/>
          </a:xfrm>
        </p:spPr>
        <p:txBody>
          <a:bodyPr/>
          <a:lstStyle/>
          <a:p>
            <a:pPr algn="ctr"/>
            <a:r>
              <a:rPr lang="en-US" dirty="0"/>
              <a:t>DEI is an essential core competency for all managers to ensure the organization remains competitive and relevant in the future.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E7E96E-7519-4B07-A2DE-EB781D0455A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051800" y="2969440"/>
            <a:ext cx="3378200" cy="2659849"/>
          </a:xfrm>
        </p:spPr>
        <p:txBody>
          <a:bodyPr/>
          <a:lstStyle/>
          <a:p>
            <a:pPr algn="ctr"/>
            <a:r>
              <a:rPr lang="en-US" dirty="0"/>
              <a:t>While DEI is senior leadership-led, managers at all levels set the tone for their teams and influence company culture — when middle managers buy in to DEI, their teams are likely to buy in, too.</a:t>
            </a:r>
          </a:p>
        </p:txBody>
      </p:sp>
      <p:pic>
        <p:nvPicPr>
          <p:cNvPr id="12" name="Graphic 11" descr="Ripple with solid fill">
            <a:extLst>
              <a:ext uri="{FF2B5EF4-FFF2-40B4-BE49-F238E27FC236}">
                <a16:creationId xmlns:a16="http://schemas.microsoft.com/office/drawing/2014/main" id="{2A43EEFB-ACC7-45AC-9760-03BE04B4F9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8613" y="1148578"/>
            <a:ext cx="1828800" cy="1828800"/>
          </a:xfrm>
          <a:prstGeom prst="rect">
            <a:avLst/>
          </a:prstGeom>
        </p:spPr>
      </p:pic>
      <p:pic>
        <p:nvPicPr>
          <p:cNvPr id="14" name="Graphic 13" descr="Business Growth outline">
            <a:extLst>
              <a:ext uri="{FF2B5EF4-FFF2-40B4-BE49-F238E27FC236}">
                <a16:creationId xmlns:a16="http://schemas.microsoft.com/office/drawing/2014/main" id="{A3610436-D747-40B8-8F95-FB97AE3B57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81600" y="1140640"/>
            <a:ext cx="1828800" cy="1828800"/>
          </a:xfrm>
          <a:prstGeom prst="rect">
            <a:avLst/>
          </a:prstGeom>
        </p:spPr>
      </p:pic>
      <p:pic>
        <p:nvPicPr>
          <p:cNvPr id="16" name="Graphic 15" descr="Group success outline">
            <a:extLst>
              <a:ext uri="{FF2B5EF4-FFF2-40B4-BE49-F238E27FC236}">
                <a16:creationId xmlns:a16="http://schemas.microsoft.com/office/drawing/2014/main" id="{3CAF1B4D-2877-4E1B-A2B7-7F2B13B00F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64587" y="1148578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6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B5C3D7-0047-49F3-A51A-7BA95A54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Framework Overview</a:t>
            </a:r>
          </a:p>
        </p:txBody>
      </p:sp>
      <p:sp>
        <p:nvSpPr>
          <p:cNvPr id="2" name="TextBox 1">
            <a:hlinkClick r:id="" action="ppaction://noaction"/>
            <a:extLst>
              <a:ext uri="{FF2B5EF4-FFF2-40B4-BE49-F238E27FC236}">
                <a16:creationId xmlns:a16="http://schemas.microsoft.com/office/drawing/2014/main" id="{DB617FCF-697B-4773-8ED2-C44C798A48F7}"/>
              </a:ext>
            </a:extLst>
          </p:cNvPr>
          <p:cNvSpPr txBox="1"/>
          <p:nvPr/>
        </p:nvSpPr>
        <p:spPr>
          <a:xfrm>
            <a:off x="1975485" y="5882900"/>
            <a:ext cx="82410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References: </a:t>
            </a:r>
            <a:r>
              <a:rPr lang="en-US" sz="1000" i="1" dirty="0"/>
              <a:t>Leading and Managing Complex Change, </a:t>
            </a:r>
            <a:r>
              <a:rPr lang="en-US" sz="1000" dirty="0"/>
              <a:t>From </a:t>
            </a:r>
            <a:r>
              <a:rPr lang="en-US" sz="1000" dirty="0" err="1"/>
              <a:t>Knoster</a:t>
            </a:r>
            <a:r>
              <a:rPr lang="en-US" sz="1000" dirty="0"/>
              <a:t>, 1991, and </a:t>
            </a:r>
            <a:r>
              <a:rPr lang="en-US" sz="1000" i="1" dirty="0"/>
              <a:t>Influencer: The Power to Change Anything, </a:t>
            </a:r>
            <a:r>
              <a:rPr lang="en-US" sz="1000" dirty="0"/>
              <a:t>From Patterson, </a:t>
            </a:r>
            <a:r>
              <a:rPr lang="en-US" sz="1000" dirty="0" err="1"/>
              <a:t>Grenny</a:t>
            </a:r>
            <a:r>
              <a:rPr lang="en-US" sz="1000" dirty="0"/>
              <a:t>, et al, 2008</a:t>
            </a:r>
          </a:p>
        </p:txBody>
      </p:sp>
      <p:graphicFrame>
        <p:nvGraphicFramePr>
          <p:cNvPr id="13" name="Content Placeholder 5">
            <a:extLst>
              <a:ext uri="{FF2B5EF4-FFF2-40B4-BE49-F238E27FC236}">
                <a16:creationId xmlns:a16="http://schemas.microsoft.com/office/drawing/2014/main" id="{001A2EEA-9351-488C-96C7-F57A796AD13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78311147"/>
              </p:ext>
            </p:extLst>
          </p:nvPr>
        </p:nvGraphicFramePr>
        <p:xfrm>
          <a:off x="626746" y="713490"/>
          <a:ext cx="10938508" cy="51615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76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0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075">
                <a:tc gridSpan="3">
                  <a:txBody>
                    <a:bodyPr/>
                    <a:lstStyle/>
                    <a:p>
                      <a:r>
                        <a:rPr lang="en-US" sz="1100" dirty="0"/>
                        <a:t>For the Change Agent — individual or team driving the effort to get middle managers to create a PVP</a:t>
                      </a:r>
                      <a:endParaRPr lang="en-US" sz="1100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rgbClr val="44536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extLst>
                  <a:ext uri="{0D108BD9-81ED-4DB2-BD59-A6C34878D82A}">
                    <a16:rowId xmlns:a16="http://schemas.microsoft.com/office/drawing/2014/main" val="166302021"/>
                  </a:ext>
                </a:extLst>
              </a:tr>
              <a:tr h="44138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Vision</a:t>
                      </a:r>
                      <a:endParaRPr lang="en-US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Establish why leaders developing a PVP is a “vital behavior” — doing this will have a ‘domino’ effect, where leaders will subsequently engage in other DEI efforts; use this to gain your Sponsor’s approval to move forward</a:t>
                      </a:r>
                      <a:endParaRPr lang="en-US" sz="1100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extLst>
                  <a:ext uri="{0D108BD9-81ED-4DB2-BD59-A6C34878D82A}">
                    <a16:rowId xmlns:a16="http://schemas.microsoft.com/office/drawing/2014/main" val="3750112429"/>
                  </a:ext>
                </a:extLst>
              </a:tr>
              <a:tr h="439127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/>
                          </a:solidFill>
                        </a:rPr>
                        <a:t>Consensus</a:t>
                      </a:r>
                      <a:endParaRPr lang="en-US" sz="1100" kern="12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Identify key stakeholders who can affect the path/outcome of this effort; leverage your Sponsor to get their commitment and hold them accountable</a:t>
                      </a:r>
                      <a:endParaRPr lang="en-US" sz="1100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extLst>
                  <a:ext uri="{0D108BD9-81ED-4DB2-BD59-A6C34878D82A}">
                    <a16:rowId xmlns:a16="http://schemas.microsoft.com/office/drawing/2014/main" val="843128857"/>
                  </a:ext>
                </a:extLst>
              </a:tr>
              <a:tr h="441387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/>
                          </a:solidFill>
                        </a:rPr>
                        <a:t>Action Plan</a:t>
                      </a:r>
                      <a:endParaRPr lang="en-US" sz="1100" kern="12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Identify who will be responsible to create and execute the various components below that will drive adoption of a PVP by middle managers (the Change Targets); also incorporate a process to monitor on-going progress</a:t>
                      </a:r>
                      <a:endParaRPr lang="en-US" sz="1100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extLst>
                  <a:ext uri="{0D108BD9-81ED-4DB2-BD59-A6C34878D82A}">
                    <a16:rowId xmlns:a16="http://schemas.microsoft.com/office/drawing/2014/main" val="1514428201"/>
                  </a:ext>
                </a:extLst>
              </a:tr>
              <a:tr h="427075">
                <a:tc gridSpan="3"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bg1"/>
                          </a:solidFill>
                        </a:rPr>
                        <a:t>For the Change Targets – the middle managers who need to adopt a PVP</a:t>
                      </a:r>
                      <a:endParaRPr lang="en-US" sz="1100" b="1" kern="12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rgbClr val="44536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/>
                </a:tc>
                <a:extLst>
                  <a:ext uri="{0D108BD9-81ED-4DB2-BD59-A6C34878D82A}">
                    <a16:rowId xmlns:a16="http://schemas.microsoft.com/office/drawing/2014/main" val="218397900"/>
                  </a:ext>
                </a:extLst>
              </a:tr>
              <a:tr h="267985">
                <a:tc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Motivation</a:t>
                      </a:r>
                      <a:endParaRPr lang="en-US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Ability</a:t>
                      </a:r>
                      <a:endParaRPr lang="en-US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41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Personal</a:t>
                      </a:r>
                      <a:endParaRPr lang="en-US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The perceived</a:t>
                      </a:r>
                      <a:r>
                        <a:rPr lang="en-US" sz="1000" baseline="0" dirty="0"/>
                        <a:t> pain or pleasure of creating a PVP</a:t>
                      </a:r>
                    </a:p>
                    <a:p>
                      <a:pPr algn="ctr"/>
                      <a:endParaRPr lang="en-US" sz="1000" baseline="0" dirty="0"/>
                    </a:p>
                    <a:p>
                      <a:pPr algn="ctr"/>
                      <a:r>
                        <a:rPr lang="en-US" sz="1000" b="1" baseline="0" dirty="0"/>
                        <a:t>Connect to people’s values — </a:t>
                      </a:r>
                    </a:p>
                    <a:p>
                      <a:pPr algn="ctr"/>
                      <a:r>
                        <a:rPr lang="en-US" sz="1000" b="1" baseline="0" dirty="0"/>
                        <a:t>e.g. “fun” “cool” “awesome” “uplifting” “transcendent”</a:t>
                      </a:r>
                      <a:endParaRPr lang="en-US" sz="1000" b="1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Learning how to create a PVP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b="1" dirty="0"/>
                        <a:t>Hands-on practice</a:t>
                      </a:r>
                    </a:p>
                    <a:p>
                      <a:pPr algn="ctr"/>
                      <a:r>
                        <a:rPr lang="en-US" sz="1000" b="1" dirty="0"/>
                        <a:t>Real-world</a:t>
                      </a:r>
                      <a:r>
                        <a:rPr lang="en-US" sz="1000" b="1" baseline="0" dirty="0"/>
                        <a:t> simulation</a:t>
                      </a:r>
                    </a:p>
                    <a:p>
                      <a:pPr algn="ctr"/>
                      <a:r>
                        <a:rPr lang="en-US" sz="1000" b="1" baseline="0" dirty="0"/>
                        <a:t>Short, intense sessions</a:t>
                      </a:r>
                    </a:p>
                    <a:p>
                      <a:pPr algn="ctr"/>
                      <a:r>
                        <a:rPr lang="en-US" sz="1000" b="1" baseline="0" dirty="0"/>
                        <a:t>Immediate feedback</a:t>
                      </a:r>
                      <a:endParaRPr lang="en-US" sz="1000" b="1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49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Social</a:t>
                      </a:r>
                      <a:endParaRPr lang="en-US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Provide peer reinforcement of the leader’s PVP and how they use it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b="1" dirty="0"/>
                        <a:t>Create role models, peer recognition, peer pressure</a:t>
                      </a:r>
                      <a:endParaRPr lang="en-US" sz="1000" b="1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Those who have made and used one already can teach/coach others</a:t>
                      </a:r>
                      <a:endParaRPr lang="en-US" sz="1000" baseline="0" dirty="0"/>
                    </a:p>
                    <a:p>
                      <a:pPr algn="ctr"/>
                      <a:endParaRPr lang="en-US" sz="1000" baseline="0" dirty="0"/>
                    </a:p>
                    <a:p>
                      <a:pPr algn="ctr"/>
                      <a:r>
                        <a:rPr lang="en-US" sz="1000" b="1" baseline="0" dirty="0"/>
                        <a:t>Enable teamwork, peer coaching &amp; feedback</a:t>
                      </a:r>
                      <a:endParaRPr lang="en-US" sz="1000" b="1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958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Structural</a:t>
                      </a:r>
                      <a:endParaRPr lang="en-US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Rewards or punishments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b="1" dirty="0"/>
                        <a:t>Apply costs, incentives, accountability (goals)</a:t>
                      </a:r>
                    </a:p>
                    <a:p>
                      <a:pPr algn="ctr"/>
                      <a:r>
                        <a:rPr lang="en-US" sz="1000" b="1" dirty="0"/>
                        <a:t>Modest</a:t>
                      </a:r>
                      <a:r>
                        <a:rPr lang="en-US" sz="1000" b="1" baseline="0" dirty="0"/>
                        <a:t> incentives early on</a:t>
                      </a:r>
                    </a:p>
                    <a:p>
                      <a:pPr algn="ctr"/>
                      <a:r>
                        <a:rPr lang="en-US" sz="1000" b="1" baseline="0" dirty="0"/>
                        <a:t>Special monetary incentives as a last resort</a:t>
                      </a:r>
                    </a:p>
                    <a:p>
                      <a:pPr algn="ctr"/>
                      <a:r>
                        <a:rPr lang="en-US" sz="1000" b="1" baseline="0" dirty="0"/>
                        <a:t>Punish only when necessary</a:t>
                      </a:r>
                      <a:endParaRPr lang="en-US" sz="1000" b="1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Enable leaders — make it as easy as possible to make and use a PVP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b="1" dirty="0"/>
                        <a:t>Job aids</a:t>
                      </a:r>
                    </a:p>
                    <a:p>
                      <a:pPr algn="ctr"/>
                      <a:r>
                        <a:rPr lang="en-US" sz="1000" b="1" dirty="0"/>
                        <a:t>Examples</a:t>
                      </a:r>
                    </a:p>
                    <a:p>
                      <a:pPr algn="ctr"/>
                      <a:r>
                        <a:rPr lang="en-US" sz="1000" b="1" dirty="0"/>
                        <a:t>Templates</a:t>
                      </a:r>
                    </a:p>
                    <a:p>
                      <a:pPr algn="ctr"/>
                      <a:r>
                        <a:rPr lang="en-US" sz="1000" b="1" dirty="0"/>
                        <a:t>The</a:t>
                      </a:r>
                      <a:r>
                        <a:rPr lang="en-US" sz="1000" b="1" baseline="0" dirty="0"/>
                        <a:t> physical space or work environment</a:t>
                      </a:r>
                      <a:endParaRPr lang="en-US" sz="1000" b="1" dirty="0">
                        <a:latin typeface="Corbel" panose="020B0503020204020204" pitchFamily="34" charset="0"/>
                        <a:cs typeface="Calibri" panose="020F0502020204030204" pitchFamily="34" charset="0"/>
                      </a:endParaRPr>
                    </a:p>
                  </a:txBody>
                  <a:tcPr marL="88535" marR="885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39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40CA2BE-9791-445C-8222-34173C259420}"/>
              </a:ext>
            </a:extLst>
          </p:cNvPr>
          <p:cNvSpPr txBox="1"/>
          <p:nvPr/>
        </p:nvSpPr>
        <p:spPr>
          <a:xfrm>
            <a:off x="3055351" y="2539305"/>
            <a:ext cx="6081297" cy="132343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920874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DIA">
      <a:dk1>
        <a:srgbClr val="445369"/>
      </a:dk1>
      <a:lt1>
        <a:srgbClr val="FFFFFF"/>
      </a:lt1>
      <a:dk2>
        <a:srgbClr val="000000"/>
      </a:dk2>
      <a:lt2>
        <a:srgbClr val="E7E6E6"/>
      </a:lt2>
      <a:accent1>
        <a:srgbClr val="D9B04E"/>
      </a:accent1>
      <a:accent2>
        <a:srgbClr val="2E2F38"/>
      </a:accent2>
      <a:accent3>
        <a:srgbClr val="BBB8C9"/>
      </a:accent3>
      <a:accent4>
        <a:srgbClr val="3A918A"/>
      </a:accent4>
      <a:accent5>
        <a:srgbClr val="90ABA8"/>
      </a:accent5>
      <a:accent6>
        <a:srgbClr val="7F7F7F"/>
      </a:accent6>
      <a:hlink>
        <a:srgbClr val="008EA6"/>
      </a:hlink>
      <a:folHlink>
        <a:srgbClr val="CB572B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DIA_PPT_MasterTemplate" id="{3223BE55-7F3B-6541-A833-786E4D4D5CCF}" vid="{B268CA71-8A52-204C-9B00-FCC0B12442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1891</TotalTime>
  <Words>691</Words>
  <Application>Microsoft Office PowerPoint</Application>
  <PresentationFormat>Widescreen</PresentationFormat>
  <Paragraphs>90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Amasis MT Pro Light</vt:lpstr>
      <vt:lpstr>Arial</vt:lpstr>
      <vt:lpstr>Calibri</vt:lpstr>
      <vt:lpstr>Corbel</vt:lpstr>
      <vt:lpstr>Courier New</vt:lpstr>
      <vt:lpstr>Gill Sans MT</vt:lpstr>
      <vt:lpstr>Montserrat</vt:lpstr>
      <vt:lpstr>Raleway</vt:lpstr>
      <vt:lpstr>Wingdings</vt:lpstr>
      <vt:lpstr>Office Theme</vt:lpstr>
      <vt:lpstr>Cultivating a Personal Value Proposition (PVP)</vt:lpstr>
      <vt:lpstr>Meet the Team</vt:lpstr>
      <vt:lpstr>Background</vt:lpstr>
      <vt:lpstr>Background</vt:lpstr>
      <vt:lpstr>Background</vt:lpstr>
      <vt:lpstr>Framework Overview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Jeannine Taylor</dc:creator>
  <cp:lastModifiedBy>Jen Anesi-Brombach</cp:lastModifiedBy>
  <cp:revision>5</cp:revision>
  <dcterms:created xsi:type="dcterms:W3CDTF">2022-02-04T02:23:04Z</dcterms:created>
  <dcterms:modified xsi:type="dcterms:W3CDTF">2022-10-20T05:26:08Z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d77c177-921f-4c67-aad2-9844fb8189cd_Enabled">
    <vt:lpwstr>true</vt:lpwstr>
  </property>
  <property fmtid="{D5CDD505-2E9C-101B-9397-08002B2CF9AE}" pid="3" name="MSIP_Label_dd77c177-921f-4c67-aad2-9844fb8189cd_SetDate">
    <vt:lpwstr>2022-04-23T16:58:02Z</vt:lpwstr>
  </property>
  <property fmtid="{D5CDD505-2E9C-101B-9397-08002B2CF9AE}" pid="4" name="MSIP_Label_dd77c177-921f-4c67-aad2-9844fb8189cd_Method">
    <vt:lpwstr>Standard</vt:lpwstr>
  </property>
  <property fmtid="{D5CDD505-2E9C-101B-9397-08002B2CF9AE}" pid="5" name="MSIP_Label_dd77c177-921f-4c67-aad2-9844fb8189cd_Name">
    <vt:lpwstr>dd77c177-921f-4c67-aad2-9844fb8189cd</vt:lpwstr>
  </property>
  <property fmtid="{D5CDD505-2E9C-101B-9397-08002B2CF9AE}" pid="6" name="MSIP_Label_dd77c177-921f-4c67-aad2-9844fb8189cd_SiteId">
    <vt:lpwstr>21f195bc-13e5-4339-82ea-ef8b8ecdd0a9</vt:lpwstr>
  </property>
  <property fmtid="{D5CDD505-2E9C-101B-9397-08002B2CF9AE}" pid="7" name="MSIP_Label_dd77c177-921f-4c67-aad2-9844fb8189cd_ActionId">
    <vt:lpwstr>51287144-e992-4ea9-b22b-31c33d6d628e</vt:lpwstr>
  </property>
  <property fmtid="{D5CDD505-2E9C-101B-9397-08002B2CF9AE}" pid="8" name="MSIP_Label_dd77c177-921f-4c67-aad2-9844fb8189cd_ContentBits">
    <vt:lpwstr>2</vt:lpwstr>
  </property>
</Properties>
</file>