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Lst>
  <p:handoutMasterIdLst>
    <p:handoutMasterId r:id="rId35"/>
  </p:handoutMasterIdLst>
  <p:sldIdLst>
    <p:sldId id="256" r:id="rId4"/>
    <p:sldId id="394" r:id="rId5"/>
    <p:sldId id="277" r:id="rId6"/>
    <p:sldId id="393" r:id="rId7"/>
    <p:sldId id="392" r:id="rId8"/>
    <p:sldId id="391" r:id="rId9"/>
    <p:sldId id="419" r:id="rId10"/>
    <p:sldId id="420" r:id="rId11"/>
    <p:sldId id="415" r:id="rId12"/>
    <p:sldId id="390" r:id="rId13"/>
    <p:sldId id="416" r:id="rId14"/>
    <p:sldId id="398" r:id="rId15"/>
    <p:sldId id="397" r:id="rId16"/>
    <p:sldId id="396" r:id="rId17"/>
    <p:sldId id="395" r:id="rId18"/>
    <p:sldId id="399" r:id="rId19"/>
    <p:sldId id="400" r:id="rId20"/>
    <p:sldId id="401" r:id="rId21"/>
    <p:sldId id="383" r:id="rId22"/>
    <p:sldId id="407" r:id="rId23"/>
    <p:sldId id="403" r:id="rId24"/>
    <p:sldId id="427" r:id="rId25"/>
    <p:sldId id="406" r:id="rId26"/>
    <p:sldId id="428" r:id="rId27"/>
    <p:sldId id="405" r:id="rId28"/>
    <p:sldId id="404" r:id="rId29"/>
    <p:sldId id="412" r:id="rId30"/>
    <p:sldId id="426" r:id="rId31"/>
    <p:sldId id="414" r:id="rId32"/>
    <p:sldId id="413" r:id="rId33"/>
    <p:sldId id="32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6B637E-A49D-4D51-B5BE-EF77DEAF2FFF}">
          <p14:sldIdLst>
            <p14:sldId id="256"/>
            <p14:sldId id="394"/>
            <p14:sldId id="277"/>
            <p14:sldId id="393"/>
            <p14:sldId id="392"/>
            <p14:sldId id="391"/>
            <p14:sldId id="419"/>
            <p14:sldId id="420"/>
            <p14:sldId id="415"/>
            <p14:sldId id="390"/>
            <p14:sldId id="416"/>
            <p14:sldId id="398"/>
            <p14:sldId id="397"/>
            <p14:sldId id="396"/>
            <p14:sldId id="395"/>
            <p14:sldId id="399"/>
            <p14:sldId id="400"/>
            <p14:sldId id="401"/>
          </p14:sldIdLst>
        </p14:section>
        <p14:section name="Course Materials" id="{31893B9A-CB85-4778-9154-35EF4545B792}">
          <p14:sldIdLst>
            <p14:sldId id="383"/>
            <p14:sldId id="407"/>
            <p14:sldId id="403"/>
            <p14:sldId id="427"/>
            <p14:sldId id="406"/>
            <p14:sldId id="428"/>
            <p14:sldId id="405"/>
            <p14:sldId id="404"/>
          </p14:sldIdLst>
        </p14:section>
        <p14:section name="Conclusion" id="{AE2B176E-CD4D-4493-AC74-EF003C668A2E}">
          <p14:sldIdLst>
            <p14:sldId id="412"/>
            <p14:sldId id="426"/>
            <p14:sldId id="414"/>
            <p14:sldId id="413"/>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76B"/>
    <a:srgbClr val="F1B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70" autoAdjust="0"/>
    <p:restoredTop sz="94660"/>
  </p:normalViewPr>
  <p:slideViewPr>
    <p:cSldViewPr snapToGrid="0">
      <p:cViewPr varScale="1">
        <p:scale>
          <a:sx n="83" d="100"/>
          <a:sy n="83" d="100"/>
        </p:scale>
        <p:origin x="96"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7D4C41-04F3-4485-BE67-95C8480DD382}" type="datetimeFigureOut">
              <a:rPr lang="en-US" smtClean="0"/>
              <a:t>7/29/2019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7C71D81-5484-477F-B3B7-2E9CE75EAA07}" type="slidenum">
              <a:rPr lang="en-US" smtClean="0"/>
              <a:t>‹#›</a:t>
            </a:fld>
            <a:endParaRPr lang="en-US" dirty="0"/>
          </a:p>
        </p:txBody>
      </p:sp>
    </p:spTree>
    <p:extLst>
      <p:ext uri="{BB962C8B-B14F-4D97-AF65-F5344CB8AC3E}">
        <p14:creationId xmlns:p14="http://schemas.microsoft.com/office/powerpoint/2010/main" val="37330427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D0E455-1CEF-4E54-80BC-B168788307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7F1C-1535-4897-8F40-EA2EE5858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86D614-5DA8-4539-A4C7-568DB1B0A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5DF2F-41EA-491B-B43F-C8B0DCFAA4CA}"/>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99B74426-C057-4A66-B1BE-606478113C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84D1C5-1CEF-4D72-916F-88614354A0CD}"/>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3860107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51F7-6B93-4D53-83D7-435BC2278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22E2-7E61-44F1-85DC-36CA75B268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FFCAA-670E-4CA2-931B-D1467A99D6C1}"/>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99459EA0-AF36-4DBF-99F6-B331DFB8D5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AD9899-FE75-4145-B99F-99EBD2E95464}"/>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55106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286A-3B23-4A64-A75F-1D3C2944D1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51B86F-D32A-4520-8751-C4B156966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0DCDD-9EBC-4138-B18F-32B6E1F43EE0}"/>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9BBDA320-C7E7-4048-B62A-E278EB5F1F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77B491-5489-4838-A967-606AE012E6A4}"/>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65648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DF62-1885-463E-B349-8AE56927A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6DA2-E564-400C-AC6A-B0052105FC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C4F84-6C1D-4BF1-BB26-241B06AF0F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635E2-C329-4079-ABCF-65559FCA39A3}"/>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6" name="Footer Placeholder 5">
            <a:extLst>
              <a:ext uri="{FF2B5EF4-FFF2-40B4-BE49-F238E27FC236}">
                <a16:creationId xmlns:a16="http://schemas.microsoft.com/office/drawing/2014/main" id="{824CA70F-4442-43D9-9F14-A86009BFE6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8A38FA-C874-4D84-B5E0-F5FB3E5C2799}"/>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19674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5C3D-DAE0-416F-B1C2-A1F3023F9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B036E-D32C-491A-AABD-887171CCA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4C173F-EF89-437A-A158-CAA1ACDA68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8465E-DD0A-452A-8275-5DD6201B9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72CCFF-386F-46A0-B4ED-B3EAC37AE1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5D006-7691-4B1E-A8BF-AE35BB4B5BBB}"/>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8" name="Footer Placeholder 7">
            <a:extLst>
              <a:ext uri="{FF2B5EF4-FFF2-40B4-BE49-F238E27FC236}">
                <a16:creationId xmlns:a16="http://schemas.microsoft.com/office/drawing/2014/main" id="{AAD34FA8-9524-4C75-8591-C5F61016B0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BD309D-5048-48B9-ACFF-CD7EA09175C3}"/>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2175968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17-BE8F-4E6D-9E82-259DE4D058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8A1CC-C389-44EE-A65A-9AAA2B4431DE}"/>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4" name="Footer Placeholder 3">
            <a:extLst>
              <a:ext uri="{FF2B5EF4-FFF2-40B4-BE49-F238E27FC236}">
                <a16:creationId xmlns:a16="http://schemas.microsoft.com/office/drawing/2014/main" id="{26845599-FC7A-424D-9D22-F03C6A5142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A023D99-E4B8-43A4-B977-ED069E9A88C2}"/>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338718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F1099F-A378-427B-A5CE-BA41131D55D2}"/>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3" name="Footer Placeholder 2">
            <a:extLst>
              <a:ext uri="{FF2B5EF4-FFF2-40B4-BE49-F238E27FC236}">
                <a16:creationId xmlns:a16="http://schemas.microsoft.com/office/drawing/2014/main" id="{23E84EC0-5AF3-4CD9-B6A4-E5709588F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13D8D2-C9D7-4CFF-9DB4-C79226949E2F}"/>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737394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1456-E3DB-4F2C-B731-E23CDEDEB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3A321-F281-4986-A46A-E4DA6DB18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F73BA-0F89-4913-823A-513B08021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E59CA-8355-40F1-BDB3-4C7B064DF75A}"/>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6" name="Footer Placeholder 5">
            <a:extLst>
              <a:ext uri="{FF2B5EF4-FFF2-40B4-BE49-F238E27FC236}">
                <a16:creationId xmlns:a16="http://schemas.microsoft.com/office/drawing/2014/main" id="{B3FB98C3-A71F-42EC-B94E-4652772036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6AD4BE-BE4E-4993-9E33-36CAF2D2A556}"/>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416840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17B5-D00B-4A18-ADD1-3A9BA92BD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4B294E-12FF-40AD-B14A-4358B7CD4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E90416F-CE2A-4B45-89E8-0E4903E26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BFD323-350B-4143-BDAF-E93DBC581591}"/>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6" name="Footer Placeholder 5">
            <a:extLst>
              <a:ext uri="{FF2B5EF4-FFF2-40B4-BE49-F238E27FC236}">
                <a16:creationId xmlns:a16="http://schemas.microsoft.com/office/drawing/2014/main" id="{A669C887-833D-40A9-824C-4C4AE4A3B9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8DC2A-3E42-4413-AEE0-726017732E1C}"/>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321229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0B3E-5DEB-4E46-95C1-0D7A2DB6B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15AFA-8886-42DC-83D2-358F5621D2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64738-4E9C-4045-92BD-DEB2FCDC84D7}"/>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7699346A-A5C5-44BB-927A-D6226EAFC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F34439-5342-4AAA-A7C8-46D907135021}"/>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85743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AA22E2-0AE4-4AB0-A434-3B8842FF7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1CEFD-FFE4-41CD-95D1-32F5141517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D46A7-C56E-464D-A833-4709A390289E}"/>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8A2DEAA9-C805-4F5B-B69A-36F8665A06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197B4-618B-43DF-8844-AFFD64AF9ACB}"/>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4213954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7F1C-1535-4897-8F40-EA2EE5858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86D614-5DA8-4539-A4C7-568DB1B0A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5DF2F-41EA-491B-B43F-C8B0DCFAA4CA}"/>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99B74426-C057-4A66-B1BE-606478113C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84D1C5-1CEF-4D72-916F-88614354A0CD}"/>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2612982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51F7-6B93-4D53-83D7-435BC2278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22E2-7E61-44F1-85DC-36CA75B268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FFCAA-670E-4CA2-931B-D1467A99D6C1}"/>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99459EA0-AF36-4DBF-99F6-B331DFB8D5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AD9899-FE75-4145-B99F-99EBD2E95464}"/>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018212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286A-3B23-4A64-A75F-1D3C2944D1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51B86F-D32A-4520-8751-C4B156966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0DCDD-9EBC-4138-B18F-32B6E1F43EE0}"/>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9BBDA320-C7E7-4048-B62A-E278EB5F1F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77B491-5489-4838-A967-606AE012E6A4}"/>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291322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DF62-1885-463E-B349-8AE56927A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6DA2-E564-400C-AC6A-B0052105FC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C4F84-6C1D-4BF1-BB26-241B06AF0F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635E2-C329-4079-ABCF-65559FCA39A3}"/>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6" name="Footer Placeholder 5">
            <a:extLst>
              <a:ext uri="{FF2B5EF4-FFF2-40B4-BE49-F238E27FC236}">
                <a16:creationId xmlns:a16="http://schemas.microsoft.com/office/drawing/2014/main" id="{824CA70F-4442-43D9-9F14-A86009BFE6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8A38FA-C874-4D84-B5E0-F5FB3E5C2799}"/>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2560497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5C3D-DAE0-416F-B1C2-A1F3023F9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B036E-D32C-491A-AABD-887171CCA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4C173F-EF89-437A-A158-CAA1ACDA68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8465E-DD0A-452A-8275-5DD6201B9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72CCFF-386F-46A0-B4ED-B3EAC37AE1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5D006-7691-4B1E-A8BF-AE35BB4B5BBB}"/>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8" name="Footer Placeholder 7">
            <a:extLst>
              <a:ext uri="{FF2B5EF4-FFF2-40B4-BE49-F238E27FC236}">
                <a16:creationId xmlns:a16="http://schemas.microsoft.com/office/drawing/2014/main" id="{AAD34FA8-9524-4C75-8591-C5F61016B0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BD309D-5048-48B9-ACFF-CD7EA09175C3}"/>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3977019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17-BE8F-4E6D-9E82-259DE4D058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8A1CC-C389-44EE-A65A-9AAA2B4431DE}"/>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4" name="Footer Placeholder 3">
            <a:extLst>
              <a:ext uri="{FF2B5EF4-FFF2-40B4-BE49-F238E27FC236}">
                <a16:creationId xmlns:a16="http://schemas.microsoft.com/office/drawing/2014/main" id="{26845599-FC7A-424D-9D22-F03C6A5142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A023D99-E4B8-43A4-B977-ED069E9A88C2}"/>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428809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F1099F-A378-427B-A5CE-BA41131D55D2}"/>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3" name="Footer Placeholder 2">
            <a:extLst>
              <a:ext uri="{FF2B5EF4-FFF2-40B4-BE49-F238E27FC236}">
                <a16:creationId xmlns:a16="http://schemas.microsoft.com/office/drawing/2014/main" id="{23E84EC0-5AF3-4CD9-B6A4-E5709588F2B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13D8D2-C9D7-4CFF-9DB4-C79226949E2F}"/>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82110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1456-E3DB-4F2C-B731-E23CDEDEB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3A321-F281-4986-A46A-E4DA6DB18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F73BA-0F89-4913-823A-513B08021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E59CA-8355-40F1-BDB3-4C7B064DF75A}"/>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6" name="Footer Placeholder 5">
            <a:extLst>
              <a:ext uri="{FF2B5EF4-FFF2-40B4-BE49-F238E27FC236}">
                <a16:creationId xmlns:a16="http://schemas.microsoft.com/office/drawing/2014/main" id="{B3FB98C3-A71F-42EC-B94E-4652772036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6AD4BE-BE4E-4993-9E33-36CAF2D2A556}"/>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3243906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17B5-D00B-4A18-ADD1-3A9BA92BD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4B294E-12FF-40AD-B14A-4358B7CD4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E90416F-CE2A-4B45-89E8-0E4903E26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BFD323-350B-4143-BDAF-E93DBC581591}"/>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6" name="Footer Placeholder 5">
            <a:extLst>
              <a:ext uri="{FF2B5EF4-FFF2-40B4-BE49-F238E27FC236}">
                <a16:creationId xmlns:a16="http://schemas.microsoft.com/office/drawing/2014/main" id="{A669C887-833D-40A9-824C-4C4AE4A3B9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8DC2A-3E42-4413-AEE0-726017732E1C}"/>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513914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0B3E-5DEB-4E46-95C1-0D7A2DB6B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15AFA-8886-42DC-83D2-358F5621D2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64738-4E9C-4045-92BD-DEB2FCDC84D7}"/>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7699346A-A5C5-44BB-927A-D6226EAFC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F34439-5342-4AAA-A7C8-46D907135021}"/>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1973253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AA22E2-0AE4-4AB0-A434-3B8842FF7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1CEFD-FFE4-41CD-95D1-32F5141517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0D46A7-C56E-464D-A833-4709A390289E}"/>
              </a:ext>
            </a:extLst>
          </p:cNvPr>
          <p:cNvSpPr>
            <a:spLocks noGrp="1"/>
          </p:cNvSpPr>
          <p:nvPr>
            <p:ph type="dt" sz="half" idx="10"/>
          </p:nvPr>
        </p:nvSpPr>
        <p:spPr/>
        <p:txBody>
          <a:body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8A2DEAA9-C805-4F5B-B69A-36F8665A06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197B4-618B-43DF-8844-AFFD64AF9ACB}"/>
              </a:ext>
            </a:extLst>
          </p:cNvPr>
          <p:cNvSpPr>
            <a:spLocks noGrp="1"/>
          </p:cNvSpPr>
          <p:nvPr>
            <p:ph type="sldNum" sz="quarter" idx="12"/>
          </p:nvPr>
        </p:nvSpPr>
        <p:spPr/>
        <p:txBody>
          <a:bodyPr/>
          <a:lstStyle/>
          <a:p>
            <a:fld id="{22077885-8AC4-405B-A1BB-99418474CE03}" type="slidenum">
              <a:rPr lang="en-US" smtClean="0"/>
              <a:t>‹#›</a:t>
            </a:fld>
            <a:endParaRPr lang="en-US" dirty="0"/>
          </a:p>
        </p:txBody>
      </p:sp>
    </p:spTree>
    <p:extLst>
      <p:ext uri="{BB962C8B-B14F-4D97-AF65-F5344CB8AC3E}">
        <p14:creationId xmlns:p14="http://schemas.microsoft.com/office/powerpoint/2010/main" val="322419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7/29/2019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CE3BC4-BE69-416A-9BA3-C861055B30C1}"/>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C9141383-E11C-4B3B-9E77-33B04675BF4A}"/>
              </a:ext>
            </a:extLst>
          </p:cNvPr>
          <p:cNvSpPr/>
          <p:nvPr userDrawn="1"/>
        </p:nvSpPr>
        <p:spPr>
          <a:xfrm>
            <a:off x="-820271" y="1009650"/>
            <a:ext cx="4268726" cy="5120640"/>
          </a:xfrm>
          <a:prstGeom prst="roundRect">
            <a:avLst>
              <a:gd name="adj" fmla="val 5348"/>
            </a:avLst>
          </a:prstGeom>
          <a:solidFill>
            <a:srgbClr val="F1B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7/29/2019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139BAF-DADF-4525-B46A-20CA25D7E5ED}"/>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DCAAC61-DD0B-4895-9B66-B399DD2832CF}"/>
              </a:ext>
            </a:extLst>
          </p:cNvPr>
          <p:cNvSpPr>
            <a:spLocks noGrp="1"/>
          </p:cNvSpPr>
          <p:nvPr>
            <p:ph type="title"/>
          </p:nvPr>
        </p:nvSpPr>
        <p:spPr>
          <a:xfrm>
            <a:off x="1026091" y="79101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2A03BB-F8F7-4A8C-B3BC-A56F35C238B4}"/>
              </a:ext>
            </a:extLst>
          </p:cNvPr>
          <p:cNvSpPr>
            <a:spLocks noGrp="1"/>
          </p:cNvSpPr>
          <p:nvPr>
            <p:ph type="body" idx="1"/>
          </p:nvPr>
        </p:nvSpPr>
        <p:spPr>
          <a:xfrm>
            <a:off x="1026091" y="225151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B569E-172D-4EE0-B454-18D1FD67B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7CACD6B1-2791-4FCA-B8FB-8164B7022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A3D0C5-73D9-4CEB-98B6-8A7B6270E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77885-8AC4-405B-A1BB-99418474CE03}" type="slidenum">
              <a:rPr lang="en-US" smtClean="0"/>
              <a:t>‹#›</a:t>
            </a:fld>
            <a:endParaRPr lang="en-US" dirty="0"/>
          </a:p>
        </p:txBody>
      </p:sp>
    </p:spTree>
    <p:extLst>
      <p:ext uri="{BB962C8B-B14F-4D97-AF65-F5344CB8AC3E}">
        <p14:creationId xmlns:p14="http://schemas.microsoft.com/office/powerpoint/2010/main" val="412823961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B83B0E-8338-4F7F-9031-7DB346733760}"/>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DCAAC61-DD0B-4895-9B66-B399DD2832CF}"/>
              </a:ext>
            </a:extLst>
          </p:cNvPr>
          <p:cNvSpPr>
            <a:spLocks noGrp="1"/>
          </p:cNvSpPr>
          <p:nvPr>
            <p:ph type="title"/>
          </p:nvPr>
        </p:nvSpPr>
        <p:spPr>
          <a:xfrm>
            <a:off x="1026091" y="79101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2A03BB-F8F7-4A8C-B3BC-A56F35C238B4}"/>
              </a:ext>
            </a:extLst>
          </p:cNvPr>
          <p:cNvSpPr>
            <a:spLocks noGrp="1"/>
          </p:cNvSpPr>
          <p:nvPr>
            <p:ph type="body" idx="1"/>
          </p:nvPr>
        </p:nvSpPr>
        <p:spPr>
          <a:xfrm>
            <a:off x="1026091" y="225151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B569E-172D-4EE0-B454-18D1FD67B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E72E-F7C5-449F-8E13-20D57DB07235}" type="datetimeFigureOut">
              <a:rPr lang="en-US" smtClean="0"/>
              <a:t>7/29/2019</a:t>
            </a:fld>
            <a:endParaRPr lang="en-US" dirty="0"/>
          </a:p>
        </p:txBody>
      </p:sp>
      <p:sp>
        <p:nvSpPr>
          <p:cNvPr id="5" name="Footer Placeholder 4">
            <a:extLst>
              <a:ext uri="{FF2B5EF4-FFF2-40B4-BE49-F238E27FC236}">
                <a16:creationId xmlns:a16="http://schemas.microsoft.com/office/drawing/2014/main" id="{7CACD6B1-2791-4FCA-B8FB-8164B7022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A3D0C5-73D9-4CEB-98B6-8A7B6270E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77885-8AC4-405B-A1BB-99418474CE03}" type="slidenum">
              <a:rPr lang="en-US" smtClean="0"/>
              <a:t>‹#›</a:t>
            </a:fld>
            <a:endParaRPr lang="en-US" dirty="0"/>
          </a:p>
        </p:txBody>
      </p:sp>
    </p:spTree>
    <p:extLst>
      <p:ext uri="{BB962C8B-B14F-4D97-AF65-F5344CB8AC3E}">
        <p14:creationId xmlns:p14="http://schemas.microsoft.com/office/powerpoint/2010/main" val="292454051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813" y="1770321"/>
            <a:ext cx="7315200" cy="2555095"/>
          </a:xfrm>
        </p:spPr>
        <p:txBody>
          <a:bodyPr>
            <a:normAutofit fontScale="90000"/>
          </a:bodyPr>
          <a:lstStyle/>
          <a:p>
            <a:pPr algn="ctr"/>
            <a:br>
              <a:rPr lang="en-US" sz="4800" dirty="0">
                <a:solidFill>
                  <a:schemeClr val="accent5"/>
                </a:solidFill>
              </a:rPr>
            </a:br>
            <a:br>
              <a:rPr lang="en-US" sz="4800" dirty="0">
                <a:solidFill>
                  <a:schemeClr val="accent5"/>
                </a:solidFill>
              </a:rPr>
            </a:br>
            <a:br>
              <a:rPr lang="en-US" sz="4800" dirty="0">
                <a:solidFill>
                  <a:schemeClr val="accent5"/>
                </a:solidFill>
              </a:rPr>
            </a:br>
            <a:br>
              <a:rPr lang="en-US" sz="4800" dirty="0">
                <a:solidFill>
                  <a:schemeClr val="accent5"/>
                </a:solidFill>
              </a:rPr>
            </a:br>
            <a:br>
              <a:rPr lang="en-US" sz="4800" dirty="0">
                <a:solidFill>
                  <a:schemeClr val="accent5"/>
                </a:solidFill>
              </a:rPr>
            </a:br>
            <a:br>
              <a:rPr lang="en-US" sz="4800" dirty="0">
                <a:solidFill>
                  <a:schemeClr val="accent5"/>
                </a:solidFill>
              </a:rPr>
            </a:br>
            <a:r>
              <a:rPr lang="en-US" sz="4800" dirty="0">
                <a:solidFill>
                  <a:schemeClr val="accent5"/>
                </a:solidFill>
              </a:rPr>
              <a:t>Change has Come</a:t>
            </a:r>
            <a:br>
              <a:rPr lang="en-US" sz="6000" dirty="0">
                <a:solidFill>
                  <a:schemeClr val="accent5"/>
                </a:solidFill>
              </a:rPr>
            </a:br>
            <a:r>
              <a:rPr lang="en-US" sz="6000" b="1" u="sng" dirty="0">
                <a:solidFill>
                  <a:schemeClr val="accent5"/>
                </a:solidFill>
              </a:rPr>
              <a:t>FAIR CONTRACTS</a:t>
            </a:r>
            <a:br>
              <a:rPr lang="en-US" sz="6000" dirty="0">
                <a:solidFill>
                  <a:schemeClr val="accent5"/>
                </a:solidFill>
              </a:rPr>
            </a:br>
            <a:r>
              <a:rPr lang="en-US" sz="6000" dirty="0">
                <a:solidFill>
                  <a:schemeClr val="accent5"/>
                </a:solidFill>
              </a:rPr>
              <a:t>Indemnity / Duty to Defend</a:t>
            </a:r>
          </a:p>
        </p:txBody>
      </p:sp>
      <p:sp>
        <p:nvSpPr>
          <p:cNvPr id="3" name="Subtitle 2"/>
          <p:cNvSpPr>
            <a:spLocks noGrp="1"/>
          </p:cNvSpPr>
          <p:nvPr>
            <p:ph type="subTitle" idx="1"/>
          </p:nvPr>
        </p:nvSpPr>
        <p:spPr>
          <a:xfrm>
            <a:off x="1868686" y="4430314"/>
            <a:ext cx="10323313" cy="1852920"/>
          </a:xfrm>
        </p:spPr>
        <p:txBody>
          <a:bodyPr>
            <a:normAutofit/>
          </a:bodyPr>
          <a:lstStyle/>
          <a:p>
            <a:r>
              <a:rPr lang="en-US" dirty="0">
                <a:solidFill>
                  <a:schemeClr val="accent4"/>
                </a:solidFill>
              </a:rPr>
              <a:t>David P. Ferrell		James A. Smith, Jr.	Stephanie Hachem, PE</a:t>
            </a:r>
          </a:p>
          <a:p>
            <a:r>
              <a:rPr lang="en-US" dirty="0">
                <a:solidFill>
                  <a:schemeClr val="accent4"/>
                </a:solidFill>
              </a:rPr>
              <a:t>Nexsen Pruet, PLLC	       ACEC/NC		      Kimley-Horn</a:t>
            </a:r>
          </a:p>
          <a:p>
            <a:pPr algn="ctr"/>
            <a:endParaRPr lang="en-US" dirty="0">
              <a:solidFill>
                <a:schemeClr val="accent4"/>
              </a:solidFill>
            </a:endParaRPr>
          </a:p>
          <a:p>
            <a:pPr algn="ctr"/>
            <a:r>
              <a:rPr lang="en-US" dirty="0">
                <a:solidFill>
                  <a:schemeClr val="accent4"/>
                </a:solidFill>
              </a:rPr>
              <a:t>                                                                                                                                                           July 27, 2019      </a:t>
            </a:r>
          </a:p>
        </p:txBody>
      </p:sp>
    </p:spTree>
    <p:extLst>
      <p:ext uri="{BB962C8B-B14F-4D97-AF65-F5344CB8AC3E}">
        <p14:creationId xmlns:p14="http://schemas.microsoft.com/office/powerpoint/2010/main" val="68012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4215-49AA-4BDD-AC1F-354C69FED630}"/>
              </a:ext>
            </a:extLst>
          </p:cNvPr>
          <p:cNvSpPr>
            <a:spLocks noGrp="1"/>
          </p:cNvSpPr>
          <p:nvPr>
            <p:ph type="title"/>
          </p:nvPr>
        </p:nvSpPr>
        <p:spPr/>
        <p:txBody>
          <a:bodyPr/>
          <a:lstStyle/>
          <a:p>
            <a:r>
              <a:rPr lang="en-US" b="1" dirty="0">
                <a:solidFill>
                  <a:schemeClr val="tx1"/>
                </a:solidFill>
              </a:rPr>
              <a:t>Strategies I</a:t>
            </a:r>
            <a:br>
              <a:rPr lang="en-US" dirty="0"/>
            </a:br>
            <a:endParaRPr lang="en-US" dirty="0"/>
          </a:p>
        </p:txBody>
      </p:sp>
      <p:sp>
        <p:nvSpPr>
          <p:cNvPr id="3" name="Content Placeholder 2">
            <a:extLst>
              <a:ext uri="{FF2B5EF4-FFF2-40B4-BE49-F238E27FC236}">
                <a16:creationId xmlns:a16="http://schemas.microsoft.com/office/drawing/2014/main" id="{C9DE32C6-2A33-4C4C-A2F2-4E505C0231AA}"/>
              </a:ext>
            </a:extLst>
          </p:cNvPr>
          <p:cNvSpPr>
            <a:spLocks noGrp="1"/>
          </p:cNvSpPr>
          <p:nvPr>
            <p:ph idx="1"/>
          </p:nvPr>
        </p:nvSpPr>
        <p:spPr>
          <a:xfrm>
            <a:off x="4066024" y="1093129"/>
            <a:ext cx="7315200" cy="5120640"/>
          </a:xfrm>
        </p:spPr>
        <p:txBody>
          <a:bodyPr>
            <a:noAutofit/>
          </a:bodyPr>
          <a:lstStyle/>
          <a:p>
            <a:pPr marL="0" indent="0">
              <a:buNone/>
            </a:pPr>
            <a:r>
              <a:rPr lang="en-US" sz="2400" dirty="0">
                <a:solidFill>
                  <a:schemeClr val="tx1"/>
                </a:solidFill>
              </a:rPr>
              <a:t>Consistent and Controlled Message </a:t>
            </a:r>
          </a:p>
          <a:p>
            <a:pPr marL="0" indent="0">
              <a:buNone/>
            </a:pPr>
            <a:endParaRPr lang="en-US" sz="2400" dirty="0">
              <a:solidFill>
                <a:schemeClr val="tx1"/>
              </a:solidFill>
            </a:endParaRPr>
          </a:p>
          <a:p>
            <a:pPr marL="0" indent="0">
              <a:buNone/>
            </a:pPr>
            <a:r>
              <a:rPr lang="en-US" sz="2400" dirty="0">
                <a:solidFill>
                  <a:schemeClr val="tx1"/>
                </a:solidFill>
              </a:rPr>
              <a:t>Broad Form Indemnification not insurable</a:t>
            </a:r>
          </a:p>
          <a:p>
            <a:pPr marL="0" indent="0">
              <a:buNone/>
            </a:pPr>
            <a:r>
              <a:rPr lang="en-US" sz="2400" dirty="0">
                <a:solidFill>
                  <a:schemeClr val="tx1"/>
                </a:solidFill>
              </a:rPr>
              <a:t>	</a:t>
            </a:r>
            <a:r>
              <a:rPr lang="en-US" sz="2400" i="1" dirty="0">
                <a:solidFill>
                  <a:schemeClr val="tx1"/>
                </a:solidFill>
              </a:rPr>
              <a:t>over time we somewhat backed away from this one</a:t>
            </a:r>
          </a:p>
          <a:p>
            <a:pPr marL="0" indent="0">
              <a:buNone/>
            </a:pPr>
            <a:endParaRPr lang="en-US" sz="2400" dirty="0">
              <a:solidFill>
                <a:schemeClr val="tx1"/>
              </a:solidFill>
            </a:endParaRPr>
          </a:p>
          <a:p>
            <a:pPr marL="0" indent="0">
              <a:buNone/>
            </a:pPr>
            <a:r>
              <a:rPr lang="en-US" sz="2400" dirty="0">
                <a:solidFill>
                  <a:schemeClr val="tx1"/>
                </a:solidFill>
              </a:rPr>
              <a:t>Foster Broad support by including all involved in construction projects</a:t>
            </a:r>
          </a:p>
          <a:p>
            <a:pPr marL="0" indent="0">
              <a:buNone/>
            </a:pPr>
            <a:endParaRPr lang="en-US" sz="2400" dirty="0">
              <a:solidFill>
                <a:schemeClr val="tx1"/>
              </a:solidFill>
            </a:endParaRPr>
          </a:p>
          <a:p>
            <a:pPr marL="0" indent="0">
              <a:buNone/>
            </a:pPr>
            <a:r>
              <a:rPr lang="en-US" sz="2400" dirty="0">
                <a:solidFill>
                  <a:schemeClr val="tx1"/>
                </a:solidFill>
              </a:rPr>
              <a:t>Apply to Public and Private owners</a:t>
            </a:r>
          </a:p>
          <a:p>
            <a:pPr marL="0" indent="0">
              <a:buNone/>
            </a:pPr>
            <a:endParaRPr lang="en-US" sz="2400" dirty="0">
              <a:solidFill>
                <a:schemeClr val="tx1"/>
              </a:solidFill>
            </a:endParaRPr>
          </a:p>
          <a:p>
            <a:pPr marL="0" indent="0">
              <a:buNone/>
            </a:pPr>
            <a:r>
              <a:rPr lang="en-US" sz="2400" dirty="0">
                <a:solidFill>
                  <a:schemeClr val="tx1"/>
                </a:solidFill>
              </a:rPr>
              <a:t>Remove all exemptions</a:t>
            </a:r>
          </a:p>
        </p:txBody>
      </p:sp>
    </p:spTree>
    <p:extLst>
      <p:ext uri="{BB962C8B-B14F-4D97-AF65-F5344CB8AC3E}">
        <p14:creationId xmlns:p14="http://schemas.microsoft.com/office/powerpoint/2010/main" val="33267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4215-49AA-4BDD-AC1F-354C69FED630}"/>
              </a:ext>
            </a:extLst>
          </p:cNvPr>
          <p:cNvSpPr>
            <a:spLocks noGrp="1"/>
          </p:cNvSpPr>
          <p:nvPr>
            <p:ph type="title"/>
          </p:nvPr>
        </p:nvSpPr>
        <p:spPr/>
        <p:txBody>
          <a:bodyPr/>
          <a:lstStyle/>
          <a:p>
            <a:r>
              <a:rPr lang="en-US" b="1" dirty="0">
                <a:solidFill>
                  <a:schemeClr val="tx1"/>
                </a:solidFill>
              </a:rPr>
              <a:t>Strategies II</a:t>
            </a:r>
            <a:br>
              <a:rPr lang="en-US" b="1" dirty="0">
                <a:solidFill>
                  <a:schemeClr val="tx1"/>
                </a:solidFill>
              </a:rPr>
            </a:br>
            <a:r>
              <a:rPr lang="en-US" sz="2000" b="1" dirty="0">
                <a:solidFill>
                  <a:schemeClr val="tx1"/>
                </a:solidFill>
              </a:rPr>
              <a:t>David has joined us.</a:t>
            </a:r>
          </a:p>
        </p:txBody>
      </p:sp>
      <p:sp>
        <p:nvSpPr>
          <p:cNvPr id="3" name="Content Placeholder 2">
            <a:extLst>
              <a:ext uri="{FF2B5EF4-FFF2-40B4-BE49-F238E27FC236}">
                <a16:creationId xmlns:a16="http://schemas.microsoft.com/office/drawing/2014/main" id="{C9DE32C6-2A33-4C4C-A2F2-4E505C0231AA}"/>
              </a:ext>
            </a:extLst>
          </p:cNvPr>
          <p:cNvSpPr>
            <a:spLocks noGrp="1"/>
          </p:cNvSpPr>
          <p:nvPr>
            <p:ph idx="1"/>
          </p:nvPr>
        </p:nvSpPr>
        <p:spPr>
          <a:xfrm>
            <a:off x="3741677" y="1123837"/>
            <a:ext cx="7315200" cy="5120640"/>
          </a:xfrm>
        </p:spPr>
        <p:txBody>
          <a:bodyPr>
            <a:noAutofit/>
          </a:bodyPr>
          <a:lstStyle/>
          <a:p>
            <a:pPr marL="0" indent="0">
              <a:buNone/>
            </a:pPr>
            <a:r>
              <a:rPr lang="en-US" sz="2400" b="1" dirty="0"/>
              <a:t>Consistent and Controlled Message </a:t>
            </a:r>
          </a:p>
          <a:p>
            <a:pPr marL="0" indent="0">
              <a:buNone/>
            </a:pPr>
            <a:endParaRPr lang="en-US" sz="2400" dirty="0"/>
          </a:p>
          <a:p>
            <a:pPr marL="0" indent="0">
              <a:buNone/>
            </a:pPr>
            <a:r>
              <a:rPr lang="en-US" sz="2400" dirty="0">
                <a:solidFill>
                  <a:schemeClr val="tx1"/>
                </a:solidFill>
              </a:rPr>
              <a:t>Amend current statute vs draft new statute?</a:t>
            </a:r>
          </a:p>
          <a:p>
            <a:pPr marL="0" indent="0">
              <a:buNone/>
            </a:pPr>
            <a:endParaRPr lang="en-US" sz="2400" dirty="0">
              <a:solidFill>
                <a:schemeClr val="tx1"/>
              </a:solidFill>
            </a:endParaRPr>
          </a:p>
          <a:p>
            <a:pPr marL="0" indent="0">
              <a:buNone/>
            </a:pPr>
            <a:r>
              <a:rPr lang="en-US" sz="2400" dirty="0">
                <a:solidFill>
                  <a:schemeClr val="tx1"/>
                </a:solidFill>
              </a:rPr>
              <a:t>Avoid Key Opposition</a:t>
            </a:r>
          </a:p>
          <a:p>
            <a:pPr marL="0" indent="0">
              <a:buNone/>
            </a:pPr>
            <a:endParaRPr lang="en-US" sz="2400" dirty="0">
              <a:solidFill>
                <a:schemeClr val="tx1"/>
              </a:solidFill>
            </a:endParaRPr>
          </a:p>
          <a:p>
            <a:pPr marL="0" indent="0">
              <a:buNone/>
            </a:pPr>
            <a:r>
              <a:rPr lang="en-US" sz="2400" dirty="0">
                <a:solidFill>
                  <a:schemeClr val="tx1"/>
                </a:solidFill>
              </a:rPr>
              <a:t>Start with concurrent bills</a:t>
            </a:r>
          </a:p>
          <a:p>
            <a:pPr marL="0" indent="0">
              <a:buNone/>
            </a:pPr>
            <a:r>
              <a:rPr lang="en-US" sz="2400" dirty="0">
                <a:solidFill>
                  <a:schemeClr val="tx1"/>
                </a:solidFill>
              </a:rPr>
              <a:t>		</a:t>
            </a:r>
            <a:r>
              <a:rPr lang="en-US" sz="2400" i="1" dirty="0">
                <a:solidFill>
                  <a:schemeClr val="tx1"/>
                </a:solidFill>
              </a:rPr>
              <a:t>later decided to go with one</a:t>
            </a:r>
          </a:p>
          <a:p>
            <a:pPr marL="0" indent="0">
              <a:buNone/>
            </a:pPr>
            <a:r>
              <a:rPr lang="en-US" sz="2400" dirty="0">
                <a:solidFill>
                  <a:schemeClr val="tx1"/>
                </a:solidFill>
              </a:rPr>
              <a:t>Politically focus on impacts to small / DBE firms</a:t>
            </a:r>
          </a:p>
          <a:p>
            <a:pPr marL="0" indent="0">
              <a:buNone/>
            </a:pPr>
            <a:endParaRPr lang="en-US" dirty="0"/>
          </a:p>
        </p:txBody>
      </p:sp>
    </p:spTree>
    <p:extLst>
      <p:ext uri="{BB962C8B-B14F-4D97-AF65-F5344CB8AC3E}">
        <p14:creationId xmlns:p14="http://schemas.microsoft.com/office/powerpoint/2010/main" val="391791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3107-20A3-463F-BE29-C675A3D17E6B}"/>
              </a:ext>
            </a:extLst>
          </p:cNvPr>
          <p:cNvSpPr>
            <a:spLocks noGrp="1"/>
          </p:cNvSpPr>
          <p:nvPr>
            <p:ph type="title"/>
          </p:nvPr>
        </p:nvSpPr>
        <p:spPr/>
        <p:txBody>
          <a:bodyPr/>
          <a:lstStyle/>
          <a:p>
            <a:r>
              <a:rPr lang="en-US" b="1" dirty="0">
                <a:solidFill>
                  <a:schemeClr val="tx1"/>
                </a:solidFill>
              </a:rPr>
              <a:t>The Process </a:t>
            </a:r>
            <a:br>
              <a:rPr lang="en-US" b="1" dirty="0">
                <a:solidFill>
                  <a:schemeClr val="tx1"/>
                </a:solidFill>
              </a:rPr>
            </a:br>
            <a:r>
              <a:rPr lang="en-US" b="1" dirty="0">
                <a:solidFill>
                  <a:schemeClr val="tx1"/>
                </a:solidFill>
              </a:rPr>
              <a:t>    first phase</a:t>
            </a:r>
            <a:br>
              <a:rPr lang="en-US" b="1" dirty="0">
                <a:solidFill>
                  <a:schemeClr val="tx1"/>
                </a:solidFill>
              </a:rPr>
            </a:b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a16="http://schemas.microsoft.com/office/drawing/2014/main" id="{98BDE0A5-A381-46D1-8E9A-38BD1EB5A416}"/>
              </a:ext>
            </a:extLst>
          </p:cNvPr>
          <p:cNvSpPr>
            <a:spLocks noGrp="1"/>
          </p:cNvSpPr>
          <p:nvPr>
            <p:ph idx="1"/>
          </p:nvPr>
        </p:nvSpPr>
        <p:spPr/>
        <p:txBody>
          <a:bodyPr>
            <a:normAutofit/>
          </a:bodyPr>
          <a:lstStyle/>
          <a:p>
            <a:r>
              <a:rPr lang="en-US" sz="2400" dirty="0">
                <a:solidFill>
                  <a:schemeClr val="tx1"/>
                </a:solidFill>
              </a:rPr>
              <a:t>Language to Bill Drafting</a:t>
            </a:r>
          </a:p>
          <a:p>
            <a:r>
              <a:rPr lang="en-US" sz="2400" dirty="0">
                <a:solidFill>
                  <a:schemeClr val="tx1"/>
                </a:solidFill>
              </a:rPr>
              <a:t>Senate Bill Introduction Deadline (SB 569)</a:t>
            </a:r>
          </a:p>
          <a:p>
            <a:r>
              <a:rPr lang="en-US" sz="2400" dirty="0">
                <a:solidFill>
                  <a:schemeClr val="tx1"/>
                </a:solidFill>
              </a:rPr>
              <a:t>House Bill Introduction Deadline (HB 871)</a:t>
            </a:r>
          </a:p>
          <a:p>
            <a:endParaRPr lang="en-US" sz="2400" dirty="0"/>
          </a:p>
          <a:p>
            <a:r>
              <a:rPr lang="en-US" sz="2400" dirty="0">
                <a:solidFill>
                  <a:srgbClr val="FF0000"/>
                </a:solidFill>
              </a:rPr>
              <a:t>Senate Judiciary </a:t>
            </a:r>
            <a:r>
              <a:rPr lang="en-US" sz="2400" dirty="0"/>
              <a:t> 		</a:t>
            </a:r>
            <a:r>
              <a:rPr lang="en-US" sz="2400" dirty="0">
                <a:solidFill>
                  <a:schemeClr val="tx1"/>
                </a:solidFill>
              </a:rPr>
              <a:t>House Commerce</a:t>
            </a:r>
          </a:p>
          <a:p>
            <a:r>
              <a:rPr lang="en-US" sz="2400" dirty="0">
                <a:solidFill>
                  <a:schemeClr val="tx1"/>
                </a:solidFill>
              </a:rPr>
              <a:t>Senate Rules	</a:t>
            </a:r>
            <a:r>
              <a:rPr lang="en-US" sz="2400" dirty="0"/>
              <a:t>		</a:t>
            </a:r>
            <a:r>
              <a:rPr lang="en-US" sz="2400" dirty="0">
                <a:solidFill>
                  <a:srgbClr val="FF0000"/>
                </a:solidFill>
              </a:rPr>
              <a:t>House Rules</a:t>
            </a:r>
          </a:p>
          <a:p>
            <a:r>
              <a:rPr lang="en-US" sz="2400" dirty="0">
                <a:solidFill>
                  <a:srgbClr val="FF0000"/>
                </a:solidFill>
              </a:rPr>
              <a:t>Senate Floor (Twice)	House Floor</a:t>
            </a:r>
          </a:p>
          <a:p>
            <a:endParaRPr lang="en-US" sz="2400" dirty="0"/>
          </a:p>
          <a:p>
            <a:r>
              <a:rPr lang="en-US" sz="2400" dirty="0">
                <a:solidFill>
                  <a:schemeClr val="tx1"/>
                </a:solidFill>
              </a:rPr>
              <a:t>Cross-over Deadline (decision to run HB 871)</a:t>
            </a:r>
          </a:p>
          <a:p>
            <a:r>
              <a:rPr lang="en-US" sz="2400" dirty="0">
                <a:solidFill>
                  <a:schemeClr val="tx1"/>
                </a:solidFill>
              </a:rPr>
              <a:t>Negotiations with Stake Holders</a:t>
            </a:r>
          </a:p>
        </p:txBody>
      </p:sp>
    </p:spTree>
    <p:extLst>
      <p:ext uri="{BB962C8B-B14F-4D97-AF65-F5344CB8AC3E}">
        <p14:creationId xmlns:p14="http://schemas.microsoft.com/office/powerpoint/2010/main" val="307932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8723-4982-4BC2-917B-F044D02777AA}"/>
              </a:ext>
            </a:extLst>
          </p:cNvPr>
          <p:cNvSpPr>
            <a:spLocks noGrp="1"/>
          </p:cNvSpPr>
          <p:nvPr>
            <p:ph type="title"/>
          </p:nvPr>
        </p:nvSpPr>
        <p:spPr/>
        <p:txBody>
          <a:bodyPr/>
          <a:lstStyle/>
          <a:p>
            <a:r>
              <a:rPr lang="en-US" b="1" dirty="0">
                <a:solidFill>
                  <a:schemeClr val="tx1"/>
                </a:solidFill>
              </a:rPr>
              <a:t>The Process</a:t>
            </a:r>
            <a:br>
              <a:rPr lang="en-US" b="1" dirty="0">
                <a:solidFill>
                  <a:schemeClr val="tx1"/>
                </a:solidFill>
              </a:rPr>
            </a:br>
            <a:r>
              <a:rPr lang="en-US" b="1" dirty="0">
                <a:solidFill>
                  <a:schemeClr val="tx1"/>
                </a:solidFill>
              </a:rPr>
              <a:t>      conclusion</a:t>
            </a:r>
          </a:p>
        </p:txBody>
      </p:sp>
      <p:sp>
        <p:nvSpPr>
          <p:cNvPr id="3" name="Content Placeholder 2">
            <a:extLst>
              <a:ext uri="{FF2B5EF4-FFF2-40B4-BE49-F238E27FC236}">
                <a16:creationId xmlns:a16="http://schemas.microsoft.com/office/drawing/2014/main" id="{A68ED94D-3724-409D-8A5B-B1F84A6EE89F}"/>
              </a:ext>
            </a:extLst>
          </p:cNvPr>
          <p:cNvSpPr>
            <a:spLocks noGrp="1"/>
          </p:cNvSpPr>
          <p:nvPr>
            <p:ph idx="1"/>
          </p:nvPr>
        </p:nvSpPr>
        <p:spPr/>
        <p:txBody>
          <a:bodyPr>
            <a:normAutofit/>
          </a:bodyPr>
          <a:lstStyle/>
          <a:p>
            <a:r>
              <a:rPr lang="en-US" sz="2400" dirty="0">
                <a:solidFill>
                  <a:srgbClr val="FF0000"/>
                </a:solidFill>
              </a:rPr>
              <a:t>Senate Judiciary</a:t>
            </a:r>
          </a:p>
          <a:p>
            <a:r>
              <a:rPr lang="en-US" sz="2400" dirty="0"/>
              <a:t>Senate Rules</a:t>
            </a:r>
          </a:p>
          <a:p>
            <a:r>
              <a:rPr lang="en-US" sz="2400" dirty="0">
                <a:solidFill>
                  <a:srgbClr val="FF0000"/>
                </a:solidFill>
              </a:rPr>
              <a:t>Floor Amendment on Senate Floor</a:t>
            </a:r>
          </a:p>
          <a:p>
            <a:r>
              <a:rPr lang="en-US" sz="2400" dirty="0"/>
              <a:t>House Concurrence of Senate changes</a:t>
            </a:r>
          </a:p>
          <a:p>
            <a:r>
              <a:rPr lang="en-US" sz="2400" dirty="0"/>
              <a:t>Ratified </a:t>
            </a:r>
          </a:p>
          <a:p>
            <a:r>
              <a:rPr lang="en-US" sz="2400" dirty="0"/>
              <a:t>Governor Cooper signed into Law (July 8, 2019)</a:t>
            </a:r>
          </a:p>
          <a:p>
            <a:r>
              <a:rPr lang="en-US" sz="2400" dirty="0"/>
              <a:t>Effective August 1, 2019</a:t>
            </a:r>
          </a:p>
        </p:txBody>
      </p:sp>
    </p:spTree>
    <p:extLst>
      <p:ext uri="{BB962C8B-B14F-4D97-AF65-F5344CB8AC3E}">
        <p14:creationId xmlns:p14="http://schemas.microsoft.com/office/powerpoint/2010/main" val="115351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0F44-ECA0-4A2A-B7C0-161F1339BA6C}"/>
              </a:ext>
            </a:extLst>
          </p:cNvPr>
          <p:cNvSpPr>
            <a:spLocks noGrp="1"/>
          </p:cNvSpPr>
          <p:nvPr>
            <p:ph type="title"/>
          </p:nvPr>
        </p:nvSpPr>
        <p:spPr/>
        <p:txBody>
          <a:bodyPr/>
          <a:lstStyle/>
          <a:p>
            <a:r>
              <a:rPr lang="en-US" b="1" dirty="0">
                <a:solidFill>
                  <a:schemeClr val="tx1"/>
                </a:solidFill>
              </a:rPr>
              <a:t>Senate Judiciary (the First Time)</a:t>
            </a:r>
          </a:p>
        </p:txBody>
      </p:sp>
      <p:sp>
        <p:nvSpPr>
          <p:cNvPr id="3" name="Content Placeholder 2">
            <a:extLst>
              <a:ext uri="{FF2B5EF4-FFF2-40B4-BE49-F238E27FC236}">
                <a16:creationId xmlns:a16="http://schemas.microsoft.com/office/drawing/2014/main" id="{FFCE654A-B5D3-484B-9990-0A33F9D4D527}"/>
              </a:ext>
            </a:extLst>
          </p:cNvPr>
          <p:cNvSpPr>
            <a:spLocks noGrp="1"/>
          </p:cNvSpPr>
          <p:nvPr>
            <p:ph idx="1"/>
          </p:nvPr>
        </p:nvSpPr>
        <p:spPr/>
        <p:txBody>
          <a:bodyPr/>
          <a:lstStyle/>
          <a:p>
            <a:endParaRPr lang="en-US" dirty="0"/>
          </a:p>
          <a:p>
            <a:r>
              <a:rPr lang="en-US" sz="2400" dirty="0">
                <a:solidFill>
                  <a:schemeClr val="tx1"/>
                </a:solidFill>
              </a:rPr>
              <a:t>So where were did the Contractors stand on this?  </a:t>
            </a:r>
          </a:p>
          <a:p>
            <a:pPr marL="0" indent="0">
              <a:buNone/>
            </a:pPr>
            <a:r>
              <a:rPr lang="en-US" sz="2400" dirty="0">
                <a:solidFill>
                  <a:schemeClr val="tx1"/>
                </a:solidFill>
              </a:rPr>
              <a:t>	Neutral– or so we thought.  </a:t>
            </a:r>
          </a:p>
          <a:p>
            <a:r>
              <a:rPr lang="en-US" sz="2400" dirty="0">
                <a:solidFill>
                  <a:schemeClr val="tx1"/>
                </a:solidFill>
              </a:rPr>
              <a:t> David hears the night prior to our bill going to Senate Judiciary Committee that  AGC (Contractors) will oppose us.  </a:t>
            </a:r>
          </a:p>
          <a:p>
            <a:r>
              <a:rPr lang="en-US" sz="2400" dirty="0">
                <a:solidFill>
                  <a:schemeClr val="tx1"/>
                </a:solidFill>
              </a:rPr>
              <a:t>We proceed, and bill passes unanimously despite AGC’s opposition</a:t>
            </a:r>
          </a:p>
          <a:p>
            <a:r>
              <a:rPr lang="en-US" sz="2400" dirty="0">
                <a:solidFill>
                  <a:schemeClr val="tx1"/>
                </a:solidFill>
              </a:rPr>
              <a:t>Key presentations by Monty Irvin and Joelle Jefcoat</a:t>
            </a:r>
          </a:p>
        </p:txBody>
      </p:sp>
    </p:spTree>
    <p:extLst>
      <p:ext uri="{BB962C8B-B14F-4D97-AF65-F5344CB8AC3E}">
        <p14:creationId xmlns:p14="http://schemas.microsoft.com/office/powerpoint/2010/main" val="101613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9B02-A80A-4A06-BDEC-D29168903D30}"/>
              </a:ext>
            </a:extLst>
          </p:cNvPr>
          <p:cNvSpPr>
            <a:spLocks noGrp="1"/>
          </p:cNvSpPr>
          <p:nvPr>
            <p:ph type="title"/>
          </p:nvPr>
        </p:nvSpPr>
        <p:spPr/>
        <p:txBody>
          <a:bodyPr/>
          <a:lstStyle/>
          <a:p>
            <a:r>
              <a:rPr lang="en-US" b="1" dirty="0">
                <a:solidFill>
                  <a:schemeClr val="tx1"/>
                </a:solidFill>
              </a:rPr>
              <a:t>Senate Floor (twice)</a:t>
            </a:r>
          </a:p>
        </p:txBody>
      </p:sp>
      <p:sp>
        <p:nvSpPr>
          <p:cNvPr id="3" name="Content Placeholder 2">
            <a:extLst>
              <a:ext uri="{FF2B5EF4-FFF2-40B4-BE49-F238E27FC236}">
                <a16:creationId xmlns:a16="http://schemas.microsoft.com/office/drawing/2014/main" id="{FDAAA6D7-AC78-4517-9623-809F4042481C}"/>
              </a:ext>
            </a:extLst>
          </p:cNvPr>
          <p:cNvSpPr>
            <a:spLocks noGrp="1"/>
          </p:cNvSpPr>
          <p:nvPr>
            <p:ph idx="1"/>
          </p:nvPr>
        </p:nvSpPr>
        <p:spPr>
          <a:xfrm>
            <a:off x="3964961" y="861237"/>
            <a:ext cx="7315200" cy="5814627"/>
          </a:xfrm>
        </p:spPr>
        <p:txBody>
          <a:bodyPr>
            <a:normAutofit fontScale="92500" lnSpcReduction="10000"/>
          </a:bodyPr>
          <a:lstStyle/>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dirty="0">
                <a:solidFill>
                  <a:schemeClr val="tx1"/>
                </a:solidFill>
              </a:rPr>
              <a:t>Continued AGC Opposition</a:t>
            </a:r>
          </a:p>
          <a:p>
            <a:endParaRPr lang="en-US" sz="2400" dirty="0">
              <a:solidFill>
                <a:schemeClr val="tx1"/>
              </a:solidFill>
            </a:endParaRPr>
          </a:p>
          <a:p>
            <a:r>
              <a:rPr lang="en-US" sz="2400" dirty="0">
                <a:solidFill>
                  <a:schemeClr val="tx1"/>
                </a:solidFill>
              </a:rPr>
              <a:t>Pulled from the Agenda</a:t>
            </a:r>
          </a:p>
          <a:p>
            <a:endParaRPr lang="en-US" sz="2400" dirty="0">
              <a:solidFill>
                <a:schemeClr val="tx1"/>
              </a:solidFill>
            </a:endParaRPr>
          </a:p>
          <a:p>
            <a:r>
              <a:rPr lang="en-US" sz="2400" dirty="0">
                <a:solidFill>
                  <a:schemeClr val="tx1"/>
                </a:solidFill>
              </a:rPr>
              <a:t>Back on Agenda</a:t>
            </a:r>
          </a:p>
          <a:p>
            <a:pPr lvl="1"/>
            <a:r>
              <a:rPr lang="en-US" sz="2400" i="1" dirty="0">
                <a:solidFill>
                  <a:schemeClr val="tx1"/>
                </a:solidFill>
              </a:rPr>
              <a:t>It was recognized that ACEC had negotiated in good faith; the Contractors waited too long to voice opposition.  </a:t>
            </a:r>
          </a:p>
          <a:p>
            <a:endParaRPr lang="en-US" sz="2400" dirty="0">
              <a:solidFill>
                <a:schemeClr val="tx1"/>
              </a:solidFill>
            </a:endParaRPr>
          </a:p>
          <a:p>
            <a:r>
              <a:rPr lang="en-US" sz="2400" dirty="0">
                <a:solidFill>
                  <a:schemeClr val="tx1"/>
                </a:solidFill>
              </a:rPr>
              <a:t>Strategic Decision made with Senate Leadership &amp; both bill sponsors</a:t>
            </a:r>
          </a:p>
          <a:p>
            <a:pPr marL="0" indent="0">
              <a:buNone/>
            </a:pPr>
            <a:r>
              <a:rPr lang="en-US" sz="2400" dirty="0">
                <a:solidFill>
                  <a:schemeClr val="tx1"/>
                </a:solidFill>
              </a:rPr>
              <a:t>	</a:t>
            </a:r>
            <a:r>
              <a:rPr lang="en-US" sz="2400" i="1" dirty="0">
                <a:solidFill>
                  <a:schemeClr val="tx1"/>
                </a:solidFill>
              </a:rPr>
              <a:t>It was decided to just run with one bill and because the 	House 	bill had already made crossover, we continued 	with HB 871.  </a:t>
            </a:r>
          </a:p>
          <a:p>
            <a:pPr marL="0" indent="0">
              <a:buNone/>
            </a:pPr>
            <a:endParaRPr lang="en-US" i="1" dirty="0">
              <a:solidFill>
                <a:schemeClr val="tx1"/>
              </a:solidFill>
            </a:endParaRPr>
          </a:p>
          <a:p>
            <a:pPr marL="0" indent="0">
              <a:buNone/>
            </a:pPr>
            <a:endParaRPr lang="en-US" dirty="0"/>
          </a:p>
          <a:p>
            <a:endParaRPr lang="en-US" dirty="0"/>
          </a:p>
        </p:txBody>
      </p:sp>
    </p:spTree>
    <p:extLst>
      <p:ext uri="{BB962C8B-B14F-4D97-AF65-F5344CB8AC3E}">
        <p14:creationId xmlns:p14="http://schemas.microsoft.com/office/powerpoint/2010/main" val="226352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D7E7-AAC1-4D9E-B4F3-19D695677747}"/>
              </a:ext>
            </a:extLst>
          </p:cNvPr>
          <p:cNvSpPr>
            <a:spLocks noGrp="1"/>
          </p:cNvSpPr>
          <p:nvPr>
            <p:ph type="title"/>
          </p:nvPr>
        </p:nvSpPr>
        <p:spPr/>
        <p:txBody>
          <a:bodyPr/>
          <a:lstStyle/>
          <a:p>
            <a:r>
              <a:rPr lang="en-US" b="1" dirty="0">
                <a:solidFill>
                  <a:schemeClr val="tx1"/>
                </a:solidFill>
              </a:rPr>
              <a:t>House Rules</a:t>
            </a:r>
            <a:br>
              <a:rPr lang="en-US" b="1" dirty="0">
                <a:solidFill>
                  <a:schemeClr val="tx1"/>
                </a:solidFill>
              </a:rPr>
            </a:br>
            <a:br>
              <a:rPr lang="en-US" b="1" dirty="0">
                <a:solidFill>
                  <a:schemeClr val="tx1"/>
                </a:solidFill>
              </a:rPr>
            </a:br>
            <a:r>
              <a:rPr lang="en-US" b="1" dirty="0">
                <a:solidFill>
                  <a:schemeClr val="tx1"/>
                </a:solidFill>
              </a:rPr>
              <a:t>House Floor</a:t>
            </a:r>
          </a:p>
        </p:txBody>
      </p:sp>
      <p:sp>
        <p:nvSpPr>
          <p:cNvPr id="3" name="Content Placeholder 2">
            <a:extLst>
              <a:ext uri="{FF2B5EF4-FFF2-40B4-BE49-F238E27FC236}">
                <a16:creationId xmlns:a16="http://schemas.microsoft.com/office/drawing/2014/main" id="{72BD0024-03E0-45F1-A8B0-34D73A3BD5B8}"/>
              </a:ext>
            </a:extLst>
          </p:cNvPr>
          <p:cNvSpPr>
            <a:spLocks noGrp="1"/>
          </p:cNvSpPr>
          <p:nvPr>
            <p:ph idx="1"/>
          </p:nvPr>
        </p:nvSpPr>
        <p:spPr/>
        <p:txBody>
          <a:bodyPr>
            <a:normAutofit/>
          </a:bodyPr>
          <a:lstStyle/>
          <a:p>
            <a:r>
              <a:rPr lang="en-US" sz="2400" dirty="0">
                <a:solidFill>
                  <a:schemeClr val="tx1"/>
                </a:solidFill>
              </a:rPr>
              <a:t>Meanwhile, companion bill in the House passed House Rules late in the evening.</a:t>
            </a:r>
          </a:p>
          <a:p>
            <a:endParaRPr lang="en-US" sz="2400" dirty="0">
              <a:solidFill>
                <a:schemeClr val="tx1"/>
              </a:solidFill>
            </a:endParaRPr>
          </a:p>
          <a:p>
            <a:r>
              <a:rPr lang="en-US" sz="2400" dirty="0">
                <a:solidFill>
                  <a:schemeClr val="tx1"/>
                </a:solidFill>
              </a:rPr>
              <a:t>David and Representative Arp got bill added to the House agenda that evening– within an hour of passing House Rules.</a:t>
            </a:r>
          </a:p>
          <a:p>
            <a:endParaRPr lang="en-US" sz="2400" dirty="0">
              <a:solidFill>
                <a:schemeClr val="tx1"/>
              </a:solidFill>
            </a:endParaRPr>
          </a:p>
          <a:p>
            <a:r>
              <a:rPr lang="en-US" sz="2400" dirty="0">
                <a:solidFill>
                  <a:schemeClr val="tx1"/>
                </a:solidFill>
              </a:rPr>
              <a:t>Companion bill passes on the House floor ~10:40pm!   </a:t>
            </a:r>
          </a:p>
          <a:p>
            <a:endParaRPr lang="en-US" sz="2400" dirty="0">
              <a:solidFill>
                <a:schemeClr val="tx1"/>
              </a:solidFill>
            </a:endParaRPr>
          </a:p>
          <a:p>
            <a:r>
              <a:rPr lang="en-US" sz="2400" dirty="0">
                <a:solidFill>
                  <a:schemeClr val="tx1"/>
                </a:solidFill>
              </a:rPr>
              <a:t>We made crossover.  </a:t>
            </a:r>
          </a:p>
        </p:txBody>
      </p:sp>
    </p:spTree>
    <p:extLst>
      <p:ext uri="{BB962C8B-B14F-4D97-AF65-F5344CB8AC3E}">
        <p14:creationId xmlns:p14="http://schemas.microsoft.com/office/powerpoint/2010/main" val="281305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B021-1D6E-4B38-9423-47FC6910F78B}"/>
              </a:ext>
            </a:extLst>
          </p:cNvPr>
          <p:cNvSpPr>
            <a:spLocks noGrp="1"/>
          </p:cNvSpPr>
          <p:nvPr>
            <p:ph type="title"/>
          </p:nvPr>
        </p:nvSpPr>
        <p:spPr/>
        <p:txBody>
          <a:bodyPr/>
          <a:lstStyle/>
          <a:p>
            <a:r>
              <a:rPr lang="en-US" b="1" dirty="0">
                <a:solidFill>
                  <a:schemeClr val="tx1"/>
                </a:solidFill>
              </a:rPr>
              <a:t>Senate Judiciary (again)</a:t>
            </a:r>
          </a:p>
        </p:txBody>
      </p:sp>
      <p:sp>
        <p:nvSpPr>
          <p:cNvPr id="3" name="Content Placeholder 2">
            <a:extLst>
              <a:ext uri="{FF2B5EF4-FFF2-40B4-BE49-F238E27FC236}">
                <a16:creationId xmlns:a16="http://schemas.microsoft.com/office/drawing/2014/main" id="{6A5B6539-7DE4-4570-A714-CB74499B9E38}"/>
              </a:ext>
            </a:extLst>
          </p:cNvPr>
          <p:cNvSpPr>
            <a:spLocks noGrp="1"/>
          </p:cNvSpPr>
          <p:nvPr>
            <p:ph idx="1"/>
          </p:nvPr>
        </p:nvSpPr>
        <p:spPr/>
        <p:txBody>
          <a:bodyPr>
            <a:normAutofit/>
          </a:bodyPr>
          <a:lstStyle/>
          <a:p>
            <a:r>
              <a:rPr lang="en-US" sz="2400" dirty="0">
                <a:solidFill>
                  <a:schemeClr val="tx1"/>
                </a:solidFill>
              </a:rPr>
              <a:t>Numerous Stakeholder Meetings</a:t>
            </a:r>
          </a:p>
          <a:p>
            <a:endParaRPr lang="en-US" sz="2400" dirty="0">
              <a:solidFill>
                <a:schemeClr val="tx1"/>
              </a:solidFill>
            </a:endParaRPr>
          </a:p>
          <a:p>
            <a:r>
              <a:rPr lang="en-US" sz="2400" dirty="0">
                <a:solidFill>
                  <a:schemeClr val="tx1"/>
                </a:solidFill>
              </a:rPr>
              <a:t>AGC still opposing.  We decided we would move ahead with our original language if AGC couldn’t come to agreement with us.  </a:t>
            </a:r>
          </a:p>
          <a:p>
            <a:endParaRPr lang="en-US" sz="2400" dirty="0">
              <a:solidFill>
                <a:schemeClr val="tx1"/>
              </a:solidFill>
            </a:endParaRPr>
          </a:p>
          <a:p>
            <a:r>
              <a:rPr lang="en-US" sz="2400" dirty="0">
                <a:solidFill>
                  <a:schemeClr val="tx1"/>
                </a:solidFill>
              </a:rPr>
              <a:t>AGC agrees to language that provides some clarification for them but didn’t compromise what we wanted.  </a:t>
            </a:r>
          </a:p>
          <a:p>
            <a:endParaRPr lang="en-US" sz="2400" dirty="0"/>
          </a:p>
          <a:p>
            <a:r>
              <a:rPr lang="en-US" sz="2400" b="1" dirty="0">
                <a:solidFill>
                  <a:srgbClr val="FF0000"/>
                </a:solidFill>
              </a:rPr>
              <a:t>HB 871 passes Senate Judiciary and Rules with amendment to follow– AGC does not oppose!  </a:t>
            </a:r>
          </a:p>
        </p:txBody>
      </p:sp>
    </p:spTree>
    <p:extLst>
      <p:ext uri="{BB962C8B-B14F-4D97-AF65-F5344CB8AC3E}">
        <p14:creationId xmlns:p14="http://schemas.microsoft.com/office/powerpoint/2010/main" val="150875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0253-E334-41DA-9343-C57BE5489C7A}"/>
              </a:ext>
            </a:extLst>
          </p:cNvPr>
          <p:cNvSpPr>
            <a:spLocks noGrp="1"/>
          </p:cNvSpPr>
          <p:nvPr>
            <p:ph type="title"/>
          </p:nvPr>
        </p:nvSpPr>
        <p:spPr>
          <a:xfrm>
            <a:off x="262155" y="1123836"/>
            <a:ext cx="2947482" cy="4601183"/>
          </a:xfrm>
        </p:spPr>
        <p:txBody>
          <a:bodyPr/>
          <a:lstStyle/>
          <a:p>
            <a:r>
              <a:rPr lang="en-US" b="1" dirty="0">
                <a:solidFill>
                  <a:schemeClr val="tx1"/>
                </a:solidFill>
              </a:rPr>
              <a:t>Senate Floor Amendment</a:t>
            </a:r>
          </a:p>
        </p:txBody>
      </p:sp>
      <p:sp>
        <p:nvSpPr>
          <p:cNvPr id="3" name="Content Placeholder 2">
            <a:extLst>
              <a:ext uri="{FF2B5EF4-FFF2-40B4-BE49-F238E27FC236}">
                <a16:creationId xmlns:a16="http://schemas.microsoft.com/office/drawing/2014/main" id="{7E8860C1-1C66-4AE7-8DEA-70B706252ADA}"/>
              </a:ext>
            </a:extLst>
          </p:cNvPr>
          <p:cNvSpPr>
            <a:spLocks noGrp="1"/>
          </p:cNvSpPr>
          <p:nvPr>
            <p:ph idx="1"/>
          </p:nvPr>
        </p:nvSpPr>
        <p:spPr/>
        <p:txBody>
          <a:bodyPr/>
          <a:lstStyle/>
          <a:p>
            <a:endParaRPr lang="en-US" dirty="0"/>
          </a:p>
          <a:p>
            <a:r>
              <a:rPr lang="en-US" sz="2800" dirty="0">
                <a:solidFill>
                  <a:schemeClr val="tx1"/>
                </a:solidFill>
              </a:rPr>
              <a:t>Lengthy Floor Amendment was Highly Unusual</a:t>
            </a:r>
          </a:p>
          <a:p>
            <a:endParaRPr lang="en-US" sz="2800" dirty="0">
              <a:solidFill>
                <a:schemeClr val="tx1"/>
              </a:solidFill>
            </a:endParaRPr>
          </a:p>
          <a:p>
            <a:r>
              <a:rPr lang="en-US" sz="2800" dirty="0">
                <a:solidFill>
                  <a:schemeClr val="tx1"/>
                </a:solidFill>
              </a:rPr>
              <a:t>Senate Rules Chair Support was critical</a:t>
            </a:r>
          </a:p>
          <a:p>
            <a:endParaRPr lang="en-US" sz="2800" dirty="0">
              <a:solidFill>
                <a:schemeClr val="tx1"/>
              </a:solidFill>
            </a:endParaRPr>
          </a:p>
          <a:p>
            <a:r>
              <a:rPr lang="en-US" sz="2800" dirty="0">
                <a:solidFill>
                  <a:schemeClr val="tx1"/>
                </a:solidFill>
              </a:rPr>
              <a:t>Passed quickly and unanimously!  </a:t>
            </a:r>
          </a:p>
          <a:p>
            <a:endParaRPr lang="en-US" sz="2800" dirty="0">
              <a:solidFill>
                <a:schemeClr val="tx1"/>
              </a:solidFill>
            </a:endParaRPr>
          </a:p>
          <a:p>
            <a:r>
              <a:rPr lang="en-US" sz="2800" dirty="0">
                <a:solidFill>
                  <a:schemeClr val="tx1"/>
                </a:solidFill>
              </a:rPr>
              <a:t>What was so hard about that?!</a:t>
            </a:r>
          </a:p>
        </p:txBody>
      </p:sp>
    </p:spTree>
    <p:extLst>
      <p:ext uri="{BB962C8B-B14F-4D97-AF65-F5344CB8AC3E}">
        <p14:creationId xmlns:p14="http://schemas.microsoft.com/office/powerpoint/2010/main" val="422917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4" y="1123837"/>
            <a:ext cx="3279226" cy="4601183"/>
          </a:xfrm>
        </p:spPr>
        <p:txBody>
          <a:bodyPr/>
          <a:lstStyle/>
          <a:p>
            <a:r>
              <a:rPr lang="en-US" b="1" dirty="0">
                <a:solidFill>
                  <a:schemeClr val="tx1"/>
                </a:solidFill>
              </a:rPr>
              <a:t>Current Law – Loopholes and Gaps in Protections</a:t>
            </a:r>
          </a:p>
        </p:txBody>
      </p:sp>
      <p:sp>
        <p:nvSpPr>
          <p:cNvPr id="3" name="Content Placeholder 2"/>
          <p:cNvSpPr>
            <a:spLocks noGrp="1"/>
          </p:cNvSpPr>
          <p:nvPr>
            <p:ph idx="1"/>
          </p:nvPr>
        </p:nvSpPr>
        <p:spPr/>
        <p:txBody>
          <a:bodyPr>
            <a:normAutofit lnSpcReduction="10000"/>
          </a:bodyPr>
          <a:lstStyle/>
          <a:p>
            <a:r>
              <a:rPr lang="en-US" sz="2600" dirty="0">
                <a:solidFill>
                  <a:schemeClr val="tx1"/>
                </a:solidFill>
              </a:rPr>
              <a:t>Current GS 22B-1 provides only limited protection to design professionals: </a:t>
            </a:r>
          </a:p>
          <a:p>
            <a:pPr marL="0" indent="0">
              <a:buNone/>
            </a:pPr>
            <a:endParaRPr lang="en-US" sz="2600" dirty="0">
              <a:solidFill>
                <a:schemeClr val="tx1"/>
              </a:solidFill>
            </a:endParaRPr>
          </a:p>
          <a:p>
            <a:pPr lvl="1" hangingPunct="0"/>
            <a:r>
              <a:rPr lang="en-US" sz="2600" dirty="0">
                <a:solidFill>
                  <a:schemeClr val="tx1"/>
                </a:solidFill>
              </a:rPr>
              <a:t>Loopholes in existing language regarding indemnity </a:t>
            </a:r>
          </a:p>
          <a:p>
            <a:pPr lvl="1" hangingPunct="0"/>
            <a:r>
              <a:rPr lang="en-US" sz="2600" dirty="0">
                <a:solidFill>
                  <a:schemeClr val="tx1"/>
                </a:solidFill>
              </a:rPr>
              <a:t>Applies only to indemnity claims arising out of personal injury or property damage – not economic loss or damage</a:t>
            </a:r>
          </a:p>
          <a:p>
            <a:pPr lvl="1" hangingPunct="0"/>
            <a:r>
              <a:rPr lang="en-US" sz="2600" dirty="0">
                <a:solidFill>
                  <a:schemeClr val="tx1"/>
                </a:solidFill>
              </a:rPr>
              <a:t>Does not address duty to defend at all</a:t>
            </a:r>
          </a:p>
          <a:p>
            <a:pPr lvl="1" hangingPunct="0"/>
            <a:r>
              <a:rPr lang="en-US" sz="2600" dirty="0">
                <a:solidFill>
                  <a:schemeClr val="tx1"/>
                </a:solidFill>
              </a:rPr>
              <a:t>Exempts utilities, railroads, and NCDOT from current indemnity language </a:t>
            </a:r>
          </a:p>
          <a:p>
            <a:pPr marL="0" indent="0">
              <a:buNone/>
            </a:pPr>
            <a:br>
              <a:rPr lang="en-US" dirty="0"/>
            </a:br>
            <a:endParaRPr lang="en-US" sz="2400" dirty="0"/>
          </a:p>
        </p:txBody>
      </p:sp>
    </p:spTree>
    <p:extLst>
      <p:ext uri="{BB962C8B-B14F-4D97-AF65-F5344CB8AC3E}">
        <p14:creationId xmlns:p14="http://schemas.microsoft.com/office/powerpoint/2010/main" val="316285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D9B99-3A97-40C1-A7D7-7CB7A7B426F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D12E9D-66BE-4C16-B26B-4EF3F011E124}"/>
              </a:ext>
            </a:extLst>
          </p:cNvPr>
          <p:cNvSpPr>
            <a:spLocks noGrp="1"/>
          </p:cNvSpPr>
          <p:nvPr>
            <p:ph type="title"/>
          </p:nvPr>
        </p:nvSpPr>
        <p:spPr/>
        <p:txBody>
          <a:bodyPr/>
          <a:lstStyle/>
          <a:p>
            <a:r>
              <a:rPr lang="en-US" dirty="0"/>
              <a:t> </a:t>
            </a: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A8DD640-4A11-4E0E-B116-1F76916F9D9F}"/>
              </a:ext>
            </a:extLst>
          </p:cNvPr>
          <p:cNvSpPr>
            <a:spLocks noGrp="1"/>
          </p:cNvSpPr>
          <p:nvPr>
            <p:ph idx="1"/>
          </p:nvPr>
        </p:nvSpPr>
        <p:spPr>
          <a:xfrm>
            <a:off x="1665962" y="864108"/>
            <a:ext cx="8942309" cy="5120640"/>
          </a:xfrm>
        </p:spPr>
        <p:txBody>
          <a:bodyPr>
            <a:normAutofit/>
          </a:bodyPr>
          <a:lstStyle/>
          <a:p>
            <a:pPr marL="0" indent="0" algn="ctr">
              <a:buNone/>
            </a:pPr>
            <a:r>
              <a:rPr lang="en-US" sz="4000" dirty="0"/>
              <a:t>With the passage of HB 871 into law, Broad Form Indemnification and Duty to Defend Provisions in design contracts is </a:t>
            </a:r>
            <a:r>
              <a:rPr lang="en-US" sz="4000" b="1" u="sng" dirty="0"/>
              <a:t>not enforceable</a:t>
            </a:r>
            <a:r>
              <a:rPr lang="en-US" sz="4000" dirty="0"/>
              <a:t>, so should no longer be a part of contract language that we sign.</a:t>
            </a:r>
          </a:p>
        </p:txBody>
      </p:sp>
    </p:spTree>
    <p:extLst>
      <p:ext uri="{BB962C8B-B14F-4D97-AF65-F5344CB8AC3E}">
        <p14:creationId xmlns:p14="http://schemas.microsoft.com/office/powerpoint/2010/main" val="3363658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E54F-1BA8-4DBD-BA4D-512A461B771A}"/>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687E7D23-830F-4F4F-BAE6-7539F0596779}"/>
              </a:ext>
            </a:extLst>
          </p:cNvPr>
          <p:cNvSpPr>
            <a:spLocks noGrp="1"/>
          </p:cNvSpPr>
          <p:nvPr>
            <p:ph idx="1"/>
          </p:nvPr>
        </p:nvSpPr>
        <p:spPr/>
        <p:txBody>
          <a:bodyPr>
            <a:normAutofit/>
          </a:bodyPr>
          <a:lstStyle/>
          <a:p>
            <a:r>
              <a:rPr lang="en-US" sz="3600" dirty="0">
                <a:solidFill>
                  <a:schemeClr val="tx1"/>
                </a:solidFill>
              </a:rPr>
              <a:t>Eliminates Duty to Defend</a:t>
            </a:r>
          </a:p>
          <a:p>
            <a:r>
              <a:rPr lang="en-US" sz="3600" dirty="0">
                <a:solidFill>
                  <a:schemeClr val="tx1"/>
                </a:solidFill>
              </a:rPr>
              <a:t>Limits Indemnity to Own Fault</a:t>
            </a:r>
          </a:p>
          <a:p>
            <a:r>
              <a:rPr lang="en-US" sz="3600" dirty="0">
                <a:solidFill>
                  <a:schemeClr val="tx1"/>
                </a:solidFill>
              </a:rPr>
              <a:t>Eliminates Exemptions</a:t>
            </a:r>
          </a:p>
          <a:p>
            <a:r>
              <a:rPr lang="en-US" sz="3600" dirty="0">
                <a:solidFill>
                  <a:schemeClr val="tx1"/>
                </a:solidFill>
              </a:rPr>
              <a:t>Applies to Public and Private Contracts</a:t>
            </a:r>
          </a:p>
        </p:txBody>
      </p:sp>
    </p:spTree>
    <p:extLst>
      <p:ext uri="{BB962C8B-B14F-4D97-AF65-F5344CB8AC3E}">
        <p14:creationId xmlns:p14="http://schemas.microsoft.com/office/powerpoint/2010/main" val="119839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0C89-CDF4-4181-82BC-8E5935652733}"/>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C53C4534-1F35-4647-ADC8-CFF4F0ABCD1B}"/>
              </a:ext>
            </a:extLst>
          </p:cNvPr>
          <p:cNvSpPr>
            <a:spLocks noGrp="1"/>
          </p:cNvSpPr>
          <p:nvPr>
            <p:ph idx="1"/>
          </p:nvPr>
        </p:nvSpPr>
        <p:spPr>
          <a:xfrm>
            <a:off x="3869268" y="864108"/>
            <a:ext cx="7315200" cy="5120640"/>
          </a:xfrm>
        </p:spPr>
        <p:txBody>
          <a:bodyPr/>
          <a:lstStyle/>
          <a:p>
            <a:pPr marL="0" indent="0">
              <a:buNone/>
            </a:pPr>
            <a:r>
              <a:rPr lang="en-US" sz="3200" dirty="0">
                <a:solidFill>
                  <a:schemeClr val="tx1"/>
                </a:solidFill>
              </a:rPr>
              <a:t>Eliminates Duty to Defend</a:t>
            </a:r>
          </a:p>
          <a:p>
            <a:pPr marL="0" lvl="0" indent="0">
              <a:buNone/>
            </a:pPr>
            <a:endParaRPr lang="en-US" sz="3200" dirty="0">
              <a:solidFill>
                <a:schemeClr val="tx1"/>
              </a:solidFill>
            </a:endParaRPr>
          </a:p>
          <a:p>
            <a:pPr lvl="0"/>
            <a:r>
              <a:rPr lang="en-US" sz="3200" dirty="0">
                <a:solidFill>
                  <a:schemeClr val="tx1"/>
                </a:solidFill>
              </a:rPr>
              <a:t>Design Professionals cannot be made to "defend" an owner or any other party against claims involving professional negligence</a:t>
            </a:r>
          </a:p>
        </p:txBody>
      </p:sp>
    </p:spTree>
    <p:extLst>
      <p:ext uri="{BB962C8B-B14F-4D97-AF65-F5344CB8AC3E}">
        <p14:creationId xmlns:p14="http://schemas.microsoft.com/office/powerpoint/2010/main" val="3309516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0C89-CDF4-4181-82BC-8E5935652733}"/>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C53C4534-1F35-4647-ADC8-CFF4F0ABCD1B}"/>
              </a:ext>
            </a:extLst>
          </p:cNvPr>
          <p:cNvSpPr>
            <a:spLocks noGrp="1"/>
          </p:cNvSpPr>
          <p:nvPr>
            <p:ph idx="1"/>
          </p:nvPr>
        </p:nvSpPr>
        <p:spPr>
          <a:xfrm>
            <a:off x="3869268" y="864108"/>
            <a:ext cx="7315200" cy="5120640"/>
          </a:xfrm>
        </p:spPr>
        <p:txBody>
          <a:bodyPr/>
          <a:lstStyle/>
          <a:p>
            <a:pPr lvl="0"/>
            <a:r>
              <a:rPr lang="en-US" sz="3200" dirty="0">
                <a:solidFill>
                  <a:schemeClr val="tx1"/>
                </a:solidFill>
              </a:rPr>
              <a:t>“Design Professional” is defined as:</a:t>
            </a:r>
          </a:p>
          <a:p>
            <a:pPr lvl="1"/>
            <a:r>
              <a:rPr lang="en-US" sz="3000" dirty="0">
                <a:solidFill>
                  <a:schemeClr val="tx1"/>
                </a:solidFill>
              </a:rPr>
              <a:t>Engineer</a:t>
            </a:r>
          </a:p>
          <a:p>
            <a:pPr lvl="1"/>
            <a:r>
              <a:rPr lang="en-US" sz="3000" dirty="0">
                <a:solidFill>
                  <a:schemeClr val="tx1"/>
                </a:solidFill>
              </a:rPr>
              <a:t>Architect</a:t>
            </a:r>
          </a:p>
          <a:p>
            <a:pPr lvl="1"/>
            <a:r>
              <a:rPr lang="en-US" sz="3000" dirty="0">
                <a:solidFill>
                  <a:schemeClr val="tx1"/>
                </a:solidFill>
              </a:rPr>
              <a:t>Landscape Architect</a:t>
            </a:r>
          </a:p>
          <a:p>
            <a:pPr lvl="1"/>
            <a:r>
              <a:rPr lang="en-US" sz="3000" dirty="0">
                <a:solidFill>
                  <a:schemeClr val="tx1"/>
                </a:solidFill>
              </a:rPr>
              <a:t>Surveyor</a:t>
            </a:r>
          </a:p>
          <a:p>
            <a:pPr lvl="1"/>
            <a:r>
              <a:rPr lang="en-US" sz="3000" dirty="0">
                <a:solidFill>
                  <a:schemeClr val="tx1"/>
                </a:solidFill>
              </a:rPr>
              <a:t>Soil Scientist</a:t>
            </a:r>
          </a:p>
          <a:p>
            <a:pPr lvl="1"/>
            <a:r>
              <a:rPr lang="en-US" sz="3000" dirty="0">
                <a:solidFill>
                  <a:schemeClr val="tx1"/>
                </a:solidFill>
              </a:rPr>
              <a:t>Geologist</a:t>
            </a:r>
          </a:p>
        </p:txBody>
      </p:sp>
    </p:spTree>
    <p:extLst>
      <p:ext uri="{BB962C8B-B14F-4D97-AF65-F5344CB8AC3E}">
        <p14:creationId xmlns:p14="http://schemas.microsoft.com/office/powerpoint/2010/main" val="332261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EF63-CF23-4E32-A8FF-C1C1F4BC2B55}"/>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D9E81508-8B32-4BFA-B179-6CB33382EC90}"/>
              </a:ext>
            </a:extLst>
          </p:cNvPr>
          <p:cNvSpPr>
            <a:spLocks noGrp="1"/>
          </p:cNvSpPr>
          <p:nvPr>
            <p:ph idx="1"/>
          </p:nvPr>
        </p:nvSpPr>
        <p:spPr/>
        <p:txBody>
          <a:bodyPr/>
          <a:lstStyle/>
          <a:p>
            <a:pPr marL="0" indent="0">
              <a:buNone/>
            </a:pPr>
            <a:r>
              <a:rPr lang="en-US" sz="3200" dirty="0">
                <a:solidFill>
                  <a:schemeClr val="tx1"/>
                </a:solidFill>
              </a:rPr>
              <a:t>Limits Indemnity to Own Fault</a:t>
            </a:r>
          </a:p>
          <a:p>
            <a:pPr marL="0" lvl="0" indent="0">
              <a:buNone/>
            </a:pPr>
            <a:endParaRPr lang="en-US" sz="3200" dirty="0">
              <a:solidFill>
                <a:schemeClr val="tx1"/>
              </a:solidFill>
            </a:endParaRPr>
          </a:p>
          <a:p>
            <a:pPr lvl="0"/>
            <a:r>
              <a:rPr lang="en-US" sz="3200" dirty="0">
                <a:solidFill>
                  <a:schemeClr val="tx1"/>
                </a:solidFill>
              </a:rPr>
              <a:t>Design professionals cannot be made to indemnify an owner or any other party if the design professional was not a "proximate" (direct) cause of the alleged damages or loss.</a:t>
            </a:r>
          </a:p>
          <a:p>
            <a:pPr lvl="1"/>
            <a:r>
              <a:rPr lang="en-US" sz="3000" dirty="0">
                <a:solidFill>
                  <a:schemeClr val="tx1"/>
                </a:solidFill>
              </a:rPr>
              <a:t>Includes claims for economic damages/loss as well as personal injury and property damage</a:t>
            </a:r>
          </a:p>
          <a:p>
            <a:endParaRPr lang="en-US" dirty="0"/>
          </a:p>
        </p:txBody>
      </p:sp>
    </p:spTree>
    <p:extLst>
      <p:ext uri="{BB962C8B-B14F-4D97-AF65-F5344CB8AC3E}">
        <p14:creationId xmlns:p14="http://schemas.microsoft.com/office/powerpoint/2010/main" val="262755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EF63-CF23-4E32-A8FF-C1C1F4BC2B55}"/>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D9E81508-8B32-4BFA-B179-6CB33382EC90}"/>
              </a:ext>
            </a:extLst>
          </p:cNvPr>
          <p:cNvSpPr>
            <a:spLocks noGrp="1"/>
          </p:cNvSpPr>
          <p:nvPr>
            <p:ph idx="1"/>
          </p:nvPr>
        </p:nvSpPr>
        <p:spPr/>
        <p:txBody>
          <a:bodyPr>
            <a:normAutofit lnSpcReduction="10000"/>
          </a:bodyPr>
          <a:lstStyle/>
          <a:p>
            <a:pPr marL="0" indent="0">
              <a:buNone/>
            </a:pPr>
            <a:r>
              <a:rPr lang="en-US" sz="3200" dirty="0">
                <a:solidFill>
                  <a:schemeClr val="tx1"/>
                </a:solidFill>
              </a:rPr>
              <a:t>Limits Indemnity to Own Fault</a:t>
            </a:r>
          </a:p>
          <a:p>
            <a:pPr marL="0" lvl="0" indent="0">
              <a:buNone/>
            </a:pPr>
            <a:endParaRPr lang="en-US" sz="3200" dirty="0">
              <a:solidFill>
                <a:schemeClr val="tx1"/>
              </a:solidFill>
            </a:endParaRPr>
          </a:p>
          <a:p>
            <a:pPr lvl="0"/>
            <a:r>
              <a:rPr lang="en-US" sz="3200" dirty="0">
                <a:solidFill>
                  <a:schemeClr val="tx1"/>
                </a:solidFill>
              </a:rPr>
              <a:t>Does not change a design professional’s ability to indemnify an owner for damages caused by a design professional’s own fault – which could include an owner’s attorney’s fees if found at fault</a:t>
            </a:r>
          </a:p>
          <a:p>
            <a:pPr lvl="1"/>
            <a:r>
              <a:rPr lang="en-US" sz="3000" dirty="0">
                <a:solidFill>
                  <a:schemeClr val="tx1"/>
                </a:solidFill>
              </a:rPr>
              <a:t>Existing law</a:t>
            </a:r>
          </a:p>
          <a:p>
            <a:pPr lvl="1"/>
            <a:r>
              <a:rPr lang="en-US" sz="3000" dirty="0">
                <a:solidFill>
                  <a:schemeClr val="tx1"/>
                </a:solidFill>
              </a:rPr>
              <a:t>Insurable under professional negligence policies</a:t>
            </a:r>
          </a:p>
          <a:p>
            <a:endParaRPr lang="en-US" dirty="0"/>
          </a:p>
        </p:txBody>
      </p:sp>
    </p:spTree>
    <p:extLst>
      <p:ext uri="{BB962C8B-B14F-4D97-AF65-F5344CB8AC3E}">
        <p14:creationId xmlns:p14="http://schemas.microsoft.com/office/powerpoint/2010/main" val="334356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D826-F7C4-49ED-BE55-49135BCBEA9C}"/>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88B4B883-411C-4217-BD42-9F08E12F4066}"/>
              </a:ext>
            </a:extLst>
          </p:cNvPr>
          <p:cNvSpPr>
            <a:spLocks noGrp="1"/>
          </p:cNvSpPr>
          <p:nvPr>
            <p:ph idx="1"/>
          </p:nvPr>
        </p:nvSpPr>
        <p:spPr/>
        <p:txBody>
          <a:bodyPr/>
          <a:lstStyle/>
          <a:p>
            <a:pPr marL="0" indent="0">
              <a:buNone/>
            </a:pPr>
            <a:r>
              <a:rPr lang="en-US" sz="3200" dirty="0">
                <a:solidFill>
                  <a:schemeClr val="tx1"/>
                </a:solidFill>
              </a:rPr>
              <a:t>Eliminates Exemptions</a:t>
            </a:r>
          </a:p>
          <a:p>
            <a:pPr marL="0" lvl="0" indent="0">
              <a:buNone/>
            </a:pPr>
            <a:endParaRPr lang="en-US" sz="3200" dirty="0">
              <a:solidFill>
                <a:schemeClr val="tx1"/>
              </a:solidFill>
            </a:endParaRPr>
          </a:p>
          <a:p>
            <a:pPr lvl="0"/>
            <a:r>
              <a:rPr lang="en-US" sz="3200" dirty="0">
                <a:solidFill>
                  <a:schemeClr val="tx1"/>
                </a:solidFill>
              </a:rPr>
              <a:t>The existing exemptions to the current indemnity provisions of GS.22B-1 for NCDOT, railroads, and public utilities are eliminated (and do not apply to these new provisions).</a:t>
            </a:r>
          </a:p>
          <a:p>
            <a:endParaRPr lang="en-US" dirty="0"/>
          </a:p>
        </p:txBody>
      </p:sp>
    </p:spTree>
    <p:extLst>
      <p:ext uri="{BB962C8B-B14F-4D97-AF65-F5344CB8AC3E}">
        <p14:creationId xmlns:p14="http://schemas.microsoft.com/office/powerpoint/2010/main" val="29452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7009-BDB5-41BC-9389-0F25D4D556F9}"/>
              </a:ext>
            </a:extLst>
          </p:cNvPr>
          <p:cNvSpPr>
            <a:spLocks noGrp="1"/>
          </p:cNvSpPr>
          <p:nvPr>
            <p:ph type="title"/>
          </p:nvPr>
        </p:nvSpPr>
        <p:spPr/>
        <p:txBody>
          <a:bodyPr/>
          <a:lstStyle/>
          <a:p>
            <a:r>
              <a:rPr lang="en-US" b="1" dirty="0">
                <a:solidFill>
                  <a:schemeClr val="tx1"/>
                </a:solidFill>
              </a:rPr>
              <a:t>The Solution</a:t>
            </a:r>
            <a:br>
              <a:rPr lang="en-US" b="1" dirty="0">
                <a:solidFill>
                  <a:schemeClr val="tx1"/>
                </a:solidFill>
              </a:rPr>
            </a:br>
            <a:r>
              <a:rPr lang="en-US" b="1" dirty="0">
                <a:solidFill>
                  <a:schemeClr val="tx1"/>
                </a:solidFill>
              </a:rPr>
              <a:t>HB 871</a:t>
            </a:r>
            <a:br>
              <a:rPr lang="en-US" b="1" dirty="0">
                <a:solidFill>
                  <a:schemeClr val="tx1"/>
                </a:solidFill>
              </a:rPr>
            </a:br>
            <a:r>
              <a:rPr lang="en-US" b="1" dirty="0">
                <a:solidFill>
                  <a:schemeClr val="tx1"/>
                </a:solidFill>
              </a:rPr>
              <a:t>Fair Contracts</a:t>
            </a:r>
          </a:p>
        </p:txBody>
      </p:sp>
      <p:sp>
        <p:nvSpPr>
          <p:cNvPr id="3" name="Content Placeholder 2">
            <a:extLst>
              <a:ext uri="{FF2B5EF4-FFF2-40B4-BE49-F238E27FC236}">
                <a16:creationId xmlns:a16="http://schemas.microsoft.com/office/drawing/2014/main" id="{2F5CB3C3-82F6-4D45-801A-5B70F7D17485}"/>
              </a:ext>
            </a:extLst>
          </p:cNvPr>
          <p:cNvSpPr>
            <a:spLocks noGrp="1"/>
          </p:cNvSpPr>
          <p:nvPr>
            <p:ph idx="1"/>
          </p:nvPr>
        </p:nvSpPr>
        <p:spPr/>
        <p:txBody>
          <a:bodyPr/>
          <a:lstStyle/>
          <a:p>
            <a:pPr marL="0" indent="0">
              <a:buNone/>
            </a:pPr>
            <a:r>
              <a:rPr lang="en-US" sz="3200" dirty="0">
                <a:solidFill>
                  <a:schemeClr val="tx1"/>
                </a:solidFill>
              </a:rPr>
              <a:t>Applies to Public and Private Contracts</a:t>
            </a:r>
          </a:p>
          <a:p>
            <a:pPr marL="0" indent="0">
              <a:buNone/>
            </a:pPr>
            <a:endParaRPr lang="en-US" sz="3200" dirty="0">
              <a:solidFill>
                <a:schemeClr val="tx1"/>
              </a:solidFill>
            </a:endParaRPr>
          </a:p>
          <a:p>
            <a:r>
              <a:rPr lang="en-US" sz="3200" dirty="0">
                <a:solidFill>
                  <a:schemeClr val="tx1"/>
                </a:solidFill>
              </a:rPr>
              <a:t>These protections apply to both public and private contracts</a:t>
            </a:r>
          </a:p>
          <a:p>
            <a:r>
              <a:rPr lang="en-US" sz="3200" dirty="0">
                <a:solidFill>
                  <a:schemeClr val="tx1"/>
                </a:solidFill>
              </a:rPr>
              <a:t>Against public policy, void and unenforceable </a:t>
            </a:r>
          </a:p>
          <a:p>
            <a:endParaRPr lang="en-US" dirty="0"/>
          </a:p>
          <a:p>
            <a:endParaRPr lang="en-US" dirty="0"/>
          </a:p>
        </p:txBody>
      </p:sp>
    </p:spTree>
    <p:extLst>
      <p:ext uri="{BB962C8B-B14F-4D97-AF65-F5344CB8AC3E}">
        <p14:creationId xmlns:p14="http://schemas.microsoft.com/office/powerpoint/2010/main" val="128450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9B42-1882-4D08-A18F-8CE14A156836}"/>
              </a:ext>
            </a:extLst>
          </p:cNvPr>
          <p:cNvSpPr>
            <a:spLocks noGrp="1"/>
          </p:cNvSpPr>
          <p:nvPr>
            <p:ph type="title"/>
          </p:nvPr>
        </p:nvSpPr>
        <p:spPr/>
        <p:txBody>
          <a:bodyPr>
            <a:normAutofit/>
          </a:bodyPr>
          <a:lstStyle/>
          <a:p>
            <a:r>
              <a:rPr lang="en-US" b="1" dirty="0">
                <a:solidFill>
                  <a:schemeClr val="tx1"/>
                </a:solidFill>
              </a:rPr>
              <a:t>Impacts to Your Contracts</a:t>
            </a:r>
          </a:p>
        </p:txBody>
      </p:sp>
      <p:sp>
        <p:nvSpPr>
          <p:cNvPr id="3" name="Content Placeholder 2">
            <a:extLst>
              <a:ext uri="{FF2B5EF4-FFF2-40B4-BE49-F238E27FC236}">
                <a16:creationId xmlns:a16="http://schemas.microsoft.com/office/drawing/2014/main" id="{3355ABBF-56C7-4FBF-B89C-F4B8C5706D0A}"/>
              </a:ext>
            </a:extLst>
          </p:cNvPr>
          <p:cNvSpPr>
            <a:spLocks noGrp="1"/>
          </p:cNvSpPr>
          <p:nvPr>
            <p:ph idx="1"/>
          </p:nvPr>
        </p:nvSpPr>
        <p:spPr/>
        <p:txBody>
          <a:bodyPr/>
          <a:lstStyle/>
          <a:p>
            <a:r>
              <a:rPr lang="en-US" sz="2800" u="sng" dirty="0">
                <a:solidFill>
                  <a:schemeClr val="tx1"/>
                </a:solidFill>
              </a:rPr>
              <a:t>Goal</a:t>
            </a:r>
            <a:r>
              <a:rPr lang="en-US" sz="2800" dirty="0">
                <a:solidFill>
                  <a:schemeClr val="tx1"/>
                </a:solidFill>
              </a:rPr>
              <a:t>: Eliminate these provisions from your contracts</a:t>
            </a:r>
          </a:p>
          <a:p>
            <a:r>
              <a:rPr lang="en-US" sz="2800" dirty="0">
                <a:solidFill>
                  <a:schemeClr val="tx1"/>
                </a:solidFill>
              </a:rPr>
              <a:t>How?  Contract negotiation – front end</a:t>
            </a:r>
          </a:p>
          <a:p>
            <a:endParaRPr lang="en-US" sz="2800" dirty="0">
              <a:solidFill>
                <a:schemeClr val="tx1"/>
              </a:solidFill>
            </a:endParaRPr>
          </a:p>
          <a:p>
            <a:r>
              <a:rPr lang="en-US" sz="2800" dirty="0">
                <a:solidFill>
                  <a:schemeClr val="tx1"/>
                </a:solidFill>
              </a:rPr>
              <a:t>Applies to Contracts entered into, amended, or renewed on or after the effective date (August 1, 2019)</a:t>
            </a:r>
          </a:p>
          <a:p>
            <a:r>
              <a:rPr lang="en-US" sz="2800" dirty="0">
                <a:solidFill>
                  <a:schemeClr val="tx1"/>
                </a:solidFill>
              </a:rPr>
              <a:t>How to educate public/private entities</a:t>
            </a:r>
          </a:p>
          <a:p>
            <a:r>
              <a:rPr lang="en-US" sz="2800" dirty="0">
                <a:solidFill>
                  <a:schemeClr val="tx1"/>
                </a:solidFill>
              </a:rPr>
              <a:t>How to Use the new Law </a:t>
            </a:r>
          </a:p>
          <a:p>
            <a:endParaRPr lang="en-US" dirty="0"/>
          </a:p>
        </p:txBody>
      </p:sp>
    </p:spTree>
    <p:extLst>
      <p:ext uri="{BB962C8B-B14F-4D97-AF65-F5344CB8AC3E}">
        <p14:creationId xmlns:p14="http://schemas.microsoft.com/office/powerpoint/2010/main" val="212489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7168-89D9-4F1C-AE78-A0A1D2D85370}"/>
              </a:ext>
            </a:extLst>
          </p:cNvPr>
          <p:cNvSpPr>
            <a:spLocks noGrp="1"/>
          </p:cNvSpPr>
          <p:nvPr>
            <p:ph type="title"/>
          </p:nvPr>
        </p:nvSpPr>
        <p:spPr/>
        <p:txBody>
          <a:bodyPr>
            <a:normAutofit/>
          </a:bodyPr>
          <a:lstStyle/>
          <a:p>
            <a:r>
              <a:rPr lang="en-US" sz="3200" b="1" dirty="0">
                <a:solidFill>
                  <a:schemeClr val="tx1"/>
                </a:solidFill>
              </a:rPr>
              <a:t>Example of a Common Broad-Form Indemnity Provision—Now Illegal</a:t>
            </a:r>
          </a:p>
        </p:txBody>
      </p:sp>
      <p:sp>
        <p:nvSpPr>
          <p:cNvPr id="3" name="Content Placeholder 2">
            <a:extLst>
              <a:ext uri="{FF2B5EF4-FFF2-40B4-BE49-F238E27FC236}">
                <a16:creationId xmlns:a16="http://schemas.microsoft.com/office/drawing/2014/main" id="{51625C84-0202-472C-9B8E-878F487F3E16}"/>
              </a:ext>
            </a:extLst>
          </p:cNvPr>
          <p:cNvSpPr>
            <a:spLocks noGrp="1"/>
          </p:cNvSpPr>
          <p:nvPr>
            <p:ph idx="1"/>
          </p:nvPr>
        </p:nvSpPr>
        <p:spPr/>
        <p:txBody>
          <a:bodyPr>
            <a:normAutofit/>
          </a:bodyPr>
          <a:lstStyle/>
          <a:p>
            <a:pPr marL="0" indent="0">
              <a:buNone/>
            </a:pPr>
            <a:r>
              <a:rPr lang="en-US" sz="2800" dirty="0">
                <a:solidFill>
                  <a:schemeClr val="tx1"/>
                </a:solidFill>
              </a:rPr>
              <a:t>Engineer hereby agrees to indemnify, hold harmless, and defend Entity, its employees, agents, subcontractors and any other third party, God, and your mother, from and against all claims, costs, losses, and damages (including attorney fees) resulting from bodily injury, property damage, and economic loss.</a:t>
            </a:r>
          </a:p>
        </p:txBody>
      </p:sp>
    </p:spTree>
    <p:extLst>
      <p:ext uri="{BB962C8B-B14F-4D97-AF65-F5344CB8AC3E}">
        <p14:creationId xmlns:p14="http://schemas.microsoft.com/office/powerpoint/2010/main" val="276935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ADA5-8801-4E66-A693-4A61842C9FAA}"/>
              </a:ext>
            </a:extLst>
          </p:cNvPr>
          <p:cNvSpPr>
            <a:spLocks noGrp="1"/>
          </p:cNvSpPr>
          <p:nvPr>
            <p:ph type="title"/>
          </p:nvPr>
        </p:nvSpPr>
        <p:spPr/>
        <p:txBody>
          <a:bodyPr>
            <a:normAutofit/>
          </a:bodyPr>
          <a:lstStyle/>
          <a:p>
            <a:r>
              <a:rPr lang="en-US" sz="3200" b="1" dirty="0">
                <a:solidFill>
                  <a:schemeClr val="tx1"/>
                </a:solidFill>
              </a:rPr>
              <a:t>Example of a Duty to Defend Provision—Now Illegal</a:t>
            </a:r>
          </a:p>
        </p:txBody>
      </p:sp>
      <p:sp>
        <p:nvSpPr>
          <p:cNvPr id="3" name="Content Placeholder 2">
            <a:extLst>
              <a:ext uri="{FF2B5EF4-FFF2-40B4-BE49-F238E27FC236}">
                <a16:creationId xmlns:a16="http://schemas.microsoft.com/office/drawing/2014/main" id="{3C4390E5-814B-4AC2-B6F7-87BC342130D9}"/>
              </a:ext>
            </a:extLst>
          </p:cNvPr>
          <p:cNvSpPr>
            <a:spLocks noGrp="1"/>
          </p:cNvSpPr>
          <p:nvPr>
            <p:ph idx="1"/>
          </p:nvPr>
        </p:nvSpPr>
        <p:spPr/>
        <p:txBody>
          <a:bodyPr>
            <a:normAutofit/>
          </a:bodyPr>
          <a:lstStyle/>
          <a:p>
            <a:pPr marL="0" indent="0">
              <a:lnSpc>
                <a:spcPct val="150000"/>
              </a:lnSpc>
              <a:buNone/>
            </a:pPr>
            <a:r>
              <a:rPr lang="en-US" dirty="0">
                <a:solidFill>
                  <a:schemeClr val="tx1"/>
                </a:solidFill>
              </a:rPr>
              <a:t>Engineer shall: (i) at its own cost, expense and risk, defend any and all claims, demands and suits defined in this Contract that may be brought or instituted against any Indemnified Party </a:t>
            </a:r>
            <a:r>
              <a:rPr lang="en-US" u="sng" dirty="0">
                <a:solidFill>
                  <a:srgbClr val="FF0000"/>
                </a:solidFill>
              </a:rPr>
              <a:t>by any third party</a:t>
            </a:r>
            <a:r>
              <a:rPr lang="en-US" dirty="0">
                <a:solidFill>
                  <a:schemeClr val="tx1"/>
                </a:solidFill>
              </a:rPr>
              <a:t>, including but not limited to any governmental, state or local agency, or any employee of the Engineer and any party for whose acts they may be responsible; and (ii) reimburse the Indemnified Parties for any and all legal costs (including attorney’s fees) and related expenses incurred by any of them in connection herewith or in enforcing the indemnity granted in this Section</a:t>
            </a:r>
          </a:p>
        </p:txBody>
      </p:sp>
    </p:spTree>
    <p:extLst>
      <p:ext uri="{BB962C8B-B14F-4D97-AF65-F5344CB8AC3E}">
        <p14:creationId xmlns:p14="http://schemas.microsoft.com/office/powerpoint/2010/main" val="56585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p:spPr>
        <p:txBody>
          <a:bodyPr/>
          <a:lstStyle/>
          <a:p>
            <a:pPr algn="ctr"/>
            <a:r>
              <a:rPr lang="en-US" sz="4800" b="1" dirty="0">
                <a:solidFill>
                  <a:schemeClr val="tx1"/>
                </a:solidFill>
              </a:rPr>
              <a:t>But, how?</a:t>
            </a:r>
          </a:p>
        </p:txBody>
      </p:sp>
      <p:pic>
        <p:nvPicPr>
          <p:cNvPr id="4" name="Content Placeholder 3" descr="Image result for legislative building NC"/>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62669" y="1429406"/>
            <a:ext cx="6557579" cy="3761143"/>
          </a:xfrm>
          <a:prstGeom prst="rect">
            <a:avLst/>
          </a:prstGeom>
          <a:noFill/>
          <a:ln>
            <a:noFill/>
          </a:ln>
        </p:spPr>
      </p:pic>
    </p:spTree>
    <p:extLst>
      <p:ext uri="{BB962C8B-B14F-4D97-AF65-F5344CB8AC3E}">
        <p14:creationId xmlns:p14="http://schemas.microsoft.com/office/powerpoint/2010/main" val="55212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E621-A50D-4356-8D99-D4CFD35CFB21}"/>
              </a:ext>
            </a:extLst>
          </p:cNvPr>
          <p:cNvSpPr>
            <a:spLocks noGrp="1"/>
          </p:cNvSpPr>
          <p:nvPr>
            <p:ph type="title"/>
          </p:nvPr>
        </p:nvSpPr>
        <p:spPr/>
        <p:txBody>
          <a:bodyPr>
            <a:normAutofit/>
          </a:bodyPr>
          <a:lstStyle/>
          <a:p>
            <a:r>
              <a:rPr lang="en-US" sz="3200" b="1" dirty="0">
                <a:solidFill>
                  <a:schemeClr val="tx1"/>
                </a:solidFill>
              </a:rPr>
              <a:t>How did we use our new advocacy entities?  </a:t>
            </a:r>
          </a:p>
        </p:txBody>
      </p:sp>
      <p:sp>
        <p:nvSpPr>
          <p:cNvPr id="3" name="Content Placeholder 2">
            <a:extLst>
              <a:ext uri="{FF2B5EF4-FFF2-40B4-BE49-F238E27FC236}">
                <a16:creationId xmlns:a16="http://schemas.microsoft.com/office/drawing/2014/main" id="{5A6D6F64-18D5-4CF9-818F-34EEF6723455}"/>
              </a:ext>
            </a:extLst>
          </p:cNvPr>
          <p:cNvSpPr>
            <a:spLocks noGrp="1"/>
          </p:cNvSpPr>
          <p:nvPr>
            <p:ph idx="1"/>
          </p:nvPr>
        </p:nvSpPr>
        <p:spPr/>
        <p:txBody>
          <a:bodyPr>
            <a:normAutofit/>
          </a:bodyPr>
          <a:lstStyle/>
          <a:p>
            <a:pPr marL="0" indent="0">
              <a:buNone/>
            </a:pPr>
            <a:r>
              <a:rPr lang="en-US" sz="2400" dirty="0">
                <a:solidFill>
                  <a:schemeClr val="tx1"/>
                </a:solidFill>
              </a:rPr>
              <a:t>With ACEC/NC PAC and ECNC we were well positioned for this endeavor– having both was key to our success.  </a:t>
            </a:r>
          </a:p>
          <a:p>
            <a:pPr marL="0" indent="0">
              <a:buNone/>
            </a:pPr>
            <a:endParaRPr lang="en-US" sz="2400" dirty="0">
              <a:solidFill>
                <a:schemeClr val="tx1"/>
              </a:solidFill>
            </a:endParaRPr>
          </a:p>
          <a:p>
            <a:pPr marL="0" indent="0">
              <a:buNone/>
            </a:pPr>
            <a:r>
              <a:rPr lang="en-US" sz="2400" dirty="0">
                <a:solidFill>
                  <a:schemeClr val="tx1"/>
                </a:solidFill>
              </a:rPr>
              <a:t>ECNC</a:t>
            </a:r>
          </a:p>
          <a:p>
            <a:pPr marL="0" indent="0">
              <a:buNone/>
            </a:pPr>
            <a:r>
              <a:rPr lang="en-US" sz="2400" dirty="0">
                <a:solidFill>
                  <a:schemeClr val="tx1"/>
                </a:solidFill>
              </a:rPr>
              <a:t>	Although we did not need a huge financial effort; 	ECNC 	positioned us to do so if needed.</a:t>
            </a:r>
          </a:p>
          <a:p>
            <a:pPr marL="0" indent="0">
              <a:buNone/>
            </a:pPr>
            <a:r>
              <a:rPr lang="en-US" sz="2400" dirty="0">
                <a:solidFill>
                  <a:schemeClr val="tx1"/>
                </a:solidFill>
              </a:rPr>
              <a:t>	</a:t>
            </a:r>
          </a:p>
          <a:p>
            <a:pPr marL="0" indent="0">
              <a:buNone/>
            </a:pPr>
            <a:r>
              <a:rPr lang="en-US" sz="2400" dirty="0">
                <a:solidFill>
                  <a:schemeClr val="tx1"/>
                </a:solidFill>
              </a:rPr>
              <a:t>ACEC/PAC</a:t>
            </a:r>
          </a:p>
          <a:p>
            <a:pPr marL="0" indent="0">
              <a:buNone/>
            </a:pPr>
            <a:r>
              <a:rPr lang="en-US" sz="2400" dirty="0">
                <a:solidFill>
                  <a:schemeClr val="tx1"/>
                </a:solidFill>
              </a:rPr>
              <a:t>	</a:t>
            </a:r>
            <a:endParaRPr lang="en-US" sz="2400" dirty="0"/>
          </a:p>
        </p:txBody>
      </p:sp>
    </p:spTree>
    <p:extLst>
      <p:ext uri="{BB962C8B-B14F-4D97-AF65-F5344CB8AC3E}">
        <p14:creationId xmlns:p14="http://schemas.microsoft.com/office/powerpoint/2010/main" val="8975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4" y="1123837"/>
            <a:ext cx="3279226" cy="4601183"/>
          </a:xfrm>
        </p:spPr>
        <p:txBody>
          <a:bodyPr>
            <a:normAutofit/>
          </a:bodyPr>
          <a:lstStyle/>
          <a:p>
            <a:r>
              <a:rPr lang="en-US" sz="4800" b="1" dirty="0">
                <a:solidFill>
                  <a:schemeClr val="tx1"/>
                </a:solidFill>
              </a:rPr>
              <a:t>Questions?</a:t>
            </a:r>
            <a:endParaRPr lang="en-US" sz="4800" dirty="0"/>
          </a:p>
        </p:txBody>
      </p:sp>
      <p:pic>
        <p:nvPicPr>
          <p:cNvPr id="5" name="Content Placeholder 3" descr="Image result for legislative building NC"/>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68738" y="1366837"/>
            <a:ext cx="7315200" cy="4114800"/>
          </a:xfrm>
          <a:prstGeom prst="rect">
            <a:avLst/>
          </a:prstGeom>
          <a:noFill/>
          <a:ln>
            <a:noFill/>
          </a:ln>
        </p:spPr>
      </p:pic>
    </p:spTree>
    <p:extLst>
      <p:ext uri="{BB962C8B-B14F-4D97-AF65-F5344CB8AC3E}">
        <p14:creationId xmlns:p14="http://schemas.microsoft.com/office/powerpoint/2010/main" val="374364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01BE-2C7B-4410-8C86-DEEBCCBE717A}"/>
              </a:ext>
            </a:extLst>
          </p:cNvPr>
          <p:cNvSpPr>
            <a:spLocks noGrp="1"/>
          </p:cNvSpPr>
          <p:nvPr>
            <p:ph type="title"/>
          </p:nvPr>
        </p:nvSpPr>
        <p:spPr/>
        <p:txBody>
          <a:bodyPr/>
          <a:lstStyle/>
          <a:p>
            <a:r>
              <a:rPr lang="en-US" b="1" dirty="0">
                <a:solidFill>
                  <a:schemeClr val="tx1"/>
                </a:solidFill>
              </a:rPr>
              <a:t>It started in March 2018…….</a:t>
            </a:r>
          </a:p>
        </p:txBody>
      </p:sp>
      <p:sp>
        <p:nvSpPr>
          <p:cNvPr id="3" name="Content Placeholder 2">
            <a:extLst>
              <a:ext uri="{FF2B5EF4-FFF2-40B4-BE49-F238E27FC236}">
                <a16:creationId xmlns:a16="http://schemas.microsoft.com/office/drawing/2014/main" id="{B19EA232-9402-4904-94DD-7898B1B9E700}"/>
              </a:ext>
            </a:extLst>
          </p:cNvPr>
          <p:cNvSpPr>
            <a:spLocks noGrp="1"/>
          </p:cNvSpPr>
          <p:nvPr>
            <p:ph idx="1"/>
          </p:nvPr>
        </p:nvSpPr>
        <p:spPr/>
        <p:txBody>
          <a:bodyPr>
            <a:normAutofit fontScale="92500" lnSpcReduction="20000"/>
          </a:bodyPr>
          <a:lstStyle/>
          <a:p>
            <a:pPr marL="0" indent="0">
              <a:buNone/>
            </a:pPr>
            <a:r>
              <a:rPr lang="en-US" sz="3600" dirty="0">
                <a:solidFill>
                  <a:schemeClr val="tx1"/>
                </a:solidFill>
              </a:rPr>
              <a:t>In March 2018, I sent an e-mail to Jim</a:t>
            </a:r>
          </a:p>
          <a:p>
            <a:pPr marL="0" indent="0">
              <a:buNone/>
            </a:pPr>
            <a:endParaRPr lang="en-US" sz="3600" dirty="0">
              <a:solidFill>
                <a:schemeClr val="tx1"/>
              </a:solidFill>
            </a:endParaRPr>
          </a:p>
          <a:p>
            <a:pPr marL="0" indent="0">
              <a:buNone/>
            </a:pPr>
            <a:r>
              <a:rPr lang="en-US" sz="3600" dirty="0">
                <a:solidFill>
                  <a:schemeClr val="tx1"/>
                </a:solidFill>
              </a:rPr>
              <a:t>The Board voted to move forward with the initiative</a:t>
            </a:r>
          </a:p>
          <a:p>
            <a:pPr marL="0" indent="0">
              <a:buNone/>
            </a:pPr>
            <a:endParaRPr lang="en-US" sz="3600" dirty="0">
              <a:solidFill>
                <a:schemeClr val="tx1"/>
              </a:solidFill>
            </a:endParaRPr>
          </a:p>
          <a:p>
            <a:pPr marL="0" indent="0">
              <a:buNone/>
            </a:pPr>
            <a:r>
              <a:rPr lang="en-US" sz="3600" dirty="0">
                <a:solidFill>
                  <a:schemeClr val="tx1"/>
                </a:solidFill>
              </a:rPr>
              <a:t>Sully (Mike Sullivan) came to town</a:t>
            </a:r>
          </a:p>
          <a:p>
            <a:pPr marL="0" indent="0">
              <a:buNone/>
            </a:pPr>
            <a:endParaRPr lang="en-US" sz="3600" dirty="0">
              <a:solidFill>
                <a:schemeClr val="tx1"/>
              </a:solidFill>
            </a:endParaRPr>
          </a:p>
          <a:p>
            <a:pPr marL="0" indent="0">
              <a:buNone/>
            </a:pPr>
            <a:r>
              <a:rPr lang="en-US" sz="3600" dirty="0">
                <a:solidFill>
                  <a:schemeClr val="tx1"/>
                </a:solidFill>
              </a:rPr>
              <a:t>We were ready to eliminate onerous indemnification / duty to defend language!  -- we just didn’t know exactly how we were going to do it.  </a:t>
            </a:r>
          </a:p>
        </p:txBody>
      </p:sp>
    </p:spTree>
    <p:extLst>
      <p:ext uri="{BB962C8B-B14F-4D97-AF65-F5344CB8AC3E}">
        <p14:creationId xmlns:p14="http://schemas.microsoft.com/office/powerpoint/2010/main" val="422594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287B-5A58-48C3-B774-07EFD5008F09}"/>
              </a:ext>
            </a:extLst>
          </p:cNvPr>
          <p:cNvSpPr>
            <a:spLocks noGrp="1"/>
          </p:cNvSpPr>
          <p:nvPr>
            <p:ph type="title"/>
          </p:nvPr>
        </p:nvSpPr>
        <p:spPr/>
        <p:txBody>
          <a:bodyPr/>
          <a:lstStyle/>
          <a:p>
            <a:r>
              <a:rPr lang="en-US" b="1" dirty="0">
                <a:solidFill>
                  <a:schemeClr val="tx1"/>
                </a:solidFill>
              </a:rPr>
              <a:t>ACEC/NC Task Force Formed</a:t>
            </a:r>
          </a:p>
        </p:txBody>
      </p:sp>
      <p:sp>
        <p:nvSpPr>
          <p:cNvPr id="3" name="Content Placeholder 2">
            <a:extLst>
              <a:ext uri="{FF2B5EF4-FFF2-40B4-BE49-F238E27FC236}">
                <a16:creationId xmlns:a16="http://schemas.microsoft.com/office/drawing/2014/main" id="{697675A8-2A37-4760-9939-7EDE3C3C3DCA}"/>
              </a:ext>
            </a:extLst>
          </p:cNvPr>
          <p:cNvSpPr>
            <a:spLocks noGrp="1"/>
          </p:cNvSpPr>
          <p:nvPr>
            <p:ph idx="1"/>
          </p:nvPr>
        </p:nvSpPr>
        <p:spPr>
          <a:xfrm>
            <a:off x="3923613" y="1123837"/>
            <a:ext cx="7315200" cy="5120640"/>
          </a:xfrm>
        </p:spPr>
        <p:txBody>
          <a:bodyPr>
            <a:normAutofit fontScale="55000" lnSpcReduction="20000"/>
          </a:bodyPr>
          <a:lstStyle/>
          <a:p>
            <a:pPr marL="0" indent="0">
              <a:buNone/>
            </a:pPr>
            <a:endParaRPr lang="en-US" sz="3200" dirty="0"/>
          </a:p>
          <a:p>
            <a:pPr marL="0" indent="0">
              <a:buNone/>
            </a:pPr>
            <a:r>
              <a:rPr lang="en-US" sz="3300" dirty="0"/>
              <a:t>	</a:t>
            </a:r>
            <a:r>
              <a:rPr lang="en-US" sz="3300" b="1" dirty="0">
                <a:solidFill>
                  <a:srgbClr val="C00000"/>
                </a:solidFill>
              </a:rPr>
              <a:t>Stephanie Hachem </a:t>
            </a:r>
            <a:r>
              <a:rPr lang="en-US" sz="3300" dirty="0"/>
              <a:t>– Chair		Kimley-Horn</a:t>
            </a:r>
          </a:p>
          <a:p>
            <a:pPr marL="0" indent="0">
              <a:buNone/>
            </a:pPr>
            <a:r>
              <a:rPr lang="en-US" sz="3300" dirty="0"/>
              <a:t>	</a:t>
            </a:r>
            <a:r>
              <a:rPr lang="en-US" sz="3300" b="1" dirty="0">
                <a:solidFill>
                  <a:srgbClr val="C00000"/>
                </a:solidFill>
              </a:rPr>
              <a:t>Jim Smith</a:t>
            </a:r>
            <a:r>
              <a:rPr lang="en-US" sz="3300" dirty="0"/>
              <a:t>			ACEC/NC</a:t>
            </a:r>
          </a:p>
          <a:p>
            <a:pPr marL="0" indent="0">
              <a:buNone/>
            </a:pPr>
            <a:r>
              <a:rPr lang="en-US" sz="3300" dirty="0"/>
              <a:t>	</a:t>
            </a:r>
            <a:r>
              <a:rPr lang="en-US" sz="3300" b="1" dirty="0">
                <a:solidFill>
                  <a:srgbClr val="C00000"/>
                </a:solidFill>
              </a:rPr>
              <a:t>Gary Hartong			</a:t>
            </a:r>
            <a:r>
              <a:rPr lang="en-US" sz="3300" dirty="0">
                <a:solidFill>
                  <a:schemeClr val="tx1"/>
                </a:solidFill>
              </a:rPr>
              <a:t>The Wooten Company </a:t>
            </a:r>
          </a:p>
          <a:p>
            <a:pPr marL="0" indent="0">
              <a:buNone/>
            </a:pPr>
            <a:r>
              <a:rPr lang="en-US" sz="3300" b="1" dirty="0">
                <a:solidFill>
                  <a:srgbClr val="C00000"/>
                </a:solidFill>
              </a:rPr>
              <a:t>	Richard Cook</a:t>
            </a:r>
            <a:r>
              <a:rPr lang="en-US" sz="3300" dirty="0"/>
              <a:t>			Kimley-Horn	</a:t>
            </a:r>
          </a:p>
          <a:p>
            <a:pPr marL="0" indent="0">
              <a:buNone/>
            </a:pPr>
            <a:r>
              <a:rPr lang="en-US" sz="3300" dirty="0"/>
              <a:t>	</a:t>
            </a:r>
            <a:r>
              <a:rPr lang="en-US" sz="3300" b="1" dirty="0">
                <a:solidFill>
                  <a:srgbClr val="C00000"/>
                </a:solidFill>
              </a:rPr>
              <a:t>Joelle Jefcoat</a:t>
            </a:r>
            <a:r>
              <a:rPr lang="en-US" sz="3300" dirty="0"/>
              <a:t>			Perkins and Will</a:t>
            </a:r>
          </a:p>
          <a:p>
            <a:pPr marL="0" indent="0">
              <a:buNone/>
            </a:pPr>
            <a:r>
              <a:rPr lang="en-US" sz="3300" dirty="0"/>
              <a:t>	</a:t>
            </a:r>
            <a:r>
              <a:rPr lang="en-US" sz="3300" b="1" dirty="0">
                <a:solidFill>
                  <a:srgbClr val="C00000"/>
                </a:solidFill>
              </a:rPr>
              <a:t>David Crawford</a:t>
            </a:r>
            <a:r>
              <a:rPr lang="en-US" sz="3300" dirty="0"/>
              <a:t>			AIA/NC</a:t>
            </a:r>
          </a:p>
          <a:p>
            <a:pPr marL="0" indent="0">
              <a:buNone/>
            </a:pPr>
            <a:r>
              <a:rPr lang="en-US" sz="3300" dirty="0"/>
              <a:t>	</a:t>
            </a:r>
            <a:r>
              <a:rPr lang="en-US" sz="3300" b="1" dirty="0">
                <a:solidFill>
                  <a:srgbClr val="C00000"/>
                </a:solidFill>
              </a:rPr>
              <a:t>Stephen Safran</a:t>
            </a:r>
            <a:r>
              <a:rPr lang="en-US" sz="3300" dirty="0"/>
              <a:t>			Safran Law</a:t>
            </a:r>
          </a:p>
          <a:p>
            <a:pPr marL="0" indent="0">
              <a:buNone/>
            </a:pPr>
            <a:r>
              <a:rPr lang="en-US" sz="3300" dirty="0"/>
              <a:t>	</a:t>
            </a:r>
            <a:r>
              <a:rPr lang="en-US" sz="3300" b="1" dirty="0">
                <a:solidFill>
                  <a:srgbClr val="C00000"/>
                </a:solidFill>
              </a:rPr>
              <a:t>Bill Smith</a:t>
            </a:r>
            <a:r>
              <a:rPr lang="en-US" sz="3300" dirty="0"/>
              <a:t>			Stanford White</a:t>
            </a:r>
          </a:p>
          <a:p>
            <a:pPr marL="0" indent="0">
              <a:buNone/>
            </a:pPr>
            <a:endParaRPr lang="en-US" sz="1600" dirty="0"/>
          </a:p>
          <a:p>
            <a:endParaRPr lang="en-US" sz="3200" dirty="0"/>
          </a:p>
          <a:p>
            <a:pPr marL="0" indent="0">
              <a:buNone/>
            </a:pPr>
            <a:r>
              <a:rPr lang="en-US" sz="3200" dirty="0">
                <a:solidFill>
                  <a:schemeClr val="tx1"/>
                </a:solidFill>
              </a:rPr>
              <a:t>An early key decision:  hire a lobbyist</a:t>
            </a:r>
          </a:p>
          <a:p>
            <a:pPr marL="0" indent="0">
              <a:buNone/>
            </a:pPr>
            <a:endParaRPr lang="en-US" sz="3200" dirty="0">
              <a:solidFill>
                <a:schemeClr val="tx1"/>
              </a:solidFill>
            </a:endParaRPr>
          </a:p>
          <a:p>
            <a:pPr marL="0" indent="0">
              <a:buNone/>
            </a:pPr>
            <a:r>
              <a:rPr lang="en-US" sz="3200" dirty="0">
                <a:solidFill>
                  <a:schemeClr val="tx1"/>
                </a:solidFill>
              </a:rPr>
              <a:t>As a result of the Task Force Recommendation and Board Approval </a:t>
            </a:r>
            <a:r>
              <a:rPr lang="en-US" sz="3200" b="1" dirty="0">
                <a:solidFill>
                  <a:srgbClr val="FF0000"/>
                </a:solidFill>
              </a:rPr>
              <a:t>David Ferrell</a:t>
            </a:r>
            <a:r>
              <a:rPr lang="en-US" sz="3200" b="1" dirty="0">
                <a:solidFill>
                  <a:schemeClr val="tx1"/>
                </a:solidFill>
              </a:rPr>
              <a:t> </a:t>
            </a:r>
            <a:r>
              <a:rPr lang="en-US" sz="3200" dirty="0">
                <a:solidFill>
                  <a:schemeClr val="tx1"/>
                </a:solidFill>
              </a:rPr>
              <a:t>joined our Task Force.  </a:t>
            </a:r>
          </a:p>
          <a:p>
            <a:endParaRPr lang="en-US" dirty="0"/>
          </a:p>
        </p:txBody>
      </p:sp>
    </p:spTree>
    <p:extLst>
      <p:ext uri="{BB962C8B-B14F-4D97-AF65-F5344CB8AC3E}">
        <p14:creationId xmlns:p14="http://schemas.microsoft.com/office/powerpoint/2010/main" val="27726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66E2-2789-43D3-908C-E24A06BF34F1}"/>
              </a:ext>
            </a:extLst>
          </p:cNvPr>
          <p:cNvSpPr>
            <a:spLocks noGrp="1"/>
          </p:cNvSpPr>
          <p:nvPr>
            <p:ph type="title"/>
          </p:nvPr>
        </p:nvSpPr>
        <p:spPr/>
        <p:txBody>
          <a:bodyPr/>
          <a:lstStyle/>
          <a:p>
            <a:r>
              <a:rPr lang="en-US" b="1" dirty="0">
                <a:solidFill>
                  <a:schemeClr val="tx1"/>
                </a:solidFill>
              </a:rPr>
              <a:t>Coalition</a:t>
            </a:r>
          </a:p>
        </p:txBody>
      </p:sp>
      <p:sp>
        <p:nvSpPr>
          <p:cNvPr id="3" name="Content Placeholder 2">
            <a:extLst>
              <a:ext uri="{FF2B5EF4-FFF2-40B4-BE49-F238E27FC236}">
                <a16:creationId xmlns:a16="http://schemas.microsoft.com/office/drawing/2014/main" id="{81C78F08-B4A0-48C6-9D1E-73BD84B1D989}"/>
              </a:ext>
            </a:extLst>
          </p:cNvPr>
          <p:cNvSpPr>
            <a:spLocks noGrp="1"/>
          </p:cNvSpPr>
          <p:nvPr>
            <p:ph idx="1"/>
          </p:nvPr>
        </p:nvSpPr>
        <p:spPr/>
        <p:txBody>
          <a:bodyPr>
            <a:normAutofit/>
          </a:bodyPr>
          <a:lstStyle/>
          <a:p>
            <a:r>
              <a:rPr lang="en-US" sz="2800" b="1" dirty="0">
                <a:solidFill>
                  <a:schemeClr val="tx1"/>
                </a:solidFill>
              </a:rPr>
              <a:t>ACEC led Initiative</a:t>
            </a:r>
          </a:p>
          <a:p>
            <a:endParaRPr lang="en-US" sz="2800" b="1" dirty="0">
              <a:solidFill>
                <a:schemeClr val="tx1"/>
              </a:solidFill>
            </a:endParaRPr>
          </a:p>
          <a:p>
            <a:r>
              <a:rPr lang="en-US" sz="2800" dirty="0">
                <a:solidFill>
                  <a:schemeClr val="tx1"/>
                </a:solidFill>
              </a:rPr>
              <a:t>Architects</a:t>
            </a:r>
          </a:p>
          <a:p>
            <a:r>
              <a:rPr lang="en-US" dirty="0">
                <a:solidFill>
                  <a:schemeClr val="tx1"/>
                </a:solidFill>
              </a:rPr>
              <a:t> 	– AIA was an impactful and committed partner</a:t>
            </a:r>
          </a:p>
          <a:p>
            <a:endParaRPr lang="en-US" sz="2800" dirty="0">
              <a:solidFill>
                <a:schemeClr val="tx1"/>
              </a:solidFill>
            </a:endParaRPr>
          </a:p>
          <a:p>
            <a:r>
              <a:rPr lang="en-US" sz="2800" dirty="0">
                <a:solidFill>
                  <a:schemeClr val="tx1"/>
                </a:solidFill>
              </a:rPr>
              <a:t>Landscape Architects</a:t>
            </a:r>
          </a:p>
          <a:p>
            <a:endParaRPr lang="en-US" sz="2800" dirty="0">
              <a:solidFill>
                <a:schemeClr val="tx1"/>
              </a:solidFill>
            </a:endParaRPr>
          </a:p>
          <a:p>
            <a:r>
              <a:rPr lang="en-US" sz="2800" dirty="0">
                <a:solidFill>
                  <a:schemeClr val="tx1"/>
                </a:solidFill>
              </a:rPr>
              <a:t>Surveyors</a:t>
            </a:r>
          </a:p>
        </p:txBody>
      </p:sp>
    </p:spTree>
    <p:extLst>
      <p:ext uri="{BB962C8B-B14F-4D97-AF65-F5344CB8AC3E}">
        <p14:creationId xmlns:p14="http://schemas.microsoft.com/office/powerpoint/2010/main" val="339920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Primary Sponsors: Representative Arp (Union) </a:t>
            </a:r>
            <a:br>
              <a:rPr lang="en-US" sz="3200" b="1" dirty="0">
                <a:solidFill>
                  <a:schemeClr val="tx1"/>
                </a:solidFill>
              </a:rPr>
            </a:br>
            <a:r>
              <a:rPr lang="en-US" sz="3200" b="1" dirty="0">
                <a:solidFill>
                  <a:schemeClr val="tx1"/>
                </a:solidFill>
              </a:rPr>
              <a:t>and Senator Newton (Cabarrus, Union)</a:t>
            </a:r>
          </a:p>
        </p:txBody>
      </p:sp>
      <p:pic>
        <p:nvPicPr>
          <p:cNvPr id="2050" name="Picture 2" descr="Dean Ar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9569" y="937243"/>
            <a:ext cx="3660763" cy="5121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ul New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757" y="937243"/>
            <a:ext cx="3660763" cy="512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0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Co-Sponsors: Reps Stevens (Alleghany, Surry, Wilkes), Reives (Chatham, Durham), and Floyd (Cumberland) </a:t>
            </a:r>
          </a:p>
        </p:txBody>
      </p:sp>
      <p:pic>
        <p:nvPicPr>
          <p:cNvPr id="3074" name="Picture 2" descr="Sarah Stev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5591" y="1047897"/>
            <a:ext cx="2255875" cy="3155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bert T. Reives,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385" y="1047898"/>
            <a:ext cx="2255874" cy="31558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mer Floy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004" y="3081825"/>
            <a:ext cx="2074100" cy="290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6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Key Supporters: Sen. Rabon (Bladen, Brunswick, New Hanover, Pender), Harrington (Gaston), Sawyer (Iredell, Yadkin)</a:t>
            </a:r>
          </a:p>
        </p:txBody>
      </p:sp>
      <p:pic>
        <p:nvPicPr>
          <p:cNvPr id="4098" name="Picture 2" descr="Bill Rab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5568" y="869738"/>
            <a:ext cx="2374084" cy="33212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ckie Saw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911" y="2952132"/>
            <a:ext cx="2409655" cy="33710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athy Harring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1825" y="869738"/>
            <a:ext cx="2489434" cy="348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7432"/>
      </p:ext>
    </p:extLst>
  </p:cSld>
  <p:clrMapOvr>
    <a:masterClrMapping/>
  </p:clrMapOvr>
</p:sld>
</file>

<file path=ppt/theme/theme1.xml><?xml version="1.0" encoding="utf-8"?>
<a:theme xmlns:a="http://schemas.openxmlformats.org/drawingml/2006/main" name="Fra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7</TotalTime>
  <Words>996</Words>
  <Application>Microsoft Office PowerPoint</Application>
  <PresentationFormat>Widescreen</PresentationFormat>
  <Paragraphs>193</Paragraphs>
  <Slides>31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Corbel</vt:lpstr>
      <vt:lpstr>Wingdings 2</vt:lpstr>
      <vt:lpstr>Frame</vt:lpstr>
      <vt:lpstr>Custom Design</vt:lpstr>
      <vt:lpstr>1_Custom Design</vt:lpstr>
      <vt:lpstr>      Change has Come FAIR CONTRACTS Indemnity / Duty to Defend</vt:lpstr>
      <vt:lpstr>     </vt:lpstr>
      <vt:lpstr>But, how?</vt:lpstr>
      <vt:lpstr>It started in March 2018…….</vt:lpstr>
      <vt:lpstr>ACEC/NC Task Force Formed</vt:lpstr>
      <vt:lpstr>Coalition</vt:lpstr>
      <vt:lpstr>Primary Sponsors: Representative Arp (Union)  and Senator Newton (Cabarrus, Union)</vt:lpstr>
      <vt:lpstr>Co-Sponsors: Reps Stevens (Alleghany, Surry, Wilkes), Reives (Chatham, Durham), and Floyd (Cumberland) </vt:lpstr>
      <vt:lpstr>Key Supporters: Sen. Rabon (Bladen, Brunswick, New Hanover, Pender), Harrington (Gaston), Sawyer (Iredell, Yadkin)</vt:lpstr>
      <vt:lpstr>Strategies I </vt:lpstr>
      <vt:lpstr>Strategies II David has joined us.</vt:lpstr>
      <vt:lpstr>The Process      first phase  </vt:lpstr>
      <vt:lpstr>The Process       conclusion</vt:lpstr>
      <vt:lpstr>Senate Judiciary (the First Time)</vt:lpstr>
      <vt:lpstr>Senate Floor (twice)</vt:lpstr>
      <vt:lpstr>House Rules  House Floor</vt:lpstr>
      <vt:lpstr>Senate Judiciary (again)</vt:lpstr>
      <vt:lpstr>Senate Floor Amendment</vt:lpstr>
      <vt:lpstr>Current Law – Loopholes and Gaps in Protections</vt:lpstr>
      <vt:lpstr>The Solution HB 871 Fair Contracts</vt:lpstr>
      <vt:lpstr>The Solution HB 871 Fair Contracts</vt:lpstr>
      <vt:lpstr>The Solution HB 871 Fair Contracts</vt:lpstr>
      <vt:lpstr>The Solution HB 871 Fair Contracts</vt:lpstr>
      <vt:lpstr>The Solution HB 871 Fair Contracts</vt:lpstr>
      <vt:lpstr>The Solution HB 871 Fair Contracts</vt:lpstr>
      <vt:lpstr>The Solution HB 871 Fair Contracts</vt:lpstr>
      <vt:lpstr>Impacts to Your Contracts</vt:lpstr>
      <vt:lpstr>Example of a Common Broad-Form Indemnity Provision—Now Illegal</vt:lpstr>
      <vt:lpstr>Example of a Duty to Defend Provision—Now Illegal</vt:lpstr>
      <vt:lpstr>How did we use our new advocacy entities?  </vt:lpstr>
      <vt:lpstr>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Smith</dc:creator>
  <cp:lastModifiedBy>James Smith</cp:lastModifiedBy>
  <cp:revision>3</cp:revision>
  <dcterms:modified xsi:type="dcterms:W3CDTF">2019-07-29T12:16:46Z</dcterms:modified>
</cp:coreProperties>
</file>