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2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70" r:id="rId7"/>
    <p:sldId id="262" r:id="rId8"/>
    <p:sldId id="264" r:id="rId9"/>
    <p:sldId id="265" r:id="rId10"/>
    <p:sldId id="268" r:id="rId11"/>
    <p:sldId id="269" r:id="rId12"/>
    <p:sldId id="267" r:id="rId13"/>
    <p:sldId id="261" r:id="rId14"/>
    <p:sldId id="27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661A-451C-47DD-AF47-A096E488254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0751-89D3-4D13-B3FA-672A41EE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1856-C9E1-4BE0-912D-7F8E8FD6F1F0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263B-2F05-4648-B451-BA16760F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6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6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5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7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5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49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8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51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66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0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37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4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FB9E45-8F39-45E2-8020-AEB3384616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F86F8D-E5A2-42EE-A50A-9930FA1C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catoday.org/skillup-program-docu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dwdsupport@ded.mo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5" Type="http://schemas.openxmlformats.org/officeDocument/2006/relationships/hyperlink" Target="mailto:aharrison58@stlcc.edu" TargetMode="External"/><Relationship Id="rId4" Type="http://schemas.openxmlformats.org/officeDocument/2006/relationships/hyperlink" Target="mailto:DSS.FSD.Agreements@dss.mo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G:\Users\kreeve\Application Data\Microsoft\Media Catalog\Downloaded Clips\cl0\bs0186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073">
            <a:off x="2207232" y="988563"/>
            <a:ext cx="8057445" cy="528554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-106680" y="-121920"/>
            <a:ext cx="13274040" cy="11021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0109"/>
            <a:ext cx="76200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1" y="-71459"/>
            <a:ext cx="2520530" cy="1008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93081">
            <a:off x="2522490" y="1383252"/>
            <a:ext cx="175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Palatino Linotype" panose="02040502050505030304" pitchFamily="18" charset="0"/>
              </a:rPr>
              <a:t>SkillUP</a:t>
            </a:r>
            <a:r>
              <a:rPr lang="en-US" dirty="0" smtClean="0">
                <a:latin typeface="Palatino Linotype" panose="02040502050505030304" pitchFamily="18" charset="0"/>
              </a:rPr>
              <a:t>, MCCA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32400">
            <a:off x="3990611" y="3074577"/>
            <a:ext cx="4219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SkillUP</a:t>
            </a:r>
            <a:r>
              <a:rPr lang="en-US" sz="4400" dirty="0" smtClean="0"/>
              <a:t> Case File Checklists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309">
            <a:off x="4337398" y="5034191"/>
            <a:ext cx="2104762" cy="742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959937">
            <a:off x="6930018" y="4459001"/>
            <a:ext cx="257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Ambrosia Harrison</a:t>
            </a:r>
          </a:p>
          <a:p>
            <a:r>
              <a:rPr lang="en-US" dirty="0" smtClean="0"/>
              <a:t>STLCC </a:t>
            </a:r>
            <a:r>
              <a:rPr lang="en-US" dirty="0" err="1" smtClean="0"/>
              <a:t>SkillUP</a:t>
            </a:r>
            <a:r>
              <a:rPr lang="en-US" dirty="0" smtClean="0"/>
              <a:t> Project Support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981" y="1475682"/>
            <a:ext cx="4944773" cy="111269"/>
          </a:xfrm>
          <a:custGeom>
            <a:avLst/>
            <a:gdLst/>
            <a:ahLst/>
            <a:cxnLst/>
            <a:rect l="l" t="t" r="r" b="b"/>
            <a:pathLst>
              <a:path w="7252334" h="163194">
                <a:moveTo>
                  <a:pt x="0" y="162864"/>
                </a:moveTo>
                <a:lnTo>
                  <a:pt x="7252208" y="162864"/>
                </a:lnTo>
                <a:lnTo>
                  <a:pt x="7252208" y="0"/>
                </a:lnTo>
                <a:lnTo>
                  <a:pt x="0" y="0"/>
                </a:lnTo>
                <a:lnTo>
                  <a:pt x="0" y="162864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" name="object 3"/>
          <p:cNvSpPr/>
          <p:nvPr/>
        </p:nvSpPr>
        <p:spPr>
          <a:xfrm>
            <a:off x="659933" y="1588233"/>
            <a:ext cx="1981633" cy="190500"/>
          </a:xfrm>
          <a:custGeom>
            <a:avLst/>
            <a:gdLst/>
            <a:ahLst/>
            <a:cxnLst/>
            <a:rect l="l" t="t" r="r" b="b"/>
            <a:pathLst>
              <a:path w="2906395" h="279400">
                <a:moveTo>
                  <a:pt x="0" y="279400"/>
                </a:moveTo>
                <a:lnTo>
                  <a:pt x="2906014" y="279400"/>
                </a:lnTo>
                <a:lnTo>
                  <a:pt x="290601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" name="object 4"/>
          <p:cNvSpPr/>
          <p:nvPr/>
        </p:nvSpPr>
        <p:spPr>
          <a:xfrm>
            <a:off x="634995" y="1777763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" name="object 5"/>
          <p:cNvSpPr/>
          <p:nvPr/>
        </p:nvSpPr>
        <p:spPr>
          <a:xfrm>
            <a:off x="4388191" y="1587610"/>
            <a:ext cx="1220932" cy="190500"/>
          </a:xfrm>
          <a:custGeom>
            <a:avLst/>
            <a:gdLst/>
            <a:ahLst/>
            <a:cxnLst/>
            <a:rect l="l" t="t" r="r" b="b"/>
            <a:pathLst>
              <a:path w="1790700" h="279400">
                <a:moveTo>
                  <a:pt x="0" y="279400"/>
                </a:moveTo>
                <a:lnTo>
                  <a:pt x="1790445" y="279400"/>
                </a:lnTo>
                <a:lnTo>
                  <a:pt x="1790445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" name="object 6"/>
          <p:cNvSpPr/>
          <p:nvPr/>
        </p:nvSpPr>
        <p:spPr>
          <a:xfrm>
            <a:off x="5098930" y="1777763"/>
            <a:ext cx="467158" cy="190500"/>
          </a:xfrm>
          <a:custGeom>
            <a:avLst/>
            <a:gdLst/>
            <a:ahLst/>
            <a:cxnLst/>
            <a:rect l="l" t="t" r="r" b="b"/>
            <a:pathLst>
              <a:path w="685165" h="279400">
                <a:moveTo>
                  <a:pt x="0" y="279400"/>
                </a:moveTo>
                <a:lnTo>
                  <a:pt x="685101" y="279400"/>
                </a:lnTo>
                <a:lnTo>
                  <a:pt x="685101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object 7"/>
          <p:cNvSpPr/>
          <p:nvPr/>
        </p:nvSpPr>
        <p:spPr>
          <a:xfrm>
            <a:off x="4715506" y="1777763"/>
            <a:ext cx="384031" cy="190500"/>
          </a:xfrm>
          <a:custGeom>
            <a:avLst/>
            <a:gdLst/>
            <a:ahLst/>
            <a:cxnLst/>
            <a:rect l="l" t="t" r="r" b="b"/>
            <a:pathLst>
              <a:path w="563245" h="279400">
                <a:moveTo>
                  <a:pt x="0" y="279400"/>
                </a:moveTo>
                <a:lnTo>
                  <a:pt x="562864" y="279400"/>
                </a:lnTo>
                <a:lnTo>
                  <a:pt x="56286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3259739" y="1777763"/>
            <a:ext cx="1454727" cy="190500"/>
          </a:xfrm>
          <a:custGeom>
            <a:avLst/>
            <a:gdLst/>
            <a:ahLst/>
            <a:cxnLst/>
            <a:rect l="l" t="t" r="r" b="b"/>
            <a:pathLst>
              <a:path w="2133600" h="279400">
                <a:moveTo>
                  <a:pt x="0" y="279400"/>
                </a:moveTo>
                <a:lnTo>
                  <a:pt x="2133346" y="279400"/>
                </a:lnTo>
                <a:lnTo>
                  <a:pt x="21333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3562114" y="1587610"/>
            <a:ext cx="825211" cy="190500"/>
          </a:xfrm>
          <a:custGeom>
            <a:avLst/>
            <a:gdLst/>
            <a:ahLst/>
            <a:cxnLst/>
            <a:rect l="l" t="t" r="r" b="b"/>
            <a:pathLst>
              <a:path w="1210310" h="279400">
                <a:moveTo>
                  <a:pt x="0" y="279400"/>
                </a:moveTo>
                <a:lnTo>
                  <a:pt x="1209802" y="279400"/>
                </a:lnTo>
                <a:lnTo>
                  <a:pt x="120980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2642519" y="1587610"/>
            <a:ext cx="918730" cy="190500"/>
          </a:xfrm>
          <a:custGeom>
            <a:avLst/>
            <a:gdLst/>
            <a:ahLst/>
            <a:cxnLst/>
            <a:rect l="l" t="t" r="r" b="b"/>
            <a:pathLst>
              <a:path w="1347470" h="279400">
                <a:moveTo>
                  <a:pt x="0" y="279400"/>
                </a:moveTo>
                <a:lnTo>
                  <a:pt x="1346962" y="279400"/>
                </a:lnTo>
                <a:lnTo>
                  <a:pt x="134696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5112352" y="1773607"/>
            <a:ext cx="24505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ZIP</a:t>
            </a:r>
            <a:r>
              <a:rPr sz="477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CODE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8927" y="1773607"/>
            <a:ext cx="159327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7" spc="-37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0574" y="1580335"/>
            <a:ext cx="54638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LAST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DIGITS OF</a:t>
            </a:r>
            <a:r>
              <a:rPr sz="477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SSN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2463" y="1580335"/>
            <a:ext cx="394855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DCN</a:t>
            </a: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i="1" spc="-3" dirty="0">
                <a:solidFill>
                  <a:srgbClr val="231F20"/>
                </a:solidFill>
                <a:latin typeface="Calibri"/>
                <a:cs typeface="Calibri"/>
              </a:rPr>
              <a:t>(Required)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6971" y="1773607"/>
            <a:ext cx="12425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CITY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6634" y="1580335"/>
            <a:ext cx="43468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477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400" y="1773607"/>
            <a:ext cx="99925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ADDRESS (STREET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 AND</a:t>
            </a:r>
            <a:r>
              <a:rPr sz="477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sz="341" spc="-7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34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165" y="1580335"/>
            <a:ext cx="17318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165" y="612631"/>
            <a:ext cx="4565938" cy="995558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11689">
              <a:spcBef>
                <a:spcPts val="423"/>
              </a:spcBef>
            </a:pP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If participant gets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Food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Stamp benefits, or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is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attempting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to regaining </a:t>
            </a:r>
            <a:r>
              <a:rPr sz="614" spc="-10" dirty="0">
                <a:solidFill>
                  <a:srgbClr val="231F20"/>
                </a:solidFill>
                <a:latin typeface="Calibri Light"/>
                <a:cs typeface="Calibri Light"/>
              </a:rPr>
              <a:t>eligibility,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and has </a:t>
            </a:r>
            <a:r>
              <a:rPr sz="614" spc="-10" dirty="0">
                <a:solidFill>
                  <a:srgbClr val="231F20"/>
                </a:solidFill>
                <a:latin typeface="Calibri Light"/>
                <a:cs typeface="Calibri Light"/>
              </a:rPr>
              <a:t>taken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part in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work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or training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in the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past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30</a:t>
            </a:r>
            <a:r>
              <a:rPr sz="614" spc="106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days:</a:t>
            </a:r>
            <a:endParaRPr sz="614" dirty="0">
              <a:latin typeface="Calibri Light"/>
              <a:cs typeface="Calibri Light"/>
            </a:endParaRPr>
          </a:p>
          <a:p>
            <a:pPr marL="158890" indent="-69704">
              <a:spcBef>
                <a:spcPts val="355"/>
              </a:spcBef>
              <a:buChar char="•"/>
              <a:tabLst>
                <a:tab pos="159322" algn="l"/>
              </a:tabLst>
            </a:pP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Fill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out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this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form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to show participant’s work and/or training activities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during the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past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30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days.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Complete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as much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of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this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form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as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sz="614" spc="48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can.</a:t>
            </a:r>
            <a:endParaRPr sz="614" dirty="0">
              <a:latin typeface="Calibri Light"/>
              <a:cs typeface="Calibri Light"/>
            </a:endParaRPr>
          </a:p>
          <a:p>
            <a:pPr marL="158890" marR="3464" indent="-69271">
              <a:spcBef>
                <a:spcPts val="355"/>
              </a:spcBef>
              <a:buChar char="•"/>
              <a:tabLst>
                <a:tab pos="159322" algn="l"/>
              </a:tabLst>
            </a:pP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If there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is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information you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are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unable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to attain,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the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Family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Support Division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(FSD)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will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contact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the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participant to obtain additional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information. 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If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the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participant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has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questions, they must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contact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FSD at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(855) 373-4636,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or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visit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any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FSD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Resource</a:t>
            </a:r>
            <a:r>
              <a:rPr sz="614" spc="41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614" spc="-14" dirty="0">
                <a:solidFill>
                  <a:srgbClr val="231F20"/>
                </a:solidFill>
                <a:latin typeface="Calibri Light"/>
                <a:cs typeface="Calibri Light"/>
              </a:rPr>
              <a:t>Center.</a:t>
            </a:r>
            <a:endParaRPr sz="614" dirty="0">
              <a:latin typeface="Calibri Light"/>
              <a:cs typeface="Calibri Light"/>
            </a:endParaRPr>
          </a:p>
          <a:p>
            <a:pPr marL="158890" indent="-69704">
              <a:spcBef>
                <a:spcPts val="355"/>
              </a:spcBef>
              <a:buChar char="•"/>
              <a:tabLst>
                <a:tab pos="159322" algn="l"/>
              </a:tabLst>
            </a:pPr>
            <a:r>
              <a:rPr sz="614" spc="-10" dirty="0">
                <a:solidFill>
                  <a:srgbClr val="231F20"/>
                </a:solidFill>
                <a:latin typeface="Calibri Light"/>
                <a:cs typeface="Calibri Light"/>
              </a:rPr>
              <a:t>Attach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copies of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any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papers that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confirm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participant’s activities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(such as </a:t>
            </a:r>
            <a:r>
              <a:rPr sz="614" spc="-7" dirty="0">
                <a:solidFill>
                  <a:srgbClr val="231F20"/>
                </a:solidFill>
                <a:latin typeface="Calibri Light"/>
                <a:cs typeface="Calibri Light"/>
              </a:rPr>
              <a:t>pay-stubs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or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school</a:t>
            </a:r>
            <a:r>
              <a:rPr sz="614" spc="44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schedule).</a:t>
            </a:r>
            <a:endParaRPr sz="614" dirty="0">
              <a:latin typeface="Calibri Light"/>
              <a:cs typeface="Calibri Light"/>
            </a:endParaRPr>
          </a:p>
          <a:p>
            <a:pPr marL="11689">
              <a:spcBef>
                <a:spcPts val="355"/>
              </a:spcBef>
            </a:pPr>
            <a:r>
              <a:rPr sz="614" b="1" spc="-3" dirty="0">
                <a:solidFill>
                  <a:srgbClr val="231F20"/>
                </a:solidFill>
                <a:latin typeface="Calibri"/>
                <a:cs typeface="Calibri"/>
              </a:rPr>
              <a:t>Job </a:t>
            </a:r>
            <a:r>
              <a:rPr sz="614" b="1" spc="-7" dirty="0">
                <a:solidFill>
                  <a:srgbClr val="231F20"/>
                </a:solidFill>
                <a:latin typeface="Calibri"/>
                <a:cs typeface="Calibri"/>
              </a:rPr>
              <a:t>Center staff: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Scan to FSD </a:t>
            </a:r>
            <a:r>
              <a:rPr sz="614" spc="-10" dirty="0">
                <a:solidFill>
                  <a:srgbClr val="231F20"/>
                </a:solidFill>
                <a:latin typeface="Calibri Light"/>
                <a:cs typeface="Calibri Light"/>
              </a:rPr>
              <a:t>ABAWD </a:t>
            </a:r>
            <a:r>
              <a:rPr sz="614" spc="-17" dirty="0">
                <a:solidFill>
                  <a:srgbClr val="231F20"/>
                </a:solidFill>
                <a:latin typeface="Calibri Light"/>
                <a:cs typeface="Calibri Light"/>
              </a:rPr>
              <a:t>Team </a:t>
            </a:r>
            <a:r>
              <a:rPr sz="614" dirty="0">
                <a:solidFill>
                  <a:srgbClr val="231F20"/>
                </a:solidFill>
                <a:latin typeface="Calibri Light"/>
                <a:cs typeface="Calibri Light"/>
              </a:rPr>
              <a:t>and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DWD Share</a:t>
            </a:r>
            <a:r>
              <a:rPr sz="614" spc="37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614" spc="-3" dirty="0">
                <a:solidFill>
                  <a:srgbClr val="231F20"/>
                </a:solidFill>
                <a:latin typeface="Calibri Light"/>
                <a:cs typeface="Calibri Light"/>
              </a:rPr>
              <a:t>Drive.</a:t>
            </a:r>
            <a:endParaRPr sz="614" dirty="0">
              <a:latin typeface="Calibri Light"/>
              <a:cs typeface="Calibri Light"/>
            </a:endParaRPr>
          </a:p>
          <a:p>
            <a:pPr marL="8659">
              <a:spcBef>
                <a:spcPts val="532"/>
              </a:spcBef>
            </a:pPr>
            <a:r>
              <a:rPr sz="682" b="1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682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82" b="1" spc="7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6512" y="1966965"/>
            <a:ext cx="4944773" cy="111269"/>
          </a:xfrm>
          <a:custGeom>
            <a:avLst/>
            <a:gdLst/>
            <a:ahLst/>
            <a:cxnLst/>
            <a:rect l="l" t="t" r="r" b="b"/>
            <a:pathLst>
              <a:path w="7252334" h="163194">
                <a:moveTo>
                  <a:pt x="0" y="162864"/>
                </a:moveTo>
                <a:lnTo>
                  <a:pt x="7252208" y="162864"/>
                </a:lnTo>
                <a:lnTo>
                  <a:pt x="7252208" y="0"/>
                </a:lnTo>
                <a:lnTo>
                  <a:pt x="0" y="0"/>
                </a:lnTo>
                <a:lnTo>
                  <a:pt x="0" y="162864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59933" y="2077645"/>
            <a:ext cx="1981633" cy="190500"/>
          </a:xfrm>
          <a:custGeom>
            <a:avLst/>
            <a:gdLst/>
            <a:ahLst/>
            <a:cxnLst/>
            <a:rect l="l" t="t" r="r" b="b"/>
            <a:pathLst>
              <a:path w="2906395" h="279400">
                <a:moveTo>
                  <a:pt x="0" y="279400"/>
                </a:moveTo>
                <a:lnTo>
                  <a:pt x="2906014" y="279400"/>
                </a:lnTo>
                <a:lnTo>
                  <a:pt x="290601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34995" y="2267175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388191" y="2077021"/>
            <a:ext cx="1220932" cy="190500"/>
          </a:xfrm>
          <a:custGeom>
            <a:avLst/>
            <a:gdLst/>
            <a:ahLst/>
            <a:cxnLst/>
            <a:rect l="l" t="t" r="r" b="b"/>
            <a:pathLst>
              <a:path w="1790700" h="279400">
                <a:moveTo>
                  <a:pt x="0" y="279400"/>
                </a:moveTo>
                <a:lnTo>
                  <a:pt x="1790445" y="279400"/>
                </a:lnTo>
                <a:lnTo>
                  <a:pt x="1790445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098930" y="2267175"/>
            <a:ext cx="467158" cy="190500"/>
          </a:xfrm>
          <a:custGeom>
            <a:avLst/>
            <a:gdLst/>
            <a:ahLst/>
            <a:cxnLst/>
            <a:rect l="l" t="t" r="r" b="b"/>
            <a:pathLst>
              <a:path w="685165" h="279400">
                <a:moveTo>
                  <a:pt x="0" y="279400"/>
                </a:moveTo>
                <a:lnTo>
                  <a:pt x="685101" y="279400"/>
                </a:lnTo>
                <a:lnTo>
                  <a:pt x="685101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715506" y="2267175"/>
            <a:ext cx="384031" cy="190500"/>
          </a:xfrm>
          <a:custGeom>
            <a:avLst/>
            <a:gdLst/>
            <a:ahLst/>
            <a:cxnLst/>
            <a:rect l="l" t="t" r="r" b="b"/>
            <a:pathLst>
              <a:path w="563245" h="279400">
                <a:moveTo>
                  <a:pt x="0" y="279400"/>
                </a:moveTo>
                <a:lnTo>
                  <a:pt x="562864" y="279400"/>
                </a:lnTo>
                <a:lnTo>
                  <a:pt x="56286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3259739" y="2267175"/>
            <a:ext cx="1454727" cy="190500"/>
          </a:xfrm>
          <a:custGeom>
            <a:avLst/>
            <a:gdLst/>
            <a:ahLst/>
            <a:cxnLst/>
            <a:rect l="l" t="t" r="r" b="b"/>
            <a:pathLst>
              <a:path w="2133600" h="279400">
                <a:moveTo>
                  <a:pt x="0" y="279400"/>
                </a:moveTo>
                <a:lnTo>
                  <a:pt x="2133346" y="279400"/>
                </a:lnTo>
                <a:lnTo>
                  <a:pt x="21333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3562114" y="2077021"/>
            <a:ext cx="825211" cy="190500"/>
          </a:xfrm>
          <a:custGeom>
            <a:avLst/>
            <a:gdLst/>
            <a:ahLst/>
            <a:cxnLst/>
            <a:rect l="l" t="t" r="r" b="b"/>
            <a:pathLst>
              <a:path w="1210310" h="279400">
                <a:moveTo>
                  <a:pt x="0" y="279400"/>
                </a:moveTo>
                <a:lnTo>
                  <a:pt x="1209802" y="279400"/>
                </a:lnTo>
                <a:lnTo>
                  <a:pt x="120980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2642519" y="2077021"/>
            <a:ext cx="918730" cy="190500"/>
          </a:xfrm>
          <a:custGeom>
            <a:avLst/>
            <a:gdLst/>
            <a:ahLst/>
            <a:cxnLst/>
            <a:rect l="l" t="t" r="r" b="b"/>
            <a:pathLst>
              <a:path w="1347470" h="279400">
                <a:moveTo>
                  <a:pt x="0" y="279400"/>
                </a:moveTo>
                <a:lnTo>
                  <a:pt x="1346962" y="279400"/>
                </a:lnTo>
                <a:lnTo>
                  <a:pt x="134696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5112352" y="2263019"/>
            <a:ext cx="24505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ZIP</a:t>
            </a:r>
            <a:r>
              <a:rPr sz="477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CODE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8927" y="2263019"/>
            <a:ext cx="159327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7" spc="-37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00575" y="2069748"/>
            <a:ext cx="262803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END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82464" y="2069748"/>
            <a:ext cx="30609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START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6971" y="2263019"/>
            <a:ext cx="12425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CITY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6634" y="2069748"/>
            <a:ext cx="43468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477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400" y="2263019"/>
            <a:ext cx="100791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ADDRESS (STREET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 AND</a:t>
            </a:r>
            <a:r>
              <a:rPr sz="477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NUMBER)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7165" y="2069748"/>
            <a:ext cx="17318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06993" y="2457329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82249" y="2457329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34996" y="2647482"/>
            <a:ext cx="4967720" cy="190500"/>
          </a:xfrm>
          <a:custGeom>
            <a:avLst/>
            <a:gdLst/>
            <a:ahLst/>
            <a:cxnLst/>
            <a:rect l="l" t="t" r="r" b="b"/>
            <a:pathLst>
              <a:path w="7285990" h="279400">
                <a:moveTo>
                  <a:pt x="0" y="279400"/>
                </a:moveTo>
                <a:lnTo>
                  <a:pt x="7285990" y="279400"/>
                </a:lnTo>
                <a:lnTo>
                  <a:pt x="728599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/>
          <p:cNvSpPr txBox="1"/>
          <p:nvPr/>
        </p:nvSpPr>
        <p:spPr>
          <a:xfrm>
            <a:off x="677165" y="1960382"/>
            <a:ext cx="865909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682" b="1" spc="3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682" b="1" spc="10" dirty="0">
                <a:solidFill>
                  <a:srgbClr val="231F20"/>
                </a:solidFill>
                <a:latin typeface="Arial"/>
                <a:cs typeface="Arial"/>
              </a:rPr>
              <a:t>ACTIVITY</a:t>
            </a:r>
            <a:r>
              <a:rPr sz="682" b="1" spc="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82" b="1" spc="48" dirty="0">
                <a:solidFill>
                  <a:srgbClr val="231F20"/>
                </a:solidFill>
                <a:latin typeface="Arial"/>
                <a:cs typeface="Arial"/>
              </a:rPr>
              <a:t>#1</a:t>
            </a:r>
            <a:endParaRPr sz="682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1878" y="2837636"/>
            <a:ext cx="4967720" cy="260639"/>
          </a:xfrm>
          <a:custGeom>
            <a:avLst/>
            <a:gdLst/>
            <a:ahLst/>
            <a:cxnLst/>
            <a:rect l="l" t="t" r="r" b="b"/>
            <a:pathLst>
              <a:path w="7285990" h="382270">
                <a:moveTo>
                  <a:pt x="0" y="382270"/>
                </a:moveTo>
                <a:lnTo>
                  <a:pt x="7285990" y="382270"/>
                </a:lnTo>
                <a:lnTo>
                  <a:pt x="7285990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53699" y="3099487"/>
            <a:ext cx="4944773" cy="111269"/>
          </a:xfrm>
          <a:custGeom>
            <a:avLst/>
            <a:gdLst/>
            <a:ahLst/>
            <a:cxnLst/>
            <a:rect l="l" t="t" r="r" b="b"/>
            <a:pathLst>
              <a:path w="7252334" h="163195">
                <a:moveTo>
                  <a:pt x="0" y="162864"/>
                </a:moveTo>
                <a:lnTo>
                  <a:pt x="7252208" y="162864"/>
                </a:lnTo>
                <a:lnTo>
                  <a:pt x="7252208" y="0"/>
                </a:lnTo>
                <a:lnTo>
                  <a:pt x="0" y="0"/>
                </a:lnTo>
                <a:lnTo>
                  <a:pt x="0" y="1628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34648" y="3842108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34648" y="3707831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34648" y="3573555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34648" y="3439270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34648" y="3208054"/>
            <a:ext cx="4956464" cy="230332"/>
          </a:xfrm>
          <a:custGeom>
            <a:avLst/>
            <a:gdLst/>
            <a:ahLst/>
            <a:cxnLst/>
            <a:rect l="l" t="t" r="r" b="b"/>
            <a:pathLst>
              <a:path w="7269480" h="337820">
                <a:moveTo>
                  <a:pt x="0" y="337337"/>
                </a:moveTo>
                <a:lnTo>
                  <a:pt x="7269480" y="337337"/>
                </a:lnTo>
                <a:lnTo>
                  <a:pt x="7269480" y="0"/>
                </a:lnTo>
                <a:lnTo>
                  <a:pt x="0" y="0"/>
                </a:lnTo>
                <a:lnTo>
                  <a:pt x="0" y="33733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1305208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934061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208290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3482520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2756750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2030979" y="320806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object 54"/>
          <p:cNvSpPr txBox="1"/>
          <p:nvPr/>
        </p:nvSpPr>
        <p:spPr>
          <a:xfrm>
            <a:off x="846842" y="3253705"/>
            <a:ext cx="276658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5068" marR="3464" indent="-26842">
              <a:lnSpc>
                <a:spcPct val="111100"/>
              </a:lnSpc>
              <a:spcBef>
                <a:spcPts val="68"/>
              </a:spcBef>
            </a:pPr>
            <a:r>
              <a:rPr sz="409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r>
              <a:rPr sz="409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CHECK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RECEIVED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12090" y="3210410"/>
            <a:ext cx="517814" cy="218486"/>
          </a:xfrm>
          <a:prstGeom prst="rect">
            <a:avLst/>
          </a:prstGeom>
        </p:spPr>
        <p:txBody>
          <a:bodyPr vert="horz" wrap="square" lIns="0" tIns="15586" rIns="0" bIns="0" rtlCol="0">
            <a:spAutoFit/>
          </a:bodyPr>
          <a:lstStyle/>
          <a:p>
            <a:pPr algn="ctr">
              <a:spcBef>
                <a:spcPts val="123"/>
              </a:spcBef>
            </a:pP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RATE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  <a:p>
            <a:pPr marL="8659" marR="3464" algn="ctr">
              <a:lnSpc>
                <a:spcPct val="111100"/>
              </a:lnSpc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INCLUDED</a:t>
            </a:r>
            <a:r>
              <a:rPr sz="409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TIPS  OR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SICK/VACATION</a:t>
            </a:r>
            <a:r>
              <a:rPr sz="409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29011" y="3253705"/>
            <a:ext cx="414338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66240" marR="3464" indent="-58014">
              <a:lnSpc>
                <a:spcPct val="111100"/>
              </a:lnSpc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EARNINGS</a:t>
            </a:r>
            <a:r>
              <a:rPr sz="409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BEFORE  DEDUCTIONS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09106" y="3286610"/>
            <a:ext cx="106507" cy="7171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TIPS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12501" y="3251833"/>
            <a:ext cx="363249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71002" marR="3464" indent="-62777">
              <a:lnSpc>
                <a:spcPct val="111100"/>
              </a:lnSpc>
              <a:spcBef>
                <a:spcPts val="68"/>
              </a:spcBef>
            </a:pPr>
            <a:r>
              <a:rPr sz="409" spc="-24" dirty="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sz="409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9" spc="-17" dirty="0">
                <a:solidFill>
                  <a:srgbClr val="231F20"/>
                </a:solidFill>
                <a:latin typeface="Arial"/>
                <a:cs typeface="Arial"/>
              </a:rPr>
              <a:t>HOURS  </a:t>
            </a:r>
            <a:r>
              <a:rPr sz="409" spc="-20" dirty="0">
                <a:solidFill>
                  <a:srgbClr val="231F20"/>
                </a:solidFill>
                <a:latin typeface="Arial"/>
                <a:cs typeface="Arial"/>
              </a:rPr>
              <a:t>WORKED</a:t>
            </a:r>
            <a:endParaRPr sz="409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12853" y="3253705"/>
            <a:ext cx="320386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indent="68405">
              <a:lnSpc>
                <a:spcPct val="111100"/>
              </a:lnSpc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SICK OR  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VACATION</a:t>
            </a:r>
            <a:r>
              <a:rPr sz="409" spc="-4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22969" y="3210410"/>
            <a:ext cx="455035" cy="21841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226" marR="3464" algn="ctr">
              <a:lnSpc>
                <a:spcPct val="111100"/>
              </a:lnSpc>
              <a:spcBef>
                <a:spcPts val="68"/>
              </a:spcBef>
            </a:pP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OVERTIME</a:t>
            </a:r>
            <a:r>
              <a:rPr sz="409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dirty="0">
                <a:solidFill>
                  <a:srgbClr val="231F20"/>
                </a:solidFill>
                <a:latin typeface="Calibri"/>
                <a:cs typeface="Calibri"/>
              </a:rPr>
              <a:t>AMOUNT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INCLUDED </a:t>
            </a:r>
            <a:r>
              <a:rPr sz="409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RATE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3400" y="2454818"/>
            <a:ext cx="50525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CURRENT</a:t>
            </a:r>
            <a:r>
              <a:rPr sz="477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POSITION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4224" y="2454818"/>
            <a:ext cx="1830965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AMOUNT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EARNED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 </a:t>
            </a: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PAY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PERIOD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BEFORE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DEDUCTIONS (I.E.</a:t>
            </a:r>
            <a:r>
              <a:rPr sz="477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TAXES)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96544" y="295501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96544" y="302256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1488046" y="295501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1488046" y="302256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2311006" y="295501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2311006" y="302256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3118379" y="295501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0" name="object 70"/>
          <p:cNvSpPr txBox="1"/>
          <p:nvPr/>
        </p:nvSpPr>
        <p:spPr>
          <a:xfrm>
            <a:off x="754473" y="2931431"/>
            <a:ext cx="500495" cy="142231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8659" marR="3464">
              <a:lnSpc>
                <a:spcPts val="545"/>
              </a:lnSpc>
              <a:spcBef>
                <a:spcPts val="109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On-the-Job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Training 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Kind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44382" y="2931431"/>
            <a:ext cx="437717" cy="1626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lnSpc>
                <a:spcPts val="558"/>
              </a:lnSpc>
              <a:spcBef>
                <a:spcPts val="68"/>
              </a:spcBef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Study</a:t>
            </a:r>
            <a:endParaRPr sz="477">
              <a:latin typeface="Calibri"/>
              <a:cs typeface="Calibri"/>
            </a:endParaRPr>
          </a:p>
          <a:p>
            <a:pPr marL="8659">
              <a:lnSpc>
                <a:spcPts val="558"/>
              </a:lnSpc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Sel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-Emplo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yme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65749" y="2931431"/>
            <a:ext cx="624753" cy="1626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lnSpc>
                <a:spcPts val="558"/>
              </a:lnSpc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Americorps/Visa</a:t>
            </a:r>
            <a:r>
              <a:rPr sz="477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Stipend</a:t>
            </a:r>
            <a:endParaRPr sz="477">
              <a:latin typeface="Calibri"/>
              <a:cs typeface="Calibri"/>
            </a:endParaRPr>
          </a:p>
          <a:p>
            <a:pPr marL="8659">
              <a:lnSpc>
                <a:spcPts val="558"/>
              </a:lnSpc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Commission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71529" y="2931431"/>
            <a:ext cx="348961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Tips or</a:t>
            </a:r>
            <a:r>
              <a:rPr sz="477" spc="-4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Bonus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96544" y="2760007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1488046" y="2760007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6" name="object 76"/>
          <p:cNvSpPr txBox="1"/>
          <p:nvPr/>
        </p:nvSpPr>
        <p:spPr>
          <a:xfrm>
            <a:off x="683400" y="2616725"/>
            <a:ext cx="1240415" cy="303901"/>
          </a:xfrm>
          <a:prstGeom prst="rect">
            <a:avLst/>
          </a:prstGeom>
        </p:spPr>
        <p:txBody>
          <a:bodyPr vert="horz" wrap="square" lIns="0" tIns="32039" rIns="0" bIns="0" rtlCol="0">
            <a:spAutoFit/>
          </a:bodyPr>
          <a:lstStyle/>
          <a:p>
            <a:pPr marL="8659">
              <a:spcBef>
                <a:spcPts val="252"/>
              </a:spcBef>
            </a:pP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PAY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PERIOD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(CHOOSE</a:t>
            </a:r>
            <a:r>
              <a:rPr sz="477" spc="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ONE)</a:t>
            </a:r>
            <a:endParaRPr sz="477">
              <a:latin typeface="Calibri"/>
              <a:cs typeface="Calibri"/>
            </a:endParaRPr>
          </a:p>
          <a:p>
            <a:pPr marL="79661">
              <a:spcBef>
                <a:spcPts val="184"/>
              </a:spcBef>
              <a:tabLst>
                <a:tab pos="871081" algn="l"/>
              </a:tabLst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Monthly	Twice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7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month</a:t>
            </a:r>
            <a:endParaRPr sz="477">
              <a:latin typeface="Calibri"/>
              <a:cs typeface="Calibri"/>
            </a:endParaRPr>
          </a:p>
          <a:p>
            <a:pPr marL="8659">
              <a:spcBef>
                <a:spcPts val="191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TYPE OF WORK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IF APPLICABLE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(CHOOSE</a:t>
            </a: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ONE)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311006" y="2760007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8" name="object 78"/>
          <p:cNvSpPr txBox="1"/>
          <p:nvPr/>
        </p:nvSpPr>
        <p:spPr>
          <a:xfrm>
            <a:off x="2368935" y="2736428"/>
            <a:ext cx="372341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Every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477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Weeks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118379" y="2760007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0" name="object 80"/>
          <p:cNvSpPr txBox="1"/>
          <p:nvPr/>
        </p:nvSpPr>
        <p:spPr>
          <a:xfrm>
            <a:off x="3176310" y="2736428"/>
            <a:ext cx="19872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2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eekly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22289" y="2760007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2" name="object 82"/>
          <p:cNvSpPr txBox="1"/>
          <p:nvPr/>
        </p:nvSpPr>
        <p:spPr>
          <a:xfrm>
            <a:off x="3980219" y="2736428"/>
            <a:ext cx="16105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7165" y="3110917"/>
            <a:ext cx="237475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COMPLETE THE SECTION BELOW FOR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PAYMENT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YOU HAVE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RECEIVED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THE LAST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DAYS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46512" y="3975736"/>
            <a:ext cx="4944773" cy="111269"/>
          </a:xfrm>
          <a:custGeom>
            <a:avLst/>
            <a:gdLst/>
            <a:ahLst/>
            <a:cxnLst/>
            <a:rect l="l" t="t" r="r" b="b"/>
            <a:pathLst>
              <a:path w="7252334" h="163195">
                <a:moveTo>
                  <a:pt x="0" y="162864"/>
                </a:moveTo>
                <a:lnTo>
                  <a:pt x="7252208" y="162864"/>
                </a:lnTo>
                <a:lnTo>
                  <a:pt x="7252208" y="0"/>
                </a:lnTo>
                <a:lnTo>
                  <a:pt x="0" y="0"/>
                </a:lnTo>
                <a:lnTo>
                  <a:pt x="0" y="162864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59933" y="4086415"/>
            <a:ext cx="1981633" cy="190500"/>
          </a:xfrm>
          <a:custGeom>
            <a:avLst/>
            <a:gdLst/>
            <a:ahLst/>
            <a:cxnLst/>
            <a:rect l="l" t="t" r="r" b="b"/>
            <a:pathLst>
              <a:path w="2906395" h="279400">
                <a:moveTo>
                  <a:pt x="0" y="279400"/>
                </a:moveTo>
                <a:lnTo>
                  <a:pt x="2906014" y="279400"/>
                </a:lnTo>
                <a:lnTo>
                  <a:pt x="290601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34995" y="4275945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388191" y="4085792"/>
            <a:ext cx="1220932" cy="190500"/>
          </a:xfrm>
          <a:custGeom>
            <a:avLst/>
            <a:gdLst/>
            <a:ahLst/>
            <a:cxnLst/>
            <a:rect l="l" t="t" r="r" b="b"/>
            <a:pathLst>
              <a:path w="1790700" h="279400">
                <a:moveTo>
                  <a:pt x="0" y="279400"/>
                </a:moveTo>
                <a:lnTo>
                  <a:pt x="1790445" y="279400"/>
                </a:lnTo>
                <a:lnTo>
                  <a:pt x="1790445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098930" y="4275945"/>
            <a:ext cx="467158" cy="190500"/>
          </a:xfrm>
          <a:custGeom>
            <a:avLst/>
            <a:gdLst/>
            <a:ahLst/>
            <a:cxnLst/>
            <a:rect l="l" t="t" r="r" b="b"/>
            <a:pathLst>
              <a:path w="685165" h="279400">
                <a:moveTo>
                  <a:pt x="0" y="279400"/>
                </a:moveTo>
                <a:lnTo>
                  <a:pt x="685101" y="279400"/>
                </a:lnTo>
                <a:lnTo>
                  <a:pt x="685101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715506" y="4275945"/>
            <a:ext cx="384031" cy="190500"/>
          </a:xfrm>
          <a:custGeom>
            <a:avLst/>
            <a:gdLst/>
            <a:ahLst/>
            <a:cxnLst/>
            <a:rect l="l" t="t" r="r" b="b"/>
            <a:pathLst>
              <a:path w="563245" h="279400">
                <a:moveTo>
                  <a:pt x="0" y="279400"/>
                </a:moveTo>
                <a:lnTo>
                  <a:pt x="562864" y="279400"/>
                </a:lnTo>
                <a:lnTo>
                  <a:pt x="562864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3259739" y="4275945"/>
            <a:ext cx="1454727" cy="190500"/>
          </a:xfrm>
          <a:custGeom>
            <a:avLst/>
            <a:gdLst/>
            <a:ahLst/>
            <a:cxnLst/>
            <a:rect l="l" t="t" r="r" b="b"/>
            <a:pathLst>
              <a:path w="2133600" h="279400">
                <a:moveTo>
                  <a:pt x="0" y="279400"/>
                </a:moveTo>
                <a:lnTo>
                  <a:pt x="2133346" y="279400"/>
                </a:lnTo>
                <a:lnTo>
                  <a:pt x="21333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3562114" y="4085792"/>
            <a:ext cx="825211" cy="190500"/>
          </a:xfrm>
          <a:custGeom>
            <a:avLst/>
            <a:gdLst/>
            <a:ahLst/>
            <a:cxnLst/>
            <a:rect l="l" t="t" r="r" b="b"/>
            <a:pathLst>
              <a:path w="1210310" h="279400">
                <a:moveTo>
                  <a:pt x="0" y="279400"/>
                </a:moveTo>
                <a:lnTo>
                  <a:pt x="1209802" y="279400"/>
                </a:lnTo>
                <a:lnTo>
                  <a:pt x="120980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2642519" y="4085792"/>
            <a:ext cx="918730" cy="190500"/>
          </a:xfrm>
          <a:custGeom>
            <a:avLst/>
            <a:gdLst/>
            <a:ahLst/>
            <a:cxnLst/>
            <a:rect l="l" t="t" r="r" b="b"/>
            <a:pathLst>
              <a:path w="1347470" h="279400">
                <a:moveTo>
                  <a:pt x="0" y="279400"/>
                </a:moveTo>
                <a:lnTo>
                  <a:pt x="1346962" y="279400"/>
                </a:lnTo>
                <a:lnTo>
                  <a:pt x="134696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3" name="object 93"/>
          <p:cNvSpPr txBox="1"/>
          <p:nvPr/>
        </p:nvSpPr>
        <p:spPr>
          <a:xfrm>
            <a:off x="5112352" y="4271789"/>
            <a:ext cx="24505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ZIP</a:t>
            </a:r>
            <a:r>
              <a:rPr sz="477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CODE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728927" y="4271789"/>
            <a:ext cx="159327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7" spc="-37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400575" y="4078519"/>
            <a:ext cx="262803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END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582464" y="4078519"/>
            <a:ext cx="30609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START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76971" y="4271789"/>
            <a:ext cx="12425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CITY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56634" y="4078519"/>
            <a:ext cx="43468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477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83400" y="4271789"/>
            <a:ext cx="100791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ADDRESS (STREET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 AND</a:t>
            </a:r>
            <a:r>
              <a:rPr sz="477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NUMBER)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77165" y="4078519"/>
            <a:ext cx="173182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NAME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06993" y="4466099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82249" y="4466099"/>
            <a:ext cx="2623705" cy="190500"/>
          </a:xfrm>
          <a:custGeom>
            <a:avLst/>
            <a:gdLst/>
            <a:ahLst/>
            <a:cxnLst/>
            <a:rect l="l" t="t" r="r" b="b"/>
            <a:pathLst>
              <a:path w="3848100" h="279400">
                <a:moveTo>
                  <a:pt x="0" y="279400"/>
                </a:moveTo>
                <a:lnTo>
                  <a:pt x="3847846" y="279400"/>
                </a:lnTo>
                <a:lnTo>
                  <a:pt x="3847846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34996" y="4656252"/>
            <a:ext cx="4967720" cy="190500"/>
          </a:xfrm>
          <a:custGeom>
            <a:avLst/>
            <a:gdLst/>
            <a:ahLst/>
            <a:cxnLst/>
            <a:rect l="l" t="t" r="r" b="b"/>
            <a:pathLst>
              <a:path w="7285990" h="279400">
                <a:moveTo>
                  <a:pt x="0" y="279399"/>
                </a:moveTo>
                <a:lnTo>
                  <a:pt x="7285990" y="279399"/>
                </a:lnTo>
                <a:lnTo>
                  <a:pt x="7285990" y="0"/>
                </a:lnTo>
                <a:lnTo>
                  <a:pt x="0" y="0"/>
                </a:lnTo>
                <a:lnTo>
                  <a:pt x="0" y="27939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4" name="object 104"/>
          <p:cNvSpPr txBox="1"/>
          <p:nvPr/>
        </p:nvSpPr>
        <p:spPr>
          <a:xfrm>
            <a:off x="677165" y="3969153"/>
            <a:ext cx="865909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682" b="1" spc="3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682" b="1" spc="10" dirty="0">
                <a:solidFill>
                  <a:srgbClr val="231F20"/>
                </a:solidFill>
                <a:latin typeface="Arial"/>
                <a:cs typeface="Arial"/>
              </a:rPr>
              <a:t>ACTIVITY</a:t>
            </a:r>
            <a:r>
              <a:rPr sz="682" b="1" spc="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82" b="1" spc="48" dirty="0">
                <a:solidFill>
                  <a:srgbClr val="231F20"/>
                </a:solidFill>
                <a:latin typeface="Arial"/>
                <a:cs typeface="Arial"/>
              </a:rPr>
              <a:t>#2</a:t>
            </a:r>
            <a:endParaRPr sz="682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1878" y="4846406"/>
            <a:ext cx="4967720" cy="260639"/>
          </a:xfrm>
          <a:custGeom>
            <a:avLst/>
            <a:gdLst/>
            <a:ahLst/>
            <a:cxnLst/>
            <a:rect l="l" t="t" r="r" b="b"/>
            <a:pathLst>
              <a:path w="7285990" h="382270">
                <a:moveTo>
                  <a:pt x="0" y="382269"/>
                </a:moveTo>
                <a:lnTo>
                  <a:pt x="7285990" y="382269"/>
                </a:lnTo>
                <a:lnTo>
                  <a:pt x="7285990" y="0"/>
                </a:lnTo>
                <a:lnTo>
                  <a:pt x="0" y="0"/>
                </a:lnTo>
                <a:lnTo>
                  <a:pt x="0" y="3822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53699" y="5108257"/>
            <a:ext cx="4944773" cy="111269"/>
          </a:xfrm>
          <a:custGeom>
            <a:avLst/>
            <a:gdLst/>
            <a:ahLst/>
            <a:cxnLst/>
            <a:rect l="l" t="t" r="r" b="b"/>
            <a:pathLst>
              <a:path w="7252334" h="163195">
                <a:moveTo>
                  <a:pt x="0" y="162864"/>
                </a:moveTo>
                <a:lnTo>
                  <a:pt x="7252208" y="162864"/>
                </a:lnTo>
                <a:lnTo>
                  <a:pt x="7252208" y="0"/>
                </a:lnTo>
                <a:lnTo>
                  <a:pt x="0" y="0"/>
                </a:lnTo>
                <a:lnTo>
                  <a:pt x="0" y="1628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34648" y="5850879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34648" y="5716602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8"/>
                </a:moveTo>
                <a:lnTo>
                  <a:pt x="7269480" y="194818"/>
                </a:lnTo>
                <a:lnTo>
                  <a:pt x="7269480" y="0"/>
                </a:lnTo>
                <a:lnTo>
                  <a:pt x="0" y="0"/>
                </a:lnTo>
                <a:lnTo>
                  <a:pt x="0" y="19481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34648" y="5582317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7"/>
                </a:moveTo>
                <a:lnTo>
                  <a:pt x="7269480" y="194817"/>
                </a:lnTo>
                <a:lnTo>
                  <a:pt x="7269480" y="0"/>
                </a:lnTo>
                <a:lnTo>
                  <a:pt x="0" y="0"/>
                </a:lnTo>
                <a:lnTo>
                  <a:pt x="0" y="1948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34648" y="5448040"/>
            <a:ext cx="4956464" cy="132917"/>
          </a:xfrm>
          <a:custGeom>
            <a:avLst/>
            <a:gdLst/>
            <a:ahLst/>
            <a:cxnLst/>
            <a:rect l="l" t="t" r="r" b="b"/>
            <a:pathLst>
              <a:path w="7269480" h="194945">
                <a:moveTo>
                  <a:pt x="0" y="194818"/>
                </a:moveTo>
                <a:lnTo>
                  <a:pt x="7269480" y="194818"/>
                </a:lnTo>
                <a:lnTo>
                  <a:pt x="7269480" y="0"/>
                </a:lnTo>
                <a:lnTo>
                  <a:pt x="0" y="0"/>
                </a:lnTo>
                <a:lnTo>
                  <a:pt x="0" y="19481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34648" y="5216825"/>
            <a:ext cx="4956464" cy="230332"/>
          </a:xfrm>
          <a:custGeom>
            <a:avLst/>
            <a:gdLst/>
            <a:ahLst/>
            <a:cxnLst/>
            <a:rect l="l" t="t" r="r" b="b"/>
            <a:pathLst>
              <a:path w="7269480" h="337820">
                <a:moveTo>
                  <a:pt x="0" y="337337"/>
                </a:moveTo>
                <a:lnTo>
                  <a:pt x="7269480" y="337337"/>
                </a:lnTo>
                <a:lnTo>
                  <a:pt x="7269480" y="0"/>
                </a:lnTo>
                <a:lnTo>
                  <a:pt x="0" y="0"/>
                </a:lnTo>
                <a:lnTo>
                  <a:pt x="0" y="33733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1305208" y="521683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2756750" y="5216833"/>
            <a:ext cx="0" cy="768494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688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4" name="object 114"/>
          <p:cNvSpPr txBox="1"/>
          <p:nvPr/>
        </p:nvSpPr>
        <p:spPr>
          <a:xfrm>
            <a:off x="846842" y="5262475"/>
            <a:ext cx="276658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5068" marR="3464" indent="-26842">
              <a:lnSpc>
                <a:spcPct val="111100"/>
              </a:lnSpc>
              <a:spcBef>
                <a:spcPts val="68"/>
              </a:spcBef>
            </a:pPr>
            <a:r>
              <a:rPr sz="409" spc="-14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r>
              <a:rPr sz="409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CHECK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RECEIVED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12090" y="5219180"/>
            <a:ext cx="517814" cy="218486"/>
          </a:xfrm>
          <a:prstGeom prst="rect">
            <a:avLst/>
          </a:prstGeom>
        </p:spPr>
        <p:txBody>
          <a:bodyPr vert="horz" wrap="square" lIns="0" tIns="15586" rIns="0" bIns="0" rtlCol="0">
            <a:spAutoFit/>
          </a:bodyPr>
          <a:lstStyle/>
          <a:p>
            <a:pPr algn="ctr">
              <a:spcBef>
                <a:spcPts val="123"/>
              </a:spcBef>
            </a:pP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RATE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  <a:p>
            <a:pPr marL="8659" marR="3464" algn="ctr">
              <a:lnSpc>
                <a:spcPct val="111100"/>
              </a:lnSpc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INCLUDED</a:t>
            </a:r>
            <a:r>
              <a:rPr sz="409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TIPS  OR </a:t>
            </a: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SICK/VACATION</a:t>
            </a:r>
            <a:r>
              <a:rPr sz="409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929011" y="5262475"/>
            <a:ext cx="414338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66240" marR="3464" indent="-58014">
              <a:lnSpc>
                <a:spcPct val="111100"/>
              </a:lnSpc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EARNINGS</a:t>
            </a:r>
            <a:r>
              <a:rPr sz="409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BEFORE  DEDUCTIONS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809106" y="5295380"/>
            <a:ext cx="106507" cy="7171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TIPS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12501" y="5260604"/>
            <a:ext cx="363249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71002" marR="3464" indent="-62777">
              <a:lnSpc>
                <a:spcPct val="111100"/>
              </a:lnSpc>
              <a:spcBef>
                <a:spcPts val="68"/>
              </a:spcBef>
            </a:pPr>
            <a:r>
              <a:rPr sz="409" spc="-24" dirty="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sz="409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9" spc="-17" dirty="0">
                <a:solidFill>
                  <a:srgbClr val="231F20"/>
                </a:solidFill>
                <a:latin typeface="Arial"/>
                <a:cs typeface="Arial"/>
              </a:rPr>
              <a:t>HOURS  </a:t>
            </a:r>
            <a:r>
              <a:rPr sz="409" spc="-20" dirty="0">
                <a:solidFill>
                  <a:srgbClr val="231F20"/>
                </a:solidFill>
                <a:latin typeface="Arial"/>
                <a:cs typeface="Arial"/>
              </a:rPr>
              <a:t>WORKED</a:t>
            </a:r>
            <a:endParaRPr sz="409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412853" y="5262475"/>
            <a:ext cx="320386" cy="1485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indent="68405">
              <a:lnSpc>
                <a:spcPct val="111100"/>
              </a:lnSpc>
              <a:spcBef>
                <a:spcPts val="68"/>
              </a:spcBef>
            </a:pP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SICK OR  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VACATION</a:t>
            </a:r>
            <a:r>
              <a:rPr sz="409" spc="-4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022969" y="5219180"/>
            <a:ext cx="455035" cy="21841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226" marR="3464" algn="ctr">
              <a:lnSpc>
                <a:spcPct val="111100"/>
              </a:lnSpc>
              <a:spcBef>
                <a:spcPts val="68"/>
              </a:spcBef>
            </a:pPr>
            <a:r>
              <a:rPr sz="409" spc="-7" dirty="0">
                <a:solidFill>
                  <a:srgbClr val="231F20"/>
                </a:solidFill>
                <a:latin typeface="Calibri"/>
                <a:cs typeface="Calibri"/>
              </a:rPr>
              <a:t>OVERTIME</a:t>
            </a:r>
            <a:r>
              <a:rPr sz="409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dirty="0">
                <a:solidFill>
                  <a:srgbClr val="231F20"/>
                </a:solidFill>
                <a:latin typeface="Calibri"/>
                <a:cs typeface="Calibri"/>
              </a:rPr>
              <a:t>AMOUNT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INCLUDED </a:t>
            </a:r>
            <a:r>
              <a:rPr sz="409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RATE  </a:t>
            </a:r>
            <a:r>
              <a:rPr sz="409" spc="-3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409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Calibri"/>
                <a:cs typeface="Calibri"/>
              </a:rPr>
              <a:t>PAY</a:t>
            </a:r>
            <a:endParaRPr sz="409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83400" y="4463588"/>
            <a:ext cx="505258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CURRENT</a:t>
            </a:r>
            <a:r>
              <a:rPr sz="477" spc="-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POSITION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124224" y="4463588"/>
            <a:ext cx="1830965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AMOUNT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EARNED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 </a:t>
            </a: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PAY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PERIOD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BEFORE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DEDUCTIONS (I.E.</a:t>
            </a:r>
            <a:r>
              <a:rPr sz="477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TAXES)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96544" y="4963781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96544" y="503133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1488046" y="4963781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1488046" y="503133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2311006" y="4963781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2311006" y="5031330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3118379" y="4963781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0" name="object 130"/>
          <p:cNvSpPr txBox="1"/>
          <p:nvPr/>
        </p:nvSpPr>
        <p:spPr>
          <a:xfrm>
            <a:off x="754473" y="4940202"/>
            <a:ext cx="500495" cy="142231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8659" marR="3464">
              <a:lnSpc>
                <a:spcPts val="545"/>
              </a:lnSpc>
              <a:spcBef>
                <a:spcPts val="109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On-the-Job</a:t>
            </a:r>
            <a:r>
              <a:rPr sz="477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Training 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Kind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544382" y="4940202"/>
            <a:ext cx="437717" cy="1626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lnSpc>
                <a:spcPts val="558"/>
              </a:lnSpc>
              <a:spcBef>
                <a:spcPts val="68"/>
              </a:spcBef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r>
              <a:rPr sz="477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Study</a:t>
            </a:r>
            <a:endParaRPr sz="477">
              <a:latin typeface="Calibri"/>
              <a:cs typeface="Calibri"/>
            </a:endParaRPr>
          </a:p>
          <a:p>
            <a:pPr marL="8659">
              <a:lnSpc>
                <a:spcPts val="558"/>
              </a:lnSpc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Sel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-Emplo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yme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365749" y="4940202"/>
            <a:ext cx="624753" cy="1626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lnSpc>
                <a:spcPts val="558"/>
              </a:lnSpc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Americorps/Visa</a:t>
            </a:r>
            <a:r>
              <a:rPr sz="477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Stipend</a:t>
            </a:r>
            <a:endParaRPr sz="477">
              <a:latin typeface="Calibri"/>
              <a:cs typeface="Calibri"/>
            </a:endParaRPr>
          </a:p>
          <a:p>
            <a:pPr marL="8659">
              <a:lnSpc>
                <a:spcPts val="558"/>
              </a:lnSpc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Commission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171529" y="4940202"/>
            <a:ext cx="348961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Tips or</a:t>
            </a:r>
            <a:r>
              <a:rPr sz="477" spc="-4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Bonus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96544" y="4768778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1488046" y="4768778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6" name="object 136"/>
          <p:cNvSpPr txBox="1"/>
          <p:nvPr/>
        </p:nvSpPr>
        <p:spPr>
          <a:xfrm>
            <a:off x="683400" y="4625495"/>
            <a:ext cx="1240415" cy="303901"/>
          </a:xfrm>
          <a:prstGeom prst="rect">
            <a:avLst/>
          </a:prstGeom>
        </p:spPr>
        <p:txBody>
          <a:bodyPr vert="horz" wrap="square" lIns="0" tIns="32039" rIns="0" bIns="0" rtlCol="0">
            <a:spAutoFit/>
          </a:bodyPr>
          <a:lstStyle/>
          <a:p>
            <a:pPr marL="8659">
              <a:spcBef>
                <a:spcPts val="252"/>
              </a:spcBef>
            </a:pP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PAY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PERIOD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(CHOOSE</a:t>
            </a:r>
            <a:r>
              <a:rPr sz="477" spc="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ONE)</a:t>
            </a:r>
            <a:endParaRPr sz="477">
              <a:latin typeface="Calibri"/>
              <a:cs typeface="Calibri"/>
            </a:endParaRPr>
          </a:p>
          <a:p>
            <a:pPr marL="79661">
              <a:spcBef>
                <a:spcPts val="184"/>
              </a:spcBef>
              <a:tabLst>
                <a:tab pos="871081" algn="l"/>
              </a:tabLst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Monthly	Twice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7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month</a:t>
            </a:r>
            <a:endParaRPr sz="477">
              <a:latin typeface="Calibri"/>
              <a:cs typeface="Calibri"/>
            </a:endParaRPr>
          </a:p>
          <a:p>
            <a:pPr marL="8659">
              <a:spcBef>
                <a:spcPts val="191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TYPE OF WORK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IF APPLICABLE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(CHOOSE</a:t>
            </a:r>
            <a:r>
              <a:rPr sz="477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ONE)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311006" y="4768778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8" name="object 138"/>
          <p:cNvSpPr txBox="1"/>
          <p:nvPr/>
        </p:nvSpPr>
        <p:spPr>
          <a:xfrm>
            <a:off x="2368935" y="4745199"/>
            <a:ext cx="372341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Every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477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Weeks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118379" y="4768778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0" name="object 140"/>
          <p:cNvSpPr txBox="1"/>
          <p:nvPr/>
        </p:nvSpPr>
        <p:spPr>
          <a:xfrm>
            <a:off x="3176310" y="4745199"/>
            <a:ext cx="19872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2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eekly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922289" y="4768778"/>
            <a:ext cx="48924" cy="48924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399"/>
                </a:moveTo>
                <a:lnTo>
                  <a:pt x="71399" y="71399"/>
                </a:lnTo>
                <a:lnTo>
                  <a:pt x="71399" y="0"/>
                </a:lnTo>
                <a:lnTo>
                  <a:pt x="0" y="0"/>
                </a:lnTo>
                <a:lnTo>
                  <a:pt x="0" y="713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2" name="object 142"/>
          <p:cNvSpPr txBox="1"/>
          <p:nvPr/>
        </p:nvSpPr>
        <p:spPr>
          <a:xfrm>
            <a:off x="3980219" y="4745199"/>
            <a:ext cx="161059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77165" y="5119688"/>
            <a:ext cx="2374756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COMPLETE THE SECTION BELOW FOR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PAYMENT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YOU HAVE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RECEIVED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THE LAST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Calibri"/>
                <a:cs typeface="Calibri"/>
              </a:rPr>
              <a:t>DAYS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55146" y="623455"/>
            <a:ext cx="203922" cy="6047509"/>
          </a:xfrm>
          <a:custGeom>
            <a:avLst/>
            <a:gdLst/>
            <a:ahLst/>
            <a:cxnLst/>
            <a:rect l="l" t="t" r="r" b="b"/>
            <a:pathLst>
              <a:path w="299085" h="8869680">
                <a:moveTo>
                  <a:pt x="0" y="8869680"/>
                </a:moveTo>
                <a:lnTo>
                  <a:pt x="298767" y="8869680"/>
                </a:lnTo>
                <a:lnTo>
                  <a:pt x="298767" y="0"/>
                </a:lnTo>
                <a:lnTo>
                  <a:pt x="0" y="0"/>
                </a:lnTo>
                <a:lnTo>
                  <a:pt x="0" y="8869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568556" y="623455"/>
            <a:ext cx="186170" cy="6047509"/>
          </a:xfrm>
          <a:custGeom>
            <a:avLst/>
            <a:gdLst/>
            <a:ahLst/>
            <a:cxnLst/>
            <a:rect l="l" t="t" r="r" b="b"/>
            <a:pathLst>
              <a:path w="273050" h="8869680">
                <a:moveTo>
                  <a:pt x="272732" y="0"/>
                </a:moveTo>
                <a:lnTo>
                  <a:pt x="0" y="0"/>
                </a:lnTo>
                <a:lnTo>
                  <a:pt x="0" y="8869680"/>
                </a:lnTo>
                <a:lnTo>
                  <a:pt x="272732" y="8869680"/>
                </a:lnTo>
                <a:lnTo>
                  <a:pt x="27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455146" y="0"/>
            <a:ext cx="5299364" cy="68580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58851" y="623455"/>
            <a:ext cx="4909705" cy="6047509"/>
          </a:xfrm>
          <a:custGeom>
            <a:avLst/>
            <a:gdLst/>
            <a:ahLst/>
            <a:cxnLst/>
            <a:rect l="l" t="t" r="r" b="b"/>
            <a:pathLst>
              <a:path w="7200900" h="8869680">
                <a:moveTo>
                  <a:pt x="7200900" y="8869680"/>
                </a:moveTo>
                <a:lnTo>
                  <a:pt x="0" y="8869680"/>
                </a:lnTo>
                <a:lnTo>
                  <a:pt x="0" y="0"/>
                </a:lnTo>
                <a:lnTo>
                  <a:pt x="7200900" y="0"/>
                </a:lnTo>
                <a:lnTo>
                  <a:pt x="7200900" y="886968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8" name="object 148"/>
          <p:cNvSpPr txBox="1"/>
          <p:nvPr/>
        </p:nvSpPr>
        <p:spPr>
          <a:xfrm>
            <a:off x="1544345" y="6249699"/>
            <a:ext cx="3146281" cy="370574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For additional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about Missouri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Division of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Workforce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Development services, contact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 Missouri Job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Center near</a:t>
            </a:r>
            <a:r>
              <a:rPr sz="477" spc="6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47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Locations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additional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are available at jobs.mo.gov or (888)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728-JOBS</a:t>
            </a:r>
            <a:r>
              <a:rPr sz="477" spc="2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(5627).</a:t>
            </a:r>
            <a:endParaRPr sz="477">
              <a:latin typeface="Calibri"/>
              <a:cs typeface="Calibri"/>
            </a:endParaRPr>
          </a:p>
          <a:p>
            <a:pPr>
              <a:spcBef>
                <a:spcPts val="31"/>
              </a:spcBef>
            </a:pPr>
            <a:endParaRPr sz="443">
              <a:latin typeface="Calibri"/>
              <a:cs typeface="Calibri"/>
            </a:endParaRPr>
          </a:p>
          <a:p>
            <a:pPr marL="433" algn="ctr"/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Missouri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Division of </a:t>
            </a:r>
            <a:r>
              <a:rPr sz="477" spc="-7" dirty="0">
                <a:solidFill>
                  <a:srgbClr val="231F20"/>
                </a:solidFill>
                <a:latin typeface="Calibri"/>
                <a:cs typeface="Calibri"/>
              </a:rPr>
              <a:t>Workforce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Development is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an equal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opportunity employer/program.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Auxiliary aids and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r>
              <a:rPr sz="477" spc="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endParaRPr sz="47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available upon request to individuals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disabilities.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Missouri </a:t>
            </a:r>
            <a:r>
              <a:rPr sz="477" spc="-3" dirty="0">
                <a:solidFill>
                  <a:srgbClr val="231F20"/>
                </a:solidFill>
                <a:latin typeface="Calibri"/>
                <a:cs typeface="Calibri"/>
              </a:rPr>
              <a:t>Relay Services are available at</a:t>
            </a:r>
            <a:r>
              <a:rPr sz="477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7" dirty="0">
                <a:solidFill>
                  <a:srgbClr val="231F20"/>
                </a:solidFill>
                <a:latin typeface="Calibri"/>
                <a:cs typeface="Calibri"/>
              </a:rPr>
              <a:t>711.</a:t>
            </a:r>
            <a:endParaRPr sz="477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087260" y="236653"/>
            <a:ext cx="2883910" cy="38064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689">
              <a:lnSpc>
                <a:spcPts val="825"/>
              </a:lnSpc>
              <a:spcBef>
                <a:spcPts val="68"/>
              </a:spcBef>
            </a:pPr>
            <a:r>
              <a:rPr sz="750" dirty="0">
                <a:solidFill>
                  <a:srgbClr val="231F20"/>
                </a:solidFill>
                <a:latin typeface="Calibri"/>
                <a:cs typeface="Calibri"/>
              </a:rPr>
              <a:t>Missouri </a:t>
            </a:r>
            <a:r>
              <a:rPr sz="750" spc="-3" dirty="0">
                <a:solidFill>
                  <a:srgbClr val="231F20"/>
                </a:solidFill>
                <a:latin typeface="Calibri"/>
                <a:cs typeface="Calibri"/>
              </a:rPr>
              <a:t>Department of </a:t>
            </a:r>
            <a:r>
              <a:rPr sz="750" spc="-7" dirty="0">
                <a:solidFill>
                  <a:srgbClr val="231F20"/>
                </a:solidFill>
                <a:latin typeface="Calibri"/>
                <a:cs typeface="Calibri"/>
              </a:rPr>
              <a:t>Economic</a:t>
            </a:r>
            <a:r>
              <a:rPr sz="750" spc="-3" dirty="0">
                <a:solidFill>
                  <a:srgbClr val="231F20"/>
                </a:solidFill>
                <a:latin typeface="Calibri"/>
                <a:cs typeface="Calibri"/>
              </a:rPr>
              <a:t> Development</a:t>
            </a:r>
            <a:endParaRPr sz="750">
              <a:latin typeface="Calibri"/>
              <a:cs typeface="Calibri"/>
            </a:endParaRPr>
          </a:p>
          <a:p>
            <a:pPr marL="11689">
              <a:lnSpc>
                <a:spcPts val="730"/>
              </a:lnSpc>
            </a:pPr>
            <a:r>
              <a:rPr sz="818" dirty="0">
                <a:solidFill>
                  <a:srgbClr val="231F20"/>
                </a:solidFill>
                <a:latin typeface="Calibri"/>
                <a:cs typeface="Calibri"/>
              </a:rPr>
              <a:t>Missouri </a:t>
            </a:r>
            <a:r>
              <a:rPr sz="818" spc="-3" dirty="0">
                <a:solidFill>
                  <a:srgbClr val="231F20"/>
                </a:solidFill>
                <a:latin typeface="Calibri"/>
                <a:cs typeface="Calibri"/>
              </a:rPr>
              <a:t>Division of </a:t>
            </a:r>
            <a:r>
              <a:rPr sz="818" spc="-10" dirty="0">
                <a:solidFill>
                  <a:srgbClr val="231F20"/>
                </a:solidFill>
                <a:latin typeface="Calibri"/>
                <a:cs typeface="Calibri"/>
              </a:rPr>
              <a:t>Workforce</a:t>
            </a:r>
            <a:r>
              <a:rPr sz="818" spc="-3" dirty="0">
                <a:solidFill>
                  <a:srgbClr val="231F20"/>
                </a:solidFill>
                <a:latin typeface="Calibri"/>
                <a:cs typeface="Calibri"/>
              </a:rPr>
              <a:t> Development</a:t>
            </a:r>
            <a:endParaRPr sz="818">
              <a:latin typeface="Calibri"/>
              <a:cs typeface="Calibri"/>
            </a:endParaRPr>
          </a:p>
          <a:p>
            <a:pPr marL="8659">
              <a:lnSpc>
                <a:spcPts val="1377"/>
              </a:lnSpc>
            </a:pPr>
            <a:r>
              <a:rPr sz="1295" b="1" dirty="0">
                <a:solidFill>
                  <a:srgbClr val="231F20"/>
                </a:solidFill>
                <a:latin typeface="Calibri"/>
                <a:cs typeface="Calibri"/>
              </a:rPr>
              <a:t>SkillUP </a:t>
            </a:r>
            <a:r>
              <a:rPr sz="1227" b="1" spc="-3" dirty="0">
                <a:solidFill>
                  <a:srgbClr val="231F20"/>
                </a:solidFill>
                <a:latin typeface="Calibri"/>
                <a:cs typeface="Calibri"/>
              </a:rPr>
              <a:t>Employment </a:t>
            </a:r>
            <a:r>
              <a:rPr sz="1227" b="1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1227" b="1" spc="-14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227" b="1" spc="-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27" b="1" spc="-7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endParaRPr sz="1227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54652" y="223686"/>
            <a:ext cx="405947" cy="375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479650" y="108239"/>
            <a:ext cx="739213" cy="313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4459888" y="392845"/>
            <a:ext cx="58016" cy="58016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0" y="85090"/>
                </a:moveTo>
                <a:lnTo>
                  <a:pt x="85089" y="85090"/>
                </a:lnTo>
                <a:lnTo>
                  <a:pt x="8508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4459888" y="468708"/>
            <a:ext cx="58016" cy="58016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0" y="85090"/>
                </a:moveTo>
                <a:lnTo>
                  <a:pt x="85089" y="85090"/>
                </a:lnTo>
                <a:lnTo>
                  <a:pt x="8508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4" name="object 154"/>
          <p:cNvSpPr txBox="1"/>
          <p:nvPr/>
        </p:nvSpPr>
        <p:spPr>
          <a:xfrm>
            <a:off x="4536349" y="360041"/>
            <a:ext cx="628217" cy="256626"/>
          </a:xfrm>
          <a:prstGeom prst="rect">
            <a:avLst/>
          </a:prstGeom>
        </p:spPr>
        <p:txBody>
          <a:bodyPr vert="horz" wrap="square" lIns="0" tIns="25544" rIns="0" bIns="0" rtlCol="0">
            <a:spAutoFit/>
          </a:bodyPr>
          <a:lstStyle/>
          <a:p>
            <a:pPr marL="8659" marR="3464">
              <a:lnSpc>
                <a:spcPts val="600"/>
              </a:lnSpc>
              <a:spcBef>
                <a:spcPts val="201"/>
              </a:spcBef>
            </a:pPr>
            <a:r>
              <a:rPr sz="614" spc="-7" dirty="0">
                <a:solidFill>
                  <a:srgbClr val="231F20"/>
                </a:solidFill>
                <a:latin typeface="Calibri"/>
                <a:cs typeface="Calibri"/>
              </a:rPr>
              <a:t>ABAWD  </a:t>
            </a:r>
            <a:r>
              <a:rPr sz="614" spc="-3" dirty="0">
                <a:solidFill>
                  <a:srgbClr val="231F20"/>
                </a:solidFill>
                <a:latin typeface="Calibri"/>
                <a:cs typeface="Calibri"/>
              </a:rPr>
              <a:t>VOLUNTEER  REGAIN</a:t>
            </a:r>
            <a:r>
              <a:rPr sz="614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3" dirty="0">
                <a:solidFill>
                  <a:srgbClr val="231F20"/>
                </a:solidFill>
                <a:latin typeface="Calibri"/>
                <a:cs typeface="Calibri"/>
              </a:rPr>
              <a:t>ELIGIBILITY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459888" y="544570"/>
            <a:ext cx="58016" cy="58016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0" y="85090"/>
                </a:moveTo>
                <a:lnTo>
                  <a:pt x="85089" y="85090"/>
                </a:lnTo>
                <a:lnTo>
                  <a:pt x="8508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6" name="object 156"/>
          <p:cNvSpPr txBox="1">
            <a:spLocks noGrp="1"/>
          </p:cNvSpPr>
          <p:nvPr>
            <p:ph type="sldNum" sz="quarter" idx="7"/>
          </p:nvPr>
        </p:nvSpPr>
        <p:spPr>
          <a:xfrm rot="16200000">
            <a:off x="8277786" y="3358264"/>
            <a:ext cx="7063229" cy="563179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spc="14" dirty="0"/>
              <a:t>SKILLUP EMPLOYMENT </a:t>
            </a:r>
            <a:r>
              <a:rPr spc="7" dirty="0"/>
              <a:t>OR TRAINING INFORMATION </a:t>
            </a:r>
            <a:r>
              <a:rPr spc="14" dirty="0"/>
              <a:t>DWD-PO-608 </a:t>
            </a:r>
            <a:r>
              <a:rPr spc="7" dirty="0"/>
              <a:t>(07-2018) </a:t>
            </a:r>
            <a:r>
              <a:rPr spc="17" dirty="0"/>
              <a:t>page </a:t>
            </a:r>
            <a:fld id="{81D60167-4931-47E6-BA6A-407CBD079E47}" type="slidenum">
              <a:rPr spc="10" dirty="0"/>
              <a:pPr marL="8659">
                <a:spcBef>
                  <a:spcPts val="72"/>
                </a:spcBef>
              </a:pPr>
              <a:t>10</a:t>
            </a:fld>
            <a:r>
              <a:rPr spc="10" dirty="0"/>
              <a:t> </a:t>
            </a:r>
            <a:r>
              <a:rPr spc="20" dirty="0"/>
              <a:t>of</a:t>
            </a:r>
            <a:r>
              <a:rPr spc="-31" dirty="0"/>
              <a:t> </a:t>
            </a:r>
            <a:r>
              <a:rPr spc="10" dirty="0"/>
              <a:t>2</a:t>
            </a: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318" y="0"/>
            <a:ext cx="499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8973"/>
            <a:ext cx="6056415" cy="783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43" y="-76202"/>
            <a:ext cx="5433950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Why So Many Forms?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2468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Demonstrates thoroughness</a:t>
            </a:r>
          </a:p>
          <a:p>
            <a:r>
              <a:rPr lang="en-US" dirty="0" smtClean="0"/>
              <a:t>Shortened Timeline of their lives and barriers they experience</a:t>
            </a:r>
          </a:p>
          <a:p>
            <a:r>
              <a:rPr lang="en-US" dirty="0" smtClean="0"/>
              <a:t>Helps us provide them with more specific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246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Lists out the pros of their future with training as opposed to without</a:t>
            </a:r>
          </a:p>
          <a:p>
            <a:r>
              <a:rPr lang="en-US" dirty="0"/>
              <a:t>Helps them see us as trusted faculty members they do not want to disappoint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2" y="5303521"/>
            <a:ext cx="1009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It’s their education with </a:t>
            </a:r>
            <a:r>
              <a:rPr lang="en-US" sz="2400" dirty="0" err="1" smtClean="0"/>
              <a:t>SkillUP</a:t>
            </a:r>
            <a:r>
              <a:rPr lang="en-US" sz="2400" dirty="0" smtClean="0"/>
              <a:t> funding. </a:t>
            </a:r>
          </a:p>
          <a:p>
            <a:pPr algn="ctr"/>
            <a:r>
              <a:rPr lang="en-US" sz="2400" dirty="0" smtClean="0"/>
              <a:t>We care and we want them to as 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8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Monitoring	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follow-ups on current, and past clients (30/60/90)</a:t>
            </a:r>
          </a:p>
          <a:p>
            <a:r>
              <a:rPr lang="en-US" dirty="0" smtClean="0"/>
              <a:t>Documentation should be dated properly to reflect what is in </a:t>
            </a:r>
            <a:r>
              <a:rPr lang="en-US" dirty="0" err="1" smtClean="0"/>
              <a:t>MOJobs</a:t>
            </a:r>
            <a:r>
              <a:rPr lang="en-US" dirty="0" smtClean="0"/>
              <a:t> and the hard file</a:t>
            </a:r>
          </a:p>
          <a:p>
            <a:r>
              <a:rPr lang="en-US" dirty="0" smtClean="0"/>
              <a:t>Pushes for </a:t>
            </a:r>
            <a:r>
              <a:rPr lang="en-US" dirty="0" err="1" smtClean="0"/>
              <a:t>SkillUP</a:t>
            </a:r>
            <a:r>
              <a:rPr lang="en-US" dirty="0" smtClean="0"/>
              <a:t> Case Management to be full and complete before funding is approved and before moving to the next client for 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Most Informational Resources are Available on the MCCA Website at: </a:t>
            </a:r>
          </a:p>
          <a:p>
            <a:pPr marL="0" indent="0">
              <a:buNone/>
            </a:pPr>
            <a:r>
              <a:rPr lang="en-US" sz="4400" dirty="0" smtClean="0">
                <a:hlinkClick r:id="rId2"/>
              </a:rPr>
              <a:t>www.mccatoday.org-skillup-program-documents</a:t>
            </a:r>
            <a:endParaRPr lang="en-US" sz="4400" dirty="0" smtClean="0"/>
          </a:p>
          <a:p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Helping Clients . . 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Case Managers are the first line of defense against poor usage of funds</a:t>
            </a:r>
          </a:p>
          <a:p>
            <a:pPr lvl="1" fontAlgn="base"/>
            <a:r>
              <a:rPr lang="en-US" dirty="0" smtClean="0"/>
              <a:t>We assist in enrollment into programs and meeting requirements to enter training</a:t>
            </a:r>
          </a:p>
          <a:p>
            <a:pPr lvl="1" fontAlgn="base"/>
            <a:r>
              <a:rPr lang="en-US" dirty="0" smtClean="0"/>
              <a:t>Providing Labor Market Research and Information data pertinent to their studies</a:t>
            </a:r>
          </a:p>
          <a:p>
            <a:pPr lvl="1" fontAlgn="base"/>
            <a:r>
              <a:rPr lang="en-US" dirty="0" smtClean="0"/>
              <a:t>Providing referrals to additional resources if further assistance is required to meet assessment goals before, during and after training</a:t>
            </a:r>
          </a:p>
          <a:p>
            <a:pPr lvl="1" fontAlgn="base"/>
            <a:r>
              <a:rPr lang="en-US" dirty="0" smtClean="0"/>
              <a:t>Employment connections and assistance with work related expenses that help them succeed in the work place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954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With SMART Notes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011681"/>
            <a:ext cx="9601196" cy="3864187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dirty="0"/>
              <a:t>SMART </a:t>
            </a:r>
            <a:r>
              <a:rPr lang="en-US" b="1" dirty="0" smtClean="0"/>
              <a:t>case notes </a:t>
            </a:r>
            <a:r>
              <a:rPr lang="en-US" b="1" dirty="0"/>
              <a:t>are:</a:t>
            </a:r>
            <a:endParaRPr lang="en-US" dirty="0"/>
          </a:p>
          <a:p>
            <a:pPr fontAlgn="base"/>
            <a:r>
              <a:rPr lang="en-US" dirty="0" smtClean="0"/>
              <a:t>Specific (To the client, class, and their goals)</a:t>
            </a:r>
            <a:endParaRPr lang="en-US" dirty="0"/>
          </a:p>
          <a:p>
            <a:pPr fontAlgn="base"/>
            <a:r>
              <a:rPr lang="en-US" dirty="0" smtClean="0"/>
              <a:t>Measurable (When and where)</a:t>
            </a:r>
            <a:endParaRPr lang="en-US" dirty="0"/>
          </a:p>
          <a:p>
            <a:pPr fontAlgn="base"/>
            <a:r>
              <a:rPr lang="en-US" dirty="0" smtClean="0"/>
              <a:t>Achievable (What is the purpose of writing the note?)</a:t>
            </a:r>
            <a:endParaRPr lang="en-US" dirty="0"/>
          </a:p>
          <a:p>
            <a:pPr fontAlgn="base"/>
            <a:r>
              <a:rPr lang="en-US" dirty="0" smtClean="0"/>
              <a:t>Realistic (Will they work towards this realistically?)</a:t>
            </a:r>
            <a:endParaRPr lang="en-US" dirty="0"/>
          </a:p>
          <a:p>
            <a:pPr fontAlgn="base"/>
            <a:r>
              <a:rPr lang="en-US" dirty="0" smtClean="0"/>
              <a:t>Time-bound (Can it be completed in a timely manner?)</a:t>
            </a:r>
          </a:p>
          <a:p>
            <a:pPr marL="0" indent="0" fontAlgn="base">
              <a:buNone/>
            </a:pPr>
            <a:r>
              <a:rPr lang="en-US" dirty="0" smtClean="0"/>
              <a:t>Our hard case notes should include more information than allowable in our </a:t>
            </a:r>
            <a:r>
              <a:rPr lang="en-US" dirty="0" err="1" smtClean="0"/>
              <a:t>MOJobs</a:t>
            </a:r>
            <a:r>
              <a:rPr lang="en-US" dirty="0" smtClean="0"/>
              <a:t> Case notes per our confidentiality and case note guidance.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Case File Checklists	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Ensure we are in compliance with our MCCA contracts, FSD, and DWD </a:t>
            </a:r>
          </a:p>
          <a:p>
            <a:r>
              <a:rPr lang="en-US" dirty="0" smtClean="0"/>
              <a:t>Provide guidelines for approval of </a:t>
            </a:r>
            <a:r>
              <a:rPr lang="en-US" dirty="0" err="1" smtClean="0"/>
              <a:t>SkillUP</a:t>
            </a:r>
            <a:r>
              <a:rPr lang="en-US" dirty="0" smtClean="0"/>
              <a:t> funds to participants</a:t>
            </a:r>
          </a:p>
          <a:p>
            <a:r>
              <a:rPr lang="en-US" dirty="0" smtClean="0"/>
              <a:t>Assist </a:t>
            </a:r>
            <a:r>
              <a:rPr lang="en-US" dirty="0" err="1" smtClean="0"/>
              <a:t>SkillUP</a:t>
            </a:r>
            <a:r>
              <a:rPr lang="en-US" dirty="0" smtClean="0"/>
              <a:t> Coordinators, Navigators and Project Support Specialist maintain a complete record of activities completed with Clients</a:t>
            </a:r>
          </a:p>
          <a:p>
            <a:r>
              <a:rPr lang="en-US" dirty="0" smtClean="0"/>
              <a:t>Are a forethought to the Case Notes entered into </a:t>
            </a:r>
            <a:r>
              <a:rPr lang="en-US" dirty="0" err="1" smtClean="0"/>
              <a:t>MOJobs</a:t>
            </a:r>
            <a:r>
              <a:rPr lang="en-US" dirty="0" smtClean="0"/>
              <a:t> for components and activities.	</a:t>
            </a:r>
          </a:p>
          <a:p>
            <a:pPr lvl="1"/>
            <a:r>
              <a:rPr lang="en-US" dirty="0" smtClean="0"/>
              <a:t>Hard files can include documentation that cannot be discussed in </a:t>
            </a:r>
            <a:r>
              <a:rPr lang="en-US" dirty="0" err="1" smtClean="0"/>
              <a:t>MOJobs</a:t>
            </a:r>
            <a:r>
              <a:rPr lang="en-US" dirty="0" smtClean="0"/>
              <a:t> but can be referenced in case notes for 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Required Documentation	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St. Louis Community College </a:t>
            </a:r>
            <a:r>
              <a:rPr lang="en-US" dirty="0" err="1" smtClean="0"/>
              <a:t>SkillUP</a:t>
            </a:r>
            <a:r>
              <a:rPr lang="en-US" dirty="0" smtClean="0"/>
              <a:t> Requires copies of the following:</a:t>
            </a:r>
          </a:p>
          <a:p>
            <a:pPr lvl="1"/>
            <a:r>
              <a:rPr lang="en-US" dirty="0" smtClean="0"/>
              <a:t>State ID or License</a:t>
            </a:r>
          </a:p>
          <a:p>
            <a:pPr lvl="1"/>
            <a:r>
              <a:rPr lang="en-US" dirty="0" smtClean="0"/>
              <a:t>Social Security Card </a:t>
            </a:r>
          </a:p>
          <a:p>
            <a:pPr lvl="1"/>
            <a:r>
              <a:rPr lang="en-US" dirty="0" smtClean="0"/>
              <a:t>High School Diploma or GED/Hi-Set</a:t>
            </a:r>
          </a:p>
          <a:p>
            <a:pPr lvl="1"/>
            <a:r>
              <a:rPr lang="en-US" dirty="0" err="1" smtClean="0"/>
              <a:t>WorkKeys</a:t>
            </a:r>
            <a:r>
              <a:rPr lang="en-US" dirty="0" smtClean="0"/>
              <a:t> Scores</a:t>
            </a:r>
          </a:p>
          <a:p>
            <a:pPr lvl="1"/>
            <a:r>
              <a:rPr lang="en-US" dirty="0" err="1" smtClean="0"/>
              <a:t>Talify</a:t>
            </a:r>
            <a:r>
              <a:rPr lang="en-US" dirty="0" smtClean="0"/>
              <a:t>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2967" y="186896"/>
            <a:ext cx="5454621" cy="6584620"/>
            <a:chOff x="3582699" y="105555"/>
            <a:chExt cx="4938712" cy="6020734"/>
          </a:xfrm>
        </p:grpSpPr>
        <p:sp>
          <p:nvSpPr>
            <p:cNvPr id="2" name="object 2"/>
            <p:cNvSpPr txBox="1"/>
            <p:nvPr/>
          </p:nvSpPr>
          <p:spPr>
            <a:xfrm>
              <a:off x="5067126" y="105555"/>
              <a:ext cx="1845252" cy="651525"/>
            </a:xfrm>
            <a:prstGeom prst="rect">
              <a:avLst/>
            </a:prstGeom>
          </p:spPr>
          <p:txBody>
            <a:bodyPr vert="horz" wrap="square" lIns="0" tIns="57150" rIns="0" bIns="0" rtlCol="0">
              <a:spAutoFit/>
            </a:bodyPr>
            <a:lstStyle/>
            <a:p>
              <a:pPr marL="8659">
                <a:spcBef>
                  <a:spcPts val="450"/>
                </a:spcBef>
              </a:pPr>
              <a:r>
                <a:rPr sz="1091" b="1" spc="-72" dirty="0">
                  <a:latin typeface="Arial"/>
                  <a:cs typeface="Arial"/>
                </a:rPr>
                <a:t>Student </a:t>
              </a:r>
              <a:r>
                <a:rPr sz="1091" b="1" spc="-75" dirty="0">
                  <a:latin typeface="Arial"/>
                  <a:cs typeface="Arial"/>
                </a:rPr>
                <a:t>File </a:t>
              </a:r>
              <a:r>
                <a:rPr sz="1091" b="1" spc="-119" dirty="0">
                  <a:latin typeface="Arial"/>
                  <a:cs typeface="Arial"/>
                </a:rPr>
                <a:t>Check</a:t>
              </a:r>
              <a:r>
                <a:rPr sz="1091" b="1" spc="-34" dirty="0">
                  <a:latin typeface="Arial"/>
                  <a:cs typeface="Arial"/>
                </a:rPr>
                <a:t> </a:t>
              </a:r>
              <a:r>
                <a:rPr sz="1091" b="1" spc="-102" dirty="0">
                  <a:latin typeface="Arial"/>
                  <a:cs typeface="Arial"/>
                </a:rPr>
                <a:t>List</a:t>
              </a:r>
              <a:endParaRPr sz="1091">
                <a:latin typeface="Arial"/>
                <a:cs typeface="Arial"/>
              </a:endParaRPr>
            </a:p>
            <a:p>
              <a:pPr marL="8659" marR="3464" algn="just">
                <a:lnSpc>
                  <a:spcPct val="105500"/>
                </a:lnSpc>
                <a:spcBef>
                  <a:spcPts val="235"/>
                </a:spcBef>
                <a:tabLst>
                  <a:tab pos="1810568" algn="l"/>
                  <a:tab pos="1836111" algn="l"/>
                </a:tabLst>
              </a:pPr>
              <a:r>
                <a:rPr sz="818" spc="-31" dirty="0">
                  <a:latin typeface="Arial"/>
                  <a:cs typeface="Arial"/>
                </a:rPr>
                <a:t>Student</a:t>
              </a:r>
              <a:r>
                <a:rPr sz="818" spc="-99" dirty="0">
                  <a:latin typeface="Arial"/>
                  <a:cs typeface="Arial"/>
                </a:rPr>
                <a:t> </a:t>
              </a:r>
              <a:r>
                <a:rPr sz="818" spc="-51" dirty="0">
                  <a:latin typeface="Arial"/>
                  <a:cs typeface="Arial"/>
                </a:rPr>
                <a:t>Name </a:t>
              </a:r>
              <a:r>
                <a:rPr sz="818" u="heavy" spc="-44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818" u="heavy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	</a:t>
              </a:r>
              <a:r>
                <a:rPr sz="818" dirty="0">
                  <a:latin typeface="Arial"/>
                  <a:cs typeface="Arial"/>
                </a:rPr>
                <a:t> </a:t>
              </a:r>
              <a:r>
                <a:rPr sz="818" spc="-48" dirty="0">
                  <a:latin typeface="Arial"/>
                  <a:cs typeface="Arial"/>
                </a:rPr>
                <a:t>                                                      </a:t>
              </a:r>
              <a:r>
                <a:rPr sz="818" spc="75" dirty="0">
                  <a:latin typeface="Arial"/>
                  <a:cs typeface="Arial"/>
                </a:rPr>
                <a:t> </a:t>
              </a:r>
              <a:r>
                <a:rPr sz="818" spc="-48" dirty="0">
                  <a:latin typeface="Arial"/>
                  <a:cs typeface="Arial"/>
                </a:rPr>
                <a:t>Email </a:t>
              </a:r>
              <a:r>
                <a:rPr sz="818" u="sng" spc="-48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		</a:t>
              </a:r>
              <a:r>
                <a:rPr sz="818" dirty="0">
                  <a:latin typeface="Arial"/>
                  <a:cs typeface="Arial"/>
                </a:rPr>
                <a:t> </a:t>
              </a:r>
              <a:r>
                <a:rPr sz="818" spc="-51" dirty="0">
                  <a:latin typeface="Arial"/>
                  <a:cs typeface="Arial"/>
                </a:rPr>
                <a:t>Phone</a:t>
              </a:r>
              <a:r>
                <a:rPr sz="818" spc="-41" dirty="0">
                  <a:latin typeface="Arial"/>
                  <a:cs typeface="Arial"/>
                </a:rPr>
                <a:t> </a:t>
              </a:r>
              <a:r>
                <a:rPr sz="818" u="sng" spc="-44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818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	</a:t>
              </a:r>
              <a:r>
                <a:rPr sz="818" u="sng" spc="-136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endParaRPr sz="818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3582699" y="176645"/>
              <a:ext cx="1434811" cy="506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4" name="object 4"/>
            <p:cNvSpPr/>
            <p:nvPr/>
          </p:nvSpPr>
          <p:spPr>
            <a:xfrm>
              <a:off x="7092661" y="175173"/>
              <a:ext cx="1428750" cy="571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749387" y="976988"/>
              <a:ext cx="2215861" cy="1425671"/>
            </a:xfrm>
            <a:prstGeom prst="rect">
              <a:avLst/>
            </a:prstGeom>
          </p:spPr>
          <p:txBody>
            <a:bodyPr vert="horz" wrap="square" lIns="0" tIns="80097" rIns="0" bIns="0" rtlCol="0">
              <a:spAutoFit/>
            </a:bodyPr>
            <a:lstStyle/>
            <a:p>
              <a:pPr marL="8659">
                <a:spcBef>
                  <a:spcPts val="631"/>
                </a:spcBef>
              </a:pPr>
              <a:r>
                <a:rPr sz="955" b="1" i="1" spc="-72" dirty="0">
                  <a:latin typeface="Arial"/>
                  <a:cs typeface="Arial"/>
                </a:rPr>
                <a:t>Before </a:t>
              </a:r>
              <a:r>
                <a:rPr sz="955" b="1" i="1" spc="-41" dirty="0">
                  <a:latin typeface="Arial"/>
                  <a:cs typeface="Arial"/>
                </a:rPr>
                <a:t>Intake</a:t>
              </a:r>
              <a:r>
                <a:rPr sz="955" b="1" i="1" spc="-48" dirty="0">
                  <a:latin typeface="Arial"/>
                  <a:cs typeface="Arial"/>
                </a:rPr>
                <a:t> </a:t>
              </a:r>
              <a:r>
                <a:rPr sz="955" b="1" i="1" spc="-65" dirty="0">
                  <a:latin typeface="Arial"/>
                  <a:cs typeface="Arial"/>
                </a:rPr>
                <a:t>Appointment</a:t>
              </a:r>
              <a:endParaRPr sz="955">
                <a:latin typeface="Arial"/>
                <a:cs typeface="Arial"/>
              </a:endParaRPr>
            </a:p>
            <a:p>
              <a:pPr marL="164518">
                <a:spcBef>
                  <a:spcPts val="566"/>
                </a:spcBef>
              </a:pPr>
              <a:r>
                <a:rPr sz="955" spc="-61" dirty="0">
                  <a:latin typeface="Arial"/>
                  <a:cs typeface="Arial"/>
                </a:rPr>
                <a:t>Forms/Tasks </a:t>
              </a:r>
              <a:r>
                <a:rPr sz="955" spc="-10" dirty="0">
                  <a:latin typeface="Arial"/>
                  <a:cs typeface="Arial"/>
                </a:rPr>
                <a:t>in </a:t>
              </a:r>
              <a:r>
                <a:rPr sz="955" spc="-34" dirty="0">
                  <a:latin typeface="Arial"/>
                  <a:cs typeface="Arial"/>
                </a:rPr>
                <a:t>chronological</a:t>
              </a:r>
              <a:r>
                <a:rPr sz="955" spc="-106" dirty="0">
                  <a:latin typeface="Arial"/>
                  <a:cs typeface="Arial"/>
                </a:rPr>
                <a:t> </a:t>
              </a:r>
              <a:r>
                <a:rPr sz="955" spc="-20" dirty="0">
                  <a:latin typeface="Arial"/>
                  <a:cs typeface="Arial"/>
                </a:rPr>
                <a:t>order</a:t>
              </a:r>
              <a:endParaRPr sz="955">
                <a:latin typeface="Arial"/>
                <a:cs typeface="Arial"/>
              </a:endParaRPr>
            </a:p>
            <a:p>
              <a:pPr marL="320378" indent="-155859">
                <a:spcBef>
                  <a:spcPts val="573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34" dirty="0">
                  <a:latin typeface="Arial"/>
                  <a:cs typeface="Arial"/>
                </a:rPr>
                <a:t>First </a:t>
              </a:r>
              <a:r>
                <a:rPr sz="955" spc="-44" dirty="0">
                  <a:latin typeface="Arial"/>
                  <a:cs typeface="Arial"/>
                </a:rPr>
                <a:t>Contact</a:t>
              </a:r>
              <a:r>
                <a:rPr sz="955" spc="-78" dirty="0">
                  <a:latin typeface="Arial"/>
                  <a:cs typeface="Arial"/>
                </a:rPr>
                <a:t> </a:t>
              </a:r>
              <a:r>
                <a:rPr sz="955" spc="-48" dirty="0">
                  <a:latin typeface="Arial"/>
                  <a:cs typeface="Arial"/>
                </a:rPr>
                <a:t>Form</a:t>
              </a:r>
              <a:endParaRPr sz="955">
                <a:latin typeface="Arial"/>
                <a:cs typeface="Arial"/>
              </a:endParaRPr>
            </a:p>
            <a:p>
              <a:pPr marL="320378" indent="-155859">
                <a:spcBef>
                  <a:spcPts val="603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119" dirty="0">
                  <a:latin typeface="Arial"/>
                  <a:cs typeface="Arial"/>
                </a:rPr>
                <a:t>DCN </a:t>
              </a:r>
              <a:r>
                <a:rPr sz="955" spc="-24" dirty="0">
                  <a:latin typeface="Arial"/>
                  <a:cs typeface="Arial"/>
                </a:rPr>
                <a:t>Verification</a:t>
              </a:r>
              <a:r>
                <a:rPr sz="955" spc="-136" dirty="0">
                  <a:latin typeface="Arial"/>
                  <a:cs typeface="Arial"/>
                </a:rPr>
                <a:t> </a:t>
              </a:r>
              <a:r>
                <a:rPr sz="955" spc="-48" dirty="0">
                  <a:latin typeface="Arial"/>
                  <a:cs typeface="Arial"/>
                </a:rPr>
                <a:t>Form</a:t>
              </a:r>
              <a:endParaRPr sz="955">
                <a:latin typeface="Arial"/>
                <a:cs typeface="Arial"/>
              </a:endParaRPr>
            </a:p>
            <a:p>
              <a:pPr marL="320378" marR="3464" indent="-155859">
                <a:lnSpc>
                  <a:spcPct val="110200"/>
                </a:lnSpc>
                <a:spcBef>
                  <a:spcPts val="481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b="1" spc="-82" dirty="0">
                  <a:solidFill>
                    <a:srgbClr val="C00000"/>
                  </a:solidFill>
                  <a:latin typeface="Arial"/>
                  <a:cs typeface="Arial"/>
                </a:rPr>
                <a:t>Find </a:t>
              </a:r>
              <a:r>
                <a:rPr sz="955" b="1" spc="-51" dirty="0">
                  <a:solidFill>
                    <a:srgbClr val="C00000"/>
                  </a:solidFill>
                  <a:latin typeface="Arial"/>
                  <a:cs typeface="Arial"/>
                </a:rPr>
                <a:t>in </a:t>
              </a:r>
              <a:r>
                <a:rPr sz="955" b="1" spc="-119" dirty="0">
                  <a:solidFill>
                    <a:srgbClr val="C00000"/>
                  </a:solidFill>
                  <a:latin typeface="Arial"/>
                  <a:cs typeface="Arial"/>
                </a:rPr>
                <a:t>MoJOBS</a:t>
              </a:r>
              <a:r>
                <a:rPr sz="955" spc="-119" dirty="0">
                  <a:solidFill>
                    <a:srgbClr val="C00000"/>
                  </a:solidFill>
                  <a:latin typeface="Arial"/>
                  <a:cs typeface="Arial"/>
                </a:rPr>
                <a:t>-STOP </a:t>
              </a:r>
              <a:r>
                <a:rPr sz="955" spc="17" dirty="0">
                  <a:solidFill>
                    <a:srgbClr val="C00000"/>
                  </a:solidFill>
                  <a:latin typeface="Arial"/>
                  <a:cs typeface="Arial"/>
                </a:rPr>
                <a:t>if </a:t>
              </a:r>
              <a:r>
                <a:rPr sz="955" spc="-37" dirty="0">
                  <a:solidFill>
                    <a:srgbClr val="C00000"/>
                  </a:solidFill>
                  <a:latin typeface="Arial"/>
                  <a:cs typeface="Arial"/>
                </a:rPr>
                <a:t>unable </a:t>
              </a:r>
              <a:r>
                <a:rPr sz="955" spc="14" dirty="0">
                  <a:solidFill>
                    <a:srgbClr val="C00000"/>
                  </a:solidFill>
                  <a:latin typeface="Arial"/>
                  <a:cs typeface="Arial"/>
                </a:rPr>
                <a:t>to</a:t>
              </a:r>
              <a:r>
                <a:rPr sz="955" spc="-75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955" spc="-10" dirty="0">
                  <a:solidFill>
                    <a:srgbClr val="C00000"/>
                  </a:solidFill>
                  <a:latin typeface="Arial"/>
                  <a:cs typeface="Arial"/>
                </a:rPr>
                <a:t>find  </a:t>
              </a:r>
              <a:r>
                <a:rPr sz="955" spc="14" dirty="0">
                  <a:solidFill>
                    <a:srgbClr val="C00000"/>
                  </a:solidFill>
                  <a:latin typeface="Arial"/>
                  <a:cs typeface="Arial"/>
                </a:rPr>
                <a:t>&amp; </a:t>
              </a:r>
              <a:r>
                <a:rPr sz="955" spc="-44" dirty="0">
                  <a:solidFill>
                    <a:srgbClr val="C00000"/>
                  </a:solidFill>
                  <a:latin typeface="Arial"/>
                  <a:cs typeface="Arial"/>
                </a:rPr>
                <a:t>Contact </a:t>
              </a:r>
              <a:r>
                <a:rPr sz="955" spc="-89" dirty="0">
                  <a:solidFill>
                    <a:srgbClr val="C00000"/>
                  </a:solidFill>
                  <a:latin typeface="Arial"/>
                  <a:cs typeface="Arial"/>
                </a:rPr>
                <a:t>DWD </a:t>
              </a:r>
              <a:r>
                <a:rPr sz="955" spc="-72" dirty="0">
                  <a:solidFill>
                    <a:srgbClr val="C00000"/>
                  </a:solidFill>
                  <a:latin typeface="Arial"/>
                  <a:cs typeface="Arial"/>
                </a:rPr>
                <a:t>Tech</a:t>
              </a:r>
              <a:r>
                <a:rPr sz="955" spc="-95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955" spc="-37" dirty="0">
                  <a:solidFill>
                    <a:srgbClr val="C00000"/>
                  </a:solidFill>
                  <a:latin typeface="Arial"/>
                  <a:cs typeface="Arial"/>
                </a:rPr>
                <a:t>Support</a:t>
              </a:r>
              <a:endParaRPr sz="955">
                <a:latin typeface="Arial"/>
                <a:cs typeface="Arial"/>
              </a:endParaRPr>
            </a:p>
            <a:p>
              <a:pPr marL="320378">
                <a:spcBef>
                  <a:spcPts val="106"/>
                </a:spcBef>
              </a:pPr>
              <a:r>
                <a:rPr sz="818" spc="-41" dirty="0">
                  <a:solidFill>
                    <a:srgbClr val="C00000"/>
                  </a:solidFill>
                  <a:latin typeface="Arial"/>
                  <a:cs typeface="Arial"/>
                </a:rPr>
                <a:t>866-506-0251 </a:t>
              </a:r>
              <a:r>
                <a:rPr sz="818" spc="-10" dirty="0">
                  <a:solidFill>
                    <a:srgbClr val="C00000"/>
                  </a:solidFill>
                  <a:latin typeface="Arial"/>
                  <a:cs typeface="Arial"/>
                </a:rPr>
                <a:t>or</a:t>
              </a:r>
              <a:r>
                <a:rPr sz="818" spc="-44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818" spc="-34" dirty="0">
                  <a:solidFill>
                    <a:srgbClr val="C00000"/>
                  </a:solidFill>
                  <a:latin typeface="Arial"/>
                  <a:cs typeface="Arial"/>
                  <a:hlinkClick r:id="rId4"/>
                </a:rPr>
                <a:t>dwdsupport@ded.mo.gov</a:t>
              </a:r>
              <a:endParaRPr sz="818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749386" y="2368590"/>
              <a:ext cx="2221057" cy="2021946"/>
            </a:xfrm>
            <a:prstGeom prst="rect">
              <a:avLst/>
            </a:prstGeom>
          </p:spPr>
          <p:txBody>
            <a:bodyPr vert="horz" wrap="square" lIns="0" tIns="92652" rIns="0" bIns="0" rtlCol="0">
              <a:spAutoFit/>
            </a:bodyPr>
            <a:lstStyle/>
            <a:p>
              <a:pPr marL="8659">
                <a:spcBef>
                  <a:spcPts val="730"/>
                </a:spcBef>
              </a:pPr>
              <a:r>
                <a:rPr sz="955" b="1" i="1" spc="-48" dirty="0">
                  <a:latin typeface="Arial"/>
                  <a:cs typeface="Arial"/>
                </a:rPr>
                <a:t>At </a:t>
              </a:r>
              <a:r>
                <a:rPr sz="955" b="1" i="1" spc="-41" dirty="0">
                  <a:latin typeface="Arial"/>
                  <a:cs typeface="Arial"/>
                </a:rPr>
                <a:t>Intake </a:t>
              </a:r>
              <a:r>
                <a:rPr sz="955" b="1" i="1" spc="-58" dirty="0">
                  <a:latin typeface="Arial"/>
                  <a:cs typeface="Arial"/>
                </a:rPr>
                <a:t>Appointment-paper</a:t>
              </a:r>
              <a:r>
                <a:rPr sz="955" b="1" i="1" spc="-89" dirty="0">
                  <a:latin typeface="Arial"/>
                  <a:cs typeface="Arial"/>
                </a:rPr>
                <a:t> </a:t>
              </a:r>
              <a:r>
                <a:rPr sz="955" b="1" i="1" spc="-75" dirty="0">
                  <a:latin typeface="Arial"/>
                  <a:cs typeface="Arial"/>
                </a:rPr>
                <a:t>forms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661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68" dirty="0">
                  <a:latin typeface="Arial"/>
                  <a:cs typeface="Arial"/>
                </a:rPr>
                <a:t>SkillUP </a:t>
              </a:r>
              <a:r>
                <a:rPr sz="955" spc="-37" dirty="0">
                  <a:latin typeface="Arial"/>
                  <a:cs typeface="Arial"/>
                </a:rPr>
                <a:t>Registration</a:t>
              </a:r>
              <a:r>
                <a:rPr sz="955" spc="-48" dirty="0">
                  <a:latin typeface="Arial"/>
                  <a:cs typeface="Arial"/>
                </a:rPr>
                <a:t> Form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542"/>
                </a:spcBef>
                <a:buSzPct val="127272"/>
                <a:buFont typeface="Wingdings"/>
                <a:buChar char=""/>
                <a:tabLst>
                  <a:tab pos="320810" algn="l"/>
                </a:tabLst>
              </a:pPr>
              <a:r>
                <a:rPr sz="750" spc="-41" dirty="0">
                  <a:latin typeface="Arial"/>
                  <a:cs typeface="Arial"/>
                </a:rPr>
                <a:t>Assessment/Success/Employment </a:t>
              </a:r>
              <a:r>
                <a:rPr sz="750" spc="-48" dirty="0">
                  <a:latin typeface="Arial"/>
                  <a:cs typeface="Arial"/>
                </a:rPr>
                <a:t>Plan </a:t>
              </a:r>
              <a:r>
                <a:rPr sz="750" spc="10" dirty="0">
                  <a:latin typeface="Arial"/>
                  <a:cs typeface="Arial"/>
                </a:rPr>
                <a:t>&amp;</a:t>
              </a:r>
              <a:r>
                <a:rPr sz="750" spc="-48" dirty="0">
                  <a:latin typeface="Arial"/>
                  <a:cs typeface="Arial"/>
                </a:rPr>
                <a:t> </a:t>
              </a:r>
              <a:r>
                <a:rPr sz="750" spc="-51" dirty="0">
                  <a:latin typeface="Arial"/>
                  <a:cs typeface="Arial"/>
                </a:rPr>
                <a:t>discuss</a:t>
              </a:r>
              <a:endParaRPr sz="750" dirty="0">
                <a:latin typeface="Arial"/>
                <a:cs typeface="Arial"/>
              </a:endParaRPr>
            </a:p>
            <a:p>
              <a:pPr marL="320378" indent="-155859">
                <a:spcBef>
                  <a:spcPts val="433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44" dirty="0">
                  <a:latin typeface="Arial"/>
                  <a:cs typeface="Arial"/>
                </a:rPr>
                <a:t>Video </a:t>
              </a:r>
              <a:r>
                <a:rPr sz="955" spc="-75" dirty="0">
                  <a:latin typeface="Arial"/>
                  <a:cs typeface="Arial"/>
                </a:rPr>
                <a:t>Release</a:t>
              </a:r>
              <a:r>
                <a:rPr sz="955" spc="-65" dirty="0">
                  <a:latin typeface="Arial"/>
                  <a:cs typeface="Arial"/>
                </a:rPr>
                <a:t> </a:t>
              </a:r>
              <a:r>
                <a:rPr sz="955" spc="-48" dirty="0">
                  <a:latin typeface="Arial"/>
                  <a:cs typeface="Arial"/>
                </a:rPr>
                <a:t>Form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60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147" dirty="0">
                  <a:latin typeface="Arial"/>
                  <a:cs typeface="Arial"/>
                </a:rPr>
                <a:t>FERPA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60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55" dirty="0">
                  <a:latin typeface="Arial"/>
                  <a:cs typeface="Arial"/>
                </a:rPr>
                <a:t>Given Labor </a:t>
              </a:r>
              <a:r>
                <a:rPr sz="955" spc="-41" dirty="0">
                  <a:latin typeface="Arial"/>
                  <a:cs typeface="Arial"/>
                </a:rPr>
                <a:t>Statistics </a:t>
              </a:r>
              <a:r>
                <a:rPr sz="955" spc="-85" dirty="0">
                  <a:latin typeface="Arial"/>
                  <a:cs typeface="Arial"/>
                </a:rPr>
                <a:t>-MERIC,</a:t>
              </a:r>
              <a:r>
                <a:rPr sz="955" spc="-68" dirty="0">
                  <a:latin typeface="Arial"/>
                  <a:cs typeface="Arial"/>
                </a:rPr>
                <a:t> </a:t>
              </a:r>
              <a:r>
                <a:rPr sz="955" spc="-20" dirty="0">
                  <a:latin typeface="Arial"/>
                  <a:cs typeface="Arial"/>
                </a:rPr>
                <a:t>O*Net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586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89" dirty="0">
                  <a:latin typeface="Arial"/>
                  <a:cs typeface="Arial"/>
                </a:rPr>
                <a:t>FS-5, </a:t>
              </a:r>
              <a:r>
                <a:rPr sz="955" spc="-31" dirty="0">
                  <a:latin typeface="Arial"/>
                  <a:cs typeface="Arial"/>
                </a:rPr>
                <a:t>complete </a:t>
              </a:r>
              <a:r>
                <a:rPr sz="955" spc="-48" dirty="0">
                  <a:latin typeface="Arial"/>
                  <a:cs typeface="Arial"/>
                </a:rPr>
                <a:t>and</a:t>
              </a:r>
              <a:r>
                <a:rPr sz="955" spc="-55" dirty="0">
                  <a:latin typeface="Arial"/>
                  <a:cs typeface="Arial"/>
                </a:rPr>
                <a:t> </a:t>
              </a:r>
              <a:r>
                <a:rPr sz="955" spc="-55" dirty="0" smtClean="0">
                  <a:latin typeface="Arial"/>
                  <a:cs typeface="Arial"/>
                </a:rPr>
                <a:t>send</a:t>
              </a:r>
              <a:endParaRPr lang="en-US" sz="955" spc="-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586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lang="en-US" sz="955" spc="-55" dirty="0" err="1" smtClean="0">
                  <a:latin typeface="Arial"/>
                  <a:cs typeface="Arial"/>
                </a:rPr>
                <a:t>WorkKeys</a:t>
              </a:r>
              <a:r>
                <a:rPr lang="en-US" sz="955" spc="-55" dirty="0" smtClean="0">
                  <a:latin typeface="Arial"/>
                  <a:cs typeface="Arial"/>
                </a:rPr>
                <a:t> Scores</a:t>
              </a:r>
            </a:p>
            <a:p>
              <a:pPr marL="320378" indent="-155859">
                <a:spcBef>
                  <a:spcPts val="586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lang="en-US" sz="955" spc="-55" dirty="0" err="1" smtClean="0">
                  <a:latin typeface="Arial"/>
                  <a:cs typeface="Arial"/>
                </a:rPr>
                <a:t>Talify</a:t>
              </a:r>
              <a:r>
                <a:rPr lang="en-US" sz="955" spc="-55" dirty="0" smtClean="0">
                  <a:latin typeface="Arial"/>
                  <a:cs typeface="Arial"/>
                </a:rPr>
                <a:t> Results</a:t>
              </a:r>
              <a:endParaRPr sz="955" dirty="0">
                <a:latin typeface="Arial"/>
                <a:cs typeface="Arial"/>
              </a:endParaRPr>
            </a:p>
            <a:p>
              <a:pPr marL="8659">
                <a:spcBef>
                  <a:spcPts val="665"/>
                </a:spcBef>
              </a:pPr>
              <a:r>
                <a:rPr sz="955" b="1" i="1" spc="-48" dirty="0">
                  <a:latin typeface="Arial"/>
                  <a:cs typeface="Arial"/>
                </a:rPr>
                <a:t>At </a:t>
              </a:r>
              <a:r>
                <a:rPr sz="955" b="1" i="1" spc="-41" dirty="0">
                  <a:latin typeface="Arial"/>
                  <a:cs typeface="Arial"/>
                </a:rPr>
                <a:t>Intake </a:t>
              </a:r>
              <a:r>
                <a:rPr sz="955" b="1" i="1" spc="-65" dirty="0">
                  <a:latin typeface="Arial"/>
                  <a:cs typeface="Arial"/>
                </a:rPr>
                <a:t>Appointment </a:t>
              </a:r>
              <a:r>
                <a:rPr sz="955" b="1" i="1" spc="-51" dirty="0">
                  <a:latin typeface="Arial"/>
                  <a:cs typeface="Arial"/>
                </a:rPr>
                <a:t>in</a:t>
              </a:r>
              <a:r>
                <a:rPr sz="955" b="1" i="1" spc="-61" dirty="0">
                  <a:latin typeface="Arial"/>
                  <a:cs typeface="Arial"/>
                </a:rPr>
                <a:t> </a:t>
              </a:r>
              <a:r>
                <a:rPr sz="955" b="1" i="1" spc="-123" dirty="0">
                  <a:latin typeface="Arial"/>
                  <a:cs typeface="Arial"/>
                </a:rPr>
                <a:t>MoJOBS</a:t>
              </a:r>
              <a:endParaRPr sz="955" dirty="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880435" y="4366722"/>
              <a:ext cx="2005013" cy="450834"/>
            </a:xfrm>
            <a:prstGeom prst="rect">
              <a:avLst/>
            </a:prstGeom>
          </p:spPr>
          <p:txBody>
            <a:bodyPr vert="horz" wrap="square" lIns="0" tIns="6927" rIns="0" bIns="0" rtlCol="0">
              <a:spAutoFit/>
            </a:bodyPr>
            <a:lstStyle/>
            <a:p>
              <a:pPr marL="164518" marR="3464" indent="-155859">
                <a:lnSpc>
                  <a:spcPct val="101400"/>
                </a:lnSpc>
                <a:spcBef>
                  <a:spcPts val="55"/>
                </a:spcBef>
                <a:buFont typeface="Wingdings"/>
                <a:buChar char=""/>
                <a:tabLst>
                  <a:tab pos="164951" algn="l"/>
                </a:tabLst>
              </a:pPr>
              <a:r>
                <a:rPr sz="955" spc="-126" dirty="0">
                  <a:latin typeface="Arial"/>
                  <a:cs typeface="Arial"/>
                </a:rPr>
                <a:t>SNAP </a:t>
              </a:r>
              <a:r>
                <a:rPr sz="955" spc="-123" dirty="0">
                  <a:latin typeface="Arial"/>
                  <a:cs typeface="Arial"/>
                </a:rPr>
                <a:t>APP </a:t>
              </a:r>
              <a:r>
                <a:rPr sz="955" spc="-31" dirty="0">
                  <a:latin typeface="Arial"/>
                  <a:cs typeface="Arial"/>
                </a:rPr>
                <a:t>completed. </a:t>
              </a:r>
              <a:r>
                <a:rPr sz="955" spc="-17" dirty="0">
                  <a:latin typeface="Arial"/>
                  <a:cs typeface="Arial"/>
                </a:rPr>
                <a:t>Don’t </a:t>
              </a:r>
              <a:r>
                <a:rPr sz="955" spc="-14" dirty="0">
                  <a:latin typeface="Arial"/>
                  <a:cs typeface="Arial"/>
                </a:rPr>
                <a:t>exit the  </a:t>
              </a:r>
              <a:r>
                <a:rPr sz="955" spc="-126" dirty="0">
                  <a:latin typeface="Arial"/>
                  <a:cs typeface="Arial"/>
                </a:rPr>
                <a:t>SNAP </a:t>
              </a:r>
              <a:r>
                <a:rPr sz="955" spc="-44" dirty="0">
                  <a:latin typeface="Arial"/>
                  <a:cs typeface="Arial"/>
                </a:rPr>
                <a:t>app, </a:t>
              </a:r>
              <a:r>
                <a:rPr sz="955" spc="-37" dirty="0">
                  <a:latin typeface="Arial"/>
                  <a:cs typeface="Arial"/>
                </a:rPr>
                <a:t>click </a:t>
              </a:r>
              <a:r>
                <a:rPr sz="955" spc="3" dirty="0">
                  <a:latin typeface="Arial"/>
                  <a:cs typeface="Arial"/>
                </a:rPr>
                <a:t>“next”, </a:t>
              </a:r>
              <a:r>
                <a:rPr sz="955" spc="-48" dirty="0">
                  <a:latin typeface="Arial"/>
                  <a:cs typeface="Arial"/>
                </a:rPr>
                <a:t>and</a:t>
              </a:r>
              <a:r>
                <a:rPr sz="955" spc="-68" dirty="0">
                  <a:latin typeface="Arial"/>
                  <a:cs typeface="Arial"/>
                </a:rPr>
                <a:t> </a:t>
              </a:r>
              <a:r>
                <a:rPr sz="955" spc="-31" dirty="0">
                  <a:latin typeface="Arial"/>
                  <a:cs typeface="Arial"/>
                </a:rPr>
                <a:t>complete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24"/>
                </a:spcBef>
                <a:buFont typeface="Wingdings"/>
                <a:buChar char=""/>
                <a:tabLst>
                  <a:tab pos="164951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82" dirty="0">
                  <a:latin typeface="Arial"/>
                  <a:cs typeface="Arial"/>
                </a:rPr>
                <a:t>S-20 </a:t>
              </a:r>
              <a:r>
                <a:rPr sz="955" spc="-139" dirty="0">
                  <a:latin typeface="Arial"/>
                  <a:cs typeface="Arial"/>
                </a:rPr>
                <a:t>FNS </a:t>
              </a:r>
              <a:r>
                <a:rPr sz="955" spc="-17" dirty="0">
                  <a:latin typeface="Arial"/>
                  <a:cs typeface="Arial"/>
                </a:rPr>
                <a:t>(or </a:t>
              </a:r>
              <a:r>
                <a:rPr sz="955" spc="-78" dirty="0">
                  <a:latin typeface="Arial"/>
                  <a:cs typeface="Arial"/>
                </a:rPr>
                <a:t>S-10</a:t>
              </a:r>
              <a:r>
                <a:rPr sz="955" spc="-160" dirty="0">
                  <a:latin typeface="Arial"/>
                  <a:cs typeface="Arial"/>
                </a:rPr>
                <a:t> </a:t>
              </a:r>
              <a:r>
                <a:rPr sz="955" spc="-92" dirty="0">
                  <a:latin typeface="Arial"/>
                  <a:cs typeface="Arial"/>
                </a:rPr>
                <a:t>TANF)</a:t>
              </a:r>
              <a:endParaRPr sz="955" dirty="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749387" y="4793742"/>
              <a:ext cx="2248332" cy="1289840"/>
            </a:xfrm>
            <a:prstGeom prst="rect">
              <a:avLst/>
            </a:prstGeom>
          </p:spPr>
          <p:txBody>
            <a:bodyPr vert="horz" wrap="square" lIns="0" tIns="85725" rIns="0" bIns="0" rtlCol="0">
              <a:spAutoFit/>
            </a:bodyPr>
            <a:lstStyle/>
            <a:p>
              <a:pPr marL="8659">
                <a:spcBef>
                  <a:spcPts val="675"/>
                </a:spcBef>
              </a:pPr>
              <a:r>
                <a:rPr sz="955" spc="-58" dirty="0">
                  <a:latin typeface="Arial"/>
                  <a:cs typeface="Arial"/>
                </a:rPr>
                <a:t>Click </a:t>
              </a:r>
              <a:r>
                <a:rPr sz="955" spc="-17" dirty="0">
                  <a:latin typeface="Arial"/>
                  <a:cs typeface="Arial"/>
                </a:rPr>
                <a:t>“Plan”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31" dirty="0">
                  <a:latin typeface="Arial"/>
                  <a:cs typeface="Arial"/>
                </a:rPr>
                <a:t>complete </a:t>
              </a:r>
              <a:r>
                <a:rPr sz="955" spc="7" dirty="0">
                  <a:latin typeface="Arial"/>
                  <a:cs typeface="Arial"/>
                </a:rPr>
                <a:t>with</a:t>
              </a:r>
              <a:r>
                <a:rPr sz="955" spc="-205" dirty="0">
                  <a:latin typeface="Arial"/>
                  <a:cs typeface="Arial"/>
                </a:rPr>
                <a:t> </a:t>
              </a:r>
              <a:r>
                <a:rPr sz="955" spc="-24" dirty="0">
                  <a:latin typeface="Arial"/>
                  <a:cs typeface="Arial"/>
                </a:rPr>
                <a:t>student </a:t>
              </a:r>
              <a:r>
                <a:rPr sz="955" spc="-31" dirty="0">
                  <a:latin typeface="Arial"/>
                  <a:cs typeface="Arial"/>
                </a:rPr>
                <a:t>present</a:t>
              </a:r>
              <a:endParaRPr sz="955">
                <a:latin typeface="Arial"/>
                <a:cs typeface="Arial"/>
              </a:endParaRPr>
            </a:p>
            <a:p>
              <a:pPr marL="8659" marR="350684" indent="155859">
                <a:lnSpc>
                  <a:spcPct val="152100"/>
                </a:lnSpc>
                <a:spcBef>
                  <a:spcPts val="10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37" dirty="0">
                  <a:latin typeface="Arial"/>
                  <a:cs typeface="Arial"/>
                </a:rPr>
                <a:t>Objective </a:t>
              </a:r>
              <a:r>
                <a:rPr sz="955" spc="-65" dirty="0">
                  <a:latin typeface="Arial"/>
                  <a:cs typeface="Arial"/>
                </a:rPr>
                <a:t>Assessment </a:t>
              </a:r>
              <a:r>
                <a:rPr sz="955" spc="-61" dirty="0">
                  <a:latin typeface="Arial"/>
                  <a:cs typeface="Arial"/>
                </a:rPr>
                <a:t>Summary  </a:t>
              </a:r>
              <a:r>
                <a:rPr sz="955" spc="-48" dirty="0">
                  <a:latin typeface="Arial"/>
                  <a:cs typeface="Arial"/>
                </a:rPr>
                <a:t>Add</a:t>
              </a:r>
              <a:endParaRPr sz="955">
                <a:latin typeface="Arial"/>
                <a:cs typeface="Arial"/>
              </a:endParaRPr>
            </a:p>
            <a:p>
              <a:pPr marL="320378" marR="3464" indent="-155859">
                <a:lnSpc>
                  <a:spcPct val="101800"/>
                </a:lnSpc>
                <a:spcBef>
                  <a:spcPts val="85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10" dirty="0">
                  <a:latin typeface="Arial"/>
                  <a:cs typeface="Arial"/>
                </a:rPr>
                <a:t>Initial </a:t>
              </a:r>
              <a:r>
                <a:rPr sz="955" spc="-106" dirty="0">
                  <a:latin typeface="Arial"/>
                  <a:cs typeface="Arial"/>
                </a:rPr>
                <a:t>Case </a:t>
              </a:r>
              <a:r>
                <a:rPr sz="955" spc="-24" dirty="0">
                  <a:latin typeface="Arial"/>
                  <a:cs typeface="Arial"/>
                </a:rPr>
                <a:t>Note-met </a:t>
              </a:r>
              <a:r>
                <a:rPr sz="955" spc="7" dirty="0">
                  <a:latin typeface="Arial"/>
                  <a:cs typeface="Arial"/>
                </a:rPr>
                <a:t>with </a:t>
              </a:r>
              <a:r>
                <a:rPr sz="955" spc="-14" dirty="0">
                  <a:latin typeface="Arial"/>
                  <a:cs typeface="Arial"/>
                </a:rPr>
                <a:t>potential  </a:t>
              </a:r>
              <a:r>
                <a:rPr sz="955" spc="-24" dirty="0">
                  <a:latin typeface="Arial"/>
                  <a:cs typeface="Arial"/>
                </a:rPr>
                <a:t>student </a:t>
              </a:r>
              <a:r>
                <a:rPr sz="955" spc="14" dirty="0">
                  <a:latin typeface="Arial"/>
                  <a:cs typeface="Arial"/>
                </a:rPr>
                <a:t>to </a:t>
              </a:r>
              <a:r>
                <a:rPr sz="955" spc="-65" dirty="0">
                  <a:latin typeface="Arial"/>
                  <a:cs typeface="Arial"/>
                </a:rPr>
                <a:t>discuss </a:t>
              </a:r>
              <a:r>
                <a:rPr sz="955" spc="-112" dirty="0">
                  <a:latin typeface="Arial"/>
                  <a:cs typeface="Arial"/>
                </a:rPr>
                <a:t>MCC </a:t>
              </a:r>
              <a:r>
                <a:rPr sz="955" spc="-68" dirty="0">
                  <a:latin typeface="Arial"/>
                  <a:cs typeface="Arial"/>
                </a:rPr>
                <a:t>SkillUP </a:t>
              </a:r>
              <a:r>
                <a:rPr sz="955" spc="-17" dirty="0">
                  <a:latin typeface="Arial"/>
                  <a:cs typeface="Arial"/>
                </a:rPr>
                <a:t>training  enrollment</a:t>
              </a:r>
              <a:endParaRPr sz="955">
                <a:latin typeface="Arial"/>
                <a:cs typeface="Arial"/>
              </a:endParaRPr>
            </a:p>
            <a:p>
              <a:pPr marL="8659">
                <a:spcBef>
                  <a:spcPts val="24"/>
                </a:spcBef>
              </a:pPr>
              <a:r>
                <a:rPr sz="955" b="1" i="1" spc="-34" dirty="0">
                  <a:latin typeface="Arial"/>
                  <a:cs typeface="Arial"/>
                </a:rPr>
                <a:t>With </a:t>
              </a:r>
              <a:r>
                <a:rPr sz="955" b="1" i="1" spc="-61" dirty="0">
                  <a:latin typeface="Arial"/>
                  <a:cs typeface="Arial"/>
                </a:rPr>
                <a:t>student/soon </a:t>
              </a:r>
              <a:r>
                <a:rPr sz="955" b="1" i="1" spc="-31" dirty="0">
                  <a:latin typeface="Arial"/>
                  <a:cs typeface="Arial"/>
                </a:rPr>
                <a:t>after </a:t>
              </a:r>
              <a:r>
                <a:rPr sz="955" b="1" i="1" spc="-51" dirty="0">
                  <a:latin typeface="Arial"/>
                  <a:cs typeface="Arial"/>
                </a:rPr>
                <a:t>appointment,</a:t>
              </a:r>
              <a:r>
                <a:rPr sz="955" b="1" i="1" spc="-85" dirty="0">
                  <a:latin typeface="Arial"/>
                  <a:cs typeface="Arial"/>
                </a:rPr>
                <a:t> </a:t>
              </a:r>
              <a:r>
                <a:rPr sz="955" b="1" i="1" spc="-65" dirty="0">
                  <a:latin typeface="Arial"/>
                  <a:cs typeface="Arial"/>
                </a:rPr>
                <a:t>add</a:t>
              </a:r>
              <a:endParaRPr sz="955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181292" y="1035176"/>
              <a:ext cx="2011507" cy="1326798"/>
            </a:xfrm>
            <a:prstGeom prst="rect">
              <a:avLst/>
            </a:prstGeom>
          </p:spPr>
          <p:txBody>
            <a:bodyPr vert="horz" wrap="square" lIns="0" tIns="22947" rIns="0" bIns="0" rtlCol="0">
              <a:spAutoFit/>
            </a:bodyPr>
            <a:lstStyle/>
            <a:p>
              <a:pPr marL="320378" indent="-155859">
                <a:spcBef>
                  <a:spcPts val="181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27" dirty="0">
                  <a:latin typeface="Arial"/>
                  <a:cs typeface="Arial"/>
                </a:rPr>
                <a:t>Individual </a:t>
              </a:r>
              <a:r>
                <a:rPr sz="955" spc="-37" dirty="0">
                  <a:latin typeface="Arial"/>
                  <a:cs typeface="Arial"/>
                </a:rPr>
                <a:t>Employment </a:t>
              </a:r>
              <a:r>
                <a:rPr sz="955" spc="-61" dirty="0">
                  <a:latin typeface="Arial"/>
                  <a:cs typeface="Arial"/>
                </a:rPr>
                <a:t>Plan</a:t>
              </a:r>
              <a:r>
                <a:rPr sz="955" spc="-119" dirty="0">
                  <a:latin typeface="Arial"/>
                  <a:cs typeface="Arial"/>
                </a:rPr>
                <a:t> </a:t>
              </a:r>
              <a:r>
                <a:rPr sz="955" spc="-82" dirty="0">
                  <a:latin typeface="Arial"/>
                  <a:cs typeface="Arial"/>
                </a:rPr>
                <a:t>(IEP)</a:t>
              </a:r>
              <a:endParaRPr sz="955" dirty="0">
                <a:latin typeface="Arial"/>
                <a:cs typeface="Arial"/>
              </a:endParaRPr>
            </a:p>
            <a:p>
              <a:pPr marL="8659">
                <a:spcBef>
                  <a:spcPts val="116"/>
                </a:spcBef>
              </a:pPr>
              <a:r>
                <a:rPr sz="955" b="1" i="1" spc="-68" dirty="0">
                  <a:latin typeface="Arial"/>
                  <a:cs typeface="Arial"/>
                </a:rPr>
                <a:t>Reverify </a:t>
              </a:r>
              <a:r>
                <a:rPr sz="955" b="1" i="1" spc="-55" dirty="0">
                  <a:latin typeface="Arial"/>
                  <a:cs typeface="Arial"/>
                </a:rPr>
                <a:t>before </a:t>
              </a:r>
              <a:r>
                <a:rPr sz="955" b="1" i="1" spc="-48" dirty="0">
                  <a:latin typeface="Arial"/>
                  <a:cs typeface="Arial"/>
                </a:rPr>
                <a:t>1</a:t>
              </a:r>
              <a:r>
                <a:rPr sz="920" b="1" i="1" spc="-71" baseline="30864" dirty="0">
                  <a:latin typeface="Arial"/>
                  <a:cs typeface="Arial"/>
                </a:rPr>
                <a:t>st </a:t>
              </a:r>
              <a:r>
                <a:rPr sz="955" b="1" i="1" spc="-61" dirty="0">
                  <a:latin typeface="Arial"/>
                  <a:cs typeface="Arial"/>
                </a:rPr>
                <a:t>day </a:t>
              </a:r>
              <a:r>
                <a:rPr sz="955" b="1" i="1" spc="-51" dirty="0">
                  <a:latin typeface="Arial"/>
                  <a:cs typeface="Arial"/>
                </a:rPr>
                <a:t>of</a:t>
              </a:r>
              <a:r>
                <a:rPr sz="955" b="1" i="1" spc="-78" dirty="0">
                  <a:latin typeface="Arial"/>
                  <a:cs typeface="Arial"/>
                </a:rPr>
                <a:t> </a:t>
              </a:r>
              <a:r>
                <a:rPr sz="955" b="1" i="1" spc="-85" dirty="0">
                  <a:latin typeface="Arial"/>
                  <a:cs typeface="Arial"/>
                </a:rPr>
                <a:t>class.</a:t>
              </a:r>
              <a:endParaRPr sz="955" dirty="0">
                <a:latin typeface="Arial"/>
                <a:cs typeface="Arial"/>
              </a:endParaRPr>
            </a:p>
            <a:p>
              <a:pPr marL="8659">
                <a:spcBef>
                  <a:spcPts val="597"/>
                </a:spcBef>
              </a:pPr>
              <a:r>
                <a:rPr sz="955" b="1" i="1" spc="-65" dirty="0">
                  <a:latin typeface="Arial"/>
                  <a:cs typeface="Arial"/>
                </a:rPr>
                <a:t>When </a:t>
              </a:r>
              <a:r>
                <a:rPr sz="955" b="1" i="1" spc="-102" dirty="0">
                  <a:latin typeface="Arial"/>
                  <a:cs typeface="Arial"/>
                </a:rPr>
                <a:t>class </a:t>
              </a:r>
              <a:r>
                <a:rPr sz="955" b="1" i="1" spc="-82" dirty="0">
                  <a:latin typeface="Arial"/>
                  <a:cs typeface="Arial"/>
                </a:rPr>
                <a:t>begins</a:t>
              </a:r>
              <a:r>
                <a:rPr sz="955" b="1" i="1" dirty="0">
                  <a:latin typeface="Arial"/>
                  <a:cs typeface="Arial"/>
                </a:rPr>
                <a:t> </a:t>
              </a:r>
              <a:r>
                <a:rPr sz="955" b="1" i="1" spc="-65" dirty="0">
                  <a:latin typeface="Arial"/>
                  <a:cs typeface="Arial"/>
                </a:rPr>
                <a:t>add</a:t>
              </a:r>
              <a:endParaRPr sz="955" dirty="0">
                <a:latin typeface="Arial"/>
                <a:cs typeface="Arial"/>
              </a:endParaRPr>
            </a:p>
            <a:p>
              <a:pPr marL="320378" indent="-155859">
                <a:spcBef>
                  <a:spcPts val="60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48" dirty="0">
                  <a:latin typeface="Arial"/>
                  <a:cs typeface="Arial"/>
                </a:rPr>
                <a:t>361, </a:t>
              </a:r>
              <a:r>
                <a:rPr sz="955" spc="3" dirty="0">
                  <a:latin typeface="Arial"/>
                  <a:cs typeface="Arial"/>
                </a:rPr>
                <a:t>for </a:t>
              </a:r>
              <a:r>
                <a:rPr sz="955" spc="-51" dirty="0">
                  <a:latin typeface="Arial"/>
                  <a:cs typeface="Arial"/>
                </a:rPr>
                <a:t>90</a:t>
              </a:r>
              <a:r>
                <a:rPr sz="955" spc="-160" dirty="0">
                  <a:latin typeface="Arial"/>
                  <a:cs typeface="Arial"/>
                </a:rPr>
                <a:t> </a:t>
              </a:r>
              <a:r>
                <a:rPr sz="955" spc="-65" dirty="0">
                  <a:latin typeface="Arial"/>
                  <a:cs typeface="Arial"/>
                </a:rPr>
                <a:t>days</a:t>
              </a:r>
              <a:endParaRPr sz="955" dirty="0">
                <a:latin typeface="Arial"/>
                <a:cs typeface="Arial"/>
              </a:endParaRPr>
            </a:p>
            <a:p>
              <a:pPr marL="8659" marR="3464">
                <a:lnSpc>
                  <a:spcPct val="109700"/>
                </a:lnSpc>
                <a:spcBef>
                  <a:spcPts val="484"/>
                </a:spcBef>
              </a:pPr>
              <a:r>
                <a:rPr sz="955" b="1" i="1" spc="-133" dirty="0">
                  <a:latin typeface="Arial"/>
                  <a:cs typeface="Arial"/>
                </a:rPr>
                <a:t>As </a:t>
              </a:r>
              <a:r>
                <a:rPr sz="955" b="1" i="1" spc="-99" dirty="0">
                  <a:latin typeface="Arial"/>
                  <a:cs typeface="Arial"/>
                </a:rPr>
                <a:t>soon </a:t>
              </a:r>
              <a:r>
                <a:rPr sz="955" b="1" i="1" spc="-92" dirty="0">
                  <a:latin typeface="Arial"/>
                  <a:cs typeface="Arial"/>
                </a:rPr>
                <a:t>as </a:t>
              </a:r>
              <a:r>
                <a:rPr sz="955" b="1" i="1" spc="-82" dirty="0">
                  <a:latin typeface="Arial"/>
                  <a:cs typeface="Arial"/>
                </a:rPr>
                <a:t>possible, </a:t>
              </a:r>
              <a:r>
                <a:rPr sz="955" b="1" i="1" spc="-68" dirty="0">
                  <a:latin typeface="Arial"/>
                  <a:cs typeface="Arial"/>
                </a:rPr>
                <a:t>minimum </a:t>
              </a:r>
              <a:r>
                <a:rPr sz="955" b="1" i="1" spc="-78" dirty="0">
                  <a:latin typeface="Arial"/>
                  <a:cs typeface="Arial"/>
                </a:rPr>
                <a:t>by end </a:t>
              </a:r>
              <a:r>
                <a:rPr sz="955" b="1" i="1" spc="-51" dirty="0">
                  <a:latin typeface="Arial"/>
                  <a:cs typeface="Arial"/>
                </a:rPr>
                <a:t>of  </a:t>
              </a:r>
              <a:r>
                <a:rPr sz="955" b="1" i="1" spc="-61" dirty="0">
                  <a:latin typeface="Arial"/>
                  <a:cs typeface="Arial"/>
                </a:rPr>
                <a:t>month in </a:t>
              </a:r>
              <a:r>
                <a:rPr sz="955" b="1" i="1" spc="-75" dirty="0">
                  <a:latin typeface="Arial"/>
                  <a:cs typeface="Arial"/>
                </a:rPr>
                <a:t>which </a:t>
              </a:r>
              <a:r>
                <a:rPr sz="955" b="1" i="1" spc="-65" dirty="0">
                  <a:latin typeface="Arial"/>
                  <a:cs typeface="Arial"/>
                </a:rPr>
                <a:t>student </a:t>
              </a:r>
              <a:r>
                <a:rPr sz="955" b="1" i="1" spc="-82" dirty="0">
                  <a:latin typeface="Arial"/>
                  <a:cs typeface="Arial"/>
                </a:rPr>
                <a:t>begins </a:t>
              </a:r>
              <a:r>
                <a:rPr sz="955" b="1" i="1" spc="-89" dirty="0">
                  <a:latin typeface="Arial"/>
                  <a:cs typeface="Arial"/>
                </a:rPr>
                <a:t>class-  </a:t>
              </a:r>
              <a:r>
                <a:rPr sz="955" b="1" i="1" spc="-119" dirty="0">
                  <a:latin typeface="Arial"/>
                  <a:cs typeface="Arial"/>
                </a:rPr>
                <a:t>MoJOBS </a:t>
              </a:r>
              <a:r>
                <a:rPr sz="955" b="1" i="1" spc="-75" dirty="0">
                  <a:latin typeface="Arial"/>
                  <a:cs typeface="Arial"/>
                </a:rPr>
                <a:t>Completion</a:t>
              </a:r>
              <a:r>
                <a:rPr sz="955" b="1" i="1" spc="-143" dirty="0">
                  <a:latin typeface="Arial"/>
                  <a:cs typeface="Arial"/>
                </a:rPr>
                <a:t> </a:t>
              </a:r>
              <a:r>
                <a:rPr sz="955" b="1" i="1" spc="-78" dirty="0">
                  <a:latin typeface="Arial"/>
                  <a:cs typeface="Arial"/>
                </a:rPr>
                <a:t>checklist</a:t>
              </a:r>
              <a:endParaRPr sz="955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6078248" y="2450916"/>
              <a:ext cx="2028825" cy="412333"/>
            </a:xfrm>
            <a:prstGeom prst="rect">
              <a:avLst/>
            </a:prstGeom>
          </p:spPr>
          <p:txBody>
            <a:bodyPr vert="horz" wrap="square" lIns="0" tIns="5628" rIns="0" bIns="0" rtlCol="0">
              <a:spAutoFit/>
            </a:bodyPr>
            <a:lstStyle/>
            <a:p>
              <a:pPr marL="8659" marR="3464">
                <a:lnSpc>
                  <a:spcPct val="102099"/>
                </a:lnSpc>
                <a:spcBef>
                  <a:spcPts val="44"/>
                </a:spcBef>
              </a:pPr>
              <a:r>
                <a:rPr sz="955" spc="-48" dirty="0">
                  <a:latin typeface="Arial"/>
                  <a:cs typeface="Arial"/>
                </a:rPr>
                <a:t>Add </a:t>
              </a:r>
              <a:r>
                <a:rPr sz="955" spc="-24" dirty="0">
                  <a:latin typeface="Arial"/>
                  <a:cs typeface="Arial"/>
                </a:rPr>
                <a:t>Activities </a:t>
              </a:r>
              <a:r>
                <a:rPr sz="818" spc="-34" dirty="0">
                  <a:latin typeface="Arial"/>
                  <a:cs typeface="Arial"/>
                </a:rPr>
                <a:t>by clicking </a:t>
              </a:r>
              <a:r>
                <a:rPr sz="818" spc="-72" dirty="0">
                  <a:latin typeface="Arial"/>
                  <a:cs typeface="Arial"/>
                </a:rPr>
                <a:t>+ </a:t>
              </a:r>
              <a:r>
                <a:rPr sz="818" spc="-51" dirty="0">
                  <a:latin typeface="Arial"/>
                  <a:cs typeface="Arial"/>
                </a:rPr>
                <a:t>sign </a:t>
              </a:r>
              <a:r>
                <a:rPr sz="818" spc="-44" dirty="0">
                  <a:latin typeface="Arial"/>
                  <a:cs typeface="Arial"/>
                </a:rPr>
                <a:t>and </a:t>
              </a:r>
              <a:r>
                <a:rPr sz="818" spc="-34" dirty="0">
                  <a:latin typeface="Arial"/>
                  <a:cs typeface="Arial"/>
                </a:rPr>
                <a:t>clicking  </a:t>
              </a:r>
              <a:r>
                <a:rPr sz="818" spc="-20" dirty="0">
                  <a:latin typeface="Arial"/>
                  <a:cs typeface="Arial"/>
                </a:rPr>
                <a:t>“Activities/Enrollment/Services” </a:t>
              </a:r>
              <a:r>
                <a:rPr sz="818" spc="10" dirty="0">
                  <a:latin typeface="Arial"/>
                  <a:cs typeface="Arial"/>
                </a:rPr>
                <a:t>&amp; </a:t>
              </a:r>
              <a:r>
                <a:rPr sz="818" spc="-34" dirty="0">
                  <a:latin typeface="Arial"/>
                  <a:cs typeface="Arial"/>
                </a:rPr>
                <a:t>click </a:t>
              </a:r>
              <a:r>
                <a:rPr sz="818" spc="-31" dirty="0">
                  <a:latin typeface="Arial"/>
                  <a:cs typeface="Arial"/>
                </a:rPr>
                <a:t>“Create  </a:t>
              </a:r>
              <a:r>
                <a:rPr sz="818" spc="-17" dirty="0">
                  <a:latin typeface="Arial"/>
                  <a:cs typeface="Arial"/>
                </a:rPr>
                <a:t>Activity/Enrollment/Service”</a:t>
              </a:r>
              <a:endParaRPr sz="818" dirty="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337328" y="3369062"/>
              <a:ext cx="1364673" cy="1044120"/>
            </a:xfrm>
            <a:prstGeom prst="rect">
              <a:avLst/>
            </a:prstGeom>
          </p:spPr>
          <p:txBody>
            <a:bodyPr vert="horz" wrap="square" lIns="0" tIns="33770" rIns="0" bIns="0" rtlCol="0">
              <a:spAutoFit/>
            </a:bodyPr>
            <a:lstStyle/>
            <a:p>
              <a:pPr marL="164518" indent="-155859">
                <a:spcBef>
                  <a:spcPts val="266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101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8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198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107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8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194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205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8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198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213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8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187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142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4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  <a:p>
              <a:pPr marL="164518" indent="-155859">
                <a:spcBef>
                  <a:spcPts val="198"/>
                </a:spcBef>
                <a:buFont typeface="Wingdings"/>
                <a:buChar char=""/>
                <a:tabLst>
                  <a:tab pos="164518" algn="l"/>
                </a:tabLst>
              </a:pPr>
              <a:r>
                <a:rPr sz="955" spc="-17" dirty="0">
                  <a:latin typeface="Arial"/>
                  <a:cs typeface="Arial"/>
                </a:rPr>
                <a:t>Activity </a:t>
              </a:r>
              <a:r>
                <a:rPr sz="955" spc="-51" dirty="0">
                  <a:latin typeface="Arial"/>
                  <a:cs typeface="Arial"/>
                </a:rPr>
                <a:t>141 </a:t>
              </a:r>
              <a:r>
                <a:rPr sz="955" spc="14" dirty="0">
                  <a:latin typeface="Arial"/>
                  <a:cs typeface="Arial"/>
                </a:rPr>
                <a:t>&amp; </a:t>
              </a:r>
              <a:r>
                <a:rPr sz="955" spc="-78" dirty="0">
                  <a:latin typeface="Arial"/>
                  <a:cs typeface="Arial"/>
                </a:rPr>
                <a:t>case</a:t>
              </a:r>
              <a:r>
                <a:rPr sz="955" spc="-194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note</a:t>
              </a:r>
              <a:endParaRPr sz="955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181293" y="4499939"/>
              <a:ext cx="2120178" cy="1595407"/>
            </a:xfrm>
            <a:prstGeom prst="rect">
              <a:avLst/>
            </a:prstGeom>
          </p:spPr>
          <p:txBody>
            <a:bodyPr vert="horz" wrap="square" lIns="0" tIns="84426" rIns="0" bIns="0" rtlCol="0">
              <a:spAutoFit/>
            </a:bodyPr>
            <a:lstStyle/>
            <a:p>
              <a:pPr marL="8659">
                <a:spcBef>
                  <a:spcPts val="665"/>
                </a:spcBef>
              </a:pPr>
              <a:r>
                <a:rPr sz="955" spc="-95" dirty="0">
                  <a:latin typeface="Arial"/>
                  <a:cs typeface="Arial"/>
                </a:rPr>
                <a:t>As </a:t>
              </a:r>
              <a:r>
                <a:rPr sz="955" spc="-34" dirty="0">
                  <a:latin typeface="Arial"/>
                  <a:cs typeface="Arial"/>
                </a:rPr>
                <a:t>you </a:t>
              </a:r>
              <a:r>
                <a:rPr sz="955" spc="-10" dirty="0">
                  <a:latin typeface="Arial"/>
                  <a:cs typeface="Arial"/>
                </a:rPr>
                <a:t>monitor </a:t>
              </a:r>
              <a:r>
                <a:rPr sz="955" spc="-27" dirty="0">
                  <a:latin typeface="Arial"/>
                  <a:cs typeface="Arial"/>
                </a:rPr>
                <a:t>student </a:t>
              </a:r>
              <a:r>
                <a:rPr sz="955" spc="-48" dirty="0">
                  <a:latin typeface="Arial"/>
                  <a:cs typeface="Arial"/>
                </a:rPr>
                <a:t>progress</a:t>
              </a:r>
              <a:r>
                <a:rPr sz="955" spc="-89" dirty="0">
                  <a:latin typeface="Arial"/>
                  <a:cs typeface="Arial"/>
                </a:rPr>
                <a:t> </a:t>
              </a:r>
              <a:r>
                <a:rPr sz="955" spc="-48" dirty="0">
                  <a:latin typeface="Arial"/>
                  <a:cs typeface="Arial"/>
                </a:rPr>
                <a:t>add</a:t>
              </a:r>
              <a:endParaRPr sz="955" dirty="0">
                <a:latin typeface="Arial"/>
                <a:cs typeface="Arial"/>
              </a:endParaRPr>
            </a:p>
            <a:p>
              <a:pPr marL="8659" marR="693574" indent="155859">
                <a:lnSpc>
                  <a:spcPts val="1745"/>
                </a:lnSpc>
                <a:spcBef>
                  <a:spcPts val="153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65" dirty="0">
                  <a:latin typeface="Arial"/>
                  <a:cs typeface="Arial"/>
                </a:rPr>
                <a:t>Progress </a:t>
              </a:r>
              <a:r>
                <a:rPr sz="955" spc="-106" dirty="0">
                  <a:latin typeface="Arial"/>
                  <a:cs typeface="Arial"/>
                </a:rPr>
                <a:t>Case </a:t>
              </a:r>
              <a:r>
                <a:rPr sz="955" spc="-27" dirty="0">
                  <a:latin typeface="Arial"/>
                  <a:cs typeface="Arial"/>
                </a:rPr>
                <a:t>Note </a:t>
              </a:r>
              <a:r>
                <a:rPr sz="955" spc="-58" dirty="0">
                  <a:latin typeface="Arial"/>
                  <a:cs typeface="Arial"/>
                </a:rPr>
                <a:t>(s)  </a:t>
              </a:r>
              <a:r>
                <a:rPr sz="955" spc="-48" dirty="0">
                  <a:latin typeface="Arial"/>
                  <a:cs typeface="Arial"/>
                </a:rPr>
                <a:t>Add </a:t>
              </a:r>
              <a:r>
                <a:rPr sz="955" spc="14" dirty="0">
                  <a:latin typeface="Arial"/>
                  <a:cs typeface="Arial"/>
                </a:rPr>
                <a:t>to</a:t>
              </a:r>
              <a:r>
                <a:rPr sz="955" spc="-68" dirty="0">
                  <a:latin typeface="Arial"/>
                  <a:cs typeface="Arial"/>
                </a:rPr>
                <a:t> </a:t>
              </a:r>
              <a:r>
                <a:rPr sz="955" spc="-7" dirty="0">
                  <a:latin typeface="Arial"/>
                  <a:cs typeface="Arial"/>
                </a:rPr>
                <a:t>file:</a:t>
              </a:r>
              <a:endParaRPr sz="955" dirty="0">
                <a:latin typeface="Arial"/>
                <a:cs typeface="Arial"/>
              </a:endParaRPr>
            </a:p>
            <a:p>
              <a:pPr marL="8659" indent="155859">
                <a:spcBef>
                  <a:spcPts val="505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89" dirty="0">
                  <a:latin typeface="Arial"/>
                  <a:cs typeface="Arial"/>
                </a:rPr>
                <a:t>ABAWD </a:t>
              </a:r>
              <a:r>
                <a:rPr sz="955" spc="-27" dirty="0">
                  <a:latin typeface="Arial"/>
                  <a:cs typeface="Arial"/>
                </a:rPr>
                <a:t>only, </a:t>
              </a:r>
              <a:r>
                <a:rPr sz="955" spc="-58" dirty="0">
                  <a:latin typeface="Arial"/>
                  <a:cs typeface="Arial"/>
                </a:rPr>
                <a:t>send </a:t>
              </a:r>
              <a:r>
                <a:rPr sz="955" spc="-106" dirty="0">
                  <a:latin typeface="Arial"/>
                  <a:cs typeface="Arial"/>
                </a:rPr>
                <a:t>FS-5</a:t>
              </a:r>
              <a:r>
                <a:rPr sz="955" spc="-61" dirty="0">
                  <a:latin typeface="Arial"/>
                  <a:cs typeface="Arial"/>
                </a:rPr>
                <a:t> </a:t>
              </a:r>
              <a:r>
                <a:rPr sz="955" spc="-17" dirty="0">
                  <a:latin typeface="Arial"/>
                  <a:cs typeface="Arial"/>
                </a:rPr>
                <a:t>monthly</a:t>
              </a:r>
              <a:endParaRPr sz="955" dirty="0">
                <a:latin typeface="Arial"/>
                <a:cs typeface="Arial"/>
              </a:endParaRPr>
            </a:p>
            <a:p>
              <a:pPr marL="8659" indent="155859">
                <a:spcBef>
                  <a:spcPts val="198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85" dirty="0">
                  <a:latin typeface="Arial"/>
                  <a:cs typeface="Arial"/>
                </a:rPr>
                <a:t>NCRC-WorkKeys </a:t>
              </a:r>
              <a:r>
                <a:rPr sz="955" spc="-58" dirty="0">
                  <a:latin typeface="Arial"/>
                  <a:cs typeface="Arial"/>
                </a:rPr>
                <a:t>scores, </a:t>
              </a:r>
              <a:r>
                <a:rPr sz="955" spc="17" dirty="0">
                  <a:latin typeface="Arial"/>
                  <a:cs typeface="Arial"/>
                </a:rPr>
                <a:t>if</a:t>
              </a:r>
              <a:r>
                <a:rPr sz="955" spc="-27" dirty="0">
                  <a:latin typeface="Arial"/>
                  <a:cs typeface="Arial"/>
                </a:rPr>
                <a:t> </a:t>
              </a:r>
              <a:r>
                <a:rPr sz="955" spc="-37" dirty="0">
                  <a:latin typeface="Arial"/>
                  <a:cs typeface="Arial"/>
                </a:rPr>
                <a:t>available</a:t>
              </a:r>
              <a:endParaRPr sz="955" dirty="0">
                <a:latin typeface="Arial"/>
                <a:cs typeface="Arial"/>
              </a:endParaRPr>
            </a:p>
            <a:p>
              <a:pPr marL="8659" indent="155859">
                <a:spcBef>
                  <a:spcPts val="194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20" dirty="0">
                  <a:latin typeface="Arial"/>
                  <a:cs typeface="Arial"/>
                </a:rPr>
                <a:t>Handwritten </a:t>
              </a:r>
              <a:r>
                <a:rPr sz="955" spc="-106" dirty="0">
                  <a:latin typeface="Arial"/>
                  <a:cs typeface="Arial"/>
                </a:rPr>
                <a:t>Case </a:t>
              </a:r>
              <a:r>
                <a:rPr sz="955" spc="-34" dirty="0">
                  <a:latin typeface="Arial"/>
                  <a:cs typeface="Arial"/>
                </a:rPr>
                <a:t>Notes-date,</a:t>
              </a:r>
              <a:r>
                <a:rPr sz="955" spc="-61" dirty="0">
                  <a:latin typeface="Arial"/>
                  <a:cs typeface="Arial"/>
                </a:rPr>
                <a:t> </a:t>
              </a:r>
              <a:r>
                <a:rPr sz="955" spc="-3" dirty="0">
                  <a:latin typeface="Arial"/>
                  <a:cs typeface="Arial"/>
                </a:rPr>
                <a:t>initial</a:t>
              </a:r>
              <a:endParaRPr sz="955" dirty="0">
                <a:latin typeface="Arial"/>
                <a:cs typeface="Arial"/>
              </a:endParaRPr>
            </a:p>
            <a:p>
              <a:pPr marL="8659" indent="155859">
                <a:spcBef>
                  <a:spcPts val="198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48" dirty="0">
                  <a:latin typeface="Arial"/>
                  <a:cs typeface="Arial"/>
                </a:rPr>
                <a:t>Final</a:t>
              </a:r>
              <a:r>
                <a:rPr sz="955" spc="-58" dirty="0">
                  <a:latin typeface="Arial"/>
                  <a:cs typeface="Arial"/>
                </a:rPr>
                <a:t> </a:t>
              </a:r>
              <a:r>
                <a:rPr sz="955" spc="-55" dirty="0">
                  <a:latin typeface="Arial"/>
                  <a:cs typeface="Arial"/>
                </a:rPr>
                <a:t>grades</a:t>
              </a:r>
              <a:endParaRPr sz="955" dirty="0">
                <a:latin typeface="Arial"/>
                <a:cs typeface="Arial"/>
              </a:endParaRPr>
            </a:p>
            <a:p>
              <a:pPr marL="8659" indent="155859">
                <a:spcBef>
                  <a:spcPts val="18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27" dirty="0">
                  <a:latin typeface="Arial"/>
                  <a:cs typeface="Arial"/>
                </a:rPr>
                <a:t>Certificate </a:t>
              </a:r>
              <a:r>
                <a:rPr sz="955" spc="-3" dirty="0">
                  <a:latin typeface="Arial"/>
                  <a:cs typeface="Arial"/>
                </a:rPr>
                <a:t>of</a:t>
              </a:r>
              <a:r>
                <a:rPr sz="955" spc="-82" dirty="0">
                  <a:latin typeface="Arial"/>
                  <a:cs typeface="Arial"/>
                </a:rPr>
                <a:t> </a:t>
              </a:r>
              <a:r>
                <a:rPr sz="955" spc="-34" dirty="0">
                  <a:latin typeface="Arial"/>
                  <a:cs typeface="Arial"/>
                </a:rPr>
                <a:t>Completion</a:t>
              </a:r>
              <a:endParaRPr sz="955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202506" y="2851525"/>
              <a:ext cx="1302933" cy="379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9302" y="2848235"/>
              <a:ext cx="1309688" cy="424728"/>
            </a:xfrm>
            <a:custGeom>
              <a:avLst/>
              <a:gdLst/>
              <a:ahLst/>
              <a:cxnLst/>
              <a:rect l="l" t="t" r="r" b="b"/>
              <a:pathLst>
                <a:path w="1920875" h="622935">
                  <a:moveTo>
                    <a:pt x="0" y="622935"/>
                  </a:moveTo>
                  <a:lnTo>
                    <a:pt x="1920493" y="622935"/>
                  </a:lnTo>
                  <a:lnTo>
                    <a:pt x="1920493" y="0"/>
                  </a:lnTo>
                  <a:lnTo>
                    <a:pt x="0" y="0"/>
                  </a:lnTo>
                  <a:lnTo>
                    <a:pt x="0" y="622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9784" y="1035176"/>
              <a:ext cx="98599" cy="5091113"/>
            </a:xfrm>
            <a:custGeom>
              <a:avLst/>
              <a:gdLst/>
              <a:ahLst/>
              <a:cxnLst/>
              <a:rect l="l" t="t" r="r" b="b"/>
              <a:pathLst>
                <a:path h="7466965">
                  <a:moveTo>
                    <a:pt x="0" y="0"/>
                  </a:moveTo>
                  <a:lnTo>
                    <a:pt x="0" y="746696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77844" y="443292"/>
            <a:ext cx="2251364" cy="1786485"/>
            <a:chOff x="3749386" y="296834"/>
            <a:chExt cx="2251364" cy="1786485"/>
          </a:xfrm>
        </p:grpSpPr>
        <p:sp>
          <p:nvSpPr>
            <p:cNvPr id="23" name="object 2"/>
            <p:cNvSpPr txBox="1"/>
            <p:nvPr/>
          </p:nvSpPr>
          <p:spPr>
            <a:xfrm>
              <a:off x="3749386" y="296834"/>
              <a:ext cx="2218459" cy="811399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320378" indent="-155859">
                <a:spcBef>
                  <a:spcPts val="68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955" spc="-61" dirty="0">
                  <a:latin typeface="Arial"/>
                  <a:cs typeface="Arial"/>
                </a:rPr>
                <a:t>Sent </a:t>
              </a:r>
              <a:r>
                <a:rPr sz="955" spc="-106" dirty="0">
                  <a:latin typeface="Arial"/>
                  <a:cs typeface="Arial"/>
                </a:rPr>
                <a:t>FS-5 </a:t>
              </a:r>
              <a:r>
                <a:rPr sz="955" spc="-34" dirty="0">
                  <a:latin typeface="Arial"/>
                  <a:cs typeface="Arial"/>
                </a:rPr>
                <a:t>upon </a:t>
              </a:r>
              <a:r>
                <a:rPr sz="955" spc="-27" dirty="0">
                  <a:latin typeface="Arial"/>
                  <a:cs typeface="Arial"/>
                </a:rPr>
                <a:t>obtaining</a:t>
              </a:r>
              <a:r>
                <a:rPr sz="955" spc="-177" dirty="0">
                  <a:latin typeface="Arial"/>
                  <a:cs typeface="Arial"/>
                </a:rPr>
                <a:t> </a:t>
              </a:r>
              <a:r>
                <a:rPr sz="955" spc="-27" dirty="0">
                  <a:latin typeface="Arial"/>
                  <a:cs typeface="Arial"/>
                </a:rPr>
                <a:t>employment</a:t>
              </a:r>
              <a:endParaRPr sz="955" dirty="0"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  <a:buChar char=""/>
              </a:pPr>
              <a:endParaRPr sz="989" dirty="0">
                <a:latin typeface="Times New Roman"/>
                <a:cs typeface="Times New Roman"/>
              </a:endParaRPr>
            </a:p>
            <a:p>
              <a:pPr marL="8659">
                <a:spcBef>
                  <a:spcPts val="3"/>
                </a:spcBef>
              </a:pPr>
              <a:r>
                <a:rPr sz="818" spc="-48" dirty="0">
                  <a:latin typeface="Arial"/>
                  <a:cs typeface="Arial"/>
                </a:rPr>
                <a:t>Post </a:t>
              </a:r>
              <a:r>
                <a:rPr sz="818" spc="-27" dirty="0">
                  <a:latin typeface="Arial"/>
                  <a:cs typeface="Arial"/>
                </a:rPr>
                <a:t>program </a:t>
              </a:r>
              <a:r>
                <a:rPr sz="818" spc="-24" dirty="0">
                  <a:latin typeface="Arial"/>
                  <a:cs typeface="Arial"/>
                </a:rPr>
                <a:t>employment</a:t>
              </a:r>
              <a:r>
                <a:rPr sz="818" spc="-61" dirty="0">
                  <a:latin typeface="Arial"/>
                  <a:cs typeface="Arial"/>
                </a:rPr>
                <a:t> </a:t>
              </a:r>
              <a:r>
                <a:rPr sz="818" spc="-37" dirty="0">
                  <a:latin typeface="Arial"/>
                  <a:cs typeface="Arial"/>
                </a:rPr>
                <a:t>check-in</a:t>
              </a:r>
              <a:endParaRPr sz="818" dirty="0">
                <a:latin typeface="Arial"/>
                <a:cs typeface="Arial"/>
              </a:endParaRPr>
            </a:p>
            <a:p>
              <a:pPr marL="320378" indent="-155859">
                <a:spcBef>
                  <a:spcPts val="1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818" spc="-41" dirty="0">
                  <a:latin typeface="Arial"/>
                  <a:cs typeface="Arial"/>
                </a:rPr>
                <a:t>30</a:t>
              </a:r>
              <a:r>
                <a:rPr sz="818" spc="-99" dirty="0">
                  <a:latin typeface="Arial"/>
                  <a:cs typeface="Arial"/>
                </a:rPr>
                <a:t> </a:t>
              </a:r>
              <a:r>
                <a:rPr sz="818" spc="-58" dirty="0">
                  <a:latin typeface="Arial"/>
                  <a:cs typeface="Arial"/>
                </a:rPr>
                <a:t>days</a:t>
              </a:r>
              <a:endParaRPr sz="818" dirty="0">
                <a:latin typeface="Arial"/>
                <a:cs typeface="Arial"/>
              </a:endParaRPr>
            </a:p>
            <a:p>
              <a:pPr marL="320378" indent="-155859">
                <a:spcBef>
                  <a:spcPts val="17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818" spc="-41" dirty="0">
                  <a:latin typeface="Arial"/>
                  <a:cs typeface="Arial"/>
                </a:rPr>
                <a:t>60</a:t>
              </a:r>
              <a:r>
                <a:rPr sz="818" spc="-99" dirty="0">
                  <a:latin typeface="Arial"/>
                  <a:cs typeface="Arial"/>
                </a:rPr>
                <a:t> </a:t>
              </a:r>
              <a:r>
                <a:rPr sz="818" spc="-58" dirty="0">
                  <a:latin typeface="Arial"/>
                  <a:cs typeface="Arial"/>
                </a:rPr>
                <a:t>days</a:t>
              </a:r>
              <a:endParaRPr sz="818" dirty="0">
                <a:latin typeface="Arial"/>
                <a:cs typeface="Arial"/>
              </a:endParaRPr>
            </a:p>
            <a:p>
              <a:pPr marL="320378" indent="-155859">
                <a:spcBef>
                  <a:spcPts val="24"/>
                </a:spcBef>
                <a:buFont typeface="Wingdings"/>
                <a:buChar char=""/>
                <a:tabLst>
                  <a:tab pos="320810" algn="l"/>
                </a:tabLst>
              </a:pPr>
              <a:r>
                <a:rPr sz="818" spc="-41" dirty="0">
                  <a:latin typeface="Arial"/>
                  <a:cs typeface="Arial"/>
                </a:rPr>
                <a:t>90</a:t>
              </a:r>
              <a:r>
                <a:rPr sz="818" spc="-99" dirty="0">
                  <a:latin typeface="Arial"/>
                  <a:cs typeface="Arial"/>
                </a:rPr>
                <a:t> </a:t>
              </a:r>
              <a:r>
                <a:rPr sz="818" spc="-58" dirty="0">
                  <a:latin typeface="Arial"/>
                  <a:cs typeface="Arial"/>
                </a:rPr>
                <a:t>days</a:t>
              </a:r>
              <a:endParaRPr sz="818" dirty="0">
                <a:latin typeface="Arial"/>
                <a:cs typeface="Arial"/>
              </a:endParaRPr>
            </a:p>
          </p:txBody>
        </p:sp>
        <p:sp>
          <p:nvSpPr>
            <p:cNvPr id="24" name="object 3"/>
            <p:cNvSpPr txBox="1"/>
            <p:nvPr/>
          </p:nvSpPr>
          <p:spPr>
            <a:xfrm>
              <a:off x="3749386" y="1488844"/>
              <a:ext cx="2251364" cy="594475"/>
            </a:xfrm>
            <a:prstGeom prst="rect">
              <a:avLst/>
            </a:prstGeom>
          </p:spPr>
          <p:txBody>
            <a:bodyPr vert="horz" wrap="square" lIns="0" tIns="6494" rIns="0" bIns="0" rtlCol="0">
              <a:spAutoFit/>
            </a:bodyPr>
            <a:lstStyle/>
            <a:p>
              <a:pPr marL="8659" marR="3464">
                <a:lnSpc>
                  <a:spcPct val="101699"/>
                </a:lnSpc>
                <a:spcBef>
                  <a:spcPts val="51"/>
                </a:spcBef>
              </a:pPr>
              <a:r>
                <a:rPr sz="818" spc="-78" dirty="0">
                  <a:latin typeface="Arial"/>
                  <a:cs typeface="Arial"/>
                </a:rPr>
                <a:t>HAND </a:t>
              </a:r>
              <a:r>
                <a:rPr sz="818" spc="-92" dirty="0">
                  <a:latin typeface="Arial"/>
                  <a:cs typeface="Arial"/>
                </a:rPr>
                <a:t>WRITTEN </a:t>
              </a:r>
              <a:r>
                <a:rPr sz="818" spc="-139" dirty="0">
                  <a:latin typeface="Arial"/>
                  <a:cs typeface="Arial"/>
                </a:rPr>
                <a:t>CASE </a:t>
              </a:r>
              <a:r>
                <a:rPr sz="818" spc="-102" dirty="0">
                  <a:latin typeface="Arial"/>
                  <a:cs typeface="Arial"/>
                </a:rPr>
                <a:t>NOTES: </a:t>
              </a:r>
              <a:r>
                <a:rPr sz="818" spc="-82" dirty="0">
                  <a:latin typeface="Arial"/>
                  <a:cs typeface="Arial"/>
                </a:rPr>
                <a:t>As </a:t>
              </a:r>
              <a:r>
                <a:rPr sz="818" spc="-37" dirty="0">
                  <a:latin typeface="Arial"/>
                  <a:cs typeface="Arial"/>
                </a:rPr>
                <a:t>needed, </a:t>
              </a:r>
              <a:r>
                <a:rPr sz="818" spc="-41" dirty="0">
                  <a:latin typeface="Arial"/>
                  <a:cs typeface="Arial"/>
                </a:rPr>
                <a:t>add </a:t>
              </a:r>
              <a:r>
                <a:rPr sz="818" spc="-65" dirty="0">
                  <a:latin typeface="Arial"/>
                  <a:cs typeface="Arial"/>
                </a:rPr>
                <a:t>a </a:t>
              </a:r>
              <a:r>
                <a:rPr sz="818" spc="-34" dirty="0">
                  <a:latin typeface="Arial"/>
                  <a:cs typeface="Arial"/>
                </a:rPr>
                <a:t>hand  </a:t>
              </a:r>
              <a:r>
                <a:rPr sz="818" spc="3" dirty="0">
                  <a:latin typeface="Arial"/>
                  <a:cs typeface="Arial"/>
                </a:rPr>
                <a:t>written </a:t>
              </a:r>
              <a:r>
                <a:rPr sz="818" spc="-68" dirty="0">
                  <a:latin typeface="Arial"/>
                  <a:cs typeface="Arial"/>
                </a:rPr>
                <a:t>case </a:t>
              </a:r>
              <a:r>
                <a:rPr sz="818" spc="-17" dirty="0">
                  <a:latin typeface="Arial"/>
                  <a:cs typeface="Arial"/>
                </a:rPr>
                <a:t>note, </a:t>
              </a:r>
              <a:r>
                <a:rPr sz="818" spc="-24" dirty="0">
                  <a:latin typeface="Arial"/>
                  <a:cs typeface="Arial"/>
                </a:rPr>
                <a:t>date, </a:t>
              </a:r>
              <a:r>
                <a:rPr sz="818" spc="10" dirty="0">
                  <a:latin typeface="Arial"/>
                  <a:cs typeface="Arial"/>
                </a:rPr>
                <a:t>&amp; </a:t>
              </a:r>
              <a:r>
                <a:rPr sz="818" spc="-3" dirty="0">
                  <a:latin typeface="Arial"/>
                  <a:cs typeface="Arial"/>
                </a:rPr>
                <a:t>initial </a:t>
              </a:r>
              <a:r>
                <a:rPr sz="818" spc="-17" dirty="0">
                  <a:latin typeface="Arial"/>
                  <a:cs typeface="Arial"/>
                </a:rPr>
                <a:t>re: </a:t>
              </a:r>
              <a:r>
                <a:rPr sz="818" spc="-24" dirty="0">
                  <a:latin typeface="Arial"/>
                  <a:cs typeface="Arial"/>
                </a:rPr>
                <a:t>student’s  </a:t>
              </a:r>
              <a:r>
                <a:rPr sz="818" spc="-41" dirty="0">
                  <a:latin typeface="Arial"/>
                  <a:cs typeface="Arial"/>
                </a:rPr>
                <a:t>progress </a:t>
              </a:r>
              <a:r>
                <a:rPr sz="818" spc="-10" dirty="0">
                  <a:latin typeface="Arial"/>
                  <a:cs typeface="Arial"/>
                </a:rPr>
                <a:t>or </a:t>
              </a:r>
              <a:r>
                <a:rPr sz="818" spc="-17" dirty="0">
                  <a:latin typeface="Arial"/>
                  <a:cs typeface="Arial"/>
                </a:rPr>
                <a:t>re: </a:t>
              </a:r>
              <a:r>
                <a:rPr sz="818" spc="-78" dirty="0">
                  <a:latin typeface="Arial"/>
                  <a:cs typeface="Arial"/>
                </a:rPr>
                <a:t>MoJOBs</a:t>
              </a:r>
              <a:r>
                <a:rPr sz="818" spc="-106" dirty="0">
                  <a:latin typeface="Arial"/>
                  <a:cs typeface="Arial"/>
                </a:rPr>
                <a:t> </a:t>
              </a:r>
              <a:r>
                <a:rPr sz="818" spc="-27" dirty="0">
                  <a:latin typeface="Arial"/>
                  <a:cs typeface="Arial"/>
                </a:rPr>
                <a:t>needs/errors/concerns.</a:t>
              </a:r>
              <a:endParaRPr sz="818" dirty="0">
                <a:latin typeface="Arial"/>
                <a:cs typeface="Arial"/>
              </a:endParaRPr>
            </a:p>
            <a:p>
              <a:pPr marL="8659">
                <a:spcBef>
                  <a:spcPts val="562"/>
                </a:spcBef>
              </a:pPr>
              <a:r>
                <a:rPr sz="818" spc="-37" dirty="0">
                  <a:latin typeface="Arial"/>
                  <a:cs typeface="Arial"/>
                </a:rPr>
                <a:t>Transfer </a:t>
              </a:r>
              <a:r>
                <a:rPr sz="818" dirty="0">
                  <a:latin typeface="Arial"/>
                  <a:cs typeface="Arial"/>
                </a:rPr>
                <a:t>written </a:t>
              </a:r>
              <a:r>
                <a:rPr sz="818" spc="-44" dirty="0">
                  <a:latin typeface="Arial"/>
                  <a:cs typeface="Arial"/>
                </a:rPr>
                <a:t>progress </a:t>
              </a:r>
              <a:r>
                <a:rPr sz="818" spc="-31" dirty="0">
                  <a:latin typeface="Arial"/>
                  <a:cs typeface="Arial"/>
                </a:rPr>
                <a:t>notes </a:t>
              </a:r>
              <a:r>
                <a:rPr sz="818" spc="10" dirty="0">
                  <a:latin typeface="Arial"/>
                  <a:cs typeface="Arial"/>
                </a:rPr>
                <a:t>to</a:t>
              </a:r>
              <a:r>
                <a:rPr sz="818" spc="-119" dirty="0">
                  <a:latin typeface="Arial"/>
                  <a:cs typeface="Arial"/>
                </a:rPr>
                <a:t> </a:t>
              </a:r>
              <a:r>
                <a:rPr sz="818" spc="-82" dirty="0">
                  <a:latin typeface="Arial"/>
                  <a:cs typeface="Arial"/>
                </a:rPr>
                <a:t>MoJOBS.</a:t>
              </a:r>
              <a:endParaRPr sz="818" dirty="0">
                <a:latin typeface="Arial"/>
                <a:cs typeface="Arial"/>
              </a:endParaRPr>
            </a:p>
          </p:txBody>
        </p:sp>
      </p:grpSp>
      <p:graphicFrame>
        <p:nvGraphicFramePr>
          <p:cNvPr id="2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5167"/>
              </p:ext>
            </p:extLst>
          </p:nvPr>
        </p:nvGraphicFramePr>
        <p:xfrm>
          <a:off x="7013223" y="2250663"/>
          <a:ext cx="2240540" cy="419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2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47511"/>
              </p:ext>
            </p:extLst>
          </p:nvPr>
        </p:nvGraphicFramePr>
        <p:xfrm>
          <a:off x="9629612" y="547423"/>
          <a:ext cx="2240973" cy="5894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1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0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sp>
        <p:nvSpPr>
          <p:cNvPr id="27" name="object 6"/>
          <p:cNvSpPr/>
          <p:nvPr/>
        </p:nvSpPr>
        <p:spPr>
          <a:xfrm>
            <a:off x="9449232" y="443292"/>
            <a:ext cx="0" cy="6102494"/>
          </a:xfrm>
          <a:custGeom>
            <a:avLst/>
            <a:gdLst/>
            <a:ahLst/>
            <a:cxnLst/>
            <a:rect l="l" t="t" r="r" b="b"/>
            <a:pathLst>
              <a:path h="8950325">
                <a:moveTo>
                  <a:pt x="0" y="0"/>
                </a:moveTo>
                <a:lnTo>
                  <a:pt x="0" y="895019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4651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838" y="924271"/>
            <a:ext cx="240289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spc="24" dirty="0">
                <a:solidFill>
                  <a:prstClr val="black"/>
                </a:solidFill>
                <a:latin typeface="Georgia"/>
                <a:cs typeface="Georgia"/>
              </a:rPr>
              <a:t>STLCC </a:t>
            </a:r>
            <a:r>
              <a:rPr sz="1227" dirty="0">
                <a:solidFill>
                  <a:prstClr val="black"/>
                </a:solidFill>
                <a:latin typeface="Georgia"/>
                <a:cs typeface="Georgia"/>
              </a:rPr>
              <a:t>SkillUP </a:t>
            </a:r>
            <a:r>
              <a:rPr sz="1227" spc="-27" dirty="0">
                <a:solidFill>
                  <a:prstClr val="black"/>
                </a:solidFill>
                <a:latin typeface="Georgia"/>
                <a:cs typeface="Georgia"/>
              </a:rPr>
              <a:t>First </a:t>
            </a:r>
            <a:r>
              <a:rPr sz="1227" dirty="0">
                <a:solidFill>
                  <a:prstClr val="black"/>
                </a:solidFill>
                <a:latin typeface="Georgia"/>
                <a:cs typeface="Georgia"/>
              </a:rPr>
              <a:t>Contact</a:t>
            </a:r>
            <a:r>
              <a:rPr sz="1227"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1227" spc="-20" dirty="0">
                <a:solidFill>
                  <a:prstClr val="black"/>
                </a:solidFill>
                <a:latin typeface="Georgia"/>
                <a:cs typeface="Georgia"/>
              </a:rPr>
              <a:t>Form</a:t>
            </a:r>
            <a:endParaRPr sz="1227">
              <a:solidFill>
                <a:prstClr val="black"/>
              </a:solidFill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52241"/>
              </p:ext>
            </p:extLst>
          </p:nvPr>
        </p:nvGraphicFramePr>
        <p:xfrm>
          <a:off x="1037220" y="1220759"/>
          <a:ext cx="4048991" cy="95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47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700" spc="-40" dirty="0">
                          <a:latin typeface="Trebuchet MS"/>
                          <a:cs typeface="Trebuchet MS"/>
                        </a:rPr>
                        <a:t>Name-</a:t>
                      </a:r>
                      <a:r>
                        <a:rPr sz="7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60" dirty="0">
                          <a:latin typeface="Trebuchet MS"/>
                          <a:cs typeface="Trebuchet MS"/>
                        </a:rPr>
                        <a:t>First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700" spc="-50" dirty="0">
                          <a:latin typeface="Trebuchet MS"/>
                          <a:cs typeface="Trebuchet MS"/>
                        </a:rPr>
                        <a:t>Name-Last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33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50" dirty="0">
                          <a:latin typeface="Trebuchet MS"/>
                          <a:cs typeface="Trebuchet MS"/>
                        </a:rPr>
                        <a:t>Telephone</a:t>
                      </a:r>
                      <a:r>
                        <a:rPr sz="7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30" dirty="0">
                          <a:latin typeface="Trebuchet MS"/>
                          <a:cs typeface="Trebuchet MS"/>
                        </a:rPr>
                        <a:t>#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35" dirty="0">
                          <a:latin typeface="Trebuchet MS"/>
                          <a:cs typeface="Trebuchet MS"/>
                        </a:rPr>
                        <a:t>Address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45" dirty="0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sz="700" spc="-4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7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45" dirty="0">
                          <a:latin typeface="Trebuchet MS"/>
                          <a:cs typeface="Trebuchet MS"/>
                        </a:rPr>
                        <a:t>Birth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55" dirty="0">
                          <a:latin typeface="Trebuchet MS"/>
                          <a:cs typeface="Trebuchet MS"/>
                        </a:rPr>
                        <a:t>Email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700" spc="-50" dirty="0">
                          <a:latin typeface="Trebuchet MS"/>
                          <a:cs typeface="Trebuchet MS"/>
                        </a:rPr>
                        <a:t>Referred</a:t>
                      </a:r>
                      <a:r>
                        <a:rPr sz="7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35" dirty="0">
                          <a:latin typeface="Trebuchet MS"/>
                          <a:cs typeface="Trebuchet MS"/>
                        </a:rPr>
                        <a:t>By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700" spc="-60" dirty="0">
                          <a:latin typeface="Trebuchet MS"/>
                          <a:cs typeface="Trebuchet MS"/>
                        </a:rPr>
                        <a:t>Last </a:t>
                      </a:r>
                      <a:r>
                        <a:rPr sz="700" spc="-20" dirty="0">
                          <a:latin typeface="Trebuchet MS"/>
                          <a:cs typeface="Trebuchet MS"/>
                        </a:rPr>
                        <a:t>4 </a:t>
                      </a:r>
                      <a:r>
                        <a:rPr sz="700" spc="-50" dirty="0">
                          <a:latin typeface="Trebuchet MS"/>
                          <a:cs typeface="Trebuchet MS"/>
                        </a:rPr>
                        <a:t>digits</a:t>
                      </a:r>
                      <a:r>
                        <a:rPr sz="7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30" dirty="0">
                          <a:latin typeface="Trebuchet MS"/>
                          <a:cs typeface="Trebuchet MS"/>
                        </a:rPr>
                        <a:t>SS#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60" dirty="0">
                          <a:latin typeface="Trebuchet MS"/>
                          <a:cs typeface="Trebuchet MS"/>
                        </a:rPr>
                        <a:t>Today’s</a:t>
                      </a:r>
                      <a:r>
                        <a:rPr sz="7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45" dirty="0">
                          <a:latin typeface="Trebuchet MS"/>
                          <a:cs typeface="Trebuchet MS"/>
                        </a:rPr>
                        <a:t>Date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700" spc="-50" dirty="0">
                          <a:latin typeface="Trebuchet MS"/>
                          <a:cs typeface="Trebuchet MS"/>
                        </a:rPr>
                        <a:t>DCN, </a:t>
                      </a:r>
                      <a:r>
                        <a:rPr sz="700" spc="-65" dirty="0"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7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30" dirty="0">
                          <a:latin typeface="Trebuchet MS"/>
                          <a:cs typeface="Trebuchet MS"/>
                        </a:rPr>
                        <a:t>known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0936" y="2371984"/>
            <a:ext cx="3648941" cy="70457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25986" defTabSz="623438">
              <a:spcBef>
                <a:spcPts val="68"/>
              </a:spcBef>
            </a:pPr>
            <a:r>
              <a:rPr sz="818" spc="-7" dirty="0">
                <a:solidFill>
                  <a:prstClr val="black"/>
                </a:solidFill>
                <a:latin typeface="Georgia"/>
                <a:cs typeface="Georgia"/>
              </a:rPr>
              <a:t>Please </a:t>
            </a:r>
            <a:r>
              <a:rPr sz="818" spc="-3" dirty="0">
                <a:solidFill>
                  <a:prstClr val="black"/>
                </a:solidFill>
                <a:latin typeface="Georgia"/>
                <a:cs typeface="Georgia"/>
              </a:rPr>
              <a:t>complete </a:t>
            </a:r>
            <a:r>
              <a:rPr sz="818" spc="-10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818" spc="10" dirty="0">
                <a:solidFill>
                  <a:prstClr val="black"/>
                </a:solidFill>
                <a:latin typeface="Georgia"/>
                <a:cs typeface="Georgia"/>
              </a:rPr>
              <a:t>following </a:t>
            </a:r>
            <a:r>
              <a:rPr sz="818" spc="-7" dirty="0">
                <a:solidFill>
                  <a:prstClr val="black"/>
                </a:solidFill>
                <a:latin typeface="Georgia"/>
                <a:cs typeface="Georgia"/>
              </a:rPr>
              <a:t>as </a:t>
            </a:r>
            <a:r>
              <a:rPr sz="818" spc="-3" dirty="0">
                <a:solidFill>
                  <a:prstClr val="black"/>
                </a:solidFill>
                <a:latin typeface="Georgia"/>
                <a:cs typeface="Georgia"/>
              </a:rPr>
              <a:t>part </a:t>
            </a:r>
            <a:r>
              <a:rPr sz="818" spc="3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818" spc="14" dirty="0">
                <a:solidFill>
                  <a:prstClr val="black"/>
                </a:solidFill>
                <a:latin typeface="Georgia"/>
                <a:cs typeface="Georgia"/>
              </a:rPr>
              <a:t>your </a:t>
            </a:r>
            <a:r>
              <a:rPr sz="818" spc="-7" dirty="0">
                <a:solidFill>
                  <a:prstClr val="black"/>
                </a:solidFill>
                <a:latin typeface="Georgia"/>
                <a:cs typeface="Georgia"/>
              </a:rPr>
              <a:t>initial </a:t>
            </a:r>
            <a:r>
              <a:rPr sz="818" spc="-10" dirty="0">
                <a:solidFill>
                  <a:prstClr val="black"/>
                </a:solidFill>
                <a:latin typeface="Georgia"/>
                <a:cs typeface="Georgia"/>
              </a:rPr>
              <a:t>contact </a:t>
            </a:r>
            <a:r>
              <a:rPr sz="818" spc="14" dirty="0">
                <a:solidFill>
                  <a:prstClr val="black"/>
                </a:solidFill>
                <a:latin typeface="Georgia"/>
                <a:cs typeface="Georgia"/>
              </a:rPr>
              <a:t>with</a:t>
            </a:r>
            <a:r>
              <a:rPr sz="818" spc="139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818" spc="-10" dirty="0">
                <a:solidFill>
                  <a:prstClr val="black"/>
                </a:solidFill>
                <a:latin typeface="Georgia"/>
                <a:cs typeface="Georgia"/>
              </a:rPr>
              <a:t>participant:</a:t>
            </a:r>
            <a:endParaRPr sz="818">
              <a:solidFill>
                <a:prstClr val="black"/>
              </a:solidFill>
              <a:latin typeface="Georgia"/>
              <a:cs typeface="Georgia"/>
            </a:endParaRPr>
          </a:p>
          <a:p>
            <a:pPr marL="165384" indent="-156725" defTabSz="623438">
              <a:spcBef>
                <a:spcPts val="637"/>
              </a:spcBef>
              <a:buSzPct val="91666"/>
              <a:buFontTx/>
              <a:buAutoNum type="arabicPeriod"/>
              <a:tabLst>
                <a:tab pos="165816" algn="l"/>
              </a:tabLst>
            </a:pP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What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type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educational training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looking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for?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buFont typeface="Times New Roman"/>
              <a:buAutoNum type="arabicPeriod"/>
            </a:pPr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7"/>
              </a:spcBef>
              <a:buFont typeface="Times New Roman"/>
              <a:buAutoNum type="arabicPeriod"/>
            </a:pPr>
            <a:endParaRPr sz="6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5384" indent="-156725" defTabSz="623438">
              <a:buSzPct val="91666"/>
              <a:buFontTx/>
              <a:buAutoNum type="arabicPeriod"/>
              <a:tabLst>
                <a:tab pos="165816" algn="l"/>
              </a:tabLst>
            </a:pP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What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your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career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goal?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936" y="3423544"/>
            <a:ext cx="2342284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2206278" algn="l"/>
              </a:tabLst>
            </a:pPr>
            <a:r>
              <a:rPr sz="750" spc="7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750" spc="3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750" dirty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sz="750" spc="-9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ou </a:t>
            </a:r>
            <a:r>
              <a:rPr sz="818" spc="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818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our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HS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 diploma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818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?  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No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936" y="3961967"/>
            <a:ext cx="334154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50" spc="7" dirty="0">
                <a:solidFill>
                  <a:prstClr val="black"/>
                </a:solidFill>
                <a:latin typeface="Times New Roman"/>
                <a:cs typeface="Times New Roman"/>
              </a:rPr>
              <a:t>4.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want </a:t>
            </a:r>
            <a:r>
              <a:rPr sz="818" spc="24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reduce or eliminate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your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SNAP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benefits </a:t>
            </a:r>
            <a:r>
              <a:rPr sz="818" spc="7" dirty="0">
                <a:solidFill>
                  <a:prstClr val="black"/>
                </a:solidFill>
                <a:latin typeface="Times New Roman"/>
                <a:cs typeface="Times New Roman"/>
              </a:rPr>
              <a:t>with this</a:t>
            </a:r>
            <a:r>
              <a:rPr sz="818" spc="-10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training?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936" y="4458652"/>
            <a:ext cx="3257550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50" spc="7" dirty="0">
                <a:solidFill>
                  <a:prstClr val="black"/>
                </a:solidFill>
                <a:latin typeface="Times New Roman"/>
                <a:cs typeface="Times New Roman"/>
              </a:rPr>
              <a:t>5. 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818" spc="-15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spc="7" dirty="0">
                <a:solidFill>
                  <a:prstClr val="black"/>
                </a:solidFill>
                <a:latin typeface="Times New Roman"/>
                <a:cs typeface="Times New Roman"/>
              </a:rPr>
              <a:t>and are </a:t>
            </a:r>
            <a:r>
              <a:rPr sz="818" spc="10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spc="7" dirty="0">
                <a:solidFill>
                  <a:prstClr val="black"/>
                </a:solidFill>
                <a:latin typeface="Times New Roman"/>
                <a:cs typeface="Times New Roman"/>
              </a:rPr>
              <a:t>willing </a:t>
            </a:r>
            <a:r>
              <a:rPr sz="818" spc="24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work full-time (after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your </a:t>
            </a:r>
            <a:r>
              <a:rPr sz="818" spc="3" dirty="0">
                <a:solidFill>
                  <a:prstClr val="black"/>
                </a:solidFill>
                <a:latin typeface="Times New Roman"/>
                <a:cs typeface="Times New Roman"/>
              </a:rPr>
              <a:t>training ends)?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4691" y="4458652"/>
            <a:ext cx="48837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346354" algn="l"/>
              </a:tabLst>
            </a:pPr>
            <a:r>
              <a:rPr sz="818" spc="41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spc="4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818" spc="4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936" y="4955338"/>
            <a:ext cx="2189884" cy="38634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2053449" algn="l"/>
              </a:tabLst>
            </a:pPr>
            <a:r>
              <a:rPr sz="750" spc="7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750" spc="3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75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750" spc="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818" spc="-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yo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818" spc="-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receiv</a:t>
            </a:r>
            <a:r>
              <a:rPr sz="818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818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818" spc="24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spc="-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other</a:t>
            </a:r>
            <a:r>
              <a:rPr sz="818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nefi</a:t>
            </a:r>
            <a:r>
              <a:rPr sz="818" spc="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s?</a:t>
            </a:r>
            <a:r>
              <a:rPr sz="818" spc="-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7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818" spc="-4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818" spc="-3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4"/>
              </a:spcBef>
            </a:pP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986" defTabSz="623438"/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818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yes,</a:t>
            </a:r>
            <a:r>
              <a:rPr sz="818" spc="-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818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7" dirty="0">
                <a:solidFill>
                  <a:prstClr val="black"/>
                </a:solidFill>
                <a:latin typeface="Times New Roman"/>
                <a:cs typeface="Times New Roman"/>
              </a:rPr>
              <a:t>working</a:t>
            </a:r>
            <a:r>
              <a:rPr sz="818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sz="818" spc="-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this</a:t>
            </a:r>
            <a:r>
              <a:rPr sz="818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affect</a:t>
            </a:r>
            <a:r>
              <a:rPr sz="818" spc="-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your</a:t>
            </a:r>
            <a:r>
              <a:rPr sz="818" spc="-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14" dirty="0">
                <a:solidFill>
                  <a:prstClr val="black"/>
                </a:solidFill>
                <a:latin typeface="Times New Roman"/>
                <a:cs typeface="Times New Roman"/>
              </a:rPr>
              <a:t>benefits?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936" y="5701665"/>
            <a:ext cx="4042064" cy="501764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65384" indent="-156725" defTabSz="623438">
              <a:spcBef>
                <a:spcPts val="68"/>
              </a:spcBef>
              <a:buSzPct val="91666"/>
              <a:buFontTx/>
              <a:buAutoNum type="arabicPeriod" startAt="7"/>
              <a:tabLst>
                <a:tab pos="165816" algn="l"/>
                <a:tab pos="3718547" algn="l"/>
              </a:tabLst>
            </a:pP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willing to maintain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regular contact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via phone,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email,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818" spc="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in-person?  </a:t>
            </a:r>
            <a:r>
              <a:rPr sz="818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Yes	No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buFont typeface="Times New Roman"/>
              <a:buAutoNum type="arabicPeriod" startAt="7"/>
            </a:pPr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4"/>
              </a:spcBef>
              <a:buFont typeface="Times New Roman"/>
              <a:buAutoNum type="arabicPeriod" startAt="7"/>
            </a:pPr>
            <a:endParaRPr sz="6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5384" indent="-156725" defTabSz="623438">
              <a:spcBef>
                <a:spcPts val="3"/>
              </a:spcBef>
              <a:buSzPct val="91666"/>
              <a:buFontTx/>
              <a:buAutoNum type="arabicPeriod" startAt="7"/>
              <a:tabLst>
                <a:tab pos="165816" algn="l"/>
              </a:tabLst>
            </a:pP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think of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anything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that would keep </a:t>
            </a:r>
            <a:r>
              <a:rPr sz="818" spc="-7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from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meeting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these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expectations at </a:t>
            </a:r>
            <a:r>
              <a:rPr sz="818" dirty="0">
                <a:solidFill>
                  <a:prstClr val="black"/>
                </a:solidFill>
                <a:latin typeface="Times New Roman"/>
                <a:cs typeface="Times New Roman"/>
              </a:rPr>
              <a:t>this</a:t>
            </a:r>
            <a:r>
              <a:rPr sz="818" spc="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time?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7013" y="252144"/>
            <a:ext cx="1794164" cy="4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91839" y="200198"/>
            <a:ext cx="1363807" cy="54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29746" y="200198"/>
            <a:ext cx="4648634" cy="6389382"/>
            <a:chOff x="3749386" y="293717"/>
            <a:chExt cx="4648634" cy="6389382"/>
          </a:xfrm>
        </p:grpSpPr>
        <p:sp>
          <p:nvSpPr>
            <p:cNvPr id="15" name="object 2"/>
            <p:cNvSpPr txBox="1"/>
            <p:nvPr/>
          </p:nvSpPr>
          <p:spPr>
            <a:xfrm>
              <a:off x="3749386" y="6611389"/>
              <a:ext cx="402648" cy="7171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409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Revised </a:t>
              </a:r>
              <a:r>
                <a:rPr sz="409" dirty="0">
                  <a:solidFill>
                    <a:prstClr val="black"/>
                  </a:solidFill>
                  <a:latin typeface="Times New Roman"/>
                  <a:cs typeface="Times New Roman"/>
                </a:rPr>
                <a:t>9/25/18</a:t>
              </a:r>
              <a:r>
                <a:rPr sz="409" spc="-37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409" spc="3" dirty="0">
                  <a:solidFill>
                    <a:prstClr val="black"/>
                  </a:solidFill>
                  <a:latin typeface="Times New Roman"/>
                  <a:cs typeface="Times New Roman"/>
                </a:rPr>
                <a:t>tf</a:t>
              </a:r>
              <a:endParaRPr sz="409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bject 3"/>
            <p:cNvSpPr txBox="1"/>
            <p:nvPr/>
          </p:nvSpPr>
          <p:spPr>
            <a:xfrm>
              <a:off x="4804237" y="293717"/>
              <a:ext cx="2582574" cy="393464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algn="ctr" defTabSz="623438">
                <a:lnSpc>
                  <a:spcPts val="1128"/>
                </a:lnSpc>
                <a:spcBef>
                  <a:spcPts val="68"/>
                </a:spcBef>
              </a:pPr>
              <a:r>
                <a:rPr sz="955" b="1" spc="-3" dirty="0">
                  <a:solidFill>
                    <a:prstClr val="black"/>
                  </a:solidFill>
                  <a:latin typeface="Arial"/>
                  <a:cs typeface="Arial"/>
                </a:rPr>
                <a:t>SkillUP Eligibility and DCN Verification</a:t>
              </a:r>
              <a:r>
                <a:rPr sz="955" b="1" spc="-14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955" b="1" spc="-3" dirty="0">
                  <a:solidFill>
                    <a:prstClr val="black"/>
                  </a:solidFill>
                  <a:latin typeface="Arial"/>
                  <a:cs typeface="Arial"/>
                </a:rPr>
                <a:t>Form</a:t>
              </a:r>
              <a:endParaRPr sz="955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866" algn="ctr" defTabSz="623438">
                <a:lnSpc>
                  <a:spcPts val="944"/>
                </a:lnSpc>
              </a:pPr>
              <a:r>
                <a:rPr sz="818" b="1" spc="-3" dirty="0">
                  <a:solidFill>
                    <a:prstClr val="black"/>
                  </a:solidFill>
                  <a:latin typeface="Arial"/>
                  <a:cs typeface="Arial"/>
                </a:rPr>
                <a:t>(one </a:t>
              </a:r>
              <a:r>
                <a:rPr sz="818" b="1" dirty="0">
                  <a:solidFill>
                    <a:prstClr val="black"/>
                  </a:solidFill>
                  <a:latin typeface="Arial"/>
                  <a:cs typeface="Arial"/>
                </a:rPr>
                <a:t>client </a:t>
              </a:r>
              <a:r>
                <a:rPr sz="818" b="1" spc="-3" dirty="0">
                  <a:solidFill>
                    <a:prstClr val="black"/>
                  </a:solidFill>
                  <a:latin typeface="Arial"/>
                  <a:cs typeface="Arial"/>
                </a:rPr>
                <a:t>per</a:t>
              </a:r>
              <a:r>
                <a:rPr sz="818" b="1" spc="-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818" b="1" dirty="0">
                  <a:solidFill>
                    <a:prstClr val="black"/>
                  </a:solidFill>
                  <a:latin typeface="Arial"/>
                  <a:cs typeface="Arial"/>
                </a:rPr>
                <a:t>form)</a:t>
              </a:r>
              <a:endParaRPr sz="818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866" algn="ctr" defTabSz="623438">
                <a:lnSpc>
                  <a:spcPts val="961"/>
                </a:lnSpc>
              </a:pPr>
              <a:r>
                <a:rPr sz="818" b="1" dirty="0">
                  <a:solidFill>
                    <a:prstClr val="black"/>
                  </a:solidFill>
                  <a:latin typeface="Arial"/>
                  <a:cs typeface="Arial"/>
                </a:rPr>
                <a:t>Send </a:t>
              </a:r>
              <a:r>
                <a:rPr sz="818" b="1" spc="-3" dirty="0">
                  <a:solidFill>
                    <a:prstClr val="black"/>
                  </a:solidFill>
                  <a:latin typeface="Arial"/>
                  <a:cs typeface="Arial"/>
                </a:rPr>
                <a:t>to: </a:t>
              </a:r>
              <a:r>
                <a:rPr sz="818" spc="-3" dirty="0">
                  <a:solidFill>
                    <a:prstClr val="black"/>
                  </a:solidFill>
                  <a:latin typeface="Arial"/>
                  <a:cs typeface="Arial"/>
                </a:rPr>
                <a:t>to</a:t>
              </a:r>
              <a:r>
                <a:rPr sz="818" spc="1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818" u="sng" spc="-3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4"/>
                </a:rPr>
                <a:t>DSS.FSD.Agreements@dss.mo.gov</a:t>
              </a:r>
              <a:endParaRPr sz="818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" name="object 4"/>
            <p:cNvSpPr txBox="1"/>
            <p:nvPr/>
          </p:nvSpPr>
          <p:spPr>
            <a:xfrm>
              <a:off x="3749387" y="782262"/>
              <a:ext cx="3521652" cy="2507004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8659" algn="just" defTabSz="623438">
                <a:spcBef>
                  <a:spcPts val="65"/>
                </a:spcBef>
              </a:pPr>
              <a:r>
                <a:rPr sz="682" b="1" spc="-7" dirty="0">
                  <a:solidFill>
                    <a:prstClr val="black"/>
                  </a:solidFill>
                  <a:latin typeface="Tahoma"/>
                  <a:cs typeface="Tahoma"/>
                </a:rPr>
                <a:t>Date:</a:t>
              </a:r>
              <a:endParaRPr sz="682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defTabSz="623438"/>
              <a:endParaRPr sz="64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>
                <a:spcBef>
                  <a:spcPts val="3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Client Name: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here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to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enter</a:t>
              </a:r>
              <a:r>
                <a:rPr sz="818" spc="14" dirty="0">
                  <a:solidFill>
                    <a:srgbClr val="808080"/>
                  </a:solidFill>
                  <a:latin typeface="Times New Roman"/>
                  <a:cs typeface="Times New Roman"/>
                </a:rPr>
                <a:t>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>
                <a:spcBef>
                  <a:spcPts val="784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Client Address </a:t>
              </a:r>
              <a:r>
                <a:rPr sz="477" b="1" spc="-3" dirty="0">
                  <a:solidFill>
                    <a:prstClr val="black"/>
                  </a:solidFill>
                  <a:latin typeface="Tahoma"/>
                  <a:cs typeface="Tahoma"/>
                </a:rPr>
                <a:t>(Street, </a:t>
              </a:r>
              <a:r>
                <a:rPr sz="477" b="1" dirty="0">
                  <a:solidFill>
                    <a:prstClr val="black"/>
                  </a:solidFill>
                  <a:latin typeface="Tahoma"/>
                  <a:cs typeface="Tahoma"/>
                </a:rPr>
                <a:t>City </a:t>
              </a:r>
              <a:r>
                <a:rPr sz="477" b="1" spc="-3" dirty="0">
                  <a:solidFill>
                    <a:prstClr val="black"/>
                  </a:solidFill>
                  <a:latin typeface="Tahoma"/>
                  <a:cs typeface="Tahoma"/>
                </a:rPr>
                <a:t>&amp; Zip Code):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here to enter</a:t>
              </a:r>
              <a:r>
                <a:rPr sz="818" spc="17" dirty="0">
                  <a:solidFill>
                    <a:srgbClr val="808080"/>
                  </a:solidFill>
                  <a:latin typeface="Times New Roman"/>
                  <a:cs typeface="Times New Roman"/>
                </a:rPr>
                <a:t>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>
                <a:spcBef>
                  <a:spcPts val="777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Client Date of Birth: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here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to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enter</a:t>
              </a:r>
              <a:r>
                <a:rPr sz="818" spc="7" dirty="0">
                  <a:solidFill>
                    <a:srgbClr val="808080"/>
                  </a:solidFill>
                  <a:latin typeface="Times New Roman"/>
                  <a:cs typeface="Times New Roman"/>
                </a:rPr>
                <a:t>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marR="2004526" algn="just" defTabSz="623438">
                <a:lnSpc>
                  <a:spcPct val="179700"/>
                </a:lnSpc>
                <a:spcBef>
                  <a:spcPts val="3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Client DCN: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here to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enter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  </a:t>
              </a: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Comments: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here to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enter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  </a:t>
              </a: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Submitted by: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Ambrosia</a:t>
              </a:r>
              <a:r>
                <a:rPr sz="818" spc="7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Harrison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defTabSz="623438">
                <a:spcBef>
                  <a:spcPts val="37"/>
                </a:spcBef>
              </a:pPr>
              <a:endParaRPr sz="75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/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Requesting Agency: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St. Louis </a:t>
              </a:r>
              <a:r>
                <a:rPr sz="818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Community</a:t>
              </a:r>
              <a:r>
                <a:rPr sz="818" spc="7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College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>
                <a:spcBef>
                  <a:spcPts val="784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Agency Location: </a:t>
              </a:r>
              <a:r>
                <a:rPr sz="818" dirty="0">
                  <a:solidFill>
                    <a:prstClr val="black"/>
                  </a:solidFill>
                  <a:latin typeface="Times New Roman"/>
                  <a:cs typeface="Times New Roman"/>
                </a:rPr>
                <a:t>5600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Oakland Ave., St. Louis MO</a:t>
              </a:r>
              <a:r>
                <a:rPr sz="818" spc="65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818" dirty="0">
                  <a:solidFill>
                    <a:prstClr val="black"/>
                  </a:solidFill>
                  <a:latin typeface="Times New Roman"/>
                  <a:cs typeface="Times New Roman"/>
                </a:rPr>
                <a:t>63110</a:t>
              </a:r>
            </a:p>
            <a:p>
              <a:pPr marL="8659" algn="just" defTabSz="623438">
                <a:spcBef>
                  <a:spcPts val="777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Agency Contact Phone#:</a:t>
              </a:r>
              <a:r>
                <a:rPr sz="682" b="1" spc="20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818" spc="-3" dirty="0">
                  <a:solidFill>
                    <a:prstClr val="black"/>
                  </a:solidFill>
                  <a:latin typeface="Times New Roman"/>
                  <a:cs typeface="Times New Roman"/>
                </a:rPr>
                <a:t>314-644-9787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algn="just" defTabSz="623438">
                <a:spcBef>
                  <a:spcPts val="787"/>
                </a:spcBef>
              </a:pPr>
              <a:r>
                <a:rPr sz="682" b="1" spc="-7" dirty="0">
                  <a:solidFill>
                    <a:prstClr val="black"/>
                  </a:solidFill>
                  <a:latin typeface="Tahoma"/>
                  <a:cs typeface="Tahoma"/>
                </a:rPr>
                <a:t>E-Mail </a:t>
              </a: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Addresses for reply:</a:t>
              </a:r>
              <a:r>
                <a:rPr sz="682" b="1" dirty="0">
                  <a:solidFill>
                    <a:srgbClr val="0000FF"/>
                  </a:solidFill>
                  <a:latin typeface="Tahoma"/>
                  <a:cs typeface="Tahoma"/>
                </a:rPr>
                <a:t> </a:t>
              </a:r>
              <a:r>
                <a:rPr sz="818" u="sng" spc="-3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/>
                  <a:cs typeface="Times New Roman"/>
                  <a:hlinkClick r:id="rId5"/>
                </a:rPr>
                <a:t>aharrison58@stlcc.edu</a:t>
              </a:r>
              <a:endParaRPr sz="818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213971" defTabSz="623438">
                <a:spcBef>
                  <a:spcPts val="31"/>
                </a:spcBef>
              </a:pPr>
              <a:r>
                <a:rPr sz="682" spc="-3" dirty="0">
                  <a:solidFill>
                    <a:prstClr val="black"/>
                  </a:solidFill>
                  <a:latin typeface="Tahoma"/>
                  <a:cs typeface="Tahoma"/>
                </a:rPr>
                <a:t>(please include everyone that needs the response or is</a:t>
              </a:r>
              <a:r>
                <a:rPr sz="682" spc="55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682" dirty="0">
                  <a:solidFill>
                    <a:prstClr val="black"/>
                  </a:solidFill>
                  <a:latin typeface="Tahoma"/>
                  <a:cs typeface="Tahoma"/>
                </a:rPr>
                <a:t>cc’d)</a:t>
              </a:r>
            </a:p>
          </p:txBody>
        </p:sp>
        <p:sp>
          <p:nvSpPr>
            <p:cNvPr id="18" name="object 5"/>
            <p:cNvSpPr txBox="1"/>
            <p:nvPr/>
          </p:nvSpPr>
          <p:spPr>
            <a:xfrm>
              <a:off x="3749387" y="3664094"/>
              <a:ext cx="4648633" cy="934522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8659" defTabSz="623438">
                <a:spcBef>
                  <a:spcPts val="65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************************************************************************************</a:t>
              </a:r>
              <a:endParaRPr sz="682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43727" algn="ctr" defTabSz="623438">
                <a:spcBef>
                  <a:spcPts val="3"/>
                </a:spcBef>
              </a:pPr>
              <a:r>
                <a:rPr sz="818" b="1" spc="-3" dirty="0">
                  <a:solidFill>
                    <a:prstClr val="black"/>
                  </a:solidFill>
                  <a:latin typeface="Tahoma"/>
                  <a:cs typeface="Tahoma"/>
                </a:rPr>
                <a:t>Response from Howell County</a:t>
              </a:r>
              <a:endParaRPr sz="81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defTabSz="623438">
                <a:spcBef>
                  <a:spcPts val="20"/>
                </a:spcBef>
              </a:pPr>
              <a:endParaRPr sz="784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defTabSz="623438"/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Client DCN:</a:t>
              </a:r>
              <a:r>
                <a:rPr sz="682" b="1" spc="-7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818" dirty="0">
                  <a:solidFill>
                    <a:prstClr val="black"/>
                  </a:solidFill>
                  <a:latin typeface="Times New Roman"/>
                  <a:cs typeface="Times New Roman"/>
                </a:rPr>
                <a:t>0051738882</a:t>
              </a:r>
              <a:endParaRPr sz="81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defTabSz="623438">
                <a:lnSpc>
                  <a:spcPts val="975"/>
                </a:lnSpc>
                <a:spcBef>
                  <a:spcPts val="777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ABAWD/Volunteer: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here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to enter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</a:t>
              </a:r>
              <a:endParaRPr sz="81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943816" marR="190495" indent="-69704" defTabSz="623438">
                <a:lnSpc>
                  <a:spcPts val="784"/>
                </a:lnSpc>
                <a:spcBef>
                  <a:spcPts val="51"/>
                </a:spcBef>
              </a:pP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(included should be the 3 non-work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months for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ABAWDs and the reason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they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are a volunteer,  such as child under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the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age of 18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in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the home,</a:t>
              </a:r>
              <a:r>
                <a:rPr sz="682" spc="14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etc.)</a:t>
              </a:r>
              <a:endParaRPr sz="68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" name="object 6"/>
            <p:cNvSpPr txBox="1"/>
            <p:nvPr/>
          </p:nvSpPr>
          <p:spPr>
            <a:xfrm>
              <a:off x="3749387" y="4681365"/>
              <a:ext cx="1114858" cy="281575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818" b="1" spc="-3" dirty="0">
                  <a:solidFill>
                    <a:prstClr val="black"/>
                  </a:solidFill>
                  <a:latin typeface="Tahoma"/>
                  <a:cs typeface="Tahoma"/>
                </a:rPr>
                <a:t>Food Stamps</a:t>
              </a:r>
              <a:r>
                <a:rPr sz="818" b="1" spc="-20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818" b="1" spc="-3" dirty="0">
                  <a:solidFill>
                    <a:prstClr val="black"/>
                  </a:solidFill>
                  <a:latin typeface="Tahoma"/>
                  <a:cs typeface="Tahoma"/>
                </a:rPr>
                <a:t>(FS):</a:t>
              </a:r>
              <a:endParaRPr sz="81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66250" indent="-157591" defTabSz="623438">
                <a:spcBef>
                  <a:spcPts val="10"/>
                </a:spcBef>
                <a:buSzPct val="140000"/>
                <a:buFont typeface="DejaVu Sans"/>
                <a:buChar char="☐"/>
                <a:tabLst>
                  <a:tab pos="166683" algn="l"/>
                  <a:tab pos="646384" algn="l"/>
                </a:tabLst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Pending	</a:t>
              </a:r>
              <a:r>
                <a:rPr sz="955" b="1" spc="99" dirty="0">
                  <a:solidFill>
                    <a:prstClr val="black"/>
                  </a:solidFill>
                  <a:latin typeface="DejaVu Sans"/>
                  <a:cs typeface="DejaVu Sans"/>
                </a:rPr>
                <a:t>☐</a:t>
              </a:r>
              <a:r>
                <a:rPr sz="955" b="1" spc="-85" dirty="0">
                  <a:solidFill>
                    <a:prstClr val="black"/>
                  </a:solidFill>
                  <a:latin typeface="DejaVu Sans"/>
                  <a:cs typeface="DejaVu Sans"/>
                </a:rPr>
                <a:t> </a:t>
              </a:r>
              <a:r>
                <a:rPr sz="682" b="1" spc="-7" dirty="0">
                  <a:solidFill>
                    <a:prstClr val="black"/>
                  </a:solidFill>
                  <a:latin typeface="Tahoma"/>
                  <a:cs typeface="Tahoma"/>
                </a:rPr>
                <a:t>Regain</a:t>
              </a:r>
              <a:endParaRPr sz="682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0" name="object 7"/>
            <p:cNvSpPr txBox="1"/>
            <p:nvPr/>
          </p:nvSpPr>
          <p:spPr>
            <a:xfrm>
              <a:off x="4972569" y="4842423"/>
              <a:ext cx="444211" cy="113271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167549" indent="-158890" defTabSz="623438">
                <a:spcBef>
                  <a:spcPts val="65"/>
                </a:spcBef>
                <a:buSzPct val="140000"/>
                <a:buFont typeface="DejaVu Sans"/>
                <a:buChar char="☐"/>
                <a:tabLst>
                  <a:tab pos="167981" algn="l"/>
                </a:tabLst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Ac</a:t>
              </a:r>
              <a:r>
                <a:rPr sz="682" b="1" spc="-10" dirty="0">
                  <a:solidFill>
                    <a:prstClr val="black"/>
                  </a:solidFill>
                  <a:latin typeface="Tahoma"/>
                  <a:cs typeface="Tahoma"/>
                </a:rPr>
                <a:t>t</a:t>
              </a: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ive</a:t>
              </a:r>
              <a:endParaRPr sz="682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3749386" y="5076479"/>
              <a:ext cx="4232564" cy="929456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8659" defTabSz="623438">
                <a:spcBef>
                  <a:spcPts val="65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Comments:</a:t>
              </a:r>
              <a:endParaRPr sz="682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584473" defTabSz="623438">
                <a:spcBef>
                  <a:spcPts val="17"/>
                </a:spcBef>
              </a:pP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(or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must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regain eligibility (give the 3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non-work months)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Certification period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for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food </a:t>
              </a:r>
              <a:r>
                <a:rPr sz="682" dirty="0">
                  <a:solidFill>
                    <a:prstClr val="black"/>
                  </a:solidFill>
                  <a:latin typeface="Arial"/>
                  <a:cs typeface="Arial"/>
                </a:rPr>
                <a:t>stamp</a:t>
              </a:r>
              <a:r>
                <a:rPr sz="682" spc="82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682" spc="-3" dirty="0">
                  <a:solidFill>
                    <a:prstClr val="black"/>
                  </a:solidFill>
                  <a:latin typeface="Arial"/>
                  <a:cs typeface="Arial"/>
                </a:rPr>
                <a:t>case)</a:t>
              </a:r>
              <a:endParaRPr sz="682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623438"/>
              <a:endParaRPr sz="75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defTabSz="623438">
                <a:spcBef>
                  <a:spcPts val="14"/>
                </a:spcBef>
              </a:pPr>
              <a:endParaRPr sz="614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defTabSz="623438"/>
              <a:r>
                <a:rPr sz="818" b="1" spc="-3" dirty="0">
                  <a:solidFill>
                    <a:prstClr val="black"/>
                  </a:solidFill>
                  <a:latin typeface="Tahoma"/>
                  <a:cs typeface="Tahoma"/>
                </a:rPr>
                <a:t>Temporary Assistance</a:t>
              </a:r>
              <a:r>
                <a:rPr sz="818" b="1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818" b="1" spc="-3" dirty="0">
                  <a:solidFill>
                    <a:prstClr val="black"/>
                  </a:solidFill>
                  <a:latin typeface="Tahoma"/>
                  <a:cs typeface="Tahoma"/>
                </a:rPr>
                <a:t>(TANF):</a:t>
              </a:r>
              <a:endParaRPr sz="81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66250" indent="-157591" defTabSz="623438">
                <a:spcBef>
                  <a:spcPts val="10"/>
                </a:spcBef>
                <a:buSzPct val="140000"/>
                <a:buFont typeface="DejaVu Sans"/>
                <a:buChar char="☐"/>
                <a:tabLst>
                  <a:tab pos="166683" algn="l"/>
                  <a:tab pos="615212" algn="l"/>
                </a:tabLst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Pending	</a:t>
              </a:r>
              <a:r>
                <a:rPr sz="955" b="1" spc="99" dirty="0">
                  <a:solidFill>
                    <a:prstClr val="black"/>
                  </a:solidFill>
                  <a:latin typeface="DejaVu Sans"/>
                  <a:cs typeface="DejaVu Sans"/>
                </a:rPr>
                <a:t>☐</a:t>
              </a:r>
              <a:r>
                <a:rPr sz="955" b="1" spc="-44" dirty="0">
                  <a:solidFill>
                    <a:prstClr val="black"/>
                  </a:solidFill>
                  <a:latin typeface="DejaVu Sans"/>
                  <a:cs typeface="DejaVu Sans"/>
                </a:rPr>
                <a:t> </a:t>
              </a: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Active</a:t>
              </a:r>
              <a:endParaRPr sz="682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8659" defTabSz="623438">
                <a:spcBef>
                  <a:spcPts val="798"/>
                </a:spcBef>
              </a:pPr>
              <a:r>
                <a:rPr sz="682" b="1" spc="-3" dirty="0">
                  <a:solidFill>
                    <a:prstClr val="black"/>
                  </a:solidFill>
                  <a:latin typeface="Tahoma"/>
                  <a:cs typeface="Tahoma"/>
                </a:rPr>
                <a:t>Comments: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Click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here to </a:t>
              </a:r>
              <a:r>
                <a:rPr sz="818" spc="-3" dirty="0">
                  <a:solidFill>
                    <a:srgbClr val="808080"/>
                  </a:solidFill>
                  <a:latin typeface="Times New Roman"/>
                  <a:cs typeface="Times New Roman"/>
                </a:rPr>
                <a:t>enter </a:t>
              </a:r>
              <a:r>
                <a:rPr sz="818" dirty="0">
                  <a:solidFill>
                    <a:srgbClr val="808080"/>
                  </a:solidFill>
                  <a:latin typeface="Times New Roman"/>
                  <a:cs typeface="Times New Roman"/>
                </a:rPr>
                <a:t>text.</a:t>
              </a:r>
              <a:endParaRPr sz="818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39836" y="3807912"/>
            <a:ext cx="713093" cy="28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3" y="0"/>
            <a:ext cx="5348234" cy="6858000"/>
          </a:xfrm>
          <a:prstGeom prst="rect">
            <a:avLst/>
          </a:prstGeom>
        </p:spPr>
      </p:pic>
      <p:sp>
        <p:nvSpPr>
          <p:cNvPr id="12" name="object 3"/>
          <p:cNvSpPr txBox="1"/>
          <p:nvPr/>
        </p:nvSpPr>
        <p:spPr>
          <a:xfrm>
            <a:off x="6729414" y="1098616"/>
            <a:ext cx="4743883" cy="528070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59746" algn="ctr" defTabSz="623438">
              <a:spcBef>
                <a:spcPts val="68"/>
              </a:spcBef>
            </a:pPr>
            <a:r>
              <a:rPr sz="1295" spc="-51" dirty="0">
                <a:solidFill>
                  <a:srgbClr val="363636"/>
                </a:solidFill>
                <a:latin typeface="Arial"/>
                <a:cs typeface="Arial"/>
              </a:rPr>
              <a:t>VIDEO </a:t>
            </a:r>
            <a:r>
              <a:rPr sz="1295" spc="-37" dirty="0">
                <a:solidFill>
                  <a:srgbClr val="363636"/>
                </a:solidFill>
                <a:latin typeface="Arial"/>
                <a:cs typeface="Arial"/>
              </a:rPr>
              <a:t>RELEASE</a:t>
            </a:r>
            <a:r>
              <a:rPr sz="1295" spc="139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95" spc="-51" dirty="0">
                <a:solidFill>
                  <a:srgbClr val="363636"/>
                </a:solidFill>
                <a:latin typeface="Arial"/>
                <a:cs typeface="Arial"/>
              </a:rPr>
              <a:t>FORM</a:t>
            </a:r>
            <a:endParaRPr sz="129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5205" marR="172311" indent="-1732" defTabSz="623438">
              <a:lnSpc>
                <a:spcPct val="106700"/>
              </a:lnSpc>
              <a:spcBef>
                <a:spcPts val="931"/>
              </a:spcBef>
              <a:tabLst>
                <a:tab pos="1365069" algn="l"/>
                <a:tab pos="2990337" algn="l"/>
              </a:tabLst>
            </a:pPr>
            <a:r>
              <a:rPr sz="716" spc="-14" dirty="0">
                <a:solidFill>
                  <a:srgbClr val="666666"/>
                </a:solidFill>
                <a:latin typeface="Cambria"/>
                <a:cs typeface="Cambria"/>
              </a:rPr>
              <a:t>I,</a:t>
            </a:r>
            <a:r>
              <a:rPr sz="716" u="sng" spc="-14" dirty="0">
                <a:solidFill>
                  <a:srgbClr val="666666"/>
                </a:solidFill>
                <a:uFill>
                  <a:solidFill>
                    <a:srgbClr val="646464"/>
                  </a:solidFill>
                </a:uFill>
                <a:latin typeface="Cambria"/>
                <a:cs typeface="Cambria"/>
              </a:rPr>
              <a:t> 	</a:t>
            </a:r>
            <a:r>
              <a:rPr sz="716" u="sng" spc="10" dirty="0">
                <a:solidFill>
                  <a:srgbClr val="666666"/>
                </a:solidFill>
                <a:uFill>
                  <a:solidFill>
                    <a:srgbClr val="646464"/>
                  </a:solidFill>
                </a:uFill>
                <a:latin typeface="Cambria"/>
                <a:cs typeface="Cambria"/>
              </a:rPr>
              <a:t>,</a:t>
            </a:r>
            <a:r>
              <a:rPr sz="716" spc="10" dirty="0">
                <a:solidFill>
                  <a:srgbClr val="666666"/>
                </a:solidFill>
                <a:latin typeface="Cambria"/>
                <a:cs typeface="Cambria"/>
              </a:rPr>
              <a:t>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hereby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grant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permission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Missouri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Community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College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Association,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Missouri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Department 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-27" dirty="0">
                <a:solidFill>
                  <a:prstClr val="black"/>
                </a:solidFill>
                <a:latin typeface="Cambria"/>
                <a:cs typeface="Cambria"/>
              </a:rPr>
              <a:t>.Social</a:t>
            </a:r>
            <a:r>
              <a:rPr sz="716" spc="-3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Services,</a:t>
            </a:r>
            <a:r>
              <a:rPr sz="716" spc="51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716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	</a:t>
            </a:r>
            <a:r>
              <a:rPr sz="716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.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27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rights of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icy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image, ir.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video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still, 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spc="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likeness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sound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my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voice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recorded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audit›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video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tape,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payment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716" spc="-24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consideration.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-41" dirty="0">
                <a:solidFill>
                  <a:prstClr val="black"/>
                </a:solidFill>
                <a:latin typeface="Cambria"/>
                <a:cs typeface="Cambria"/>
              </a:rPr>
              <a:t>•onderstand</a:t>
            </a:r>
            <a:r>
              <a:rPr sz="716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716" spc="17" dirty="0">
                <a:solidFill>
                  <a:prstClr val="black"/>
                </a:solidFill>
                <a:latin typeface="Cambria"/>
                <a:cs typeface="Cambria"/>
              </a:rPr>
              <a:t>my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image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edited,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copied,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exhibited,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published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distributed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waive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74" spc="-15" baseline="5291" dirty="0">
                <a:solidFill>
                  <a:prstClr val="black"/>
                </a:solidFill>
                <a:latin typeface="Cambria"/>
                <a:cs typeface="Cambria"/>
              </a:rPr>
              <a:t>inS</a:t>
            </a:r>
            <a:r>
              <a:rPr sz="1074" spc="-15" baseline="-7936" dirty="0">
                <a:solidFill>
                  <a:prstClr val="black"/>
                </a:solidFill>
                <a:latin typeface="Cambria"/>
                <a:cs typeface="Cambria"/>
              </a:rPr>
              <a:t>P••</a:t>
            </a:r>
            <a:r>
              <a:rPr sz="1074" spc="-15" baseline="5291" dirty="0">
                <a:solidFill>
                  <a:prstClr val="black"/>
                </a:solidFill>
                <a:latin typeface="Cambria"/>
                <a:cs typeface="Cambria"/>
              </a:rPr>
              <a:t>t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approve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finished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product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wherein </a:t>
            </a:r>
            <a:r>
              <a:rPr sz="716" spc="-48" dirty="0">
                <a:solidFill>
                  <a:prstClr val="black"/>
                </a:solidFill>
                <a:latin typeface="Cambria"/>
                <a:cs typeface="Cambria"/>
              </a:rPr>
              <a:t>rriy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likeness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appears.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Additionally,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waive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royalties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compensation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arising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related to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716" spc="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27" dirty="0">
                <a:solidFill>
                  <a:prstClr val="black"/>
                </a:solidFill>
                <a:latin typeface="Cambria"/>
                <a:cs typeface="Cambria"/>
              </a:rPr>
              <a:t>my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image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recording.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understand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material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be used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marketing purposes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14" dirty="0">
                <a:solidFill>
                  <a:prstClr val="black"/>
                </a:solidFill>
                <a:latin typeface="Cambria"/>
                <a:cs typeface="Cambria"/>
              </a:rPr>
              <a:t>SkillUP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program </a:t>
            </a:r>
            <a:r>
              <a:rPr sz="716" spc="14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24" dirty="0">
                <a:solidFill>
                  <a:prstClr val="black"/>
                </a:solidFill>
                <a:latin typeface="Cambria"/>
                <a:cs typeface="Cambria"/>
              </a:rPr>
              <a:t>state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</a:t>
            </a:r>
            <a:r>
              <a:rPr sz="716" spc="4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Missouri.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defTabSz="623438">
              <a:spcBef>
                <a:spcPts val="14"/>
              </a:spcBef>
            </a:pPr>
            <a:endParaRPr sz="818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3906" defTabSz="623438"/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Photographic, </a:t>
            </a:r>
            <a:r>
              <a:rPr sz="716" spc="-24" dirty="0">
                <a:solidFill>
                  <a:prstClr val="black"/>
                </a:solidFill>
                <a:latin typeface="Cambria"/>
                <a:cs typeface="Cambria"/>
              </a:rPr>
              <a:t>avidio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video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recordings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for ANY </a:t>
            </a:r>
            <a:r>
              <a:rPr sz="716" spc="27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include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not limited</a:t>
            </a:r>
            <a:r>
              <a:rPr sz="716" spc="136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to: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17357" indent="-153262" defTabSz="623438">
              <a:spcBef>
                <a:spcPts val="41"/>
              </a:spcBef>
              <a:buClr>
                <a:srgbClr val="343434"/>
              </a:buClr>
              <a:buFontTx/>
              <a:buChar char="•"/>
              <a:tabLst>
                <a:tab pos="417357" algn="l"/>
                <a:tab pos="417790" algn="l"/>
              </a:tabLst>
            </a:pP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Presentations;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21686" indent="-157591" defTabSz="623438">
              <a:spcBef>
                <a:spcPts val="58"/>
              </a:spcBef>
              <a:buClr>
                <a:srgbClr val="343434"/>
              </a:buClr>
              <a:buFontTx/>
              <a:buChar char="•"/>
              <a:tabLst>
                <a:tab pos="421686" algn="l"/>
                <a:tab pos="422119" algn="l"/>
              </a:tabLst>
            </a:pP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Online/internet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Videos;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21254" indent="-159322" defTabSz="623438">
              <a:spcBef>
                <a:spcPts val="41"/>
              </a:spcBef>
              <a:buClr>
                <a:srgbClr val="343434"/>
              </a:buClr>
              <a:buFontTx/>
              <a:buChar char="•"/>
              <a:tabLst>
                <a:tab pos="421254" algn="l"/>
                <a:tab pos="421686" algn="l"/>
              </a:tabLst>
            </a:pP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ivfedia;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21686" indent="-159756" defTabSz="623438">
              <a:spcBef>
                <a:spcPts val="72"/>
              </a:spcBef>
              <a:buClr>
                <a:srgbClr val="343434"/>
              </a:buClr>
              <a:buFontTx/>
              <a:buChar char="•"/>
              <a:tabLst>
                <a:tab pos="421686" algn="l"/>
                <a:tab pos="422119" algn="l"/>
              </a:tabLst>
            </a:pP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Nevrs</a:t>
            </a:r>
            <a:r>
              <a:rPr sz="716" spc="1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27" dirty="0">
                <a:solidFill>
                  <a:prstClr val="black"/>
                </a:solidFill>
                <a:latin typeface="Cambria"/>
                <a:cs typeface="Cambria"/>
              </a:rPr>
              <a:t>(Press);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8669" marR="246778" indent="-866" defTabSz="623438">
              <a:lnSpc>
                <a:spcPct val="106700"/>
              </a:lnSpc>
              <a:spcBef>
                <a:spcPts val="409"/>
              </a:spcBef>
            </a:pP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signing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release,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I understand this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permission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signifies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photographic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video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recordings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me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electronically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via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Internet or </a:t>
            </a:r>
            <a:r>
              <a:rPr sz="716" spc="14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716" spc="-31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public</a:t>
            </a:r>
            <a:r>
              <a:rPr sz="716" spc="99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setting.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5638" defTabSz="623438">
              <a:spcBef>
                <a:spcPts val="467"/>
              </a:spcBef>
            </a:pP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will be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consulted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photographs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video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recording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than those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listed</a:t>
            </a:r>
            <a:r>
              <a:rPr sz="716" spc="-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above.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7370" marR="227295" indent="433" defTabSz="623438">
              <a:lnSpc>
                <a:spcPct val="104800"/>
              </a:lnSpc>
              <a:spcBef>
                <a:spcPts val="426"/>
              </a:spcBef>
            </a:pP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716" spc="1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time limit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716" spc="-27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3" dirty="0" err="1" smtClean="0">
                <a:solidFill>
                  <a:prstClr val="black"/>
                </a:solidFill>
                <a:latin typeface="Cambria"/>
                <a:cs typeface="Cambria"/>
              </a:rPr>
              <a:t>validy</a:t>
            </a:r>
            <a:r>
              <a:rPr sz="716" spc="-3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nor </a:t>
            </a:r>
            <a:r>
              <a:rPr sz="716" spc="1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any geographic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limitation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716" spc="-24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materials 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distributed.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8669" marR="64076" indent="1732" defTabSz="623438">
              <a:lnSpc>
                <a:spcPct val="108600"/>
              </a:lnSpc>
              <a:spcBef>
                <a:spcPts val="409"/>
              </a:spcBef>
            </a:pP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applies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photographic,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audio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video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recordings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collected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716" spc="-31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 the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sessions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716" spc="17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document  </a:t>
            </a:r>
            <a:r>
              <a:rPr sz="716" spc="10" dirty="0">
                <a:solidFill>
                  <a:prstClr val="black"/>
                </a:solidFill>
                <a:latin typeface="Cambria"/>
                <a:cs typeface="Cambria"/>
              </a:rPr>
              <a:t>only.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8669" marR="72734" indent="-866" defTabSz="623438">
              <a:lnSpc>
                <a:spcPct val="106700"/>
              </a:lnSpc>
              <a:spcBef>
                <a:spcPts val="375"/>
              </a:spcBef>
            </a:pP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signing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release,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acknowledge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completely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read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ftilly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understand the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agree to 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bound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thereby.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716" spc="-24" dirty="0">
                <a:solidFill>
                  <a:prstClr val="black"/>
                </a:solidFill>
                <a:latin typeface="Cambria"/>
                <a:cs typeface="Cambria"/>
              </a:rPr>
              <a:t>hereby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claims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against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person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organization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utilizing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this material </a:t>
            </a:r>
            <a:r>
              <a:rPr sz="716" spc="-99" dirty="0">
                <a:solidFill>
                  <a:prstClr val="black"/>
                </a:solidFill>
                <a:latin typeface="Cambria"/>
                <a:cs typeface="Cambria"/>
              </a:rPr>
              <a:t>ION 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educational</a:t>
            </a:r>
            <a:r>
              <a:rPr sz="716" spc="48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purposes.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8236" marR="1926163" indent="-2598" defTabSz="623438">
              <a:lnSpc>
                <a:spcPct val="213300"/>
              </a:lnSpc>
              <a:tabLst>
                <a:tab pos="2772567" algn="l"/>
                <a:tab pos="2811965" algn="l"/>
              </a:tabLst>
            </a:pPr>
            <a:r>
              <a:rPr sz="716" spc="17" dirty="0">
                <a:solidFill>
                  <a:prstClr val="black"/>
                </a:solidFill>
                <a:latin typeface="Cambria"/>
                <a:cs typeface="Cambria"/>
              </a:rPr>
              <a:t>Full</a:t>
            </a:r>
            <a:r>
              <a:rPr sz="716" spc="-61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14" dirty="0">
                <a:solidFill>
                  <a:srgbClr val="5B5B5B"/>
                </a:solidFill>
                <a:latin typeface="Cambria"/>
                <a:cs typeface="Cambria"/>
              </a:rPr>
              <a:t>Name </a:t>
            </a:r>
            <a:r>
              <a:rPr sz="716" spc="-89" dirty="0">
                <a:solidFill>
                  <a:srgbClr val="5B5B5B"/>
                </a:solidFill>
                <a:latin typeface="Cambria"/>
                <a:cs typeface="Cambria"/>
              </a:rPr>
              <a:t> </a:t>
            </a:r>
            <a:r>
              <a:rPr sz="716" u="sng" dirty="0">
                <a:solidFill>
                  <a:srgbClr val="5B5B5B"/>
                </a:solidFill>
                <a:uFill>
                  <a:solidFill>
                    <a:srgbClr val="5B5B5B"/>
                  </a:solidFill>
                </a:uFill>
                <a:latin typeface="Cambria"/>
                <a:cs typeface="Cambria"/>
              </a:rPr>
              <a:t> 	</a:t>
            </a:r>
            <a:r>
              <a:rPr sz="716" dirty="0">
                <a:solidFill>
                  <a:srgbClr val="5B5B5B"/>
                </a:solidFill>
                <a:latin typeface="Cambria"/>
                <a:cs typeface="Cambria"/>
              </a:rPr>
              <a:t> </a:t>
            </a:r>
            <a:r>
              <a:rPr sz="716" spc="-24" dirty="0">
                <a:solidFill>
                  <a:srgbClr val="5B5B5B"/>
                </a:solidFill>
                <a:latin typeface="Cambria"/>
                <a:cs typeface="Cambria"/>
              </a:rPr>
              <a:t>                                                                                                                                              </a:t>
            </a:r>
            <a:r>
              <a:rPr sz="716" spc="75" dirty="0">
                <a:solidFill>
                  <a:srgbClr val="5B5B5B"/>
                </a:solidFill>
                <a:latin typeface="Cambria"/>
                <a:cs typeface="Cambria"/>
              </a:rPr>
              <a:t> </a:t>
            </a:r>
            <a:r>
              <a:rPr sz="716" spc="-24" dirty="0">
                <a:solidFill>
                  <a:srgbClr val="464646"/>
                </a:solidFill>
                <a:latin typeface="Cambria"/>
                <a:cs typeface="Cambria"/>
              </a:rPr>
              <a:t>Street  </a:t>
            </a:r>
            <a:r>
              <a:rPr sz="716" dirty="0">
                <a:solidFill>
                  <a:srgbClr val="464646"/>
                </a:solidFill>
                <a:latin typeface="Cambria"/>
                <a:cs typeface="Cambria"/>
              </a:rPr>
              <a:t>Address/P.O.</a:t>
            </a:r>
            <a:r>
              <a:rPr sz="716" spc="-72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spc="20" dirty="0">
                <a:solidFill>
                  <a:srgbClr val="464646"/>
                </a:solidFill>
                <a:latin typeface="Cambria"/>
                <a:cs typeface="Cambria"/>
              </a:rPr>
              <a:t>Box</a:t>
            </a:r>
            <a:r>
              <a:rPr sz="716" u="sng" dirty="0">
                <a:solidFill>
                  <a:srgbClr val="464646"/>
                </a:solidFill>
                <a:uFill>
                  <a:solidFill>
                    <a:srgbClr val="444444"/>
                  </a:solidFill>
                </a:uFill>
                <a:latin typeface="Cambria"/>
                <a:cs typeface="Cambria"/>
              </a:rPr>
              <a:t> 		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7803" marR="1811866" indent="2165" defTabSz="623438">
              <a:lnSpc>
                <a:spcPct val="211400"/>
              </a:lnSpc>
              <a:spcBef>
                <a:spcPts val="34"/>
              </a:spcBef>
              <a:tabLst>
                <a:tab pos="1321342" algn="l"/>
                <a:tab pos="1575047" algn="l"/>
                <a:tab pos="2029204" algn="l"/>
                <a:tab pos="2768238" algn="l"/>
                <a:tab pos="2801574" algn="l"/>
                <a:tab pos="2926262" algn="l"/>
              </a:tabLst>
            </a:pPr>
            <a:r>
              <a:rPr sz="682" spc="34" dirty="0">
                <a:solidFill>
                  <a:srgbClr val="464646"/>
                </a:solidFill>
                <a:latin typeface="Cambria"/>
                <a:cs typeface="Cambria"/>
              </a:rPr>
              <a:t>City</a:t>
            </a:r>
            <a:r>
              <a:rPr sz="682" u="sng" spc="34" dirty="0">
                <a:solidFill>
                  <a:srgbClr val="464646"/>
                </a:solidFill>
                <a:uFill>
                  <a:solidFill>
                    <a:srgbClr val="444444"/>
                  </a:solidFill>
                </a:uFill>
                <a:latin typeface="Cambria"/>
                <a:cs typeface="Cambria"/>
              </a:rPr>
              <a:t> 	</a:t>
            </a:r>
            <a:r>
              <a:rPr sz="614" spc="14" dirty="0">
                <a:solidFill>
                  <a:srgbClr val="464646"/>
                </a:solidFill>
                <a:latin typeface="Arial"/>
                <a:cs typeface="Arial"/>
              </a:rPr>
              <a:t>State</a:t>
            </a:r>
            <a:r>
              <a:rPr sz="614" u="sng" spc="14" dirty="0">
                <a:solidFill>
                  <a:srgbClr val="464646"/>
                </a:solidFill>
                <a:uFill>
                  <a:solidFill>
                    <a:srgbClr val="444444"/>
                  </a:solidFill>
                </a:uFill>
                <a:latin typeface="Arial"/>
                <a:cs typeface="Arial"/>
              </a:rPr>
              <a:t> 		</a:t>
            </a:r>
            <a:r>
              <a:rPr sz="716" spc="-3" dirty="0">
                <a:solidFill>
                  <a:srgbClr val="464646"/>
                </a:solidFill>
                <a:latin typeface="Cambria"/>
                <a:cs typeface="Cambria"/>
              </a:rPr>
              <a:t>Zip</a:t>
            </a:r>
            <a:r>
              <a:rPr sz="716" spc="44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spc="24" dirty="0">
                <a:solidFill>
                  <a:srgbClr val="464646"/>
                </a:solidFill>
                <a:latin typeface="Cambria"/>
                <a:cs typeface="Cambria"/>
              </a:rPr>
              <a:t>Code </a:t>
            </a:r>
            <a:r>
              <a:rPr sz="716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spc="-78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u="sng" dirty="0">
                <a:solidFill>
                  <a:srgbClr val="464646"/>
                </a:solidFill>
                <a:uFill>
                  <a:solidFill>
                    <a:srgbClr val="444444"/>
                  </a:solidFill>
                </a:uFill>
                <a:latin typeface="Cambria"/>
                <a:cs typeface="Cambria"/>
              </a:rPr>
              <a:t> 			</a:t>
            </a:r>
            <a:r>
              <a:rPr sz="716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spc="-3" dirty="0">
                <a:solidFill>
                  <a:srgbClr val="464646"/>
                </a:solidFill>
                <a:latin typeface="Cambria"/>
                <a:cs typeface="Cambria"/>
              </a:rPr>
              <a:t>                </a:t>
            </a:r>
            <a:r>
              <a:rPr sz="716" spc="55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Phone</a:t>
            </a:r>
            <a:r>
              <a:rPr sz="716" u="sng" spc="-3" dirty="0">
                <a:solidFill>
                  <a:prstClr val="black"/>
                </a:solidFill>
                <a:uFill>
                  <a:solidFill>
                    <a:srgbClr val="5B5B5B"/>
                  </a:solidFill>
                </a:uFill>
                <a:latin typeface="Cambria"/>
                <a:cs typeface="Cambria"/>
              </a:rPr>
              <a:t> 		</a:t>
            </a:r>
            <a:r>
              <a:rPr sz="716" spc="-3" dirty="0">
                <a:solidFill>
                  <a:srgbClr val="5D5D5D"/>
                </a:solidFill>
                <a:latin typeface="Cambria"/>
                <a:cs typeface="Cambria"/>
              </a:rPr>
              <a:t>Fax </a:t>
            </a:r>
            <a:r>
              <a:rPr sz="716" u="sng" spc="-3" dirty="0">
                <a:solidFill>
                  <a:srgbClr val="5D5D5D"/>
                </a:solidFill>
                <a:uFill>
                  <a:solidFill>
                    <a:srgbClr val="5B5B5B"/>
                  </a:solidFill>
                </a:uFill>
                <a:latin typeface="Cambria"/>
                <a:cs typeface="Cambria"/>
              </a:rPr>
              <a:t>			</a:t>
            </a:r>
            <a:r>
              <a:rPr sz="716" dirty="0">
                <a:solidFill>
                  <a:srgbClr val="5D5D5D"/>
                </a:solidFill>
                <a:latin typeface="Cambria"/>
                <a:cs typeface="Cambria"/>
              </a:rPr>
              <a:t> </a:t>
            </a:r>
            <a:r>
              <a:rPr sz="716" dirty="0">
                <a:solidFill>
                  <a:srgbClr val="545454"/>
                </a:solidFill>
                <a:latin typeface="Cambria"/>
                <a:cs typeface="Cambria"/>
              </a:rPr>
              <a:t>Email</a:t>
            </a:r>
            <a:r>
              <a:rPr sz="716" spc="-17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716" spc="3" dirty="0">
                <a:solidFill>
                  <a:srgbClr val="545454"/>
                </a:solidFill>
                <a:latin typeface="Cambria"/>
                <a:cs typeface="Cambria"/>
              </a:rPr>
              <a:t>Address</a:t>
            </a:r>
            <a:r>
              <a:rPr sz="716" spc="-89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716" u="sng" dirty="0">
                <a:solidFill>
                  <a:srgbClr val="545454"/>
                </a:solidFill>
                <a:uFill>
                  <a:solidFill>
                    <a:srgbClr val="545454"/>
                  </a:solidFill>
                </a:uFill>
                <a:latin typeface="Cambria"/>
                <a:cs typeface="Cambria"/>
              </a:rPr>
              <a:t> 					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defTabSz="623438">
              <a:spcBef>
                <a:spcPts val="14"/>
              </a:spcBef>
            </a:pPr>
            <a:endParaRPr sz="818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08236" defTabSz="623438">
              <a:tabLst>
                <a:tab pos="1754285" algn="l"/>
                <a:tab pos="1990672" algn="l"/>
                <a:tab pos="3117623" algn="l"/>
              </a:tabLst>
            </a:pPr>
            <a:r>
              <a:rPr sz="716" spc="-3" dirty="0">
                <a:solidFill>
                  <a:srgbClr val="4D4D4D"/>
                </a:solidFill>
                <a:latin typeface="Cambria"/>
                <a:cs typeface="Cambria"/>
              </a:rPr>
              <a:t>Signature</a:t>
            </a:r>
            <a:r>
              <a:rPr sz="716" u="sng" spc="-3" dirty="0">
                <a:solidFill>
                  <a:srgbClr val="4D4D4D"/>
                </a:solidFill>
                <a:uFill>
                  <a:solidFill>
                    <a:srgbClr val="4B4B4B"/>
                  </a:solidFill>
                </a:uFill>
                <a:latin typeface="Cambria"/>
                <a:cs typeface="Cambria"/>
              </a:rPr>
              <a:t> 	</a:t>
            </a:r>
            <a:r>
              <a:rPr sz="716" spc="-3" dirty="0">
                <a:solidFill>
                  <a:srgbClr val="4D4D4D"/>
                </a:solidFill>
                <a:latin typeface="Cambria"/>
                <a:cs typeface="Cambria"/>
              </a:rPr>
              <a:t>	</a:t>
            </a:r>
            <a:r>
              <a:rPr sz="716" spc="14" dirty="0">
                <a:solidFill>
                  <a:srgbClr val="4D4D4D"/>
                </a:solidFill>
                <a:latin typeface="Cambria"/>
                <a:cs typeface="Cambria"/>
              </a:rPr>
              <a:t>Date</a:t>
            </a:r>
            <a:r>
              <a:rPr sz="716" u="sng" dirty="0">
                <a:solidFill>
                  <a:srgbClr val="4D4D4D"/>
                </a:solidFill>
                <a:uFill>
                  <a:solidFill>
                    <a:srgbClr val="4B4B4B"/>
                  </a:solidFill>
                </a:uFill>
                <a:latin typeface="Cambria"/>
                <a:cs typeface="Cambria"/>
              </a:rPr>
              <a:t> 	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defTabSz="623438">
              <a:spcBef>
                <a:spcPts val="3"/>
              </a:spcBef>
            </a:pPr>
            <a:endParaRPr sz="7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14730" marR="219935" indent="-4762" defTabSz="623438">
              <a:lnSpc>
                <a:spcPct val="106700"/>
              </a:lnSpc>
            </a:pPr>
            <a:r>
              <a:rPr sz="716" spc="7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obtained from </a:t>
            </a:r>
            <a:r>
              <a:rPr sz="716" spc="2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presenter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3" dirty="0">
                <a:solidFill>
                  <a:prstClr val="black"/>
                </a:solidFill>
                <a:latin typeface="Cambria"/>
                <a:cs typeface="Cambria"/>
              </a:rPr>
              <a:t>age </a:t>
            </a:r>
            <a:r>
              <a:rPr sz="716" spc="-31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19,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716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signature </a:t>
            </a:r>
            <a:r>
              <a:rPr sz="716" spc="-14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716" spc="-27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716" spc="-17" dirty="0">
                <a:solidFill>
                  <a:prstClr val="black"/>
                </a:solidFill>
                <a:latin typeface="Cambria"/>
                <a:cs typeface="Cambria"/>
              </a:rPr>
              <a:t>presenter's parent </a:t>
            </a:r>
            <a:r>
              <a:rPr sz="716" spc="-3" dirty="0">
                <a:solidFill>
                  <a:prstClr val="black"/>
                </a:solidFill>
                <a:latin typeface="Cambria"/>
                <a:cs typeface="Cambria"/>
              </a:rPr>
              <a:t>or iegai  guardian </a:t>
            </a:r>
            <a:r>
              <a:rPr sz="716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716" spc="-7" dirty="0">
                <a:solidFill>
                  <a:prstClr val="black"/>
                </a:solidFill>
                <a:latin typeface="Cambria"/>
                <a:cs typeface="Cambria"/>
              </a:rPr>
              <a:t>also</a:t>
            </a:r>
            <a:r>
              <a:rPr sz="716" spc="1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716" spc="-10" dirty="0">
                <a:solidFill>
                  <a:prstClr val="black"/>
                </a:solidFill>
                <a:latin typeface="Cambria"/>
                <a:cs typeface="Cambria"/>
              </a:rPr>
              <a:t>required.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  <a:p>
            <a:pPr defTabSz="623438">
              <a:spcBef>
                <a:spcPts val="14"/>
              </a:spcBef>
            </a:pPr>
            <a:endParaRPr sz="818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12132" defTabSz="623438">
              <a:spcBef>
                <a:spcPts val="3"/>
              </a:spcBef>
              <a:tabLst>
                <a:tab pos="1751687" algn="l"/>
                <a:tab pos="3186028" algn="l"/>
              </a:tabLst>
            </a:pPr>
            <a:r>
              <a:rPr sz="716" spc="14" dirty="0">
                <a:solidFill>
                  <a:srgbClr val="2F2F2F"/>
                </a:solidFill>
                <a:latin typeface="Cambria"/>
                <a:cs typeface="Cambria"/>
              </a:rPr>
              <a:t>Parents</a:t>
            </a:r>
            <a:r>
              <a:rPr sz="716" spc="-3" dirty="0">
                <a:solidFill>
                  <a:srgbClr val="2F2F2F"/>
                </a:solidFill>
                <a:latin typeface="Cambria"/>
                <a:cs typeface="Cambria"/>
              </a:rPr>
              <a:t> Signature</a:t>
            </a:r>
            <a:r>
              <a:rPr sz="716" u="sng" spc="-3" dirty="0">
                <a:solidFill>
                  <a:srgbClr val="2F2F2F"/>
                </a:solidFill>
                <a:uFill>
                  <a:solidFill>
                    <a:srgbClr val="444444"/>
                  </a:solidFill>
                </a:uFill>
                <a:latin typeface="Cambria"/>
                <a:cs typeface="Cambria"/>
              </a:rPr>
              <a:t> 	</a:t>
            </a:r>
            <a:r>
              <a:rPr sz="716" spc="17" dirty="0">
                <a:solidFill>
                  <a:srgbClr val="565656"/>
                </a:solidFill>
                <a:latin typeface="Cambria"/>
                <a:cs typeface="Cambria"/>
              </a:rPr>
              <a:t>Date</a:t>
            </a:r>
            <a:r>
              <a:rPr sz="716" u="sng" dirty="0">
                <a:solidFill>
                  <a:srgbClr val="565656"/>
                </a:solidFill>
                <a:uFill>
                  <a:solidFill>
                    <a:srgbClr val="444444"/>
                  </a:solidFill>
                </a:uFill>
                <a:latin typeface="Cambria"/>
                <a:cs typeface="Cambria"/>
              </a:rPr>
              <a:t> 	</a:t>
            </a:r>
            <a:endParaRPr sz="716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92" y="258175"/>
            <a:ext cx="1668005" cy="667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12" y="399296"/>
            <a:ext cx="179237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494" y="338877"/>
            <a:ext cx="4647334" cy="1212873"/>
          </a:xfrm>
          <a:prstGeom prst="rect">
            <a:avLst/>
          </a:prstGeom>
        </p:spPr>
        <p:txBody>
          <a:bodyPr vert="horz" wrap="square" lIns="0" tIns="5628" rIns="0" bIns="0" rtlCol="0">
            <a:spAutoFit/>
          </a:bodyPr>
          <a:lstStyle/>
          <a:p>
            <a:pPr marL="1501879" marR="482299" defTabSz="623438">
              <a:lnSpc>
                <a:spcPct val="102099"/>
              </a:lnSpc>
              <a:spcBef>
                <a:spcPts val="44"/>
              </a:spcBef>
            </a:pPr>
            <a:r>
              <a:rPr sz="955" b="1" dirty="0">
                <a:solidFill>
                  <a:prstClr val="black"/>
                </a:solidFill>
                <a:latin typeface="Calibri"/>
                <a:cs typeface="Calibri"/>
              </a:rPr>
              <a:t>SkillUP </a:t>
            </a:r>
            <a:r>
              <a:rPr sz="955" b="1" spc="-3" dirty="0">
                <a:solidFill>
                  <a:prstClr val="black"/>
                </a:solidFill>
                <a:latin typeface="Calibri"/>
                <a:cs typeface="Calibri"/>
              </a:rPr>
              <a:t>Grant: Student </a:t>
            </a:r>
            <a:r>
              <a:rPr sz="955" b="1" dirty="0">
                <a:solidFill>
                  <a:prstClr val="black"/>
                </a:solidFill>
                <a:latin typeface="Calibri"/>
                <a:cs typeface="Calibri"/>
              </a:rPr>
              <a:t>Success </a:t>
            </a:r>
            <a:r>
              <a:rPr sz="955" b="1" spc="-3" dirty="0">
                <a:solidFill>
                  <a:prstClr val="black"/>
                </a:solidFill>
                <a:latin typeface="Calibri"/>
                <a:cs typeface="Calibri"/>
              </a:rPr>
              <a:t>Plan  Assessment/Employment Plan/Student</a:t>
            </a:r>
            <a:r>
              <a:rPr sz="955" b="1" spc="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5" b="1" spc="-3" dirty="0">
                <a:solidFill>
                  <a:prstClr val="black"/>
                </a:solidFill>
                <a:latin typeface="Calibri"/>
                <a:cs typeface="Calibri"/>
              </a:rPr>
              <a:t>Expectations</a:t>
            </a:r>
            <a:endParaRPr sz="95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95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24"/>
              </a:spcBef>
            </a:pPr>
            <a:endParaRPr sz="955">
              <a:solidFill>
                <a:prstClr val="black"/>
              </a:solidFill>
              <a:latin typeface="Calibri"/>
              <a:cs typeface="Calibri"/>
            </a:endParaRPr>
          </a:p>
          <a:p>
            <a:pPr marL="111266" indent="-103040" defTabSz="623438">
              <a:spcBef>
                <a:spcPts val="3"/>
              </a:spcBef>
              <a:tabLst>
                <a:tab pos="1932225" algn="l"/>
                <a:tab pos="3139270" algn="l"/>
                <a:tab pos="4638118" algn="l"/>
              </a:tabLst>
            </a:pP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Student</a:t>
            </a:r>
            <a:r>
              <a:rPr sz="818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Name</a:t>
            </a:r>
            <a:r>
              <a:rPr sz="818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818" spc="-7" dirty="0">
                <a:solidFill>
                  <a:prstClr val="black"/>
                </a:solidFill>
                <a:latin typeface="Calibri"/>
                <a:cs typeface="Calibri"/>
              </a:rPr>
              <a:t>Date</a:t>
            </a:r>
            <a:r>
              <a:rPr sz="818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Student</a:t>
            </a:r>
            <a:r>
              <a:rPr sz="818" spc="-4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A#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52081" marR="59313" indent="-1240815" defTabSz="623438">
              <a:lnSpc>
                <a:spcPct val="101699"/>
              </a:lnSpc>
            </a:pP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Successful students think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advance about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their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goals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and the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realities of their lives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assess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they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are 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ready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succeed </a:t>
            </a:r>
            <a:r>
              <a:rPr sz="818" b="1" i="1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complete their</a:t>
            </a:r>
            <a:r>
              <a:rPr sz="818" b="1" i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b="1" i="1" spc="-3" dirty="0">
                <a:solidFill>
                  <a:prstClr val="black"/>
                </a:solidFill>
                <a:latin typeface="Calibri"/>
                <a:cs typeface="Calibri"/>
              </a:rPr>
              <a:t>program.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</a:pPr>
            <a:r>
              <a:rPr sz="75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</a:t>
            </a:r>
            <a:r>
              <a:rPr sz="750" b="1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BACKGROUND: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232" y="1677746"/>
            <a:ext cx="4823546" cy="1436291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758" defTabSz="623438">
              <a:lnSpc>
                <a:spcPts val="880"/>
              </a:lnSpc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Background: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Check highest level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education attained so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far: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spcBef>
                <a:spcPts val="17"/>
              </a:spcBef>
              <a:buSzPct val="90909"/>
              <a:buFont typeface="Wingdings"/>
              <a:buChar char=""/>
              <a:tabLst>
                <a:tab pos="132481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Need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take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HiSet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spcBef>
                <a:spcPts val="14"/>
              </a:spcBef>
              <a:buSzPct val="90909"/>
              <a:buFont typeface="Wingdings"/>
              <a:buChar char=""/>
              <a:tabLst>
                <a:tab pos="132481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HS Diploma/GED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/HiSet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20"/>
              </a:spcBef>
              <a:buFont typeface="Wingdings"/>
              <a:buChar char=""/>
            </a:pP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buSzPct val="90909"/>
              <a:buFont typeface="Wingdings"/>
              <a:buChar char=""/>
              <a:tabLst>
                <a:tab pos="132481" algn="l"/>
                <a:tab pos="4001692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Some college  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Associates Degree</a:t>
            </a:r>
            <a:r>
              <a:rPr sz="750" spc="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7"/>
              </a:spcBef>
              <a:buFont typeface="Wingdings"/>
              <a:buChar char=""/>
            </a:pP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spcBef>
                <a:spcPts val="3"/>
              </a:spcBef>
              <a:buSzPct val="90909"/>
              <a:buFont typeface="Wingdings"/>
              <a:buChar char=""/>
              <a:tabLst>
                <a:tab pos="132481" algn="l"/>
                <a:tab pos="4012516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Technical/career/trade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school 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Field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study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4"/>
              </a:spcBef>
              <a:buFont typeface="Wingdings"/>
              <a:buChar char=""/>
            </a:pP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spcBef>
                <a:spcPts val="3"/>
              </a:spcBef>
              <a:buSzPct val="90909"/>
              <a:buFont typeface="Wingdings"/>
              <a:buChar char=""/>
              <a:tabLst>
                <a:tab pos="132481" algn="l"/>
                <a:tab pos="3994765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Bachelor’s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Degree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beyond</a:t>
            </a:r>
            <a:r>
              <a:rPr sz="750" spc="-4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defTabSz="623438">
              <a:spcBef>
                <a:spcPts val="14"/>
              </a:spcBef>
            </a:pP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Learning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Challenges: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you have had any challenges learning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past, please ask about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referral for support</a:t>
            </a:r>
            <a:r>
              <a:rPr sz="750" i="1" spc="8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services.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marR="244180" defTabSz="623438">
              <a:lnSpc>
                <a:spcPts val="968"/>
              </a:lnSpc>
              <a:spcBef>
                <a:spcPts val="191"/>
              </a:spcBef>
            </a:pPr>
            <a:r>
              <a:rPr sz="955" b="1" spc="-3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Those with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current degree, certificate </a:t>
            </a:r>
            <a:r>
              <a:rPr sz="750" i="1" spc="-7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credential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in a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career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field may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not be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eligible to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participate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the SkillUP  grant.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decision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will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made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sz="750" i="1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750" i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i="1" spc="-3" dirty="0">
                <a:solidFill>
                  <a:prstClr val="black"/>
                </a:solidFill>
                <a:latin typeface="Calibri"/>
                <a:cs typeface="Calibri"/>
              </a:rPr>
              <a:t>state.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495" y="3329814"/>
            <a:ext cx="1140835" cy="124597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750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CAREER/JOB</a:t>
            </a:r>
            <a:r>
              <a:rPr sz="750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750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BACKGROUND: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231" y="3462125"/>
            <a:ext cx="4804930" cy="128112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758" defTabSz="623438">
              <a:lnSpc>
                <a:spcPts val="880"/>
              </a:lnSpc>
            </a:pP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Desired Career</a:t>
            </a:r>
            <a:r>
              <a:rPr sz="750" b="1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Pathway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defTabSz="623438">
              <a:spcBef>
                <a:spcPts val="17"/>
              </a:spcBef>
              <a:tabLst>
                <a:tab pos="3841070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What is your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job/career 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long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term</a:t>
            </a:r>
            <a:r>
              <a:rPr sz="75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goal?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defTabSz="623438">
              <a:spcBef>
                <a:spcPts val="14"/>
              </a:spcBef>
            </a:pP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Job Background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-fill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in all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blanks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apply to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you: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2048" indent="-85723" defTabSz="623438">
              <a:spcBef>
                <a:spcPts val="17"/>
              </a:spcBef>
              <a:buSzPct val="90909"/>
              <a:buFont typeface="Wingdings"/>
              <a:buChar char=""/>
              <a:tabLst>
                <a:tab pos="132481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 am not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working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at this</a:t>
            </a:r>
            <a:r>
              <a:rPr sz="750" spc="-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time.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marR="944249" defTabSz="623438">
              <a:lnSpc>
                <a:spcPct val="101800"/>
              </a:lnSpc>
              <a:buSzPct val="90909"/>
              <a:buFont typeface="Wingdings"/>
              <a:buChar char=""/>
              <a:tabLst>
                <a:tab pos="132481" algn="l"/>
                <a:tab pos="3854492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 am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currently</a:t>
            </a:r>
            <a:r>
              <a:rPr sz="750" spc="-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working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as 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Hours: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(Circle)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marR="2826685" algn="just" defTabSz="623438">
              <a:lnSpc>
                <a:spcPct val="101800"/>
              </a:lnSpc>
              <a:tabLst>
                <a:tab pos="876277" algn="l"/>
                <a:tab pos="1697570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weekends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pm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-5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pm 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evenings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pm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-4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pm  nights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pm</a:t>
            </a:r>
            <a:r>
              <a:rPr sz="750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50" spc="-4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pm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0"/>
              </a:spcBef>
            </a:pP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758" defTabSz="623438">
              <a:tabLst>
                <a:tab pos="4717780" algn="l"/>
              </a:tabLst>
            </a:pP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Assessing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your work schedule, do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have time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attend class? When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will you</a:t>
            </a:r>
            <a:r>
              <a:rPr sz="75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study?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495" y="4966816"/>
            <a:ext cx="4638242" cy="1509154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50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REALITIES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—</a:t>
            </a: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X </a:t>
            </a:r>
            <a:r>
              <a:rPr sz="750" b="1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you have </a:t>
            </a:r>
            <a:r>
              <a:rPr sz="750" b="1" dirty="0">
                <a:solidFill>
                  <a:prstClr val="black"/>
                </a:solidFill>
                <a:latin typeface="Calibri"/>
                <a:cs typeface="Calibri"/>
              </a:rPr>
              <a:t>a plan</a:t>
            </a:r>
            <a:r>
              <a:rPr sz="75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b="1" spc="-7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7"/>
              </a:spcBef>
              <a:buFont typeface="Wingdings"/>
              <a:buChar char=""/>
              <a:tabLst>
                <a:tab pos="116029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Attendance. First key to success 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showing up-ATTEND EVERY</a:t>
            </a:r>
            <a:r>
              <a:rPr sz="750" spc="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CLASS!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7"/>
              </a:spcBef>
              <a:buFont typeface="Wingdings"/>
              <a:buChar char=""/>
              <a:tabLst>
                <a:tab pos="116029" algn="l"/>
                <a:tab pos="1110932" algn="l"/>
                <a:tab pos="1529155" algn="l"/>
                <a:tab pos="1927895" algn="l"/>
                <a:tab pos="2606750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Transportation</a:t>
            </a:r>
            <a:r>
              <a:rPr sz="750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–Circle:	bus	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car	carpool	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rides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7"/>
              </a:spcBef>
              <a:buFont typeface="Wingdings"/>
              <a:buChar char=""/>
              <a:tabLst>
                <a:tab pos="116029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Childcare/childcare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children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are</a:t>
            </a:r>
            <a:r>
              <a:rPr sz="75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ill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7"/>
              </a:spcBef>
              <a:buFont typeface="Wingdings"/>
              <a:buChar char=""/>
              <a:tabLst>
                <a:tab pos="116029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Time for studying outside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of class, if required in the</a:t>
            </a:r>
            <a:r>
              <a:rPr sz="750" spc="-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program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4"/>
              </a:spcBef>
              <a:buFont typeface="Wingdings"/>
              <a:buChar char=""/>
              <a:tabLst>
                <a:tab pos="116029" algn="l"/>
                <a:tab pos="4246305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Support: Who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helping 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750" spc="-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succeed? 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15596" indent="-107370" defTabSz="623438">
              <a:spcBef>
                <a:spcPts val="17"/>
              </a:spcBef>
              <a:buFont typeface="Wingdings"/>
              <a:buChar char=""/>
              <a:tabLst>
                <a:tab pos="116029" algn="l"/>
                <a:tab pos="4251500" algn="l"/>
              </a:tabLst>
            </a:pP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How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will you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adjust work schedule,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if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 needed?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0"/>
              </a:spcBef>
            </a:pP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/>
            <a:r>
              <a:rPr sz="750" b="1" dirty="0">
                <a:solidFill>
                  <a:prstClr val="black"/>
                </a:solidFill>
                <a:latin typeface="Calibri"/>
                <a:cs typeface="Calibri"/>
              </a:rPr>
              <a:t>X IF YOU </a:t>
            </a: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NEED HELP</a:t>
            </a:r>
            <a:r>
              <a:rPr sz="750" b="1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b="1" spc="-3" dirty="0">
                <a:solidFill>
                  <a:prstClr val="black"/>
                </a:solidFill>
                <a:latin typeface="Calibri"/>
                <a:cs typeface="Calibri"/>
              </a:rPr>
              <a:t>WITH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255535" algn="l"/>
                <a:tab pos="2132677" algn="l"/>
                <a:tab pos="4595257" algn="l"/>
              </a:tabLst>
            </a:pPr>
            <a:r>
              <a:rPr sz="750" spc="-3" dirty="0">
                <a:solidFill>
                  <a:prstClr val="black"/>
                </a:solidFill>
                <a:latin typeface="Wingdings"/>
                <a:cs typeface="Wingdings"/>
              </a:rPr>
              <a:t>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Transportation	</a:t>
            </a:r>
            <a:r>
              <a:rPr sz="750" spc="-3" dirty="0">
                <a:solidFill>
                  <a:prstClr val="black"/>
                </a:solidFill>
                <a:latin typeface="Wingdings"/>
                <a:cs typeface="Wingdings"/>
              </a:rPr>
              <a:t>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Childcare	</a:t>
            </a:r>
            <a:r>
              <a:rPr sz="750" spc="-3" dirty="0">
                <a:solidFill>
                  <a:prstClr val="black"/>
                </a:solidFill>
                <a:latin typeface="Wingdings"/>
                <a:cs typeface="Wingdings"/>
              </a:rPr>
              <a:t>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School related expenses</a:t>
            </a:r>
            <a:r>
              <a:rPr sz="750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</a:pPr>
            <a:r>
              <a:rPr sz="750" dirty="0">
                <a:solidFill>
                  <a:prstClr val="black"/>
                </a:solidFill>
                <a:latin typeface="Wingdings"/>
                <a:cs typeface="Wingdings"/>
              </a:rPr>
              <a:t>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Personal or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family challenges you’d appreciate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help managing.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Your answer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confidential. I’ll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contact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about</a:t>
            </a:r>
            <a:r>
              <a:rPr sz="750" spc="9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this.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4609544" algn="l"/>
              </a:tabLst>
            </a:pPr>
            <a:r>
              <a:rPr sz="750" dirty="0">
                <a:solidFill>
                  <a:prstClr val="black"/>
                </a:solidFill>
                <a:latin typeface="Wingdings"/>
                <a:cs typeface="Wingdings"/>
              </a:rPr>
              <a:t>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Any other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questions/concerns related to completing </a:t>
            </a:r>
            <a:r>
              <a:rPr sz="750" spc="3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750" spc="-3" dirty="0">
                <a:solidFill>
                  <a:prstClr val="black"/>
                </a:solidFill>
                <a:latin typeface="Calibri"/>
                <a:cs typeface="Calibri"/>
              </a:rPr>
              <a:t>educational</a:t>
            </a:r>
            <a:r>
              <a:rPr sz="75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prstClr val="black"/>
                </a:solidFill>
                <a:latin typeface="Calibri"/>
                <a:cs typeface="Calibri"/>
              </a:rPr>
              <a:t>goals?</a:t>
            </a:r>
            <a:r>
              <a:rPr sz="75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154" y="206221"/>
            <a:ext cx="1434032" cy="50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8771" y="345347"/>
            <a:ext cx="4641273" cy="6093529"/>
            <a:chOff x="3749386" y="413212"/>
            <a:chExt cx="4641273" cy="6093529"/>
          </a:xfrm>
        </p:grpSpPr>
        <p:sp>
          <p:nvSpPr>
            <p:cNvPr id="9" name="object 2"/>
            <p:cNvSpPr txBox="1"/>
            <p:nvPr/>
          </p:nvSpPr>
          <p:spPr>
            <a:xfrm>
              <a:off x="3749387" y="413212"/>
              <a:ext cx="4557279" cy="486247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135944" algn="ctr" defTabSz="623438">
                <a:spcBef>
                  <a:spcPts val="68"/>
                </a:spcBef>
              </a:pPr>
              <a:r>
                <a:rPr sz="955" b="1" u="sng" spc="-3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STUDENT</a:t>
              </a:r>
              <a:r>
                <a:rPr sz="955" b="1" u="sng" spc="-7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 </a:t>
              </a:r>
              <a:r>
                <a:rPr sz="955" b="1" u="sng" spc="-3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EXPECTATIONS</a:t>
              </a:r>
              <a:endParaRPr sz="955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defTabSz="623438">
                <a:spcBef>
                  <a:spcPts val="31"/>
                </a:spcBef>
              </a:pPr>
              <a:endParaRPr sz="1398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8659" defTabSz="623438">
                <a:tabLst>
                  <a:tab pos="2042192" algn="l"/>
                </a:tabLst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I,</a:t>
              </a:r>
              <a:r>
                <a:rPr sz="750" u="sng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 	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understand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and agree to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the SkillUp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Grant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Employment</a:t>
              </a:r>
              <a:r>
                <a:rPr sz="750" spc="3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program</a:t>
              </a:r>
              <a:endParaRPr sz="75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object 3"/>
            <p:cNvSpPr txBox="1"/>
            <p:nvPr/>
          </p:nvSpPr>
          <p:spPr>
            <a:xfrm>
              <a:off x="3749386" y="895523"/>
              <a:ext cx="232064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r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u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les.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bject 4"/>
            <p:cNvSpPr txBox="1"/>
            <p:nvPr/>
          </p:nvSpPr>
          <p:spPr>
            <a:xfrm>
              <a:off x="3749386" y="1133475"/>
              <a:ext cx="4641273" cy="1510565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320378" indent="-156292" defTabSz="623438">
                <a:spcBef>
                  <a:spcPts val="68"/>
                </a:spcBef>
                <a:buFont typeface="Symbol"/>
                <a:buChar char=""/>
                <a:tabLst>
                  <a:tab pos="320378" algn="l"/>
                  <a:tab pos="320810" algn="l"/>
                </a:tabLst>
              </a:pP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will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follow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my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employment plan stated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below.</a:t>
              </a:r>
              <a:endParaRPr sz="818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defTabSz="623438">
                <a:spcBef>
                  <a:spcPts val="3"/>
                </a:spcBef>
                <a:buFont typeface="Symbol"/>
                <a:buChar char=""/>
              </a:pPr>
              <a:endParaRPr sz="852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20378" marR="229893" indent="-156292" defTabSz="623438">
                <a:lnSpc>
                  <a:spcPct val="101699"/>
                </a:lnSpc>
                <a:spcBef>
                  <a:spcPts val="3"/>
                </a:spcBef>
                <a:buFont typeface="Symbol"/>
                <a:buChar char=""/>
                <a:tabLst>
                  <a:tab pos="320378" algn="l"/>
                  <a:tab pos="320810" algn="l"/>
                </a:tabLst>
              </a:pP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Once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have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completed the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program I am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aware that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must look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for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and obtain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job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in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the </a:t>
              </a:r>
              <a:r>
                <a:rPr sz="818" spc="7" dirty="0">
                  <a:solidFill>
                    <a:prstClr val="black"/>
                  </a:solidFill>
                  <a:latin typeface="Calibri"/>
                  <a:cs typeface="Calibri"/>
                </a:rPr>
                <a:t>field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received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my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 training.</a:t>
              </a:r>
              <a:endParaRPr sz="818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20378" marR="38532" indent="-156292" defTabSz="623438">
                <a:lnSpc>
                  <a:spcPct val="101699"/>
                </a:lnSpc>
                <a:spcBef>
                  <a:spcPts val="586"/>
                </a:spcBef>
                <a:buFont typeface="Symbol"/>
                <a:buChar char=""/>
                <a:tabLst>
                  <a:tab pos="320378" algn="l"/>
                  <a:tab pos="320810" algn="l"/>
                </a:tabLst>
              </a:pP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also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understand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it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is my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job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to check-in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with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my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STLCC SkillUP navigator regularly while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am in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class, 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and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that the SkillUP navigator will contact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me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regarding how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class is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going,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ask if I am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in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need of any 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help,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and direct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me to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resources for</a:t>
              </a:r>
              <a:r>
                <a:rPr sz="818" spc="-10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help.</a:t>
              </a:r>
            </a:p>
            <a:p>
              <a:pPr marL="320378" marR="3464" indent="-156292" defTabSz="623438">
                <a:lnSpc>
                  <a:spcPct val="101699"/>
                </a:lnSpc>
                <a:spcBef>
                  <a:spcPts val="593"/>
                </a:spcBef>
                <a:buFont typeface="Symbol"/>
                <a:buChar char=""/>
                <a:tabLst>
                  <a:tab pos="320378" algn="l"/>
                  <a:tab pos="320810" algn="l"/>
                </a:tabLst>
              </a:pP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understand that the navigator will contact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me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at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30, 60, and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90 days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after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I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complete the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class.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The 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navigator will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assist </a:t>
              </a:r>
              <a:r>
                <a:rPr sz="818" spc="-7" dirty="0">
                  <a:solidFill>
                    <a:prstClr val="black"/>
                  </a:solidFill>
                  <a:latin typeface="Calibri"/>
                  <a:cs typeface="Calibri"/>
                </a:rPr>
                <a:t>with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my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job search, obtaining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job, and will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ask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for </a:t>
              </a:r>
              <a:r>
                <a:rPr sz="818" dirty="0">
                  <a:solidFill>
                    <a:prstClr val="black"/>
                  </a:solidFill>
                  <a:latin typeface="Calibri"/>
                  <a:cs typeface="Calibri"/>
                </a:rPr>
                <a:t>my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starting wage</a:t>
              </a:r>
              <a:r>
                <a:rPr sz="818" spc="102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818" spc="-3" dirty="0">
                  <a:solidFill>
                    <a:prstClr val="black"/>
                  </a:solidFill>
                  <a:latin typeface="Calibri"/>
                  <a:cs typeface="Calibri"/>
                </a:rPr>
                <a:t>information.</a:t>
              </a:r>
              <a:endParaRPr sz="818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8659" defTabSz="623438">
                <a:spcBef>
                  <a:spcPts val="566"/>
                </a:spcBef>
              </a:pPr>
              <a:r>
                <a:rPr sz="750" b="1" u="sng" spc="-3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STUDENT EMPLOYMENT</a:t>
              </a:r>
              <a:r>
                <a:rPr sz="750" b="1" u="sng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</a:rPr>
                <a:t> PLAN:</a:t>
              </a:r>
              <a:endParaRPr sz="75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object 5"/>
            <p:cNvSpPr txBox="1"/>
            <p:nvPr/>
          </p:nvSpPr>
          <p:spPr>
            <a:xfrm>
              <a:off x="3758046" y="2699990"/>
              <a:ext cx="3435927" cy="115416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23438">
                <a:lnSpc>
                  <a:spcPts val="862"/>
                </a:lnSpc>
              </a:pP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sz="750" b="1" dirty="0">
                  <a:solidFill>
                    <a:prstClr val="black"/>
                  </a:solidFill>
                  <a:latin typeface="Calibri"/>
                  <a:cs typeface="Calibri"/>
                </a:rPr>
                <a:t>Term </a:t>
              </a: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Training Goal: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To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obtain enrollment into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the program below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at </a:t>
              </a:r>
              <a:r>
                <a:rPr sz="750" spc="-7" dirty="0">
                  <a:solidFill>
                    <a:prstClr val="black"/>
                  </a:solidFill>
                  <a:latin typeface="Calibri"/>
                  <a:cs typeface="Calibri"/>
                </a:rPr>
                <a:t>STLCC</a:t>
              </a:r>
              <a:r>
                <a:rPr sz="750" spc="2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(circle)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4061321" y="2871094"/>
              <a:ext cx="3297815" cy="829918"/>
            </a:xfrm>
            <a:prstGeom prst="rect">
              <a:avLst/>
            </a:prstGeom>
          </p:spPr>
          <p:txBody>
            <a:bodyPr vert="horz" wrap="square" lIns="0" tIns="9092" rIns="0" bIns="0" rtlCol="0">
              <a:spAutoFit/>
            </a:bodyPr>
            <a:lstStyle/>
            <a:p>
              <a:pPr marL="8659" defTabSz="623438">
                <a:spcBef>
                  <a:spcPts val="72"/>
                </a:spcBef>
                <a:tabLst>
                  <a:tab pos="1009190" algn="l"/>
                  <a:tab pos="1588901" algn="l"/>
                  <a:tab pos="2610646" algn="l"/>
                </a:tabLst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ACE Personal</a:t>
              </a:r>
              <a:r>
                <a:rPr sz="750" spc="-10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Trainer	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CISS	HVAC</a:t>
              </a:r>
              <a:r>
                <a:rPr sz="750" spc="3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Operator</a:t>
              </a:r>
              <a:r>
                <a:rPr sz="750" spc="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I	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Medical</a:t>
              </a:r>
              <a:r>
                <a:rPr sz="750" spc="-31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Assistant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63672" defTabSz="623438">
                <a:spcBef>
                  <a:spcPts val="562"/>
                </a:spcBef>
                <a:tabLst>
                  <a:tab pos="1588901" algn="l"/>
                </a:tabLst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Patient</a:t>
              </a:r>
              <a:r>
                <a:rPr sz="750" spc="10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Care</a:t>
              </a:r>
              <a:r>
                <a:rPr sz="750" spc="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Technician	Truck Driving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–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Class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</a:t>
              </a:r>
              <a:r>
                <a:rPr sz="750" spc="3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CDL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8659" defTabSz="623438">
                <a:spcBef>
                  <a:spcPts val="556"/>
                </a:spcBef>
              </a:pP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Objectives: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19945" indent="-155859" defTabSz="623438">
                <a:spcBef>
                  <a:spcPts val="607"/>
                </a:spcBef>
                <a:buFont typeface="Symbol"/>
                <a:buChar char=""/>
                <a:tabLst>
                  <a:tab pos="319945" algn="l"/>
                  <a:tab pos="320378" algn="l"/>
                </a:tabLst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Enroll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in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 program.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19945" indent="-155859" defTabSz="623438">
                <a:spcBef>
                  <a:spcPts val="51"/>
                </a:spcBef>
                <a:buFont typeface="Symbol"/>
                <a:buChar char=""/>
                <a:tabLst>
                  <a:tab pos="319945" algn="l"/>
                  <a:tab pos="320378" algn="l"/>
                </a:tabLst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Attend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every class session.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object 7"/>
            <p:cNvSpPr txBox="1"/>
            <p:nvPr/>
          </p:nvSpPr>
          <p:spPr>
            <a:xfrm>
              <a:off x="3758046" y="3800561"/>
              <a:ext cx="4496665" cy="115416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23438">
                <a:lnSpc>
                  <a:spcPts val="862"/>
                </a:lnSpc>
              </a:pP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Long Term Employment Goal: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To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obtain a job in the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chosen program field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and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to become self-sufficient without</a:t>
              </a:r>
              <a:r>
                <a:rPr sz="750" spc="68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the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object 8"/>
            <p:cNvSpPr txBox="1"/>
            <p:nvPr/>
          </p:nvSpPr>
          <p:spPr>
            <a:xfrm>
              <a:off x="3758046" y="3916940"/>
              <a:ext cx="1884651" cy="115416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23438">
                <a:lnSpc>
                  <a:spcPts val="862"/>
                </a:lnSpc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benefit of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government assistances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within a</a:t>
              </a:r>
              <a:r>
                <a:rPr sz="750" spc="-2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year.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object 9"/>
            <p:cNvSpPr txBox="1"/>
            <p:nvPr/>
          </p:nvSpPr>
          <p:spPr>
            <a:xfrm>
              <a:off x="4061321" y="4089082"/>
              <a:ext cx="3878840" cy="680647"/>
            </a:xfrm>
            <a:prstGeom prst="rect">
              <a:avLst/>
            </a:prstGeom>
          </p:spPr>
          <p:txBody>
            <a:bodyPr vert="horz" wrap="square" lIns="0" tIns="9092" rIns="0" bIns="0" rtlCol="0">
              <a:spAutoFit/>
            </a:bodyPr>
            <a:lstStyle/>
            <a:p>
              <a:pPr marL="8659" defTabSz="623438">
                <a:spcBef>
                  <a:spcPts val="72"/>
                </a:spcBef>
              </a:pP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Objectives: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19945" indent="-155859" defTabSz="623438">
                <a:spcBef>
                  <a:spcPts val="597"/>
                </a:spcBef>
                <a:buFont typeface="Symbol"/>
                <a:buChar char=""/>
                <a:tabLst>
                  <a:tab pos="319945" algn="l"/>
                  <a:tab pos="320378" algn="l"/>
                </a:tabLst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Successfully complete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the</a:t>
              </a:r>
              <a:r>
                <a:rPr sz="750" spc="-1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program.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19945" indent="-155859" defTabSz="623438">
                <a:spcBef>
                  <a:spcPts val="58"/>
                </a:spcBef>
                <a:buFont typeface="Symbol"/>
                <a:buChar char=""/>
                <a:tabLst>
                  <a:tab pos="319945" algn="l"/>
                  <a:tab pos="320378" algn="l"/>
                </a:tabLst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Take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and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pass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the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state licensing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test, if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applicable to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program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319945" marR="3464" indent="-155859" defTabSz="623438">
                <a:lnSpc>
                  <a:spcPct val="101800"/>
                </a:lnSpc>
                <a:spcBef>
                  <a:spcPts val="41"/>
                </a:spcBef>
                <a:buFont typeface="Symbol"/>
                <a:buChar char=""/>
                <a:tabLst>
                  <a:tab pos="319945" algn="l"/>
                  <a:tab pos="320378" algn="l"/>
                </a:tabLst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Search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for and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obtain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job by contacting employers, completing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resume, filling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out online  applications, and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preparing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to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 interview.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object 10"/>
            <p:cNvSpPr txBox="1"/>
            <p:nvPr/>
          </p:nvSpPr>
          <p:spPr>
            <a:xfrm>
              <a:off x="6932728" y="5056735"/>
              <a:ext cx="1417060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ACE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Personal Trainer $35,000</a:t>
              </a:r>
              <a:r>
                <a:rPr sz="750" spc="-3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yearly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object 11"/>
            <p:cNvSpPr txBox="1"/>
            <p:nvPr/>
          </p:nvSpPr>
          <p:spPr>
            <a:xfrm>
              <a:off x="3749387" y="4870479"/>
              <a:ext cx="3069215" cy="50888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b="1" spc="-3" dirty="0">
                  <a:solidFill>
                    <a:prstClr val="black"/>
                  </a:solidFill>
                  <a:latin typeface="Calibri"/>
                  <a:cs typeface="Calibri"/>
                </a:rPr>
                <a:t>Working Goal: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I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am looking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for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my starting pay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to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be</a:t>
              </a:r>
              <a:r>
                <a:rPr sz="750" spc="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approximately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8659" defTabSz="623438">
                <a:spcBef>
                  <a:spcPts val="569"/>
                </a:spcBef>
                <a:tabLst>
                  <a:tab pos="943816" algn="l"/>
                  <a:tab pos="1739998" algn="l"/>
                  <a:tab pos="2501544" algn="l"/>
                </a:tabLst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CDL-A</a:t>
              </a:r>
              <a:r>
                <a:rPr sz="750" spc="-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$40,000</a:t>
              </a:r>
              <a:r>
                <a:rPr sz="750" spc="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yearly	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CISS</a:t>
              </a:r>
              <a:r>
                <a:rPr sz="750" spc="3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$12-15</a:t>
              </a:r>
              <a:r>
                <a:rPr sz="750" spc="1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hr.	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PCT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 $10-12</a:t>
              </a:r>
              <a:r>
                <a:rPr sz="750" spc="7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hr.	MA $13-15</a:t>
              </a:r>
              <a:r>
                <a:rPr sz="750" spc="-31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hr.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8659" defTabSz="623438">
                <a:spcBef>
                  <a:spcPts val="562"/>
                </a:spcBef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HVA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Operator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$10-15</a:t>
              </a:r>
              <a:r>
                <a:rPr sz="750" spc="-1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hr.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12"/>
            <p:cNvSpPr txBox="1"/>
            <p:nvPr/>
          </p:nvSpPr>
          <p:spPr>
            <a:xfrm>
              <a:off x="3749387" y="5427692"/>
              <a:ext cx="1758661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to obtain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the ability to provide for </a:t>
              </a: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my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family.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3758045" y="5915796"/>
              <a:ext cx="1897207" cy="0"/>
            </a:xfrm>
            <a:custGeom>
              <a:avLst/>
              <a:gdLst/>
              <a:ahLst/>
              <a:cxnLst/>
              <a:rect l="l" t="t" r="r" b="b"/>
              <a:pathLst>
                <a:path w="2782570">
                  <a:moveTo>
                    <a:pt x="0" y="0"/>
                  </a:moveTo>
                  <a:lnTo>
                    <a:pt x="2782007" y="0"/>
                  </a:lnTo>
                </a:path>
              </a:pathLst>
            </a:custGeom>
            <a:ln w="9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6252470" y="5915796"/>
              <a:ext cx="1518372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369" y="0"/>
                  </a:lnTo>
                </a:path>
              </a:pathLst>
            </a:custGeom>
            <a:ln w="9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15"/>
            <p:cNvSpPr txBox="1"/>
            <p:nvPr/>
          </p:nvSpPr>
          <p:spPr>
            <a:xfrm>
              <a:off x="3749386" y="5992922"/>
              <a:ext cx="774989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Student’s</a:t>
              </a:r>
              <a:r>
                <a:rPr sz="750" spc="-1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Signature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object 16"/>
            <p:cNvSpPr txBox="1"/>
            <p:nvPr/>
          </p:nvSpPr>
          <p:spPr>
            <a:xfrm>
              <a:off x="6243811" y="5992922"/>
              <a:ext cx="202190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Date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object 17"/>
            <p:cNvSpPr/>
            <p:nvPr/>
          </p:nvSpPr>
          <p:spPr>
            <a:xfrm>
              <a:off x="3758045" y="6305420"/>
              <a:ext cx="1897207" cy="0"/>
            </a:xfrm>
            <a:custGeom>
              <a:avLst/>
              <a:gdLst/>
              <a:ahLst/>
              <a:cxnLst/>
              <a:rect l="l" t="t" r="r" b="b"/>
              <a:pathLst>
                <a:path w="2782570">
                  <a:moveTo>
                    <a:pt x="0" y="0"/>
                  </a:moveTo>
                  <a:lnTo>
                    <a:pt x="2782007" y="0"/>
                  </a:lnTo>
                </a:path>
              </a:pathLst>
            </a:custGeom>
            <a:ln w="9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18"/>
            <p:cNvSpPr/>
            <p:nvPr/>
          </p:nvSpPr>
          <p:spPr>
            <a:xfrm>
              <a:off x="6252470" y="6305420"/>
              <a:ext cx="1518372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369" y="0"/>
                  </a:lnTo>
                </a:path>
              </a:pathLst>
            </a:custGeom>
            <a:ln w="9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19"/>
            <p:cNvSpPr txBox="1"/>
            <p:nvPr/>
          </p:nvSpPr>
          <p:spPr>
            <a:xfrm>
              <a:off x="3749386" y="6382581"/>
              <a:ext cx="554182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Staff</a:t>
              </a:r>
              <a:r>
                <a:rPr sz="750" spc="-3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750" spc="-3" dirty="0">
                  <a:solidFill>
                    <a:prstClr val="black"/>
                  </a:solidFill>
                  <a:latin typeface="Calibri"/>
                  <a:cs typeface="Calibri"/>
                </a:rPr>
                <a:t>Member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object 20"/>
            <p:cNvSpPr txBox="1"/>
            <p:nvPr/>
          </p:nvSpPr>
          <p:spPr>
            <a:xfrm>
              <a:off x="6243811" y="6382581"/>
              <a:ext cx="202190" cy="124160"/>
            </a:xfrm>
            <a:prstGeom prst="rect">
              <a:avLst/>
            </a:prstGeom>
          </p:spPr>
          <p:txBody>
            <a:bodyPr vert="horz" wrap="square" lIns="0" tIns="8659" rIns="0" bIns="0" rtlCol="0">
              <a:spAutoFit/>
            </a:bodyPr>
            <a:lstStyle/>
            <a:p>
              <a:pPr marL="8659" defTabSz="623438">
                <a:spcBef>
                  <a:spcPts val="68"/>
                </a:spcBef>
              </a:pPr>
              <a:r>
                <a:rPr sz="750" dirty="0">
                  <a:solidFill>
                    <a:prstClr val="black"/>
                  </a:solidFill>
                  <a:latin typeface="Calibri"/>
                  <a:cs typeface="Calibri"/>
                </a:rPr>
                <a:t>Date</a:t>
              </a:r>
              <a:endParaRPr sz="75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object 21"/>
            <p:cNvSpPr txBox="1"/>
            <p:nvPr/>
          </p:nvSpPr>
          <p:spPr>
            <a:xfrm>
              <a:off x="4484197" y="897601"/>
              <a:ext cx="774989" cy="113271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8659" defTabSz="623438">
                <a:spcBef>
                  <a:spcPts val="65"/>
                </a:spcBef>
              </a:pPr>
              <a:r>
                <a:rPr sz="682" spc="-3" dirty="0">
                  <a:solidFill>
                    <a:prstClr val="black"/>
                  </a:solidFill>
                  <a:latin typeface="Calibri"/>
                  <a:cs typeface="Calibri"/>
                </a:rPr>
                <a:t>Student’s</a:t>
              </a:r>
              <a:r>
                <a:rPr sz="682" spc="-24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sz="682" spc="-3" dirty="0">
                  <a:solidFill>
                    <a:prstClr val="black"/>
                  </a:solidFill>
                  <a:latin typeface="Calibri"/>
                  <a:cs typeface="Calibri"/>
                </a:rPr>
                <a:t>Name-Print</a:t>
              </a:r>
              <a:endParaRPr sz="682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1855</Words>
  <Application>Microsoft Office PowerPoint</Application>
  <PresentationFormat>Widescreen</PresentationFormat>
  <Paragraphs>338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DejaVu Sans</vt:lpstr>
      <vt:lpstr>Garamond</vt:lpstr>
      <vt:lpstr>Georgia</vt:lpstr>
      <vt:lpstr>Palatino Linotype</vt:lpstr>
      <vt:lpstr>Symbol</vt:lpstr>
      <vt:lpstr>Tahoma</vt:lpstr>
      <vt:lpstr>Times New Roman</vt:lpstr>
      <vt:lpstr>Trebuchet MS</vt:lpstr>
      <vt:lpstr>Wingdings</vt:lpstr>
      <vt:lpstr>Organic</vt:lpstr>
      <vt:lpstr>Office Theme</vt:lpstr>
      <vt:lpstr>PowerPoint Presentation</vt:lpstr>
      <vt:lpstr>Helping Clients . . .</vt:lpstr>
      <vt:lpstr>With SMART Notes</vt:lpstr>
      <vt:lpstr>Case File Checklists </vt:lpstr>
      <vt:lpstr>Required Documentation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So Many Forms?</vt:lpstr>
      <vt:lpstr>Monitoring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Ambrosia B.</dc:creator>
  <cp:lastModifiedBy>Harrison, Ambrosia B.</cp:lastModifiedBy>
  <cp:revision>33</cp:revision>
  <cp:lastPrinted>2019-11-04T06:10:04Z</cp:lastPrinted>
  <dcterms:created xsi:type="dcterms:W3CDTF">2019-11-01T19:47:03Z</dcterms:created>
  <dcterms:modified xsi:type="dcterms:W3CDTF">2019-11-04T06:25:34Z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