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68"/>
  </p:notesMasterIdLst>
  <p:sldIdLst>
    <p:sldId id="324" r:id="rId6"/>
    <p:sldId id="675" r:id="rId7"/>
    <p:sldId id="605" r:id="rId8"/>
    <p:sldId id="259" r:id="rId9"/>
    <p:sldId id="606" r:id="rId10"/>
    <p:sldId id="607" r:id="rId11"/>
    <p:sldId id="260" r:id="rId12"/>
    <p:sldId id="261" r:id="rId13"/>
    <p:sldId id="262" r:id="rId14"/>
    <p:sldId id="263" r:id="rId15"/>
    <p:sldId id="677" r:id="rId16"/>
    <p:sldId id="676" r:id="rId17"/>
    <p:sldId id="678" r:id="rId18"/>
    <p:sldId id="608" r:id="rId19"/>
    <p:sldId id="609" r:id="rId20"/>
    <p:sldId id="283" r:id="rId21"/>
    <p:sldId id="611" r:id="rId22"/>
    <p:sldId id="289" r:id="rId23"/>
    <p:sldId id="285" r:id="rId24"/>
    <p:sldId id="284" r:id="rId25"/>
    <p:sldId id="286" r:id="rId26"/>
    <p:sldId id="615" r:id="rId27"/>
    <p:sldId id="288" r:id="rId28"/>
    <p:sldId id="287" r:id="rId29"/>
    <p:sldId id="290" r:id="rId30"/>
    <p:sldId id="291" r:id="rId31"/>
    <p:sldId id="292" r:id="rId32"/>
    <p:sldId id="293" r:id="rId33"/>
    <p:sldId id="270" r:id="rId34"/>
    <p:sldId id="623" r:id="rId35"/>
    <p:sldId id="296" r:id="rId36"/>
    <p:sldId id="679" r:id="rId37"/>
    <p:sldId id="279" r:id="rId38"/>
    <p:sldId id="280" r:id="rId39"/>
    <p:sldId id="629" r:id="rId40"/>
    <p:sldId id="281" r:id="rId41"/>
    <p:sldId id="638" r:id="rId42"/>
    <p:sldId id="639" r:id="rId43"/>
    <p:sldId id="640" r:id="rId44"/>
    <p:sldId id="641" r:id="rId45"/>
    <p:sldId id="272" r:id="rId46"/>
    <p:sldId id="643" r:id="rId47"/>
    <p:sldId id="644" r:id="rId48"/>
    <p:sldId id="645" r:id="rId49"/>
    <p:sldId id="275" r:id="rId50"/>
    <p:sldId id="276" r:id="rId51"/>
    <p:sldId id="648" r:id="rId52"/>
    <p:sldId id="649" r:id="rId53"/>
    <p:sldId id="650" r:id="rId54"/>
    <p:sldId id="651" r:id="rId55"/>
    <p:sldId id="652" r:id="rId56"/>
    <p:sldId id="654" r:id="rId57"/>
    <p:sldId id="277" r:id="rId58"/>
    <p:sldId id="273" r:id="rId59"/>
    <p:sldId id="670" r:id="rId60"/>
    <p:sldId id="274" r:id="rId61"/>
    <p:sldId id="671" r:id="rId62"/>
    <p:sldId id="672" r:id="rId63"/>
    <p:sldId id="673" r:id="rId64"/>
    <p:sldId id="657" r:id="rId65"/>
    <p:sldId id="658" r:id="rId66"/>
    <p:sldId id="31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74014"/>
  </p:normalViewPr>
  <p:slideViewPr>
    <p:cSldViewPr snapToGrid="0" showGuides="1">
      <p:cViewPr varScale="1">
        <p:scale>
          <a:sx n="81" d="100"/>
          <a:sy n="81" d="100"/>
        </p:scale>
        <p:origin x="2274" y="8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Watch out for the “white glove” test: Do open house visitors run their fingers along the tops of windows like they are testing for dust? This could be a ploy to unlock a window for later entry and theft.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1319-1975-4C22-BD9B-C361B4E0EDD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9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0697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832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60002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10-Second Safety Scan</a:t>
            </a:r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0337" y="2093425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run to</a:t>
            </a:r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7777" y="2607775"/>
            <a:ext cx="5644445" cy="3092938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79613"/>
            <a:ext cx="2743200" cy="3721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attacker’s emotions </a:t>
            </a:r>
          </a:p>
          <a:p>
            <a:pPr lvl="1"/>
            <a:r>
              <a:rPr lang="en-US" altLang="en-US" dirty="0"/>
              <a:t>May justify an attack (in </a:t>
            </a:r>
            <a:r>
              <a:rPr lang="en-US" altLang="en-US"/>
              <a:t>the 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336679" cy="4348162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575" y="2511425"/>
            <a:ext cx="25114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283395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</a:t>
            </a:r>
            <a:r>
              <a:rPr lang="en-US"/>
              <a:t>vacant properties?</a:t>
            </a:r>
            <a:endParaRPr lang="en-US" dirty="0"/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75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</a:t>
            </a:r>
            <a:r>
              <a:rPr lang="en-US"/>
              <a:t>football field–– </a:t>
            </a:r>
            <a:r>
              <a:rPr lang="en-US" dirty="0"/>
              <a:t>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8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 dirty="0"/>
              <a:t>Keep keys out and 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0CD3-08CA-4BEC-AD10-3988809F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BB5F-20C3-46F6-8711-1FCE807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who is calling</a:t>
            </a:r>
          </a:p>
          <a:p>
            <a:r>
              <a:rPr lang="en-US" dirty="0"/>
              <a:t>Keep your cell phone ready to use</a:t>
            </a:r>
          </a:p>
          <a:p>
            <a:r>
              <a:rPr lang="en-US" dirty="0"/>
              <a:t>Personal location devices––GPS wearables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Roadside service</a:t>
            </a:r>
          </a:p>
          <a:p>
            <a:r>
              <a:rPr lang="en-US" dirty="0"/>
              <a:t>Cold weather essentials</a:t>
            </a:r>
          </a:p>
          <a:p>
            <a:r>
              <a:rPr lang="en-US" b="1" dirty="0"/>
              <a:t>Stalking is a predatory crime</a:t>
            </a:r>
          </a:p>
        </p:txBody>
      </p:sp>
    </p:spTree>
    <p:extLst>
      <p:ext uri="{BB962C8B-B14F-4D97-AF65-F5344CB8AC3E}">
        <p14:creationId xmlns:p14="http://schemas.microsoft.com/office/powerpoint/2010/main" val="1942100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2: </a:t>
            </a:r>
            <a:br>
              <a:rPr lang="en-US" altLang="en-US" sz="6000" dirty="0"/>
            </a:br>
            <a:r>
              <a:rPr lang="en-US" altLang="en-US" sz="6000" dirty="0"/>
              <a:t>Your Office Safety Team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602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7CF-C117-45E1-9655-C59B7F2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53E1-F5F7-477A-9430-37E8A810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CITO––Come Into The Office</a:t>
            </a:r>
          </a:p>
          <a:p>
            <a:r>
              <a:rPr lang="en-US" dirty="0"/>
              <a:t>Standard office policy</a:t>
            </a:r>
          </a:p>
          <a:p>
            <a:pPr lvl="1"/>
            <a:r>
              <a:rPr lang="en-US" dirty="0"/>
              <a:t>Prospect Identification Form </a:t>
            </a:r>
          </a:p>
          <a:p>
            <a:pPr lvl="1"/>
            <a:r>
              <a:rPr lang="en-US" dirty="0"/>
              <a:t>Photocopy the ID and attach it to the form</a:t>
            </a:r>
          </a:p>
          <a:p>
            <a:pPr lvl="1"/>
            <a:r>
              <a:rPr lang="en-US" dirty="0"/>
              <a:t>Snap a photo of the prospect’s ID and send it to the office</a:t>
            </a:r>
          </a:p>
          <a:p>
            <a:r>
              <a:rPr lang="en-US" dirty="0"/>
              <a:t>Be wary of email contacts who refuse to provide a full name</a:t>
            </a:r>
          </a:p>
        </p:txBody>
      </p:sp>
    </p:spTree>
    <p:extLst>
      <p:ext uri="{BB962C8B-B14F-4D97-AF65-F5344CB8AC3E}">
        <p14:creationId xmlns:p14="http://schemas.microsoft.com/office/powerpoint/2010/main" val="3332015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AD5A-912F-4721-8B9F-E284CD0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 Professional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6A81-D391-4548-BB56-589FF10E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Procedures or forms used to collect information from prospects must be applied consistently</a:t>
            </a:r>
          </a:p>
          <a:p>
            <a:r>
              <a:rPr lang="en-US"/>
              <a:t>Inconsistent application could be viewed as discriminatory</a:t>
            </a:r>
          </a:p>
          <a:p>
            <a:pPr marL="7938" indent="0">
              <a:buNone/>
            </a:pPr>
            <a:endParaRPr lang="en-US"/>
          </a:p>
          <a:p>
            <a:pPr marL="290513" lvl="1" indent="0">
              <a:spcAft>
                <a:spcPts val="1200"/>
              </a:spcAft>
              <a:buNone/>
            </a:pPr>
            <a:r>
              <a:rPr lang="en-US" i="1"/>
              <a:t>REALTORS® shall not deny equal professional services to any person for reasons of race, color, religion, sex, handicap, familial status, national origin, sexual orientation, or gender identity. </a:t>
            </a:r>
          </a:p>
          <a:p>
            <a:pPr marL="290513" lvl="1" indent="0">
              <a:buNone/>
            </a:pPr>
            <a:r>
              <a:rPr lang="en-US" sz="2000" i="1"/>
              <a:t>National Association of REALTORS®, Code of Ethics, Article 10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8473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C92-BED2-4E84-825C-CEA4A61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Checks? Yes or 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4DBD-BE04-48BA-A9BC-F16BC0CE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national database with complete and accurate criminal records</a:t>
            </a:r>
          </a:p>
          <a:p>
            <a:r>
              <a:rPr lang="en-US" dirty="0"/>
              <a:t>Inconsistent classification and delayed reporting</a:t>
            </a:r>
          </a:p>
          <a:p>
            <a:r>
              <a:rPr lang="en-US" dirty="0"/>
              <a:t>Percentage of crimes reported</a:t>
            </a:r>
          </a:p>
          <a:p>
            <a:pPr lvl="1"/>
            <a:r>
              <a:rPr lang="en-US" dirty="0"/>
              <a:t>46% robberies</a:t>
            </a:r>
          </a:p>
          <a:p>
            <a:pPr lvl="1"/>
            <a:r>
              <a:rPr lang="en-US" dirty="0"/>
              <a:t>37% simple assaults</a:t>
            </a:r>
          </a:p>
          <a:p>
            <a:pPr lvl="1"/>
            <a:r>
              <a:rPr lang="en-US" dirty="0"/>
              <a:t>52% aggravated assaults</a:t>
            </a:r>
          </a:p>
          <a:p>
            <a:pPr lvl="1"/>
            <a:r>
              <a:rPr lang="en-US" dirty="0"/>
              <a:t>33% rape and sexual assaults</a:t>
            </a:r>
          </a:p>
        </p:txBody>
      </p:sp>
    </p:spTree>
    <p:extLst>
      <p:ext uri="{BB962C8B-B14F-4D97-AF65-F5344CB8AC3E}">
        <p14:creationId xmlns:p14="http://schemas.microsoft.com/office/powerpoint/2010/main" val="41814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1: </a:t>
            </a:r>
            <a:br>
              <a:rPr lang="en-US" altLang="en-US" sz="4800" dirty="0"/>
            </a:br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B53A-C137-48D0-84DF-C8E250A7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 Your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8918-F396-42A2-8AF1-EB879F21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378519"/>
          </a:xfrm>
        </p:spPr>
        <p:txBody>
          <a:bodyPr/>
          <a:lstStyle/>
          <a:p>
            <a:r>
              <a:rPr lang="en-US" dirty="0"/>
              <a:t>Office should know your property showing itinerary</a:t>
            </a:r>
          </a:p>
          <a:p>
            <a:r>
              <a:rPr lang="en-US" dirty="0"/>
              <a:t>Take a showing buddy</a:t>
            </a:r>
          </a:p>
          <a:p>
            <a:r>
              <a:rPr lang="en-US" dirty="0"/>
              <a:t>Calls and alerts</a:t>
            </a:r>
          </a:p>
          <a:p>
            <a:pPr lvl="1"/>
            <a:r>
              <a:rPr lang="en-US" dirty="0"/>
              <a:t>Call or text the office to confirm your arrival </a:t>
            </a:r>
          </a:p>
          <a:p>
            <a:pPr lvl="1"/>
            <a:r>
              <a:rPr lang="en-US" dirty="0"/>
              <a:t>Ask for a call back </a:t>
            </a:r>
          </a:p>
          <a:p>
            <a:pPr lvl="1"/>
            <a:r>
              <a:rPr lang="en-US" dirty="0"/>
              <a:t>Set an alarm</a:t>
            </a:r>
          </a:p>
          <a:p>
            <a:r>
              <a:rPr lang="en-US" dirty="0"/>
              <a:t>Ask the prospect to step outside while you secure the property</a:t>
            </a:r>
          </a:p>
          <a:p>
            <a:r>
              <a:rPr lang="en-US" dirty="0"/>
              <a:t>Notify office when showing is finished and state where you are going next</a:t>
            </a:r>
          </a:p>
        </p:txBody>
      </p:sp>
    </p:spTree>
    <p:extLst>
      <p:ext uri="{BB962C8B-B14F-4D97-AF65-F5344CB8AC3E}">
        <p14:creationId xmlns:p14="http://schemas.microsoft.com/office/powerpoint/2010/main" val="383377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Distress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9139" y="2451100"/>
            <a:ext cx="6127218" cy="3568133"/>
          </a:xfrm>
        </p:spPr>
        <p:txBody>
          <a:bodyPr>
            <a:normAutofit/>
          </a:bodyPr>
          <a:lstStyle/>
          <a:p>
            <a:r>
              <a:rPr lang="en-US" altLang="en-US" dirty="0"/>
              <a:t>Secret word or phrase to signal danger (e.g., “</a:t>
            </a:r>
            <a:r>
              <a:rPr lang="en-US" dirty="0"/>
              <a:t>Could you email me the easement file?”)</a:t>
            </a:r>
            <a:endParaRPr lang="en-US" altLang="en-US" dirty="0"/>
          </a:p>
          <a:p>
            <a:r>
              <a:rPr lang="en-US" altLang="en-US" dirty="0"/>
              <a:t>What code words do you use?</a:t>
            </a:r>
          </a:p>
        </p:txBody>
      </p:sp>
      <p:pic>
        <p:nvPicPr>
          <p:cNvPr id="5" name="Picture 3" descr="C:\Users\kshort\Downloads\iStock_00002602882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5084"/>
          <a:stretch>
            <a:fillRect/>
          </a:stretch>
        </p:blipFill>
        <p:spPr bwMode="auto">
          <a:xfrm flipH="1">
            <a:off x="9731375" y="2451100"/>
            <a:ext cx="24606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3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613-92AD-4CBC-910F-C18D768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Arriving at the Property––Prepare the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5325D-0870-4E7F-B921-B950831A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all the lights </a:t>
            </a:r>
          </a:p>
          <a:p>
            <a:r>
              <a:rPr lang="en-US" dirty="0"/>
              <a:t>Open drapes and blinds</a:t>
            </a:r>
          </a:p>
          <a:p>
            <a:r>
              <a:rPr lang="en-US" dirty="0"/>
              <a:t>Unlock exterior doors </a:t>
            </a:r>
          </a:p>
          <a:p>
            <a:r>
              <a:rPr lang="en-US" dirty="0"/>
              <a:t>Open interior doors</a:t>
            </a:r>
          </a:p>
          <a:p>
            <a:r>
              <a:rPr lang="en-US" dirty="0"/>
              <a:t>Open garage door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6AE63-FDB5-475C-A863-155A585509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42225" y="1951038"/>
            <a:ext cx="4549775" cy="43481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dirty="0"/>
              <a:t>Clear obstructions </a:t>
            </a:r>
          </a:p>
          <a:p>
            <a:pPr>
              <a:buClr>
                <a:srgbClr val="B32532"/>
              </a:buClr>
            </a:pPr>
            <a:r>
              <a:rPr lang="en-US" dirty="0"/>
              <a:t>Put away dangerous objects </a:t>
            </a:r>
          </a:p>
          <a:p>
            <a:pPr>
              <a:buClr>
                <a:srgbClr val="B32532"/>
              </a:buClr>
            </a:pPr>
            <a:r>
              <a:rPr lang="en-US" dirty="0"/>
              <a:t>Position surveillance cameras </a:t>
            </a:r>
          </a:p>
        </p:txBody>
      </p:sp>
    </p:spTree>
    <p:extLst>
      <p:ext uri="{BB962C8B-B14F-4D97-AF65-F5344CB8AC3E}">
        <p14:creationId xmlns:p14="http://schemas.microsoft.com/office/powerpoint/2010/main" val="2761594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F8B0-4BF4-45C7-B3A3-BDBB665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82CB-43B5-4D78-BEFF-452CEB9A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and where you greet the arriving prospect </a:t>
            </a:r>
          </a:p>
          <a:p>
            <a:r>
              <a:rPr lang="en-US" dirty="0"/>
              <a:t>Set an authoritative and in-control tone</a:t>
            </a:r>
          </a:p>
          <a:p>
            <a:r>
              <a:rPr lang="en-US" dirty="0"/>
              <a:t>Maintain a social distance of about 5–7 feet from a prospect</a:t>
            </a:r>
          </a:p>
        </p:txBody>
      </p:sp>
    </p:spTree>
    <p:extLst>
      <p:ext uri="{BB962C8B-B14F-4D97-AF65-F5344CB8AC3E}">
        <p14:creationId xmlns:p14="http://schemas.microsoft.com/office/powerpoint/2010/main" val="678005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7618-0635-4508-8779-64A3514C3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3905" y="1828802"/>
            <a:ext cx="4550059" cy="4348162"/>
          </a:xfrm>
        </p:spPr>
        <p:txBody>
          <a:bodyPr/>
          <a:lstStyle/>
          <a:p>
            <a:pPr lvl="0"/>
            <a:r>
              <a:rPr lang="en-US" dirty="0"/>
              <a:t>Bedrooms and bathrooms </a:t>
            </a:r>
          </a:p>
          <a:p>
            <a:pPr lvl="0"/>
            <a:r>
              <a:rPr lang="en-US" dirty="0"/>
              <a:t>Closets and pantries</a:t>
            </a:r>
          </a:p>
          <a:p>
            <a:pPr lvl="0"/>
            <a:r>
              <a:rPr lang="en-US" dirty="0"/>
              <a:t>Out buildings</a:t>
            </a:r>
          </a:p>
          <a:p>
            <a:pPr lvl="0"/>
            <a:r>
              <a:rPr lang="en-US" dirty="0"/>
              <a:t>Garages</a:t>
            </a:r>
          </a:p>
          <a:p>
            <a:pPr lvl="0"/>
            <a:r>
              <a:rPr lang="en-US" dirty="0"/>
              <a:t>Basements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4BA127-4D37-4F27-A38D-8A249E28EF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89286" y="1828802"/>
            <a:ext cx="4550059" cy="4348162"/>
          </a:xfrm>
        </p:spPr>
        <p:txBody>
          <a:bodyPr/>
          <a:lstStyle/>
          <a:p>
            <a:r>
              <a:rPr lang="en-US" dirty="0"/>
              <a:t>Stairs</a:t>
            </a:r>
          </a:p>
          <a:p>
            <a:pPr lvl="1"/>
            <a:r>
              <a:rPr lang="en-US" dirty="0"/>
              <a:t>Prospect goes up or down the stairs first </a:t>
            </a:r>
          </a:p>
          <a:p>
            <a:pPr lvl="1"/>
            <a:r>
              <a:rPr lang="en-US" dirty="0"/>
              <a:t>Maintain a four-stair difference</a:t>
            </a:r>
          </a:p>
          <a:p>
            <a:pPr lvl="1"/>
            <a:r>
              <a:rPr lang="en-US" dirty="0"/>
              <a:t>Prospect moves away from the top or bottom of the stairs before you complete the ascent or descent</a:t>
            </a:r>
          </a:p>
          <a:p>
            <a:pPr lvl="1"/>
            <a:r>
              <a:rPr lang="en-US" dirty="0"/>
              <a:t>Keep a grip on the handrail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A168-02EF-4320-A9AA-67CEA832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Locations</a:t>
            </a:r>
          </a:p>
        </p:txBody>
      </p:sp>
    </p:spTree>
    <p:extLst>
      <p:ext uri="{BB962C8B-B14F-4D97-AF65-F5344CB8AC3E}">
        <p14:creationId xmlns:p14="http://schemas.microsoft.com/office/powerpoint/2010/main" val="3377636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Vacant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 the house before you show it</a:t>
            </a:r>
          </a:p>
          <a:p>
            <a:r>
              <a:rPr lang="en-US" altLang="en-US" dirty="0"/>
              <a:t>Squatter inside? Leave immediately and call the police.</a:t>
            </a:r>
          </a:p>
          <a:p>
            <a:r>
              <a:rPr lang="en-US" altLang="en-US" dirty="0"/>
              <a:t>Angry former homeowner? Apologize for the disturbance and leave.</a:t>
            </a:r>
          </a:p>
          <a:p>
            <a:pPr lvl="1"/>
            <a:r>
              <a:rPr lang="en-US" altLang="en-US" dirty="0"/>
              <a:t> Call lender, asset management company, or listing agent</a:t>
            </a:r>
          </a:p>
          <a:p>
            <a:r>
              <a:rPr lang="en-US" altLang="en-US" dirty="0"/>
              <a:t>Meet the neighbors</a:t>
            </a:r>
          </a:p>
          <a:p>
            <a:r>
              <a:rPr lang="en-US" altLang="en-US" dirty="0"/>
              <a:t>No after-dark showings</a:t>
            </a:r>
          </a:p>
        </p:txBody>
      </p:sp>
    </p:spTree>
    <p:extLst>
      <p:ext uri="{BB962C8B-B14F-4D97-AF65-F5344CB8AC3E}">
        <p14:creationId xmlns:p14="http://schemas.microsoft.com/office/powerpoint/2010/main" val="985301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Commercial 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Schedule showings of vacant commercial sites during daylight hours</a:t>
            </a:r>
          </a:p>
          <a:p>
            <a:r>
              <a:rPr lang="en-US" altLang="en-US" dirty="0"/>
              <a:t>Thick walls and remote locations may interfere with cell phone reception</a:t>
            </a:r>
          </a:p>
        </p:txBody>
      </p:sp>
    </p:spTree>
    <p:extLst>
      <p:ext uri="{BB962C8B-B14F-4D97-AF65-F5344CB8AC3E}">
        <p14:creationId xmlns:p14="http://schemas.microsoft.com/office/powerpoint/2010/main" val="4242662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08B0-7071-4207-877D-1F31B496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 Property After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B264-1966-4432-9691-AEFD2507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way to </a:t>
            </a:r>
            <a:r>
              <a:rPr lang="en-US"/>
              <a:t>show a property</a:t>
            </a:r>
            <a:endParaRPr lang="en-US" dirty="0"/>
          </a:p>
          <a:p>
            <a:r>
              <a:rPr lang="en-US" dirty="0"/>
              <a:t>Turn on all lights as you go through </a:t>
            </a:r>
          </a:p>
          <a:p>
            <a:r>
              <a:rPr lang="en-US" dirty="0"/>
              <a:t>Open all shades, curtains, or blinds</a:t>
            </a:r>
          </a:p>
          <a:p>
            <a:r>
              <a:rPr lang="en-US" dirty="0"/>
              <a:t>Advise your supervisor of the appointment time </a:t>
            </a:r>
          </a:p>
          <a:p>
            <a:r>
              <a:rPr lang="en-US" dirty="0"/>
              <a:t>Take a showing buddy</a:t>
            </a:r>
          </a:p>
        </p:txBody>
      </p:sp>
    </p:spTree>
    <p:extLst>
      <p:ext uri="{BB962C8B-B14F-4D97-AF65-F5344CB8AC3E}">
        <p14:creationId xmlns:p14="http://schemas.microsoft.com/office/powerpoint/2010/main" val="3116221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6127-70E9-4374-BE0A-C88EEBA5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5C82B-EA12-409D-BA37-0D2B5F34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attack imminent?</a:t>
            </a:r>
          </a:p>
          <a:p>
            <a:r>
              <a:rPr lang="en-US" dirty="0"/>
              <a:t>Predator “testing the waters” </a:t>
            </a:r>
          </a:p>
          <a:p>
            <a:r>
              <a:rPr lang="en-US" dirty="0"/>
              <a:t>Attempt to isolate the victim </a:t>
            </a:r>
          </a:p>
          <a:p>
            <a:r>
              <a:rPr lang="en-US" dirty="0"/>
              <a:t>Escalation from professional to personal</a:t>
            </a:r>
          </a:p>
          <a:p>
            <a:r>
              <a:rPr lang="en-US" dirty="0"/>
              <a:t>Invasion of body space</a:t>
            </a:r>
          </a:p>
          <a:p>
            <a:r>
              <a:rPr lang="en-US" dirty="0"/>
              <a:t>Uninvited touching</a:t>
            </a:r>
          </a:p>
          <a:p>
            <a:r>
              <a:rPr lang="en-US" dirty="0"/>
              <a:t>Personal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A429-45FD-40EB-9F80-5F5D6653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8874-24FE-4EB7-B0F6-0563EA6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153" y="2286920"/>
            <a:ext cx="5313063" cy="3897980"/>
          </a:xfrm>
        </p:spPr>
        <p:txBody>
          <a:bodyPr/>
          <a:lstStyle/>
          <a:p>
            <a:r>
              <a:rPr lang="en-US" dirty="0"/>
              <a:t>Looking out the window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Lack of eye contact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Hands in the pockets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/>
              <a:t>Cool </a:t>
            </a:r>
            <a:r>
              <a:rPr lang="en-US" sz="2800" dirty="0"/>
              <a:t>weather clothing in warm weather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Dilated pupils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18DCB-E594-4D46-9948-11400E05C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42225" y="2295525"/>
            <a:ext cx="4549775" cy="3895725"/>
          </a:xfrm>
          <a:prstGeom prst="rect">
            <a:avLst/>
          </a:prstGeom>
        </p:spPr>
        <p:txBody>
          <a:bodyPr/>
          <a:lstStyle/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Changes in breathing or facial expression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Visible veins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Wiping hands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Fidgeting</a:t>
            </a:r>
          </a:p>
        </p:txBody>
      </p:sp>
    </p:spTree>
    <p:extLst>
      <p:ext uri="{BB962C8B-B14F-4D97-AF65-F5344CB8AC3E}">
        <p14:creationId xmlns:p14="http://schemas.microsoft.com/office/powerpoint/2010/main" val="2992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FF7-081B-4748-8A3F-ACB8D66B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Verbal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31A8-CC54-493A-BBC0-F8FC2F42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interest in you than in the house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Issuing orders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Asking you to move closer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Sharing excessive personal information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Suggestive language that is too familiar or intimate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Inappropriate compliments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Speaking louder, faster, or in a sharper tone</a:t>
            </a:r>
          </a:p>
        </p:txBody>
      </p:sp>
    </p:spTree>
    <p:extLst>
      <p:ext uri="{BB962C8B-B14F-4D97-AF65-F5344CB8AC3E}">
        <p14:creationId xmlns:p14="http://schemas.microsoft.com/office/powerpoint/2010/main" val="3051423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026BE-E798-466E-BD6A-FF446859C5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Quick exit</a:t>
            </a:r>
          </a:p>
          <a:p>
            <a:r>
              <a:rPr lang="en-US" dirty="0"/>
              <a:t>Carry essentials only</a:t>
            </a:r>
          </a:p>
          <a:p>
            <a:r>
              <a:rPr lang="en-US" dirty="0"/>
              <a:t>Take a photo</a:t>
            </a:r>
          </a:p>
          <a:p>
            <a:r>
              <a:rPr lang="en-US" dirty="0"/>
              <a:t>Check your surroundings</a:t>
            </a:r>
          </a:p>
          <a:p>
            <a:r>
              <a:rPr lang="en-US" dirty="0"/>
              <a:t>Lock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AF28D-C4C1-4328-96D9-993331D8C71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Use your car key fob</a:t>
            </a:r>
          </a:p>
          <a:p>
            <a:r>
              <a:rPr lang="en-US" dirty="0"/>
              <a:t>Don’t say vacant</a:t>
            </a:r>
          </a:p>
          <a:p>
            <a:r>
              <a:rPr lang="en-US" dirty="0"/>
              <a:t>Wear flat-heeled shoes</a:t>
            </a:r>
          </a:p>
          <a:p>
            <a:r>
              <a:rPr lang="en-US" dirty="0"/>
              <a:t>Evaluate the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4A29D-FD2E-4FF0-9D82-5D6F0E47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</p:spTree>
    <p:extLst>
      <p:ext uri="{BB962C8B-B14F-4D97-AF65-F5344CB8AC3E}">
        <p14:creationId xmlns:p14="http://schemas.microsoft.com/office/powerpoint/2010/main" val="2808693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3: </a:t>
            </a:r>
            <a:br>
              <a:rPr lang="en-US" altLang="en-US" sz="6000" b="0" dirty="0"/>
            </a:br>
            <a:r>
              <a:rPr lang="en-US" altLang="en-US" sz="6000" dirty="0"/>
              <a:t>Safety with Buyers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9087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Listing Appointment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712" y="2194560"/>
            <a:ext cx="7144511" cy="3991928"/>
          </a:xfrm>
        </p:spPr>
        <p:txBody>
          <a:bodyPr>
            <a:normAutofit/>
          </a:bodyPr>
          <a:lstStyle/>
          <a:p>
            <a:r>
              <a:rPr lang="en-US" altLang="en-US" dirty="0"/>
              <a:t>Could be a lure</a:t>
            </a:r>
          </a:p>
          <a:p>
            <a:r>
              <a:rPr lang="en-US" altLang="en-US" dirty="0"/>
              <a:t>Who referred the caller?</a:t>
            </a:r>
          </a:p>
          <a:p>
            <a:r>
              <a:rPr lang="en-US" altLang="en-US" dirty="0"/>
              <a:t>Check out the property, prospect, and  neighborhood </a:t>
            </a:r>
          </a:p>
          <a:p>
            <a:r>
              <a:rPr lang="en-US" altLang="en-US" dirty="0"/>
              <a:t>Use the Evaluate, Assess, React Worksheet</a:t>
            </a:r>
          </a:p>
          <a:p>
            <a:r>
              <a:rPr lang="en-US" altLang="en-US" dirty="0"/>
              <a:t>Watch for “red flags”</a:t>
            </a:r>
          </a:p>
          <a:p>
            <a:r>
              <a:rPr lang="en-US" altLang="en-US" dirty="0"/>
              <a:t>If it doesn’t feel right, leave immediately</a:t>
            </a:r>
          </a:p>
        </p:txBody>
      </p:sp>
      <p:pic>
        <p:nvPicPr>
          <p:cNvPr id="5" name="Picture 2" descr="C:\Users\kshort\Downloads\iStock_0000406593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4750"/>
          <a:stretch>
            <a:fillRect/>
          </a:stretch>
        </p:blipFill>
        <p:spPr bwMode="auto">
          <a:xfrm>
            <a:off x="9717088" y="2384425"/>
            <a:ext cx="24749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0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Safety for 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seller safety awareness in listing presentation</a:t>
            </a:r>
          </a:p>
          <a:p>
            <a:r>
              <a:rPr lang="en-US" dirty="0"/>
              <a:t>Provide tips and suggestions for safeguarding valuables and information</a:t>
            </a:r>
          </a:p>
          <a:p>
            <a:r>
              <a:rPr lang="en-US" dirty="0"/>
              <a:t>Caution that other agents may not take the same precautions </a:t>
            </a:r>
          </a:p>
        </p:txBody>
      </p:sp>
    </p:spTree>
    <p:extLst>
      <p:ext uri="{BB962C8B-B14F-4D97-AF65-F5344CB8AC3E}">
        <p14:creationId xmlns:p14="http://schemas.microsoft.com/office/powerpoint/2010/main" val="802587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2F2-D0B2-4592-B02E-F1D1866D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0BF5-BF47-4FDF-B89F-56D52A50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obstacles</a:t>
            </a:r>
          </a:p>
          <a:p>
            <a:r>
              <a:rPr lang="en-US" dirty="0"/>
              <a:t>Secure or temporarily remove pets </a:t>
            </a:r>
          </a:p>
          <a:p>
            <a:r>
              <a:rPr lang="en-US" dirty="0"/>
              <a:t>Safeguard valuables, personal information––credit cards, bills, checkbooks, mail, bank statements, family photos, and schedules</a:t>
            </a:r>
          </a:p>
          <a:p>
            <a:r>
              <a:rPr lang="en-US" dirty="0"/>
              <a:t>Lock up firearms, ammunition, weapons, and knives, including the kitchen knife block</a:t>
            </a:r>
          </a:p>
          <a:p>
            <a:r>
              <a:rPr lang="en-US" dirty="0"/>
              <a:t>Increase security while on the market</a:t>
            </a:r>
          </a:p>
        </p:txBody>
      </p:sp>
    </p:spTree>
    <p:extLst>
      <p:ext uri="{BB962C8B-B14F-4D97-AF65-F5344CB8AC3E}">
        <p14:creationId xmlns:p14="http://schemas.microsoft.com/office/powerpoint/2010/main" val="1397462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Open House and Model Home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 opportunity to screen prospects</a:t>
            </a:r>
          </a:p>
          <a:p>
            <a:r>
              <a:rPr lang="en-US" altLang="en-US" dirty="0"/>
              <a:t>Model homes in isolated locations</a:t>
            </a:r>
          </a:p>
          <a:p>
            <a:r>
              <a:rPr lang="en-US" altLang="en-US" dirty="0"/>
              <a:t>Use the buddy system</a:t>
            </a:r>
          </a:p>
          <a:p>
            <a:r>
              <a:rPr lang="en-US" altLang="en-US" dirty="0"/>
              <a:t>Familiarize yourself with the property––inside and outside</a:t>
            </a:r>
          </a:p>
          <a:p>
            <a:r>
              <a:rPr lang="en-US" altLang="en-US" dirty="0"/>
              <a:t>Keep office, family, or a friend informed of your whereabouts and schedule</a:t>
            </a:r>
          </a:p>
        </p:txBody>
      </p:sp>
    </p:spTree>
    <p:extLst>
      <p:ext uri="{BB962C8B-B14F-4D97-AF65-F5344CB8AC3E}">
        <p14:creationId xmlns:p14="http://schemas.microsoft.com/office/powerpoint/2010/main" val="2896200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C5A3-9964-427F-89F3-7CE46A0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Open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0DD9-481C-4BA6-8AB5-F540CF76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only essentials</a:t>
            </a:r>
          </a:p>
          <a:p>
            <a:r>
              <a:rPr lang="en-US" dirty="0"/>
              <a:t>Familiarize yourself with the house and note confined areas to avoid</a:t>
            </a:r>
          </a:p>
          <a:p>
            <a:r>
              <a:rPr lang="en-US" dirty="0"/>
              <a:t>Plan two escape routes</a:t>
            </a:r>
          </a:p>
          <a:p>
            <a:r>
              <a:rPr lang="en-US" dirty="0"/>
              <a:t>Unlock the deadbolt locks for quick access to the outside</a:t>
            </a:r>
          </a:p>
          <a:p>
            <a:r>
              <a:rPr lang="en-US" dirty="0"/>
              <a:t>Check around the outside of the house </a:t>
            </a:r>
          </a:p>
          <a:p>
            <a:r>
              <a:rPr lang="en-US" dirty="0"/>
              <a:t>Keep basement and garage exits locked from inside </a:t>
            </a:r>
          </a:p>
          <a:p>
            <a:r>
              <a:rPr lang="en-US" dirty="0"/>
              <a:t>Check mobile phone strength and signal </a:t>
            </a:r>
          </a:p>
          <a:p>
            <a:r>
              <a:rPr lang="en-US" dirty="0"/>
              <a:t>Complete safety routine before admitting any visitors</a:t>
            </a:r>
          </a:p>
        </p:txBody>
      </p:sp>
    </p:spTree>
    <p:extLst>
      <p:ext uri="{BB962C8B-B14F-4D97-AF65-F5344CB8AC3E}">
        <p14:creationId xmlns:p14="http://schemas.microsoft.com/office/powerpoint/2010/main" val="2479087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86DF-F17D-4DEA-921E-648A3EC0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E90D-B09E-4190-AFF5-B7C1132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sign-in </a:t>
            </a:r>
          </a:p>
          <a:p>
            <a:r>
              <a:rPr lang="en-US" dirty="0"/>
              <a:t>Ask for identification</a:t>
            </a:r>
          </a:p>
          <a:p>
            <a:r>
              <a:rPr lang="en-US" dirty="0"/>
              <a:t>State in publicity that identification is required</a:t>
            </a:r>
          </a:p>
          <a:p>
            <a:r>
              <a:rPr lang="en-US" dirty="0"/>
              <a:t>Maintain separate sign-in and registration lists at model homes</a:t>
            </a:r>
          </a:p>
        </p:txBody>
      </p:sp>
    </p:spTree>
    <p:extLst>
      <p:ext uri="{BB962C8B-B14F-4D97-AF65-F5344CB8AC3E}">
        <p14:creationId xmlns:p14="http://schemas.microsoft.com/office/powerpoint/2010/main" val="2008846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6F8F-9AD9-4151-94D5-4347A13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DE72-9C8D-44D5-9F7F-5BABA539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vulnerable time––never assume the home is vacant </a:t>
            </a:r>
          </a:p>
          <a:p>
            <a:r>
              <a:rPr lang="en-US" dirty="0"/>
              <a:t>Ask for help from a colleague, friend, or family at closing time</a:t>
            </a:r>
          </a:p>
          <a:p>
            <a:r>
              <a:rPr lang="en-US" dirty="0"/>
              <a:t>Inform a contact when you begin closing</a:t>
            </a:r>
          </a:p>
          <a:p>
            <a:r>
              <a:rPr lang="en-US" dirty="0"/>
              <a:t>Lock front door first </a:t>
            </a:r>
          </a:p>
          <a:p>
            <a:r>
              <a:rPr lang="en-US" dirty="0"/>
              <a:t>Check all window locks</a:t>
            </a:r>
          </a:p>
          <a:p>
            <a:r>
              <a:rPr lang="en-US" dirty="0"/>
              <a:t>Go from the top floor to the bottom and the back to the front, locking the doors behind you</a:t>
            </a:r>
          </a:p>
          <a:p>
            <a:r>
              <a:rPr lang="en-US" dirty="0"/>
              <a:t>Check the backyard and garage </a:t>
            </a:r>
          </a:p>
        </p:txBody>
      </p:sp>
    </p:spTree>
    <p:extLst>
      <p:ext uri="{BB962C8B-B14F-4D97-AF65-F5344CB8AC3E}">
        <p14:creationId xmlns:p14="http://schemas.microsoft.com/office/powerpoint/2010/main" val="3220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</a:t>
            </a:r>
            <a:r>
              <a:rPr lang="en-US" dirty="0"/>
              <a:t>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0CC9-2629-4F03-BB1B-9E3DBCD4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 and Virtual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6763-EB97-47F0-BADD-C23FE1BA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tours can be used to case a home </a:t>
            </a:r>
          </a:p>
          <a:p>
            <a:r>
              <a:rPr lang="en-US" dirty="0"/>
              <a:t>Items that will be removed for showing should be kept out of sight when shooting a video tour</a:t>
            </a:r>
          </a:p>
          <a:p>
            <a:r>
              <a:rPr lang="en-US" altLang="en-US" dirty="0"/>
              <a:t>Geotagging</a:t>
            </a:r>
          </a:p>
          <a:p>
            <a:pPr lvl="1"/>
            <a:r>
              <a:rPr lang="en-US" altLang="en-US" dirty="0"/>
              <a:t>Embeds GPS metadata with digital photos</a:t>
            </a:r>
          </a:p>
          <a:p>
            <a:pPr lvl="1"/>
            <a:r>
              <a:rPr lang="en-US" altLang="en-US" dirty="0"/>
              <a:t>Location data posted with photo</a:t>
            </a:r>
          </a:p>
          <a:p>
            <a:pPr lvl="1"/>
            <a:r>
              <a:rPr lang="en-US" altLang="en-US" dirty="0"/>
              <a:t>Disable metadata on phones, cameras, but not GPS location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8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B78-6AF9-4488-AAC7-112A22A0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2C76-D225-4BF3-812A-533507D6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279" y="1896855"/>
            <a:ext cx="5201176" cy="4212051"/>
          </a:xfrm>
        </p:spPr>
        <p:txBody>
          <a:bodyPr/>
          <a:lstStyle/>
          <a:p>
            <a:r>
              <a:rPr lang="en-US" sz="2400" dirty="0"/>
              <a:t>Warn owners (and children) not to show their home by themselves</a:t>
            </a:r>
          </a:p>
          <a:p>
            <a:r>
              <a:rPr lang="en-US" sz="2400" dirty="0"/>
              <a:t>Know the agent</a:t>
            </a:r>
          </a:p>
          <a:p>
            <a:r>
              <a:rPr lang="en-US" sz="2400" dirty="0"/>
              <a:t>Lock up personal information</a:t>
            </a:r>
          </a:p>
          <a:p>
            <a:r>
              <a:rPr lang="en-US" sz="2400" dirty="0"/>
              <a:t>Lock up prescription medicines</a:t>
            </a:r>
          </a:p>
          <a:p>
            <a:r>
              <a:rPr lang="en-US" sz="2400" dirty="0"/>
              <a:t>Take a tour from a “stranger’s viewpoint”</a:t>
            </a:r>
          </a:p>
          <a:p>
            <a:r>
              <a:rPr lang="en-US" sz="2400" dirty="0"/>
              <a:t>Protect children’s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A7554-C64A-438C-9FA1-12122E072D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85055" y="1896855"/>
            <a:ext cx="4549775" cy="43481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sz="2400" dirty="0"/>
              <a:t>Identification required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Inform neighbors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Control open house traffic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Watch out for the “white glove” test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Perform post-showing check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Place a “not for rent” sign in the window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Increase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40672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/>
              <a:t>Working at </a:t>
            </a:r>
            <a:r>
              <a:rPr lang="en-US" altLang="en-US" dirty="0"/>
              <a:t>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</a:t>
            </a:r>
            <a:r>
              <a:rPr lang="en-US" altLang="en-US"/>
              <a:t>for prospects </a:t>
            </a:r>
            <a:r>
              <a:rPr lang="en-US" altLang="en-US" dirty="0"/>
              <a:t>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F64B7E3802E46A0A2FECD77F94182" ma:contentTypeVersion="16" ma:contentTypeDescription="Create a new document." ma:contentTypeScope="" ma:versionID="1af693d0df4e312f9e07bc25dc9c005b">
  <xsd:schema xmlns:xsd="http://www.w3.org/2001/XMLSchema" xmlns:xs="http://www.w3.org/2001/XMLSchema" xmlns:p="http://schemas.microsoft.com/office/2006/metadata/properties" xmlns:ns2="f1cb9c36-f315-4162-b7f6-fad9ac0bf517" xmlns:ns3="4407e2b1-2de3-4243-8b0b-b75f019b4857" targetNamespace="http://schemas.microsoft.com/office/2006/metadata/properties" ma:root="true" ma:fieldsID="d293e84c704a663b3d0ea1d122d2fefc" ns2:_="" ns3:_="">
    <xsd:import namespace="f1cb9c36-f315-4162-b7f6-fad9ac0bf517"/>
    <xsd:import namespace="4407e2b1-2de3-4243-8b0b-b75f019b4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b9c36-f315-4162-b7f6-fad9ac0bf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e9128e0-8a12-459f-9797-0c0b4c4d57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7e2b1-2de3-4243-8b0b-b75f019b4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d36437-e881-4f1e-a27f-6904a994a618}" ma:internalName="TaxCatchAll" ma:showField="CatchAllData" ma:web="4407e2b1-2de3-4243-8b0b-b75f019b4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07e2b1-2de3-4243-8b0b-b75f019b4857" xsi:nil="true"/>
    <lcf76f155ced4ddcb4097134ff3c332f xmlns="f1cb9c36-f315-4162-b7f6-fad9ac0bf5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34C81B-7689-4111-9E94-4FBBC6F29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cb9c36-f315-4162-b7f6-fad9ac0bf517"/>
    <ds:schemaRef ds:uri="4407e2b1-2de3-4243-8b0b-b75f019b4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9899EF-91FF-4C4C-88F1-B0D5FC576F04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1cb9c36-f315-4162-b7f6-fad9ac0bf517"/>
    <ds:schemaRef ds:uri="http://www.w3.org/XML/1998/namespace"/>
    <ds:schemaRef ds:uri="http://schemas.microsoft.com/office/2006/documentManagement/types"/>
    <ds:schemaRef ds:uri="http://purl.org/dc/elements/1.1/"/>
    <ds:schemaRef ds:uri="4407e2b1-2de3-4243-8b0b-b75f019b485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4175</TotalTime>
  <Words>2438</Words>
  <Application>Microsoft Office PowerPoint</Application>
  <PresentationFormat>Widescreen</PresentationFormat>
  <Paragraphs>465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.Lucida Grande UI Regular</vt:lpstr>
      <vt:lpstr>Arial</vt:lpstr>
      <vt:lpstr>Calibri</vt:lpstr>
      <vt:lpstr>Corbel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NAR’s Safety Program</vt:lpstr>
      <vt:lpstr>PowerPoint Presentation</vt:lpstr>
      <vt:lpstr>Module 1:  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More Safety Tips</vt:lpstr>
      <vt:lpstr>Module 2:  Your Office Safety Team</vt:lpstr>
      <vt:lpstr>First Meetings</vt:lpstr>
      <vt:lpstr>Equal Professional Services</vt:lpstr>
      <vt:lpstr>Background Checks? Yes or No?</vt:lpstr>
      <vt:lpstr>Who Knows Your Location?</vt:lpstr>
      <vt:lpstr>Distress Codes</vt:lpstr>
      <vt:lpstr>Arriving at the Property––Prepare the Home</vt:lpstr>
      <vt:lpstr>Set the Tone</vt:lpstr>
      <vt:lpstr>Risky Locations</vt:lpstr>
      <vt:lpstr>Showing Vacant Properties</vt:lpstr>
      <vt:lpstr>Commercial  Properties</vt:lpstr>
      <vt:lpstr>Showing a Property After Dark</vt:lpstr>
      <vt:lpstr>Red Flags</vt:lpstr>
      <vt:lpstr>Body Language</vt:lpstr>
      <vt:lpstr>Verbal Signals</vt:lpstr>
      <vt:lpstr>More Safety Tips</vt:lpstr>
      <vt:lpstr>Module 3:  Safety with Buyers</vt:lpstr>
      <vt:lpstr>Listing Appointment Safety</vt:lpstr>
      <vt:lpstr>Showing Safety for Sellers</vt:lpstr>
      <vt:lpstr>Staging for Safety</vt:lpstr>
      <vt:lpstr>Open House and Model Home Safety </vt:lpstr>
      <vt:lpstr>Before the Open House</vt:lpstr>
      <vt:lpstr>Visitor Sign-in</vt:lpstr>
      <vt:lpstr>Closing Up</vt:lpstr>
      <vt:lpstr>Photograph and Virtual Tours</vt:lpstr>
      <vt:lpstr>More Safety Tips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GEPAR Membership</cp:lastModifiedBy>
  <cp:revision>213</cp:revision>
  <dcterms:created xsi:type="dcterms:W3CDTF">2017-04-25T00:12:58Z</dcterms:created>
  <dcterms:modified xsi:type="dcterms:W3CDTF">2023-08-16T16:30:15Z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0x0101002F4F64B7E3802E46A0A2FECD77F94182</vt:lpwstr>
  </property>
</Properties>
</file>