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5" r:id="rId5"/>
    <p:sldId id="293" r:id="rId6"/>
    <p:sldId id="296" r:id="rId7"/>
    <p:sldId id="297" r:id="rId8"/>
    <p:sldId id="262" r:id="rId9"/>
    <p:sldId id="295" r:id="rId10"/>
    <p:sldId id="285" r:id="rId11"/>
    <p:sldId id="286" r:id="rId12"/>
    <p:sldId id="300" r:id="rId13"/>
    <p:sldId id="292" r:id="rId14"/>
    <p:sldId id="298" r:id="rId15"/>
    <p:sldId id="290" r:id="rId16"/>
    <p:sldId id="291" r:id="rId17"/>
    <p:sldId id="299"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04" userDrawn="1">
          <p15:clr>
            <a:srgbClr val="A4A3A4"/>
          </p15:clr>
        </p15:guide>
        <p15:guide id="2" orient="horz" pos="336" userDrawn="1">
          <p15:clr>
            <a:srgbClr val="A4A3A4"/>
          </p15:clr>
        </p15:guide>
        <p15:guide id="3" pos="7368"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453"/>
    <a:srgbClr val="E05250"/>
    <a:srgbClr val="0093D5"/>
    <a:srgbClr val="1EB6BA"/>
    <a:srgbClr val="1CB7BA"/>
    <a:srgbClr val="EAA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74062" autoAdjust="0"/>
  </p:normalViewPr>
  <p:slideViewPr>
    <p:cSldViewPr snapToGrid="0" snapToObjects="1">
      <p:cViewPr varScale="1">
        <p:scale>
          <a:sx n="84" d="100"/>
          <a:sy n="84" d="100"/>
        </p:scale>
        <p:origin x="408" y="114"/>
      </p:cViewPr>
      <p:guideLst>
        <p:guide pos="2304"/>
        <p:guide orient="horz" pos="336"/>
        <p:guide pos="7368"/>
        <p:guide orient="horz" pos="39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DFDF3-D610-4D4F-B233-A80DD29614CE}"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BD148E76-A5C4-4B3E-B19F-A89ADB83AED3}">
      <dgm:prSet phldrT="[Text]"/>
      <dgm:spPr/>
      <dgm:t>
        <a:bodyPr/>
        <a:lstStyle/>
        <a:p>
          <a:r>
            <a:rPr lang="en-US" dirty="0">
              <a:solidFill>
                <a:schemeClr val="tx1"/>
              </a:solidFill>
            </a:rPr>
            <a:t>Stakeholders</a:t>
          </a:r>
        </a:p>
      </dgm:t>
    </dgm:pt>
    <dgm:pt modelId="{89E21CD3-C233-4065-8903-6C8A198DD69C}" type="parTrans" cxnId="{DBF41847-9B97-420A-8B5D-56EA676EFA8F}">
      <dgm:prSet/>
      <dgm:spPr/>
      <dgm:t>
        <a:bodyPr/>
        <a:lstStyle/>
        <a:p>
          <a:endParaRPr lang="en-US"/>
        </a:p>
      </dgm:t>
    </dgm:pt>
    <dgm:pt modelId="{C8222EA3-BFDA-4D93-BD3C-0D1F2DC692AD}" type="sibTrans" cxnId="{DBF41847-9B97-420A-8B5D-56EA676EFA8F}">
      <dgm:prSet/>
      <dgm:spPr/>
      <dgm:t>
        <a:bodyPr/>
        <a:lstStyle/>
        <a:p>
          <a:endParaRPr lang="en-US"/>
        </a:p>
      </dgm:t>
    </dgm:pt>
    <dgm:pt modelId="{6D18017A-1F0B-425F-9B3B-A2F8222B68D2}">
      <dgm:prSet phldrT="[Text]" custT="1"/>
      <dgm:spPr/>
      <dgm:t>
        <a:bodyPr/>
        <a:lstStyle/>
        <a:p>
          <a:r>
            <a:rPr lang="en-US" sz="1800" b="1" dirty="0" err="1">
              <a:solidFill>
                <a:schemeClr val="accent6">
                  <a:lumMod val="50000"/>
                </a:schemeClr>
              </a:solidFill>
            </a:rPr>
            <a:t>Geisinger</a:t>
          </a:r>
          <a:r>
            <a:rPr lang="en-US" sz="1800" b="1" dirty="0">
              <a:solidFill>
                <a:schemeClr val="accent6">
                  <a:lumMod val="50000"/>
                </a:schemeClr>
              </a:solidFill>
            </a:rPr>
            <a:t> Health System</a:t>
          </a:r>
        </a:p>
      </dgm:t>
    </dgm:pt>
    <dgm:pt modelId="{250DAF1B-6326-473D-80E0-225C6EF9136E}" type="parTrans" cxnId="{0E5FC4FE-F308-467A-93B2-B18B73FE8E0B}">
      <dgm:prSet/>
      <dgm:spPr/>
      <dgm:t>
        <a:bodyPr/>
        <a:lstStyle/>
        <a:p>
          <a:endParaRPr lang="en-US"/>
        </a:p>
      </dgm:t>
    </dgm:pt>
    <dgm:pt modelId="{BCC8C6F5-E4D3-4E50-A1DB-B5941182F30F}" type="sibTrans" cxnId="{0E5FC4FE-F308-467A-93B2-B18B73FE8E0B}">
      <dgm:prSet/>
      <dgm:spPr/>
      <dgm:t>
        <a:bodyPr/>
        <a:lstStyle/>
        <a:p>
          <a:endParaRPr lang="en-US"/>
        </a:p>
      </dgm:t>
    </dgm:pt>
    <dgm:pt modelId="{C9009E9C-23AD-49F1-83B0-A5AC2A225643}">
      <dgm:prSet phldrT="[Text]" custT="1"/>
      <dgm:spPr/>
      <dgm:t>
        <a:bodyPr/>
        <a:lstStyle/>
        <a:p>
          <a:r>
            <a:rPr lang="en-US" sz="1800" b="1" dirty="0" err="1">
              <a:solidFill>
                <a:schemeClr val="accent6">
                  <a:lumMod val="50000"/>
                </a:schemeClr>
              </a:solidFill>
            </a:rPr>
            <a:t>Geisinger</a:t>
          </a:r>
          <a:r>
            <a:rPr lang="en-US" sz="1800" b="1" dirty="0">
              <a:solidFill>
                <a:schemeClr val="accent6">
                  <a:lumMod val="50000"/>
                </a:schemeClr>
              </a:solidFill>
            </a:rPr>
            <a:t> Employees</a:t>
          </a:r>
        </a:p>
      </dgm:t>
    </dgm:pt>
    <dgm:pt modelId="{7EEADB16-EF21-4E47-B211-21849CA9E282}" type="parTrans" cxnId="{AAA3286C-C92B-450B-B84A-34264CB8F222}">
      <dgm:prSet/>
      <dgm:spPr/>
      <dgm:t>
        <a:bodyPr/>
        <a:lstStyle/>
        <a:p>
          <a:endParaRPr lang="en-US"/>
        </a:p>
      </dgm:t>
    </dgm:pt>
    <dgm:pt modelId="{55DBDFCF-8CDA-495C-B98D-C76F42DC3E7C}" type="sibTrans" cxnId="{AAA3286C-C92B-450B-B84A-34264CB8F222}">
      <dgm:prSet/>
      <dgm:spPr/>
      <dgm:t>
        <a:bodyPr/>
        <a:lstStyle/>
        <a:p>
          <a:endParaRPr lang="en-US"/>
        </a:p>
      </dgm:t>
    </dgm:pt>
    <dgm:pt modelId="{475BB2F9-E988-4731-A31A-6AD5D7BEC75F}">
      <dgm:prSet phldrT="[Text]" custT="1"/>
      <dgm:spPr/>
      <dgm:t>
        <a:bodyPr/>
        <a:lstStyle/>
        <a:p>
          <a:r>
            <a:rPr lang="en-US" sz="1750" b="1" dirty="0">
              <a:solidFill>
                <a:schemeClr val="accent6">
                  <a:lumMod val="50000"/>
                </a:schemeClr>
              </a:solidFill>
            </a:rPr>
            <a:t>Central PA at-risk youth community</a:t>
          </a:r>
        </a:p>
      </dgm:t>
    </dgm:pt>
    <dgm:pt modelId="{2073ECDC-AA47-4D39-85AF-B97905B92FCD}" type="parTrans" cxnId="{7D59ECA9-52D4-4F39-9529-66F41F7B12AE}">
      <dgm:prSet/>
      <dgm:spPr/>
      <dgm:t>
        <a:bodyPr/>
        <a:lstStyle/>
        <a:p>
          <a:endParaRPr lang="en-US"/>
        </a:p>
      </dgm:t>
    </dgm:pt>
    <dgm:pt modelId="{EB63AA03-8786-41C5-8F3E-D68A31C6F0BF}" type="sibTrans" cxnId="{7D59ECA9-52D4-4F39-9529-66F41F7B12AE}">
      <dgm:prSet/>
      <dgm:spPr/>
      <dgm:t>
        <a:bodyPr/>
        <a:lstStyle/>
        <a:p>
          <a:endParaRPr lang="en-US"/>
        </a:p>
      </dgm:t>
    </dgm:pt>
    <dgm:pt modelId="{F7969011-62D6-407A-89E9-6DF6BA814860}">
      <dgm:prSet custT="1"/>
      <dgm:spPr/>
      <dgm:t>
        <a:bodyPr/>
        <a:lstStyle/>
        <a:p>
          <a:r>
            <a:rPr lang="en-US" sz="1800" b="1" dirty="0">
              <a:solidFill>
                <a:schemeClr val="accent6">
                  <a:lumMod val="50000"/>
                </a:schemeClr>
              </a:solidFill>
            </a:rPr>
            <a:t>CPWDC</a:t>
          </a:r>
        </a:p>
      </dgm:t>
    </dgm:pt>
    <dgm:pt modelId="{F66940F7-BFA5-4040-BBB4-2476331627EA}" type="parTrans" cxnId="{305954D2-F4E6-4D37-BBCE-D387A6D78270}">
      <dgm:prSet/>
      <dgm:spPr/>
      <dgm:t>
        <a:bodyPr/>
        <a:lstStyle/>
        <a:p>
          <a:endParaRPr lang="en-US"/>
        </a:p>
      </dgm:t>
    </dgm:pt>
    <dgm:pt modelId="{18C11B5F-A119-48BD-B6B0-2E25C5C60B0F}" type="sibTrans" cxnId="{305954D2-F4E6-4D37-BBCE-D387A6D78270}">
      <dgm:prSet/>
      <dgm:spPr/>
      <dgm:t>
        <a:bodyPr/>
        <a:lstStyle/>
        <a:p>
          <a:endParaRPr lang="en-US"/>
        </a:p>
      </dgm:t>
    </dgm:pt>
    <dgm:pt modelId="{95F87061-BEA8-4842-A324-A529426E72B0}">
      <dgm:prSet custT="1"/>
      <dgm:spPr/>
      <dgm:t>
        <a:bodyPr/>
        <a:lstStyle/>
        <a:p>
          <a:r>
            <a:rPr lang="en-US" sz="1800" b="1" dirty="0">
              <a:solidFill>
                <a:schemeClr val="accent6">
                  <a:lumMod val="50000"/>
                </a:schemeClr>
              </a:solidFill>
            </a:rPr>
            <a:t>PA Career Link</a:t>
          </a:r>
        </a:p>
      </dgm:t>
    </dgm:pt>
    <dgm:pt modelId="{556AEE53-E817-4607-BDA9-C0CC9A43FEAC}" type="parTrans" cxnId="{46C19BA4-67E5-427D-BCEC-D348659A8F78}">
      <dgm:prSet/>
      <dgm:spPr/>
      <dgm:t>
        <a:bodyPr/>
        <a:lstStyle/>
        <a:p>
          <a:endParaRPr lang="en-US"/>
        </a:p>
      </dgm:t>
    </dgm:pt>
    <dgm:pt modelId="{F89D756A-E59E-4791-8928-FE4E747511AC}" type="sibTrans" cxnId="{46C19BA4-67E5-427D-BCEC-D348659A8F78}">
      <dgm:prSet/>
      <dgm:spPr/>
      <dgm:t>
        <a:bodyPr/>
        <a:lstStyle/>
        <a:p>
          <a:endParaRPr lang="en-US"/>
        </a:p>
      </dgm:t>
    </dgm:pt>
    <dgm:pt modelId="{6DDE1408-3832-4DCB-94DB-6D288BAE13BD}" type="pres">
      <dgm:prSet presAssocID="{B64DFDF3-D610-4D4F-B233-A80DD29614CE}" presName="Name0" presStyleCnt="0">
        <dgm:presLayoutVars>
          <dgm:chMax val="1"/>
          <dgm:dir/>
          <dgm:animLvl val="ctr"/>
          <dgm:resizeHandles val="exact"/>
        </dgm:presLayoutVars>
      </dgm:prSet>
      <dgm:spPr/>
    </dgm:pt>
    <dgm:pt modelId="{67620E7E-B388-4A6E-A94E-5A14FE352014}" type="pres">
      <dgm:prSet presAssocID="{BD148E76-A5C4-4B3E-B19F-A89ADB83AED3}" presName="centerShape" presStyleLbl="node0" presStyleIdx="0" presStyleCnt="1"/>
      <dgm:spPr/>
    </dgm:pt>
    <dgm:pt modelId="{5C1E5CE3-6BFE-42A9-BF65-1221375F02BD}" type="pres">
      <dgm:prSet presAssocID="{6D18017A-1F0B-425F-9B3B-A2F8222B68D2}" presName="node" presStyleLbl="node1" presStyleIdx="0" presStyleCnt="5">
        <dgm:presLayoutVars>
          <dgm:bulletEnabled val="1"/>
        </dgm:presLayoutVars>
      </dgm:prSet>
      <dgm:spPr/>
    </dgm:pt>
    <dgm:pt modelId="{698BD932-DA76-4B90-914C-6503F2FCC07E}" type="pres">
      <dgm:prSet presAssocID="{6D18017A-1F0B-425F-9B3B-A2F8222B68D2}" presName="dummy" presStyleCnt="0"/>
      <dgm:spPr/>
    </dgm:pt>
    <dgm:pt modelId="{80416BBC-FEFA-430B-8ED7-1E8E2DE869B9}" type="pres">
      <dgm:prSet presAssocID="{BCC8C6F5-E4D3-4E50-A1DB-B5941182F30F}" presName="sibTrans" presStyleLbl="sibTrans2D1" presStyleIdx="0" presStyleCnt="5"/>
      <dgm:spPr/>
    </dgm:pt>
    <dgm:pt modelId="{FBF8AA8F-FDFA-4DEC-8DF3-3774A8545192}" type="pres">
      <dgm:prSet presAssocID="{C9009E9C-23AD-49F1-83B0-A5AC2A225643}" presName="node" presStyleLbl="node1" presStyleIdx="1" presStyleCnt="5">
        <dgm:presLayoutVars>
          <dgm:bulletEnabled val="1"/>
        </dgm:presLayoutVars>
      </dgm:prSet>
      <dgm:spPr/>
    </dgm:pt>
    <dgm:pt modelId="{3CF6DDD6-9AED-4618-8CB3-ACE3275228C5}" type="pres">
      <dgm:prSet presAssocID="{C9009E9C-23AD-49F1-83B0-A5AC2A225643}" presName="dummy" presStyleCnt="0"/>
      <dgm:spPr/>
    </dgm:pt>
    <dgm:pt modelId="{CDAC297F-8D06-46E5-8501-A792F988023E}" type="pres">
      <dgm:prSet presAssocID="{55DBDFCF-8CDA-495C-B98D-C76F42DC3E7C}" presName="sibTrans" presStyleLbl="sibTrans2D1" presStyleIdx="1" presStyleCnt="5"/>
      <dgm:spPr/>
    </dgm:pt>
    <dgm:pt modelId="{BFFDBAAF-E1BF-452C-B0B3-8CF673B09426}" type="pres">
      <dgm:prSet presAssocID="{475BB2F9-E988-4731-A31A-6AD5D7BEC75F}" presName="node" presStyleLbl="node1" presStyleIdx="2" presStyleCnt="5">
        <dgm:presLayoutVars>
          <dgm:bulletEnabled val="1"/>
        </dgm:presLayoutVars>
      </dgm:prSet>
      <dgm:spPr/>
    </dgm:pt>
    <dgm:pt modelId="{6D19ACF2-8DF1-47F7-8393-8463B984D84C}" type="pres">
      <dgm:prSet presAssocID="{475BB2F9-E988-4731-A31A-6AD5D7BEC75F}" presName="dummy" presStyleCnt="0"/>
      <dgm:spPr/>
    </dgm:pt>
    <dgm:pt modelId="{B8BC45F8-7BE4-460C-B4AF-E3796EB6AB9F}" type="pres">
      <dgm:prSet presAssocID="{EB63AA03-8786-41C5-8F3E-D68A31C6F0BF}" presName="sibTrans" presStyleLbl="sibTrans2D1" presStyleIdx="2" presStyleCnt="5"/>
      <dgm:spPr/>
    </dgm:pt>
    <dgm:pt modelId="{D089F4C7-F836-4BA1-BB20-8EE6A755B812}" type="pres">
      <dgm:prSet presAssocID="{F7969011-62D6-407A-89E9-6DF6BA814860}" presName="node" presStyleLbl="node1" presStyleIdx="3" presStyleCnt="5">
        <dgm:presLayoutVars>
          <dgm:bulletEnabled val="1"/>
        </dgm:presLayoutVars>
      </dgm:prSet>
      <dgm:spPr/>
    </dgm:pt>
    <dgm:pt modelId="{5416D59C-89D1-40C9-BD9E-4817B1DEC69B}" type="pres">
      <dgm:prSet presAssocID="{F7969011-62D6-407A-89E9-6DF6BA814860}" presName="dummy" presStyleCnt="0"/>
      <dgm:spPr/>
    </dgm:pt>
    <dgm:pt modelId="{81B824B6-EC3C-4316-8224-7D716402D716}" type="pres">
      <dgm:prSet presAssocID="{18C11B5F-A119-48BD-B6B0-2E25C5C60B0F}" presName="sibTrans" presStyleLbl="sibTrans2D1" presStyleIdx="3" presStyleCnt="5"/>
      <dgm:spPr/>
    </dgm:pt>
    <dgm:pt modelId="{133FC28D-917F-47CE-AE4C-B88FC0823C97}" type="pres">
      <dgm:prSet presAssocID="{95F87061-BEA8-4842-A324-A529426E72B0}" presName="node" presStyleLbl="node1" presStyleIdx="4" presStyleCnt="5">
        <dgm:presLayoutVars>
          <dgm:bulletEnabled val="1"/>
        </dgm:presLayoutVars>
      </dgm:prSet>
      <dgm:spPr/>
    </dgm:pt>
    <dgm:pt modelId="{B59AF176-7EFF-4333-969A-C4FE2E68BA02}" type="pres">
      <dgm:prSet presAssocID="{95F87061-BEA8-4842-A324-A529426E72B0}" presName="dummy" presStyleCnt="0"/>
      <dgm:spPr/>
    </dgm:pt>
    <dgm:pt modelId="{31A1E99B-AACB-434D-A5B4-3657E1D64F0D}" type="pres">
      <dgm:prSet presAssocID="{F89D756A-E59E-4791-8928-FE4E747511AC}" presName="sibTrans" presStyleLbl="sibTrans2D1" presStyleIdx="4" presStyleCnt="5"/>
      <dgm:spPr/>
    </dgm:pt>
  </dgm:ptLst>
  <dgm:cxnLst>
    <dgm:cxn modelId="{80E67F07-6933-430F-B181-75E153E87DE2}" type="presOf" srcId="{F7969011-62D6-407A-89E9-6DF6BA814860}" destId="{D089F4C7-F836-4BA1-BB20-8EE6A755B812}" srcOrd="0" destOrd="0" presId="urn:microsoft.com/office/officeart/2005/8/layout/radial6"/>
    <dgm:cxn modelId="{0156381E-BBFC-49CA-80AC-E4508D808AB5}" type="presOf" srcId="{B64DFDF3-D610-4D4F-B233-A80DD29614CE}" destId="{6DDE1408-3832-4DCB-94DB-6D288BAE13BD}" srcOrd="0" destOrd="0" presId="urn:microsoft.com/office/officeart/2005/8/layout/radial6"/>
    <dgm:cxn modelId="{B6B4A73D-A1D8-4F18-80EC-EBE4084048C9}" type="presOf" srcId="{EB63AA03-8786-41C5-8F3E-D68A31C6F0BF}" destId="{B8BC45F8-7BE4-460C-B4AF-E3796EB6AB9F}" srcOrd="0" destOrd="0" presId="urn:microsoft.com/office/officeart/2005/8/layout/radial6"/>
    <dgm:cxn modelId="{DBF41847-9B97-420A-8B5D-56EA676EFA8F}" srcId="{B64DFDF3-D610-4D4F-B233-A80DD29614CE}" destId="{BD148E76-A5C4-4B3E-B19F-A89ADB83AED3}" srcOrd="0" destOrd="0" parTransId="{89E21CD3-C233-4065-8903-6C8A198DD69C}" sibTransId="{C8222EA3-BFDA-4D93-BD3C-0D1F2DC692AD}"/>
    <dgm:cxn modelId="{AAA3286C-C92B-450B-B84A-34264CB8F222}" srcId="{BD148E76-A5C4-4B3E-B19F-A89ADB83AED3}" destId="{C9009E9C-23AD-49F1-83B0-A5AC2A225643}" srcOrd="1" destOrd="0" parTransId="{7EEADB16-EF21-4E47-B211-21849CA9E282}" sibTransId="{55DBDFCF-8CDA-495C-B98D-C76F42DC3E7C}"/>
    <dgm:cxn modelId="{CDD9D96D-64C8-4730-A608-13740D03040F}" type="presOf" srcId="{C9009E9C-23AD-49F1-83B0-A5AC2A225643}" destId="{FBF8AA8F-FDFA-4DEC-8DF3-3774A8545192}" srcOrd="0" destOrd="0" presId="urn:microsoft.com/office/officeart/2005/8/layout/radial6"/>
    <dgm:cxn modelId="{B18C6C89-14D1-4EB1-B415-723F7E07490C}" type="presOf" srcId="{BD148E76-A5C4-4B3E-B19F-A89ADB83AED3}" destId="{67620E7E-B388-4A6E-A94E-5A14FE352014}" srcOrd="0" destOrd="0" presId="urn:microsoft.com/office/officeart/2005/8/layout/radial6"/>
    <dgm:cxn modelId="{FF830291-50E9-42F5-BB0A-D93E339EC026}" type="presOf" srcId="{475BB2F9-E988-4731-A31A-6AD5D7BEC75F}" destId="{BFFDBAAF-E1BF-452C-B0B3-8CF673B09426}" srcOrd="0" destOrd="0" presId="urn:microsoft.com/office/officeart/2005/8/layout/radial6"/>
    <dgm:cxn modelId="{47CF3A91-7088-4C08-81F2-2B048BDB146B}" type="presOf" srcId="{6D18017A-1F0B-425F-9B3B-A2F8222B68D2}" destId="{5C1E5CE3-6BFE-42A9-BF65-1221375F02BD}" srcOrd="0" destOrd="0" presId="urn:microsoft.com/office/officeart/2005/8/layout/radial6"/>
    <dgm:cxn modelId="{46C19BA4-67E5-427D-BCEC-D348659A8F78}" srcId="{BD148E76-A5C4-4B3E-B19F-A89ADB83AED3}" destId="{95F87061-BEA8-4842-A324-A529426E72B0}" srcOrd="4" destOrd="0" parTransId="{556AEE53-E817-4607-BDA9-C0CC9A43FEAC}" sibTransId="{F89D756A-E59E-4791-8928-FE4E747511AC}"/>
    <dgm:cxn modelId="{7D59ECA9-52D4-4F39-9529-66F41F7B12AE}" srcId="{BD148E76-A5C4-4B3E-B19F-A89ADB83AED3}" destId="{475BB2F9-E988-4731-A31A-6AD5D7BEC75F}" srcOrd="2" destOrd="0" parTransId="{2073ECDC-AA47-4D39-85AF-B97905B92FCD}" sibTransId="{EB63AA03-8786-41C5-8F3E-D68A31C6F0BF}"/>
    <dgm:cxn modelId="{2E5CD7AE-0E93-47E0-9C07-BDB8C0C515BA}" type="presOf" srcId="{F89D756A-E59E-4791-8928-FE4E747511AC}" destId="{31A1E99B-AACB-434D-A5B4-3657E1D64F0D}" srcOrd="0" destOrd="0" presId="urn:microsoft.com/office/officeart/2005/8/layout/radial6"/>
    <dgm:cxn modelId="{CD3EA4BA-6C96-409D-9572-E81FE41787CF}" type="presOf" srcId="{18C11B5F-A119-48BD-B6B0-2E25C5C60B0F}" destId="{81B824B6-EC3C-4316-8224-7D716402D716}" srcOrd="0" destOrd="0" presId="urn:microsoft.com/office/officeart/2005/8/layout/radial6"/>
    <dgm:cxn modelId="{305954D2-F4E6-4D37-BBCE-D387A6D78270}" srcId="{BD148E76-A5C4-4B3E-B19F-A89ADB83AED3}" destId="{F7969011-62D6-407A-89E9-6DF6BA814860}" srcOrd="3" destOrd="0" parTransId="{F66940F7-BFA5-4040-BBB4-2476331627EA}" sibTransId="{18C11B5F-A119-48BD-B6B0-2E25C5C60B0F}"/>
    <dgm:cxn modelId="{199121E7-B15C-435F-AF28-93FCEA74F378}" type="presOf" srcId="{95F87061-BEA8-4842-A324-A529426E72B0}" destId="{133FC28D-917F-47CE-AE4C-B88FC0823C97}" srcOrd="0" destOrd="0" presId="urn:microsoft.com/office/officeart/2005/8/layout/radial6"/>
    <dgm:cxn modelId="{CB4310EA-63F5-491E-89AE-456F6F436D1F}" type="presOf" srcId="{55DBDFCF-8CDA-495C-B98D-C76F42DC3E7C}" destId="{CDAC297F-8D06-46E5-8501-A792F988023E}" srcOrd="0" destOrd="0" presId="urn:microsoft.com/office/officeart/2005/8/layout/radial6"/>
    <dgm:cxn modelId="{9C666AEF-39D6-4555-BA64-7370C39E30E4}" type="presOf" srcId="{BCC8C6F5-E4D3-4E50-A1DB-B5941182F30F}" destId="{80416BBC-FEFA-430B-8ED7-1E8E2DE869B9}" srcOrd="0" destOrd="0" presId="urn:microsoft.com/office/officeart/2005/8/layout/radial6"/>
    <dgm:cxn modelId="{0E5FC4FE-F308-467A-93B2-B18B73FE8E0B}" srcId="{BD148E76-A5C4-4B3E-B19F-A89ADB83AED3}" destId="{6D18017A-1F0B-425F-9B3B-A2F8222B68D2}" srcOrd="0" destOrd="0" parTransId="{250DAF1B-6326-473D-80E0-225C6EF9136E}" sibTransId="{BCC8C6F5-E4D3-4E50-A1DB-B5941182F30F}"/>
    <dgm:cxn modelId="{4B2300BE-1B80-4DE4-93F4-728A1B9655CB}" type="presParOf" srcId="{6DDE1408-3832-4DCB-94DB-6D288BAE13BD}" destId="{67620E7E-B388-4A6E-A94E-5A14FE352014}" srcOrd="0" destOrd="0" presId="urn:microsoft.com/office/officeart/2005/8/layout/radial6"/>
    <dgm:cxn modelId="{DD3810F3-049D-4AF4-A4B5-6C3A9A29E00D}" type="presParOf" srcId="{6DDE1408-3832-4DCB-94DB-6D288BAE13BD}" destId="{5C1E5CE3-6BFE-42A9-BF65-1221375F02BD}" srcOrd="1" destOrd="0" presId="urn:microsoft.com/office/officeart/2005/8/layout/radial6"/>
    <dgm:cxn modelId="{DC164F3B-35E2-4FB7-9724-C508EFF93FDC}" type="presParOf" srcId="{6DDE1408-3832-4DCB-94DB-6D288BAE13BD}" destId="{698BD932-DA76-4B90-914C-6503F2FCC07E}" srcOrd="2" destOrd="0" presId="urn:microsoft.com/office/officeart/2005/8/layout/radial6"/>
    <dgm:cxn modelId="{81473919-890D-4516-BE71-EBF1CFBFC49D}" type="presParOf" srcId="{6DDE1408-3832-4DCB-94DB-6D288BAE13BD}" destId="{80416BBC-FEFA-430B-8ED7-1E8E2DE869B9}" srcOrd="3" destOrd="0" presId="urn:microsoft.com/office/officeart/2005/8/layout/radial6"/>
    <dgm:cxn modelId="{7E67A4DE-EBF5-4D21-B7B9-83643BD4B6B8}" type="presParOf" srcId="{6DDE1408-3832-4DCB-94DB-6D288BAE13BD}" destId="{FBF8AA8F-FDFA-4DEC-8DF3-3774A8545192}" srcOrd="4" destOrd="0" presId="urn:microsoft.com/office/officeart/2005/8/layout/radial6"/>
    <dgm:cxn modelId="{C5284F5C-10F5-4A50-98C6-34E6AE7C0E19}" type="presParOf" srcId="{6DDE1408-3832-4DCB-94DB-6D288BAE13BD}" destId="{3CF6DDD6-9AED-4618-8CB3-ACE3275228C5}" srcOrd="5" destOrd="0" presId="urn:microsoft.com/office/officeart/2005/8/layout/radial6"/>
    <dgm:cxn modelId="{DF92FC50-1993-4C4F-9F43-0D9040E8584D}" type="presParOf" srcId="{6DDE1408-3832-4DCB-94DB-6D288BAE13BD}" destId="{CDAC297F-8D06-46E5-8501-A792F988023E}" srcOrd="6" destOrd="0" presId="urn:microsoft.com/office/officeart/2005/8/layout/radial6"/>
    <dgm:cxn modelId="{1CFF9181-55B0-44CB-A8DC-3CC0E6ED5F51}" type="presParOf" srcId="{6DDE1408-3832-4DCB-94DB-6D288BAE13BD}" destId="{BFFDBAAF-E1BF-452C-B0B3-8CF673B09426}" srcOrd="7" destOrd="0" presId="urn:microsoft.com/office/officeart/2005/8/layout/radial6"/>
    <dgm:cxn modelId="{712AE60D-C3EB-4B4F-8F7F-55E7E4CC49BB}" type="presParOf" srcId="{6DDE1408-3832-4DCB-94DB-6D288BAE13BD}" destId="{6D19ACF2-8DF1-47F7-8393-8463B984D84C}" srcOrd="8" destOrd="0" presId="urn:microsoft.com/office/officeart/2005/8/layout/radial6"/>
    <dgm:cxn modelId="{7D1F0CD6-1BCE-4BD5-97A1-FB5ED244B7EC}" type="presParOf" srcId="{6DDE1408-3832-4DCB-94DB-6D288BAE13BD}" destId="{B8BC45F8-7BE4-460C-B4AF-E3796EB6AB9F}" srcOrd="9" destOrd="0" presId="urn:microsoft.com/office/officeart/2005/8/layout/radial6"/>
    <dgm:cxn modelId="{B7B47680-29CA-45A7-A847-FE97055A16D2}" type="presParOf" srcId="{6DDE1408-3832-4DCB-94DB-6D288BAE13BD}" destId="{D089F4C7-F836-4BA1-BB20-8EE6A755B812}" srcOrd="10" destOrd="0" presId="urn:microsoft.com/office/officeart/2005/8/layout/radial6"/>
    <dgm:cxn modelId="{B34F9B3C-BBBD-4B41-BAE6-9A4B2BB35F3A}" type="presParOf" srcId="{6DDE1408-3832-4DCB-94DB-6D288BAE13BD}" destId="{5416D59C-89D1-40C9-BD9E-4817B1DEC69B}" srcOrd="11" destOrd="0" presId="urn:microsoft.com/office/officeart/2005/8/layout/radial6"/>
    <dgm:cxn modelId="{565C0FCB-59FB-40C7-9B4A-885B18405B3B}" type="presParOf" srcId="{6DDE1408-3832-4DCB-94DB-6D288BAE13BD}" destId="{81B824B6-EC3C-4316-8224-7D716402D716}" srcOrd="12" destOrd="0" presId="urn:microsoft.com/office/officeart/2005/8/layout/radial6"/>
    <dgm:cxn modelId="{8FB70314-C0DE-46E5-990B-76439ABED342}" type="presParOf" srcId="{6DDE1408-3832-4DCB-94DB-6D288BAE13BD}" destId="{133FC28D-917F-47CE-AE4C-B88FC0823C97}" srcOrd="13" destOrd="0" presId="urn:microsoft.com/office/officeart/2005/8/layout/radial6"/>
    <dgm:cxn modelId="{37C59BA7-D25F-4F17-A9A4-413BDCD9DF5B}" type="presParOf" srcId="{6DDE1408-3832-4DCB-94DB-6D288BAE13BD}" destId="{B59AF176-7EFF-4333-969A-C4FE2E68BA02}" srcOrd="14" destOrd="0" presId="urn:microsoft.com/office/officeart/2005/8/layout/radial6"/>
    <dgm:cxn modelId="{80C9484D-3AC4-411F-AD1B-FD97B43787C7}" type="presParOf" srcId="{6DDE1408-3832-4DCB-94DB-6D288BAE13BD}" destId="{31A1E99B-AACB-434D-A5B4-3657E1D64F0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E99B-AACB-434D-A5B4-3657E1D64F0D}">
      <dsp:nvSpPr>
        <dsp:cNvPr id="0" name=""/>
        <dsp:cNvSpPr/>
      </dsp:nvSpPr>
      <dsp:spPr>
        <a:xfrm>
          <a:off x="2141605" y="824517"/>
          <a:ext cx="5512142" cy="5512142"/>
        </a:xfrm>
        <a:prstGeom prst="blockArc">
          <a:avLst>
            <a:gd name="adj1" fmla="val 11880000"/>
            <a:gd name="adj2" fmla="val 16200000"/>
            <a:gd name="adj3" fmla="val 4636"/>
          </a:avLst>
        </a:prstGeom>
        <a:solidFill>
          <a:schemeClr val="accent2">
            <a:hueOff val="-10797505"/>
            <a:satOff val="-6996"/>
            <a:lumOff val="18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B824B6-EC3C-4316-8224-7D716402D716}">
      <dsp:nvSpPr>
        <dsp:cNvPr id="0" name=""/>
        <dsp:cNvSpPr/>
      </dsp:nvSpPr>
      <dsp:spPr>
        <a:xfrm>
          <a:off x="2141605" y="824517"/>
          <a:ext cx="5512142" cy="5512142"/>
        </a:xfrm>
        <a:prstGeom prst="blockArc">
          <a:avLst>
            <a:gd name="adj1" fmla="val 7560000"/>
            <a:gd name="adj2" fmla="val 11880000"/>
            <a:gd name="adj3" fmla="val 4636"/>
          </a:avLst>
        </a:prstGeom>
        <a:solidFill>
          <a:schemeClr val="accent2">
            <a:hueOff val="-8098129"/>
            <a:satOff val="-5247"/>
            <a:lumOff val="13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C45F8-7BE4-460C-B4AF-E3796EB6AB9F}">
      <dsp:nvSpPr>
        <dsp:cNvPr id="0" name=""/>
        <dsp:cNvSpPr/>
      </dsp:nvSpPr>
      <dsp:spPr>
        <a:xfrm>
          <a:off x="2141605" y="824517"/>
          <a:ext cx="5512142" cy="5512142"/>
        </a:xfrm>
        <a:prstGeom prst="blockArc">
          <a:avLst>
            <a:gd name="adj1" fmla="val 3240000"/>
            <a:gd name="adj2" fmla="val 7560000"/>
            <a:gd name="adj3" fmla="val 4636"/>
          </a:avLst>
        </a:prstGeom>
        <a:solidFill>
          <a:schemeClr val="accent2">
            <a:hueOff val="-5398753"/>
            <a:satOff val="-3498"/>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C297F-8D06-46E5-8501-A792F988023E}">
      <dsp:nvSpPr>
        <dsp:cNvPr id="0" name=""/>
        <dsp:cNvSpPr/>
      </dsp:nvSpPr>
      <dsp:spPr>
        <a:xfrm>
          <a:off x="2141605" y="824517"/>
          <a:ext cx="5512142" cy="5512142"/>
        </a:xfrm>
        <a:prstGeom prst="blockArc">
          <a:avLst>
            <a:gd name="adj1" fmla="val 20520000"/>
            <a:gd name="adj2" fmla="val 3240000"/>
            <a:gd name="adj3" fmla="val 4636"/>
          </a:avLst>
        </a:prstGeom>
        <a:solidFill>
          <a:schemeClr val="accent2">
            <a:hueOff val="-2699376"/>
            <a:satOff val="-1749"/>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416BBC-FEFA-430B-8ED7-1E8E2DE869B9}">
      <dsp:nvSpPr>
        <dsp:cNvPr id="0" name=""/>
        <dsp:cNvSpPr/>
      </dsp:nvSpPr>
      <dsp:spPr>
        <a:xfrm>
          <a:off x="2141605" y="824517"/>
          <a:ext cx="5512142" cy="5512142"/>
        </a:xfrm>
        <a:prstGeom prst="blockArc">
          <a:avLst>
            <a:gd name="adj1" fmla="val 16200000"/>
            <a:gd name="adj2" fmla="val 2052000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20E7E-B388-4A6E-A94E-5A14FE352014}">
      <dsp:nvSpPr>
        <dsp:cNvPr id="0" name=""/>
        <dsp:cNvSpPr/>
      </dsp:nvSpPr>
      <dsp:spPr>
        <a:xfrm>
          <a:off x="3630211" y="2313123"/>
          <a:ext cx="2534930" cy="2534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Stakeholders</a:t>
          </a:r>
        </a:p>
      </dsp:txBody>
      <dsp:txXfrm>
        <a:off x="4001443" y="2684355"/>
        <a:ext cx="1792466" cy="1792466"/>
      </dsp:txXfrm>
    </dsp:sp>
    <dsp:sp modelId="{5C1E5CE3-6BFE-42A9-BF65-1221375F02BD}">
      <dsp:nvSpPr>
        <dsp:cNvPr id="0" name=""/>
        <dsp:cNvSpPr/>
      </dsp:nvSpPr>
      <dsp:spPr>
        <a:xfrm>
          <a:off x="4010450" y="1171"/>
          <a:ext cx="1774451" cy="17744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accent6">
                  <a:lumMod val="50000"/>
                </a:schemeClr>
              </a:solidFill>
            </a:rPr>
            <a:t>Geisinger</a:t>
          </a:r>
          <a:r>
            <a:rPr lang="en-US" sz="1800" b="1" kern="1200" dirty="0">
              <a:solidFill>
                <a:schemeClr val="accent6">
                  <a:lumMod val="50000"/>
                </a:schemeClr>
              </a:solidFill>
            </a:rPr>
            <a:t> Health System</a:t>
          </a:r>
        </a:p>
      </dsp:txBody>
      <dsp:txXfrm>
        <a:off x="4270312" y="261033"/>
        <a:ext cx="1254727" cy="1254727"/>
      </dsp:txXfrm>
    </dsp:sp>
    <dsp:sp modelId="{FBF8AA8F-FDFA-4DEC-8DF3-3774A8545192}">
      <dsp:nvSpPr>
        <dsp:cNvPr id="0" name=""/>
        <dsp:cNvSpPr/>
      </dsp:nvSpPr>
      <dsp:spPr>
        <a:xfrm>
          <a:off x="6570876" y="1861430"/>
          <a:ext cx="1774451" cy="1774451"/>
        </a:xfrm>
        <a:prstGeom prst="ellipse">
          <a:avLst/>
        </a:prstGeom>
        <a:solidFill>
          <a:schemeClr val="accent2">
            <a:hueOff val="-2699376"/>
            <a:satOff val="-1749"/>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accent6">
                  <a:lumMod val="50000"/>
                </a:schemeClr>
              </a:solidFill>
            </a:rPr>
            <a:t>Geisinger</a:t>
          </a:r>
          <a:r>
            <a:rPr lang="en-US" sz="1800" b="1" kern="1200" dirty="0">
              <a:solidFill>
                <a:schemeClr val="accent6">
                  <a:lumMod val="50000"/>
                </a:schemeClr>
              </a:solidFill>
            </a:rPr>
            <a:t> Employees</a:t>
          </a:r>
        </a:p>
      </dsp:txBody>
      <dsp:txXfrm>
        <a:off x="6830738" y="2121292"/>
        <a:ext cx="1254727" cy="1254727"/>
      </dsp:txXfrm>
    </dsp:sp>
    <dsp:sp modelId="{BFFDBAAF-E1BF-452C-B0B3-8CF673B09426}">
      <dsp:nvSpPr>
        <dsp:cNvPr id="0" name=""/>
        <dsp:cNvSpPr/>
      </dsp:nvSpPr>
      <dsp:spPr>
        <a:xfrm>
          <a:off x="5592881" y="4871391"/>
          <a:ext cx="1774451" cy="1774451"/>
        </a:xfrm>
        <a:prstGeom prst="ellipse">
          <a:avLst/>
        </a:prstGeom>
        <a:solidFill>
          <a:schemeClr val="accent2">
            <a:hueOff val="-5398753"/>
            <a:satOff val="-3498"/>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b="1" kern="1200" dirty="0">
              <a:solidFill>
                <a:schemeClr val="accent6">
                  <a:lumMod val="50000"/>
                </a:schemeClr>
              </a:solidFill>
            </a:rPr>
            <a:t>Central PA at-risk youth community</a:t>
          </a:r>
        </a:p>
      </dsp:txBody>
      <dsp:txXfrm>
        <a:off x="5852743" y="5131253"/>
        <a:ext cx="1254727" cy="1254727"/>
      </dsp:txXfrm>
    </dsp:sp>
    <dsp:sp modelId="{D089F4C7-F836-4BA1-BB20-8EE6A755B812}">
      <dsp:nvSpPr>
        <dsp:cNvPr id="0" name=""/>
        <dsp:cNvSpPr/>
      </dsp:nvSpPr>
      <dsp:spPr>
        <a:xfrm>
          <a:off x="2428020" y="4871391"/>
          <a:ext cx="1774451" cy="1774451"/>
        </a:xfrm>
        <a:prstGeom prst="ellipse">
          <a:avLst/>
        </a:prstGeom>
        <a:solidFill>
          <a:schemeClr val="accent2">
            <a:hueOff val="-8098129"/>
            <a:satOff val="-5247"/>
            <a:lumOff val="13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50000"/>
                </a:schemeClr>
              </a:solidFill>
            </a:rPr>
            <a:t>CPWDC</a:t>
          </a:r>
        </a:p>
      </dsp:txBody>
      <dsp:txXfrm>
        <a:off x="2687882" y="5131253"/>
        <a:ext cx="1254727" cy="1254727"/>
      </dsp:txXfrm>
    </dsp:sp>
    <dsp:sp modelId="{133FC28D-917F-47CE-AE4C-B88FC0823C97}">
      <dsp:nvSpPr>
        <dsp:cNvPr id="0" name=""/>
        <dsp:cNvSpPr/>
      </dsp:nvSpPr>
      <dsp:spPr>
        <a:xfrm>
          <a:off x="1450024" y="1861430"/>
          <a:ext cx="1774451" cy="1774451"/>
        </a:xfrm>
        <a:prstGeom prst="ellipse">
          <a:avLst/>
        </a:prstGeom>
        <a:solidFill>
          <a:schemeClr val="accent2">
            <a:hueOff val="-10797505"/>
            <a:satOff val="-6996"/>
            <a:lumOff val="1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50000"/>
                </a:schemeClr>
              </a:solidFill>
            </a:rPr>
            <a:t>PA Career Link</a:t>
          </a:r>
        </a:p>
      </dsp:txBody>
      <dsp:txXfrm>
        <a:off x="1709886" y="2121292"/>
        <a:ext cx="1254727" cy="12547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06A2E-BCC2-4835-9697-807A72929333}"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6CEFE-835A-48EC-96F8-CE83462D562C}" type="slidenum">
              <a:rPr lang="en-US" smtClean="0"/>
              <a:t>‹#›</a:t>
            </a:fld>
            <a:endParaRPr lang="en-US"/>
          </a:p>
        </p:txBody>
      </p:sp>
    </p:spTree>
    <p:extLst>
      <p:ext uri="{BB962C8B-B14F-4D97-AF65-F5344CB8AC3E}">
        <p14:creationId xmlns:p14="http://schemas.microsoft.com/office/powerpoint/2010/main" val="307330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At-risk youth – There is no universal consensus for what factors make a youth “at-risk.” For purposes of this survey, an at-risk youth is a respondent who is at the time of taking the survey disconnected (out of school and out of work) and/or responds “yes” to any of the risk factors reflected in the survey screening tool that are linked to decreased rates of achieving “productive adulthood”: incarcerated parent or guardian, regular absenteeism, poor academic performance, behavioral problems in school, delinquency, teenage pregnancy, and homelessness.</a:t>
            </a:r>
          </a:p>
        </p:txBody>
      </p:sp>
      <p:sp>
        <p:nvSpPr>
          <p:cNvPr id="4" name="Slide Number Placeholder 3"/>
          <p:cNvSpPr>
            <a:spLocks noGrp="1"/>
          </p:cNvSpPr>
          <p:nvPr>
            <p:ph type="sldNum" sz="quarter" idx="5"/>
          </p:nvPr>
        </p:nvSpPr>
        <p:spPr/>
        <p:txBody>
          <a:bodyPr/>
          <a:lstStyle/>
          <a:p>
            <a:fld id="{74B6CEFE-835A-48EC-96F8-CE83462D562C}" type="slidenum">
              <a:rPr lang="en-US" smtClean="0"/>
              <a:t>4</a:t>
            </a:fld>
            <a:endParaRPr lang="en-US"/>
          </a:p>
        </p:txBody>
      </p:sp>
    </p:spTree>
    <p:extLst>
      <p:ext uri="{BB962C8B-B14F-4D97-AF65-F5344CB8AC3E}">
        <p14:creationId xmlns:p14="http://schemas.microsoft.com/office/powerpoint/2010/main" val="97357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careers they otherwise would never have been exposed to… You don’t have to be a doctor or nurse to work at Geisinger...</a:t>
            </a:r>
          </a:p>
        </p:txBody>
      </p:sp>
      <p:sp>
        <p:nvSpPr>
          <p:cNvPr id="4" name="Slide Number Placeholder 3"/>
          <p:cNvSpPr>
            <a:spLocks noGrp="1"/>
          </p:cNvSpPr>
          <p:nvPr>
            <p:ph type="sldNum" sz="quarter" idx="5"/>
          </p:nvPr>
        </p:nvSpPr>
        <p:spPr/>
        <p:txBody>
          <a:bodyPr/>
          <a:lstStyle/>
          <a:p>
            <a:fld id="{74B6CEFE-835A-48EC-96F8-CE83462D562C}" type="slidenum">
              <a:rPr lang="en-US" smtClean="0"/>
              <a:t>5</a:t>
            </a:fld>
            <a:endParaRPr lang="en-US"/>
          </a:p>
        </p:txBody>
      </p:sp>
    </p:spTree>
    <p:extLst>
      <p:ext uri="{BB962C8B-B14F-4D97-AF65-F5344CB8AC3E}">
        <p14:creationId xmlns:p14="http://schemas.microsoft.com/office/powerpoint/2010/main" val="28999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LIFT was chosen as a word that invokes the impact of a positive mentoring experience and provides a sense of upward momentum/growth.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Budding program … natural partner as in need of mentors.</a:t>
            </a:r>
          </a:p>
        </p:txBody>
      </p:sp>
      <p:sp>
        <p:nvSpPr>
          <p:cNvPr id="4" name="Slide Number Placeholder 3"/>
          <p:cNvSpPr>
            <a:spLocks noGrp="1"/>
          </p:cNvSpPr>
          <p:nvPr>
            <p:ph type="sldNum" sz="quarter" idx="5"/>
          </p:nvPr>
        </p:nvSpPr>
        <p:spPr/>
        <p:txBody>
          <a:bodyPr/>
          <a:lstStyle/>
          <a:p>
            <a:fld id="{74B6CEFE-835A-48EC-96F8-CE83462D562C}" type="slidenum">
              <a:rPr lang="en-US" smtClean="0"/>
              <a:t>6</a:t>
            </a:fld>
            <a:endParaRPr lang="en-US"/>
          </a:p>
        </p:txBody>
      </p:sp>
    </p:spTree>
    <p:extLst>
      <p:ext uri="{BB962C8B-B14F-4D97-AF65-F5344CB8AC3E}">
        <p14:creationId xmlns:p14="http://schemas.microsoft.com/office/powerpoint/2010/main" val="162557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LIFT will be recruiting from this pool</a:t>
            </a:r>
          </a:p>
        </p:txBody>
      </p:sp>
      <p:sp>
        <p:nvSpPr>
          <p:cNvPr id="4" name="Slide Number Placeholder 3"/>
          <p:cNvSpPr>
            <a:spLocks noGrp="1"/>
          </p:cNvSpPr>
          <p:nvPr>
            <p:ph type="sldNum" sz="quarter" idx="5"/>
          </p:nvPr>
        </p:nvSpPr>
        <p:spPr/>
        <p:txBody>
          <a:bodyPr/>
          <a:lstStyle/>
          <a:p>
            <a:fld id="{74B6CEFE-835A-48EC-96F8-CE83462D562C}" type="slidenum">
              <a:rPr lang="en-US" smtClean="0"/>
              <a:t>7</a:t>
            </a:fld>
            <a:endParaRPr lang="en-US"/>
          </a:p>
        </p:txBody>
      </p:sp>
    </p:spTree>
    <p:extLst>
      <p:ext uri="{BB962C8B-B14F-4D97-AF65-F5344CB8AC3E}">
        <p14:creationId xmlns:p14="http://schemas.microsoft.com/office/powerpoint/2010/main" val="398826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some history of Trauma, less exposed to career paths and life skills.</a:t>
            </a:r>
          </a:p>
        </p:txBody>
      </p:sp>
      <p:sp>
        <p:nvSpPr>
          <p:cNvPr id="4" name="Slide Number Placeholder 3"/>
          <p:cNvSpPr>
            <a:spLocks noGrp="1"/>
          </p:cNvSpPr>
          <p:nvPr>
            <p:ph type="sldNum" sz="quarter" idx="5"/>
          </p:nvPr>
        </p:nvSpPr>
        <p:spPr/>
        <p:txBody>
          <a:bodyPr/>
          <a:lstStyle/>
          <a:p>
            <a:fld id="{74B6CEFE-835A-48EC-96F8-CE83462D562C}" type="slidenum">
              <a:rPr lang="en-US" smtClean="0"/>
              <a:t>8</a:t>
            </a:fld>
            <a:endParaRPr lang="en-US"/>
          </a:p>
        </p:txBody>
      </p:sp>
    </p:spTree>
    <p:extLst>
      <p:ext uri="{BB962C8B-B14F-4D97-AF65-F5344CB8AC3E}">
        <p14:creationId xmlns:p14="http://schemas.microsoft.com/office/powerpoint/2010/main" val="88206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rPr>
              <a:t>Develop handouts and communications for recruitment* </a:t>
            </a:r>
          </a:p>
        </p:txBody>
      </p:sp>
      <p:sp>
        <p:nvSpPr>
          <p:cNvPr id="4" name="Slide Number Placeholder 3"/>
          <p:cNvSpPr>
            <a:spLocks noGrp="1"/>
          </p:cNvSpPr>
          <p:nvPr>
            <p:ph type="sldNum" sz="quarter" idx="5"/>
          </p:nvPr>
        </p:nvSpPr>
        <p:spPr/>
        <p:txBody>
          <a:bodyPr/>
          <a:lstStyle/>
          <a:p>
            <a:fld id="{74B6CEFE-835A-48EC-96F8-CE83462D562C}" type="slidenum">
              <a:rPr lang="en-US" smtClean="0"/>
              <a:t>13</a:t>
            </a:fld>
            <a:endParaRPr lang="en-US"/>
          </a:p>
        </p:txBody>
      </p:sp>
    </p:spTree>
    <p:extLst>
      <p:ext uri="{BB962C8B-B14F-4D97-AF65-F5344CB8AC3E}">
        <p14:creationId xmlns:p14="http://schemas.microsoft.com/office/powerpoint/2010/main" val="234969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B6CEFE-835A-48EC-96F8-CE83462D562C}" type="slidenum">
              <a:rPr lang="en-US" smtClean="0"/>
              <a:t>15</a:t>
            </a:fld>
            <a:endParaRPr lang="en-US"/>
          </a:p>
        </p:txBody>
      </p:sp>
    </p:spTree>
    <p:extLst>
      <p:ext uri="{BB962C8B-B14F-4D97-AF65-F5344CB8AC3E}">
        <p14:creationId xmlns:p14="http://schemas.microsoft.com/office/powerpoint/2010/main" val="421471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isinger">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userDrawn="1"/>
        </p:nvPicPr>
        <p:blipFill>
          <a:blip r:embed="rId2"/>
          <a:stretch>
            <a:fillRect/>
          </a:stretch>
        </p:blipFill>
        <p:spPr>
          <a:xfrm>
            <a:off x="0" y="-107575"/>
            <a:ext cx="12251107" cy="696557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userDrawn="1"/>
        </p:nvPicPr>
        <p:blipFill>
          <a:blip r:embed="rId3"/>
          <a:stretch>
            <a:fillRect/>
          </a:stretch>
        </p:blipFill>
        <p:spPr>
          <a:xfrm>
            <a:off x="2007736" y="5474350"/>
            <a:ext cx="2351784" cy="947913"/>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1188720" y="1341120"/>
            <a:ext cx="6827537" cy="1752600"/>
          </a:xfrm>
        </p:spPr>
        <p:txBody>
          <a:bodyPr/>
          <a:lstStyle>
            <a:lvl1pPr marL="0" indent="0">
              <a:buNone/>
              <a:defRPr sz="5400" b="1" i="0">
                <a:solidFill>
                  <a:schemeClr val="tx1"/>
                </a:solidFill>
                <a:latin typeface="Georgia" panose="02040502050405020303" pitchFamily="18" charset="0"/>
              </a:defRPr>
            </a:lvl1pPr>
          </a:lstStyle>
          <a:p>
            <a:pPr lvl="0"/>
            <a:r>
              <a:rPr lang="en-US" dirty="0"/>
              <a:t>Click to edit master title</a:t>
            </a:r>
          </a:p>
          <a:p>
            <a:pPr lvl="1"/>
            <a:endParaRPr lang="en-US" dirty="0"/>
          </a:p>
        </p:txBody>
      </p:sp>
      <p:sp>
        <p:nvSpPr>
          <p:cNvPr id="32" name="Text Placeholder 2">
            <a:extLst>
              <a:ext uri="{FF2B5EF4-FFF2-40B4-BE49-F238E27FC236}">
                <a16:creationId xmlns:a16="http://schemas.microsoft.com/office/drawing/2014/main" id="{807C95F9-5DE5-574A-830E-B926D0D01763}"/>
              </a:ext>
            </a:extLst>
          </p:cNvPr>
          <p:cNvSpPr>
            <a:spLocks noGrp="1"/>
          </p:cNvSpPr>
          <p:nvPr>
            <p:ph type="body" sz="quarter" idx="16"/>
          </p:nvPr>
        </p:nvSpPr>
        <p:spPr>
          <a:xfrm>
            <a:off x="8519160" y="4724401"/>
            <a:ext cx="3177540" cy="1562099"/>
          </a:xfrm>
        </p:spPr>
        <p:txBody>
          <a:bodyPr/>
          <a:lstStyle>
            <a:lvl1pPr marL="0" indent="0">
              <a:buNone/>
              <a:defRPr sz="2400"/>
            </a:lvl1pPr>
          </a:lstStyle>
          <a:p>
            <a:pPr lvl="0"/>
            <a:r>
              <a:rPr lang="en-US">
                <a:solidFill>
                  <a:schemeClr val="accent6"/>
                </a:solidFill>
              </a:rPr>
              <a:t>Click to edit Master text styles</a:t>
            </a:r>
          </a:p>
        </p:txBody>
      </p:sp>
    </p:spTree>
    <p:extLst>
      <p:ext uri="{BB962C8B-B14F-4D97-AF65-F5344CB8AC3E}">
        <p14:creationId xmlns:p14="http://schemas.microsoft.com/office/powerpoint/2010/main" val="167063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E052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85750" indent="-22542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95300" y="1790700"/>
            <a:ext cx="2847340" cy="495300"/>
          </a:xfrm>
        </p:spPr>
        <p:txBody>
          <a:bodyPr anchor="ctr">
            <a:noAutofit/>
          </a:bodyPr>
          <a:lstStyle>
            <a:lvl1pPr marL="0" indent="0">
              <a:buNone/>
              <a:defRPr sz="2400" b="0">
                <a:solidFill>
                  <a:schemeClr val="tx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380853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2651125" y="2925763"/>
            <a:ext cx="1006475" cy="1006475"/>
          </a:xfrm>
        </p:spPr>
        <p:txBody>
          <a:bodyPr/>
          <a:lstStyle/>
          <a:p>
            <a:r>
              <a:rPr lang="en-US"/>
              <a:t>Click icon to add picture</a:t>
            </a:r>
            <a:endParaRPr lang="en-US" dirty="0"/>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5585566" y="2925763"/>
            <a:ext cx="1006475" cy="1006475"/>
          </a:xfrm>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8520007" y="2925763"/>
            <a:ext cx="1006475" cy="1006475"/>
          </a:xfrm>
        </p:spPr>
        <p:txBody>
          <a:bodyPr/>
          <a:lstStyle/>
          <a:p>
            <a:r>
              <a:rPr lang="en-US"/>
              <a:t>Click icon to add picture</a:t>
            </a:r>
            <a:endParaRPr lang="en-US" dirty="0"/>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1961304" y="4606115"/>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1956593"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4902910" y="4606115"/>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4898199"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7853145" y="4606115"/>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7848434"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30074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3Image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7669774" y="2790699"/>
            <a:ext cx="2279588" cy="2123322"/>
          </a:xfrm>
        </p:spPr>
        <p:txBody>
          <a:bodyPr/>
          <a:lstStyle/>
          <a:p>
            <a:r>
              <a:rPr lang="en-US"/>
              <a:t>Click icon to add picture</a:t>
            </a:r>
            <a:endParaRPr lang="en-US" dirty="0"/>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7669774" y="5144810"/>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8" name="Picture Placeholder 17">
            <a:extLst>
              <a:ext uri="{FF2B5EF4-FFF2-40B4-BE49-F238E27FC236}">
                <a16:creationId xmlns:a16="http://schemas.microsoft.com/office/drawing/2014/main" id="{71871A4E-2031-A349-9C64-4686DCC9B9E6}"/>
              </a:ext>
            </a:extLst>
          </p:cNvPr>
          <p:cNvSpPr>
            <a:spLocks noGrp="1"/>
          </p:cNvSpPr>
          <p:nvPr>
            <p:ph type="pic" sz="quarter" idx="27"/>
          </p:nvPr>
        </p:nvSpPr>
        <p:spPr>
          <a:xfrm>
            <a:off x="4959625" y="2790699"/>
            <a:ext cx="2279588" cy="2123322"/>
          </a:xfrm>
        </p:spPr>
        <p:txBody>
          <a:bodyPr/>
          <a:lstStyle/>
          <a:p>
            <a:r>
              <a:rPr lang="en-US"/>
              <a:t>Click icon to add picture</a:t>
            </a:r>
            <a:endParaRPr lang="en-US" dirty="0"/>
          </a:p>
        </p:txBody>
      </p:sp>
      <p:sp>
        <p:nvSpPr>
          <p:cNvPr id="39" name="Text Placeholder 23">
            <a:extLst>
              <a:ext uri="{FF2B5EF4-FFF2-40B4-BE49-F238E27FC236}">
                <a16:creationId xmlns:a16="http://schemas.microsoft.com/office/drawing/2014/main" id="{C2DFC957-7301-9E45-959F-899AB05879AD}"/>
              </a:ext>
            </a:extLst>
          </p:cNvPr>
          <p:cNvSpPr>
            <a:spLocks noGrp="1"/>
          </p:cNvSpPr>
          <p:nvPr>
            <p:ph type="body" sz="quarter" idx="28" hasCustomPrompt="1"/>
          </p:nvPr>
        </p:nvSpPr>
        <p:spPr>
          <a:xfrm>
            <a:off x="4959625" y="5144810"/>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41" name="Picture Placeholder 17">
            <a:extLst>
              <a:ext uri="{FF2B5EF4-FFF2-40B4-BE49-F238E27FC236}">
                <a16:creationId xmlns:a16="http://schemas.microsoft.com/office/drawing/2014/main" id="{80801E07-A27E-924F-B726-C06821A6C60E}"/>
              </a:ext>
            </a:extLst>
          </p:cNvPr>
          <p:cNvSpPr>
            <a:spLocks noGrp="1"/>
          </p:cNvSpPr>
          <p:nvPr>
            <p:ph type="pic" sz="quarter" idx="30"/>
          </p:nvPr>
        </p:nvSpPr>
        <p:spPr>
          <a:xfrm>
            <a:off x="2249476" y="2790699"/>
            <a:ext cx="2279588" cy="2123322"/>
          </a:xfrm>
        </p:spPr>
        <p:txBody>
          <a:bodyPr/>
          <a:lstStyle/>
          <a:p>
            <a:r>
              <a:rPr lang="en-US"/>
              <a:t>Click icon to add picture</a:t>
            </a:r>
            <a:endParaRPr lang="en-US" dirty="0"/>
          </a:p>
        </p:txBody>
      </p:sp>
      <p:sp>
        <p:nvSpPr>
          <p:cNvPr id="42" name="Text Placeholder 23">
            <a:extLst>
              <a:ext uri="{FF2B5EF4-FFF2-40B4-BE49-F238E27FC236}">
                <a16:creationId xmlns:a16="http://schemas.microsoft.com/office/drawing/2014/main" id="{89E4B31D-B9FF-4642-9F3F-A1B98C95B903}"/>
              </a:ext>
            </a:extLst>
          </p:cNvPr>
          <p:cNvSpPr>
            <a:spLocks noGrp="1"/>
          </p:cNvSpPr>
          <p:nvPr>
            <p:ph type="body" sz="quarter" idx="31" hasCustomPrompt="1"/>
          </p:nvPr>
        </p:nvSpPr>
        <p:spPr>
          <a:xfrm>
            <a:off x="2249477" y="5148052"/>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9" name="Text Placeholder 8">
            <a:extLst>
              <a:ext uri="{FF2B5EF4-FFF2-40B4-BE49-F238E27FC236}">
                <a16:creationId xmlns:a16="http://schemas.microsoft.com/office/drawing/2014/main" id="{5DC063B7-4AC9-FB4B-A7D0-581EC76ADD59}"/>
              </a:ext>
            </a:extLst>
          </p:cNvPr>
          <p:cNvSpPr>
            <a:spLocks noGrp="1"/>
          </p:cNvSpPr>
          <p:nvPr>
            <p:ph type="body" sz="quarter" idx="33" hasCustomPrompt="1"/>
          </p:nvPr>
        </p:nvSpPr>
        <p:spPr>
          <a:xfrm>
            <a:off x="766977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dirty="0"/>
              <a:t>Family Doctor</a:t>
            </a:r>
          </a:p>
        </p:txBody>
      </p:sp>
      <p:sp>
        <p:nvSpPr>
          <p:cNvPr id="50" name="Text Placeholder 8">
            <a:extLst>
              <a:ext uri="{FF2B5EF4-FFF2-40B4-BE49-F238E27FC236}">
                <a16:creationId xmlns:a16="http://schemas.microsoft.com/office/drawing/2014/main" id="{A0CBF5C7-520E-EE4C-B1B3-61FFD05B0681}"/>
              </a:ext>
            </a:extLst>
          </p:cNvPr>
          <p:cNvSpPr>
            <a:spLocks noGrp="1"/>
          </p:cNvSpPr>
          <p:nvPr>
            <p:ph type="body" sz="quarter" idx="34" hasCustomPrompt="1"/>
          </p:nvPr>
        </p:nvSpPr>
        <p:spPr>
          <a:xfrm>
            <a:off x="497737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dirty="0"/>
              <a:t>Family Doctor</a:t>
            </a:r>
          </a:p>
        </p:txBody>
      </p:sp>
      <p:sp>
        <p:nvSpPr>
          <p:cNvPr id="51" name="Text Placeholder 8">
            <a:extLst>
              <a:ext uri="{FF2B5EF4-FFF2-40B4-BE49-F238E27FC236}">
                <a16:creationId xmlns:a16="http://schemas.microsoft.com/office/drawing/2014/main" id="{713B328C-55D7-B44D-99B9-0C74BC57CD82}"/>
              </a:ext>
            </a:extLst>
          </p:cNvPr>
          <p:cNvSpPr>
            <a:spLocks noGrp="1"/>
          </p:cNvSpPr>
          <p:nvPr>
            <p:ph type="body" sz="quarter" idx="35" hasCustomPrompt="1"/>
          </p:nvPr>
        </p:nvSpPr>
        <p:spPr>
          <a:xfrm>
            <a:off x="225449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dirty="0"/>
              <a:t>Family Doctor</a:t>
            </a:r>
          </a:p>
        </p:txBody>
      </p:sp>
    </p:spTree>
    <p:extLst>
      <p:ext uri="{BB962C8B-B14F-4D97-AF65-F5344CB8AC3E}">
        <p14:creationId xmlns:p14="http://schemas.microsoft.com/office/powerpoint/2010/main" val="411875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1195406" y="2422525"/>
            <a:ext cx="1006475" cy="1006475"/>
          </a:xfrm>
        </p:spPr>
        <p:txBody>
          <a:bodyPr/>
          <a:lstStyle/>
          <a:p>
            <a:r>
              <a:rPr lang="en-US"/>
              <a:t>Click icon to add picture</a:t>
            </a:r>
            <a:endParaRPr lang="en-US" dirty="0"/>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4129265" y="2422525"/>
            <a:ext cx="1006475" cy="1006475"/>
          </a:xfrm>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7054495" y="2422525"/>
            <a:ext cx="1006475" cy="1006475"/>
          </a:xfrm>
        </p:spPr>
        <p:txBody>
          <a:bodyPr/>
          <a:lstStyle/>
          <a:p>
            <a:r>
              <a:rPr lang="en-US"/>
              <a:t>Click icon to add picture</a:t>
            </a:r>
            <a:endParaRPr lang="en-US" dirty="0"/>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505585"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478840"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3446609"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3441898"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6387633"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6382922"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7" name="Picture Placeholder 17">
            <a:extLst>
              <a:ext uri="{FF2B5EF4-FFF2-40B4-BE49-F238E27FC236}">
                <a16:creationId xmlns:a16="http://schemas.microsoft.com/office/drawing/2014/main" id="{79CBD869-3C26-0A48-AFBD-3C9312C7F9B9}"/>
              </a:ext>
            </a:extLst>
          </p:cNvPr>
          <p:cNvSpPr>
            <a:spLocks noGrp="1"/>
          </p:cNvSpPr>
          <p:nvPr>
            <p:ph type="pic" sz="quarter" idx="23"/>
          </p:nvPr>
        </p:nvSpPr>
        <p:spPr>
          <a:xfrm>
            <a:off x="9995999" y="2422525"/>
            <a:ext cx="1006475" cy="1006475"/>
          </a:xfrm>
        </p:spPr>
        <p:txBody>
          <a:bodyPr/>
          <a:lstStyle/>
          <a:p>
            <a:r>
              <a:rPr lang="en-US"/>
              <a:t>Click icon to add picture</a:t>
            </a:r>
            <a:endParaRPr lang="en-US" dirty="0"/>
          </a:p>
        </p:txBody>
      </p:sp>
      <p:sp>
        <p:nvSpPr>
          <p:cNvPr id="38" name="Text Placeholder 21">
            <a:extLst>
              <a:ext uri="{FF2B5EF4-FFF2-40B4-BE49-F238E27FC236}">
                <a16:creationId xmlns:a16="http://schemas.microsoft.com/office/drawing/2014/main" id="{6C466AB3-E7C5-ED49-93D9-168EAAE24C2A}"/>
              </a:ext>
            </a:extLst>
          </p:cNvPr>
          <p:cNvSpPr>
            <a:spLocks noGrp="1"/>
          </p:cNvSpPr>
          <p:nvPr>
            <p:ph type="body" sz="quarter" idx="24" hasCustomPrompt="1"/>
          </p:nvPr>
        </p:nvSpPr>
        <p:spPr>
          <a:xfrm>
            <a:off x="9329137"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39" name="Text Placeholder 23">
            <a:extLst>
              <a:ext uri="{FF2B5EF4-FFF2-40B4-BE49-F238E27FC236}">
                <a16:creationId xmlns:a16="http://schemas.microsoft.com/office/drawing/2014/main" id="{A3C64524-B4BD-0846-9577-AD42D41DE0CB}"/>
              </a:ext>
            </a:extLst>
          </p:cNvPr>
          <p:cNvSpPr>
            <a:spLocks noGrp="1"/>
          </p:cNvSpPr>
          <p:nvPr>
            <p:ph type="body" sz="quarter" idx="25" hasCustomPrompt="1"/>
          </p:nvPr>
        </p:nvSpPr>
        <p:spPr>
          <a:xfrm>
            <a:off x="9324426"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130868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713B37F8-5847-CD4D-8E83-0ABA25C9E6B6}"/>
              </a:ext>
            </a:extLst>
          </p:cNvPr>
          <p:cNvSpPr>
            <a:spLocks noGrp="1"/>
          </p:cNvSpPr>
          <p:nvPr>
            <p:ph idx="1" hasCustomPrompt="1"/>
          </p:nvPr>
        </p:nvSpPr>
        <p:spPr>
          <a:xfrm>
            <a:off x="495300" y="3314700"/>
            <a:ext cx="5407789" cy="2971800"/>
          </a:xfrm>
        </p:spPr>
        <p:txBody>
          <a:bodyPr/>
          <a:lstStyle>
            <a:lvl1pPr marL="292100" indent="-23177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err="1"/>
              <a:t>Etiam</a:t>
            </a:r>
            <a:r>
              <a:rPr lang="en-US" dirty="0"/>
              <a:t> </a:t>
            </a:r>
            <a:r>
              <a:rPr lang="en-US" dirty="0" err="1"/>
              <a:t>aliquet</a:t>
            </a:r>
            <a:r>
              <a:rPr lang="en-US" dirty="0"/>
              <a:t> </a:t>
            </a:r>
            <a:r>
              <a:rPr lang="en-US" dirty="0" err="1"/>
              <a:t>eu</a:t>
            </a:r>
            <a:r>
              <a:rPr lang="en-US" dirty="0"/>
              <a:t> mi </a:t>
            </a:r>
            <a:r>
              <a:rPr lang="en-US" dirty="0" err="1"/>
              <a:t>quis</a:t>
            </a:r>
            <a:r>
              <a:rPr lang="en-US" dirty="0"/>
              <a:t> lacinia. 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a:t>
            </a:r>
          </a:p>
          <a:p>
            <a:pPr lvl="0"/>
            <a:endParaRPr lang="en-US" dirty="0"/>
          </a:p>
        </p:txBody>
      </p:sp>
      <p:sp>
        <p:nvSpPr>
          <p:cNvPr id="21" name="Content Placeholder 2">
            <a:extLst>
              <a:ext uri="{FF2B5EF4-FFF2-40B4-BE49-F238E27FC236}">
                <a16:creationId xmlns:a16="http://schemas.microsoft.com/office/drawing/2014/main" id="{057AA594-1D56-3A40-BEF6-2150CDA80AE7}"/>
              </a:ext>
            </a:extLst>
          </p:cNvPr>
          <p:cNvSpPr>
            <a:spLocks noGrp="1"/>
          </p:cNvSpPr>
          <p:nvPr>
            <p:ph idx="14" hasCustomPrompt="1"/>
          </p:nvPr>
        </p:nvSpPr>
        <p:spPr>
          <a:xfrm>
            <a:off x="6294217" y="3314700"/>
            <a:ext cx="5407789" cy="2971800"/>
          </a:xfrm>
        </p:spPr>
        <p:txBody>
          <a:bodyPr/>
          <a:lstStyle>
            <a:lvl1pPr marL="285750" indent="-22542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p>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a:t>
            </a:r>
          </a:p>
          <a:p>
            <a:pPr lvl="0"/>
            <a:endParaRPr lang="en-US" dirty="0"/>
          </a:p>
        </p:txBody>
      </p:sp>
      <p:sp>
        <p:nvSpPr>
          <p:cNvPr id="10" name="Text Placeholder 9">
            <a:extLst>
              <a:ext uri="{FF2B5EF4-FFF2-40B4-BE49-F238E27FC236}">
                <a16:creationId xmlns:a16="http://schemas.microsoft.com/office/drawing/2014/main" id="{4B9637BA-0A76-C14B-9EF5-EB3DC87C79E8}"/>
              </a:ext>
            </a:extLst>
          </p:cNvPr>
          <p:cNvSpPr>
            <a:spLocks noGrp="1"/>
          </p:cNvSpPr>
          <p:nvPr>
            <p:ph type="body" sz="quarter" idx="17"/>
          </p:nvPr>
        </p:nvSpPr>
        <p:spPr>
          <a:xfrm>
            <a:off x="495300" y="2476500"/>
            <a:ext cx="5407025" cy="647700"/>
          </a:xfrm>
        </p:spPr>
        <p:txBody>
          <a:bodyPr>
            <a:noAutofit/>
          </a:bodyPr>
          <a:lstStyle>
            <a:lvl1pPr marL="0" indent="0">
              <a:buNone/>
              <a:defRPr sz="3600" b="0">
                <a:solidFill>
                  <a:srgbClr val="1CB7BA"/>
                </a:solidFill>
              </a:defRPr>
            </a:lvl1pPr>
          </a:lstStyle>
          <a:p>
            <a:pPr lvl="0"/>
            <a:r>
              <a:rPr lang="en-US"/>
              <a:t>Click to edit Master text styles</a:t>
            </a:r>
          </a:p>
        </p:txBody>
      </p:sp>
      <p:sp>
        <p:nvSpPr>
          <p:cNvPr id="30" name="Text Placeholder 9">
            <a:extLst>
              <a:ext uri="{FF2B5EF4-FFF2-40B4-BE49-F238E27FC236}">
                <a16:creationId xmlns:a16="http://schemas.microsoft.com/office/drawing/2014/main" id="{2BF37D4B-EFF6-554F-9C61-8EFFFDD11B0F}"/>
              </a:ext>
            </a:extLst>
          </p:cNvPr>
          <p:cNvSpPr>
            <a:spLocks noGrp="1"/>
          </p:cNvSpPr>
          <p:nvPr>
            <p:ph type="body" sz="quarter" idx="18"/>
          </p:nvPr>
        </p:nvSpPr>
        <p:spPr>
          <a:xfrm>
            <a:off x="6283625" y="2476500"/>
            <a:ext cx="5407025" cy="457200"/>
          </a:xfrm>
        </p:spPr>
        <p:txBody>
          <a:bodyPr>
            <a:noAutofit/>
          </a:bodyPr>
          <a:lstStyle>
            <a:lvl1pPr marL="0" indent="0">
              <a:buNone/>
              <a:defRPr sz="3600" b="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254265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03FB34F5-1DF2-D945-B8F8-3283677DAA63}"/>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E1320C99-D6BF-6E44-9358-60C23421F20D}"/>
              </a:ext>
            </a:extLst>
          </p:cNvPr>
          <p:cNvSpPr>
            <a:spLocks noGrp="1"/>
          </p:cNvSpPr>
          <p:nvPr>
            <p:ph type="body" sz="quarter" idx="14" hasCustomPrompt="1"/>
          </p:nvPr>
        </p:nvSpPr>
        <p:spPr>
          <a:xfrm>
            <a:off x="49530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8" name="Text Placeholder 7">
            <a:extLst>
              <a:ext uri="{FF2B5EF4-FFF2-40B4-BE49-F238E27FC236}">
                <a16:creationId xmlns:a16="http://schemas.microsoft.com/office/drawing/2014/main" id="{426139D5-7928-724A-8B67-33921E12CD69}"/>
              </a:ext>
            </a:extLst>
          </p:cNvPr>
          <p:cNvSpPr>
            <a:spLocks noGrp="1"/>
          </p:cNvSpPr>
          <p:nvPr>
            <p:ph type="body" sz="quarter" idx="15" hasCustomPrompt="1"/>
          </p:nvPr>
        </p:nvSpPr>
        <p:spPr>
          <a:xfrm>
            <a:off x="49530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dirty="0"/>
              <a:t>Click here to edit</a:t>
            </a:r>
          </a:p>
        </p:txBody>
      </p:sp>
      <p:sp>
        <p:nvSpPr>
          <p:cNvPr id="34" name="Text Placeholder 7">
            <a:extLst>
              <a:ext uri="{FF2B5EF4-FFF2-40B4-BE49-F238E27FC236}">
                <a16:creationId xmlns:a16="http://schemas.microsoft.com/office/drawing/2014/main" id="{7BAAE294-2A95-664C-9410-8C3DDBFDECD9}"/>
              </a:ext>
            </a:extLst>
          </p:cNvPr>
          <p:cNvSpPr>
            <a:spLocks noGrp="1"/>
          </p:cNvSpPr>
          <p:nvPr>
            <p:ph type="body" sz="quarter" idx="17" hasCustomPrompt="1"/>
          </p:nvPr>
        </p:nvSpPr>
        <p:spPr>
          <a:xfrm>
            <a:off x="451485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dirty="0"/>
              <a:t>Click here to edit</a:t>
            </a:r>
          </a:p>
        </p:txBody>
      </p:sp>
      <p:sp>
        <p:nvSpPr>
          <p:cNvPr id="36" name="Text Placeholder 7">
            <a:extLst>
              <a:ext uri="{FF2B5EF4-FFF2-40B4-BE49-F238E27FC236}">
                <a16:creationId xmlns:a16="http://schemas.microsoft.com/office/drawing/2014/main" id="{70BF6DDE-5162-9845-B419-792BDD3FA29A}"/>
              </a:ext>
            </a:extLst>
          </p:cNvPr>
          <p:cNvSpPr>
            <a:spLocks noGrp="1"/>
          </p:cNvSpPr>
          <p:nvPr>
            <p:ph type="body" sz="quarter" idx="19" hasCustomPrompt="1"/>
          </p:nvPr>
        </p:nvSpPr>
        <p:spPr>
          <a:xfrm>
            <a:off x="853440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dirty="0"/>
              <a:t>Click here to edit</a:t>
            </a:r>
          </a:p>
        </p:txBody>
      </p:sp>
      <p:cxnSp>
        <p:nvCxnSpPr>
          <p:cNvPr id="38" name="Straight Arrow Connector 37">
            <a:extLst>
              <a:ext uri="{FF2B5EF4-FFF2-40B4-BE49-F238E27FC236}">
                <a16:creationId xmlns:a16="http://schemas.microsoft.com/office/drawing/2014/main" id="{65EB3F95-72D7-9B46-B3A0-E85D00A0C511}"/>
              </a:ext>
            </a:extLst>
          </p:cNvPr>
          <p:cNvCxnSpPr>
            <a:cxnSpLocks/>
          </p:cNvCxnSpPr>
          <p:nvPr userDrawn="1"/>
        </p:nvCxnSpPr>
        <p:spPr>
          <a:xfrm>
            <a:off x="3886200" y="4541520"/>
            <a:ext cx="43815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B3158859-1D60-1B4D-9198-D702B195DE92}"/>
              </a:ext>
            </a:extLst>
          </p:cNvPr>
          <p:cNvCxnSpPr>
            <a:cxnSpLocks/>
          </p:cNvCxnSpPr>
          <p:nvPr userDrawn="1"/>
        </p:nvCxnSpPr>
        <p:spPr>
          <a:xfrm>
            <a:off x="7879080" y="4541520"/>
            <a:ext cx="43815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sp>
        <p:nvSpPr>
          <p:cNvPr id="41" name="Text Placeholder 7">
            <a:extLst>
              <a:ext uri="{FF2B5EF4-FFF2-40B4-BE49-F238E27FC236}">
                <a16:creationId xmlns:a16="http://schemas.microsoft.com/office/drawing/2014/main" id="{92517477-0369-E546-82A4-E149D8E3E83F}"/>
              </a:ext>
            </a:extLst>
          </p:cNvPr>
          <p:cNvSpPr>
            <a:spLocks noGrp="1"/>
          </p:cNvSpPr>
          <p:nvPr>
            <p:ph type="body" sz="quarter" idx="20" hasCustomPrompt="1"/>
          </p:nvPr>
        </p:nvSpPr>
        <p:spPr>
          <a:xfrm>
            <a:off x="451866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2" name="Text Placeholder 7">
            <a:extLst>
              <a:ext uri="{FF2B5EF4-FFF2-40B4-BE49-F238E27FC236}">
                <a16:creationId xmlns:a16="http://schemas.microsoft.com/office/drawing/2014/main" id="{2192A37B-0287-3240-AEA7-618F587A99A7}"/>
              </a:ext>
            </a:extLst>
          </p:cNvPr>
          <p:cNvSpPr>
            <a:spLocks noGrp="1"/>
          </p:cNvSpPr>
          <p:nvPr>
            <p:ph type="body" sz="quarter" idx="21" hasCustomPrompt="1"/>
          </p:nvPr>
        </p:nvSpPr>
        <p:spPr>
          <a:xfrm>
            <a:off x="853186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172093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hasCustomPrompt="1"/>
          </p:nvPr>
        </p:nvSpPr>
        <p:spPr>
          <a:xfrm>
            <a:off x="495300" y="571500"/>
            <a:ext cx="11201400" cy="1028700"/>
          </a:xfrm>
        </p:spPr>
        <p:txBody>
          <a:bodyPr/>
          <a:lstStyle>
            <a:lvl1pPr>
              <a:defRPr b="1" i="0">
                <a:latin typeface="Georgia" panose="02040502050405020303" pitchFamily="18" charset="0"/>
              </a:defRPr>
            </a:lvl1pPr>
          </a:lstStyle>
          <a:p>
            <a:r>
              <a:rPr lang="en-US" dirty="0"/>
              <a:t>Financials</a:t>
            </a:r>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4" name="Table Placeholder 13">
            <a:extLst>
              <a:ext uri="{FF2B5EF4-FFF2-40B4-BE49-F238E27FC236}">
                <a16:creationId xmlns:a16="http://schemas.microsoft.com/office/drawing/2014/main" id="{C675B271-7E2A-E042-BB0F-2A55D8606794}"/>
              </a:ext>
            </a:extLst>
          </p:cNvPr>
          <p:cNvSpPr>
            <a:spLocks noGrp="1"/>
          </p:cNvSpPr>
          <p:nvPr>
            <p:ph type="tbl" sz="quarter" idx="14"/>
          </p:nvPr>
        </p:nvSpPr>
        <p:spPr>
          <a:xfrm>
            <a:off x="495300" y="1790700"/>
            <a:ext cx="11201400" cy="4495800"/>
          </a:xfrm>
        </p:spPr>
        <p:txBody>
          <a:bodyPr anchor="ctr">
            <a:normAutofit/>
          </a:bodyPr>
          <a:lstStyle>
            <a:lvl1pPr marL="0" indent="0">
              <a:buNone/>
              <a:defRPr sz="1600" b="1">
                <a:solidFill>
                  <a:srgbClr val="535453"/>
                </a:solidFill>
              </a:defRPr>
            </a:lvl1pPr>
          </a:lstStyle>
          <a:p>
            <a:r>
              <a:rPr lang="en-US"/>
              <a:t>Click icon to add table</a:t>
            </a:r>
            <a:endParaRPr lang="en-US" dirty="0"/>
          </a:p>
        </p:txBody>
      </p:sp>
    </p:spTree>
    <p:extLst>
      <p:ext uri="{BB962C8B-B14F-4D97-AF65-F5344CB8AC3E}">
        <p14:creationId xmlns:p14="http://schemas.microsoft.com/office/powerpoint/2010/main" val="1950249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Tree>
    <p:extLst>
      <p:ext uri="{BB962C8B-B14F-4D97-AF65-F5344CB8AC3E}">
        <p14:creationId xmlns:p14="http://schemas.microsoft.com/office/powerpoint/2010/main" val="425180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or Thank you">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userDrawn="1"/>
        </p:nvPicPr>
        <p:blipFill>
          <a:blip r:embed="rId2"/>
          <a:stretch>
            <a:fillRect/>
          </a:stretch>
        </p:blipFill>
        <p:spPr>
          <a:xfrm flipH="1">
            <a:off x="-55085" y="-107575"/>
            <a:ext cx="12251107" cy="696557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userDrawn="1"/>
        </p:nvPicPr>
        <p:blipFill>
          <a:blip r:embed="rId3"/>
          <a:stretch>
            <a:fillRect/>
          </a:stretch>
        </p:blipFill>
        <p:spPr>
          <a:xfrm>
            <a:off x="9433104" y="5474350"/>
            <a:ext cx="2351784" cy="947913"/>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1188720" y="1418239"/>
            <a:ext cx="6827537" cy="917338"/>
          </a:xfrm>
        </p:spPr>
        <p:txBody>
          <a:bodyPr/>
          <a:lstStyle>
            <a:lvl1pPr marL="0" indent="0">
              <a:buNone/>
              <a:defRPr sz="5400" b="1" i="0">
                <a:solidFill>
                  <a:schemeClr val="tx1"/>
                </a:solidFill>
                <a:latin typeface="Georgia" panose="02040502050405020303" pitchFamily="18" charset="0"/>
              </a:defRPr>
            </a:lvl1pPr>
          </a:lstStyle>
          <a:p>
            <a:pPr lvl="0"/>
            <a:r>
              <a:rPr lang="en-US" dirty="0"/>
              <a:t>Thank you</a:t>
            </a:r>
          </a:p>
          <a:p>
            <a:pPr lvl="1"/>
            <a:endParaRPr lang="en-US" dirty="0"/>
          </a:p>
        </p:txBody>
      </p:sp>
    </p:spTree>
    <p:extLst>
      <p:ext uri="{BB962C8B-B14F-4D97-AF65-F5344CB8AC3E}">
        <p14:creationId xmlns:p14="http://schemas.microsoft.com/office/powerpoint/2010/main" val="271583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0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5908"/>
          <a:stretch/>
        </p:blipFill>
        <p:spPr>
          <a:xfrm>
            <a:off x="855492" y="0"/>
            <a:ext cx="11349208" cy="6857999"/>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dirty="0"/>
              <a:t>Section divider:</a:t>
            </a:r>
          </a:p>
          <a:p>
            <a:pPr lvl="0"/>
            <a:r>
              <a:rPr lang="en-US" dirty="0"/>
              <a:t>Option 1</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95901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0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6001"/>
          <a:stretch/>
        </p:blipFill>
        <p:spPr>
          <a:xfrm>
            <a:off x="854000" y="0"/>
            <a:ext cx="11338000" cy="6857999"/>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dirty="0"/>
              <a:t>Section divider:</a:t>
            </a:r>
          </a:p>
          <a:p>
            <a:pPr lvl="0"/>
            <a:r>
              <a:rPr lang="en-US" dirty="0"/>
              <a:t>Option 2</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80354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0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6107"/>
          <a:stretch/>
        </p:blipFill>
        <p:spPr>
          <a:xfrm>
            <a:off x="866700" y="0"/>
            <a:ext cx="11325300" cy="6857998"/>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dirty="0"/>
              <a:t>Section divider:</a:t>
            </a:r>
          </a:p>
          <a:p>
            <a:pPr lvl="0"/>
            <a:r>
              <a:rPr lang="en-US" dirty="0"/>
              <a:t>Option 3</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230195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568B-87DE-2444-8147-D434E8C1823B}"/>
              </a:ext>
            </a:extLst>
          </p:cNvPr>
          <p:cNvSpPr>
            <a:spLocks noGrp="1"/>
          </p:cNvSpPr>
          <p:nvPr>
            <p:ph type="title" hasCustomPrompt="1"/>
          </p:nvPr>
        </p:nvSpPr>
        <p:spPr>
          <a:xfrm>
            <a:off x="495300" y="571500"/>
            <a:ext cx="11201400" cy="1029464"/>
          </a:xfrm>
        </p:spPr>
        <p:txBody>
          <a:bodyPr/>
          <a:lstStyle>
            <a:lvl1pPr>
              <a:defRPr b="1" i="0">
                <a:latin typeface="Georgia" panose="02040502050405020303" pitchFamily="18" charset="0"/>
              </a:defRPr>
            </a:lvl1pPr>
          </a:lstStyle>
          <a:p>
            <a:r>
              <a:rPr lang="en-US" dirty="0"/>
              <a:t>About Us</a:t>
            </a:r>
          </a:p>
        </p:txBody>
      </p:sp>
      <p:sp>
        <p:nvSpPr>
          <p:cNvPr id="3" name="Content Placeholder 2">
            <a:extLst>
              <a:ext uri="{FF2B5EF4-FFF2-40B4-BE49-F238E27FC236}">
                <a16:creationId xmlns:a16="http://schemas.microsoft.com/office/drawing/2014/main" id="{6C54129D-907F-9342-9500-F9041DF4EC14}"/>
              </a:ext>
            </a:extLst>
          </p:cNvPr>
          <p:cNvSpPr>
            <a:spLocks noGrp="1"/>
          </p:cNvSpPr>
          <p:nvPr>
            <p:ph idx="1" hasCustomPrompt="1"/>
          </p:nvPr>
        </p:nvSpPr>
        <p:spPr>
          <a:xfrm>
            <a:off x="495300" y="2509459"/>
            <a:ext cx="5407789" cy="3777041"/>
          </a:xfrm>
        </p:spPr>
        <p:txBody>
          <a:bodyPr/>
          <a:lstStyle>
            <a:lvl1pPr marL="0" indent="0">
              <a:buNone/>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est</a:t>
            </a:r>
            <a:r>
              <a:rPr lang="en-US" dirty="0"/>
              <a:t> </a:t>
            </a:r>
            <a:r>
              <a:rPr lang="en-US" dirty="0" err="1"/>
              <a:t>ferri</a:t>
            </a:r>
            <a:r>
              <a:rPr lang="en-US" dirty="0"/>
              <a:t> </a:t>
            </a:r>
            <a:r>
              <a:rPr lang="en-US" dirty="0" err="1"/>
              <a:t>inani</a:t>
            </a:r>
            <a:r>
              <a:rPr lang="en-US" dirty="0"/>
              <a:t> quaestio at, </a:t>
            </a:r>
            <a:r>
              <a:rPr lang="en-US" dirty="0" err="1"/>
              <a:t>mei</a:t>
            </a:r>
            <a:r>
              <a:rPr lang="en-US" dirty="0"/>
              <a:t> oblique </a:t>
            </a:r>
            <a:r>
              <a:rPr lang="en-US" dirty="0" err="1"/>
              <a:t>molestie</a:t>
            </a:r>
            <a:r>
              <a:rPr lang="en-US" dirty="0"/>
              <a:t> </a:t>
            </a:r>
            <a:r>
              <a:rPr lang="en-US" dirty="0" err="1"/>
              <a:t>omittantur</a:t>
            </a:r>
            <a:r>
              <a:rPr lang="en-US" dirty="0"/>
              <a:t> at, no pro oblique </a:t>
            </a:r>
            <a:r>
              <a:rPr lang="en-US" dirty="0" err="1"/>
              <a:t>recteque</a:t>
            </a:r>
            <a:r>
              <a:rPr lang="en-US" dirty="0"/>
              <a:t> </a:t>
            </a:r>
            <a:r>
              <a:rPr lang="en-US" dirty="0" err="1"/>
              <a:t>incorrupte</a:t>
            </a:r>
            <a:r>
              <a:rPr lang="en-US" dirty="0"/>
              <a:t>. </a:t>
            </a:r>
          </a:p>
          <a:p>
            <a:pPr lvl="0"/>
            <a:r>
              <a:rPr lang="en-US" dirty="0"/>
              <a:t>Ne vim </a:t>
            </a:r>
            <a:r>
              <a:rPr lang="en-US" dirty="0" err="1"/>
              <a:t>munere</a:t>
            </a:r>
            <a:r>
              <a:rPr lang="en-US" dirty="0"/>
              <a:t> </a:t>
            </a:r>
            <a:r>
              <a:rPr lang="en-US" dirty="0" err="1"/>
              <a:t>definiebas</a:t>
            </a:r>
            <a:r>
              <a:rPr lang="en-US" dirty="0"/>
              <a:t>, ne </a:t>
            </a:r>
            <a:r>
              <a:rPr lang="en-US" dirty="0" err="1"/>
              <a:t>vix</a:t>
            </a:r>
            <a:r>
              <a:rPr lang="en-US" dirty="0"/>
              <a:t> </a:t>
            </a:r>
            <a:r>
              <a:rPr lang="en-US" dirty="0" err="1"/>
              <a:t>probo</a:t>
            </a:r>
            <a:r>
              <a:rPr lang="en-US" dirty="0"/>
              <a:t> </a:t>
            </a:r>
            <a:r>
              <a:rPr lang="en-US" dirty="0" err="1"/>
              <a:t>autem</a:t>
            </a:r>
            <a:r>
              <a:rPr lang="en-US" dirty="0"/>
              <a:t>. </a:t>
            </a:r>
            <a:r>
              <a:rPr lang="en-US" dirty="0" err="1"/>
              <a:t>Vidit</a:t>
            </a:r>
            <a:r>
              <a:rPr lang="en-US" dirty="0"/>
              <a:t> </a:t>
            </a:r>
            <a:r>
              <a:rPr lang="en-US" dirty="0" err="1"/>
              <a:t>fabellas</a:t>
            </a:r>
            <a:r>
              <a:rPr lang="en-US" dirty="0"/>
              <a:t> </a:t>
            </a:r>
            <a:r>
              <a:rPr lang="en-US" dirty="0" err="1"/>
              <a:t>perpetua</a:t>
            </a:r>
            <a:r>
              <a:rPr lang="en-US" dirty="0"/>
              <a:t> id per, per </a:t>
            </a:r>
            <a:r>
              <a:rPr lang="en-US" dirty="0" err="1"/>
              <a:t>ut</a:t>
            </a:r>
            <a:r>
              <a:rPr lang="en-US" dirty="0"/>
              <a:t> tale </a:t>
            </a:r>
            <a:r>
              <a:rPr lang="en-US" dirty="0" err="1"/>
              <a:t>putant</a:t>
            </a:r>
            <a:r>
              <a:rPr lang="en-US" dirty="0"/>
              <a:t> </a:t>
            </a:r>
            <a:r>
              <a:rPr lang="en-US" dirty="0" err="1"/>
              <a:t>sadipscing</a:t>
            </a:r>
            <a:r>
              <a:rPr lang="en-US" dirty="0"/>
              <a:t>, cum no </a:t>
            </a:r>
            <a:r>
              <a:rPr lang="en-US" dirty="0" err="1"/>
              <a:t>singulis</a:t>
            </a:r>
            <a:r>
              <a:rPr lang="en-US" dirty="0"/>
              <a:t> </a:t>
            </a:r>
            <a:r>
              <a:rPr lang="en-US" dirty="0" err="1"/>
              <a:t>reprimique</a:t>
            </a:r>
            <a:r>
              <a:rPr lang="en-US" dirty="0"/>
              <a:t>. </a:t>
            </a:r>
          </a:p>
        </p:txBody>
      </p:sp>
      <p:sp>
        <p:nvSpPr>
          <p:cNvPr id="4" name="Date Placeholder 3">
            <a:extLst>
              <a:ext uri="{FF2B5EF4-FFF2-40B4-BE49-F238E27FC236}">
                <a16:creationId xmlns:a16="http://schemas.microsoft.com/office/drawing/2014/main" id="{24F6F09B-1867-1E42-9D57-622B494AF446}"/>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3/3/2021</a:t>
            </a:fld>
            <a:endParaRPr lang="en-US" dirty="0"/>
          </a:p>
        </p:txBody>
      </p:sp>
      <p:sp>
        <p:nvSpPr>
          <p:cNvPr id="5" name="Footer Placeholder 4">
            <a:extLst>
              <a:ext uri="{FF2B5EF4-FFF2-40B4-BE49-F238E27FC236}">
                <a16:creationId xmlns:a16="http://schemas.microsoft.com/office/drawing/2014/main" id="{B1A5E66D-D50D-5149-B974-705AA729E3B6}"/>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04E831EB-F86A-7149-96B3-17860D205611}"/>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1" name="Content Placeholder 2">
            <a:extLst>
              <a:ext uri="{FF2B5EF4-FFF2-40B4-BE49-F238E27FC236}">
                <a16:creationId xmlns:a16="http://schemas.microsoft.com/office/drawing/2014/main" id="{309129F5-6E3A-4341-BB49-9C99D1085BD8}"/>
              </a:ext>
            </a:extLst>
          </p:cNvPr>
          <p:cNvSpPr>
            <a:spLocks noGrp="1"/>
          </p:cNvSpPr>
          <p:nvPr>
            <p:ph idx="13" hasCustomPrompt="1"/>
          </p:nvPr>
        </p:nvSpPr>
        <p:spPr>
          <a:xfrm>
            <a:off x="6294217" y="2509459"/>
            <a:ext cx="5407789" cy="3777041"/>
          </a:xfrm>
        </p:spPr>
        <p:txBody>
          <a:bodyPr/>
          <a:lstStyle>
            <a:lvl1pPr marL="0" indent="0">
              <a:buNone/>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est</a:t>
            </a:r>
            <a:r>
              <a:rPr lang="en-US" dirty="0"/>
              <a:t> </a:t>
            </a:r>
            <a:r>
              <a:rPr lang="en-US" dirty="0" err="1"/>
              <a:t>ferri</a:t>
            </a:r>
            <a:r>
              <a:rPr lang="en-US" dirty="0"/>
              <a:t> </a:t>
            </a:r>
            <a:r>
              <a:rPr lang="en-US" dirty="0" err="1"/>
              <a:t>inani</a:t>
            </a:r>
            <a:r>
              <a:rPr lang="en-US" dirty="0"/>
              <a:t> quaestio at, </a:t>
            </a:r>
            <a:r>
              <a:rPr lang="en-US" dirty="0" err="1"/>
              <a:t>mei</a:t>
            </a:r>
            <a:r>
              <a:rPr lang="en-US" dirty="0"/>
              <a:t> oblique </a:t>
            </a:r>
            <a:r>
              <a:rPr lang="en-US" dirty="0" err="1"/>
              <a:t>molestie</a:t>
            </a:r>
            <a:r>
              <a:rPr lang="en-US" dirty="0"/>
              <a:t> </a:t>
            </a:r>
            <a:r>
              <a:rPr lang="en-US" dirty="0" err="1"/>
              <a:t>omittantur</a:t>
            </a:r>
            <a:r>
              <a:rPr lang="en-US" dirty="0"/>
              <a:t> at, no pro oblique </a:t>
            </a:r>
            <a:r>
              <a:rPr lang="en-US" dirty="0" err="1"/>
              <a:t>recteque</a:t>
            </a:r>
            <a:r>
              <a:rPr lang="en-US" dirty="0"/>
              <a:t> </a:t>
            </a:r>
            <a:r>
              <a:rPr lang="en-US" dirty="0" err="1"/>
              <a:t>incorrupte</a:t>
            </a:r>
            <a:r>
              <a:rPr lang="en-US" dirty="0"/>
              <a:t>. Ne vim </a:t>
            </a:r>
            <a:r>
              <a:rPr lang="en-US" dirty="0" err="1"/>
              <a:t>munere</a:t>
            </a:r>
            <a:r>
              <a:rPr lang="en-US" dirty="0"/>
              <a:t> </a:t>
            </a:r>
            <a:r>
              <a:rPr lang="en-US" dirty="0" err="1"/>
              <a:t>definiebas</a:t>
            </a:r>
            <a:r>
              <a:rPr lang="en-US" dirty="0"/>
              <a:t>, ne </a:t>
            </a:r>
            <a:r>
              <a:rPr lang="en-US" dirty="0" err="1"/>
              <a:t>vix</a:t>
            </a:r>
            <a:r>
              <a:rPr lang="en-US" dirty="0"/>
              <a:t> </a:t>
            </a:r>
            <a:r>
              <a:rPr lang="en-US" dirty="0" err="1"/>
              <a:t>probo</a:t>
            </a:r>
            <a:r>
              <a:rPr lang="en-US" dirty="0"/>
              <a:t> </a:t>
            </a:r>
            <a:r>
              <a:rPr lang="en-US" dirty="0" err="1"/>
              <a:t>autem</a:t>
            </a:r>
            <a:r>
              <a:rPr lang="en-US" dirty="0"/>
              <a:t>. </a:t>
            </a:r>
          </a:p>
          <a:p>
            <a:pPr lvl="0"/>
            <a:r>
              <a:rPr lang="en-US" dirty="0" err="1"/>
              <a:t>Vidit</a:t>
            </a:r>
            <a:r>
              <a:rPr lang="en-US" dirty="0"/>
              <a:t> </a:t>
            </a:r>
            <a:r>
              <a:rPr lang="en-US" dirty="0" err="1"/>
              <a:t>fabellas</a:t>
            </a:r>
            <a:r>
              <a:rPr lang="en-US" dirty="0"/>
              <a:t> </a:t>
            </a:r>
            <a:r>
              <a:rPr lang="en-US" dirty="0" err="1"/>
              <a:t>perpetua</a:t>
            </a:r>
            <a:r>
              <a:rPr lang="en-US" dirty="0"/>
              <a:t> id per, per </a:t>
            </a:r>
            <a:r>
              <a:rPr lang="en-US" dirty="0" err="1"/>
              <a:t>ut</a:t>
            </a:r>
            <a:r>
              <a:rPr lang="en-US" dirty="0"/>
              <a:t> tale </a:t>
            </a:r>
            <a:r>
              <a:rPr lang="en-US" dirty="0" err="1"/>
              <a:t>putant</a:t>
            </a:r>
            <a:r>
              <a:rPr lang="en-US" dirty="0"/>
              <a:t> </a:t>
            </a:r>
            <a:r>
              <a:rPr lang="en-US" dirty="0" err="1"/>
              <a:t>sadipscing</a:t>
            </a:r>
            <a:r>
              <a:rPr lang="en-US" dirty="0"/>
              <a:t>, cum no </a:t>
            </a:r>
            <a:r>
              <a:rPr lang="en-US" dirty="0" err="1"/>
              <a:t>singulis</a:t>
            </a:r>
            <a:r>
              <a:rPr lang="en-US" dirty="0"/>
              <a:t> </a:t>
            </a:r>
            <a:r>
              <a:rPr lang="en-US" dirty="0" err="1"/>
              <a:t>reprimique</a:t>
            </a:r>
            <a:r>
              <a:rPr lang="en-US" dirty="0"/>
              <a:t>. </a:t>
            </a:r>
          </a:p>
          <a:p>
            <a:pPr lvl="0"/>
            <a:r>
              <a:rPr lang="en-US" dirty="0"/>
              <a:t>Vis </a:t>
            </a:r>
            <a:r>
              <a:rPr lang="en-US" dirty="0" err="1"/>
              <a:t>ut</a:t>
            </a:r>
            <a:r>
              <a:rPr lang="en-US" dirty="0"/>
              <a:t> </a:t>
            </a:r>
            <a:r>
              <a:rPr lang="en-US" dirty="0" err="1"/>
              <a:t>verterem</a:t>
            </a:r>
            <a:r>
              <a:rPr lang="en-US" dirty="0"/>
              <a:t> </a:t>
            </a:r>
            <a:r>
              <a:rPr lang="en-US" dirty="0" err="1"/>
              <a:t>facilisi</a:t>
            </a:r>
            <a:r>
              <a:rPr lang="en-US" dirty="0"/>
              <a:t>, </a:t>
            </a:r>
            <a:r>
              <a:rPr lang="en-US" dirty="0" err="1"/>
              <a:t>errem</a:t>
            </a:r>
            <a:r>
              <a:rPr lang="en-US" dirty="0"/>
              <a:t> </a:t>
            </a:r>
            <a:r>
              <a:rPr lang="en-US" dirty="0" err="1"/>
              <a:t>legere</a:t>
            </a:r>
            <a:r>
              <a:rPr lang="en-US" dirty="0"/>
              <a:t> </a:t>
            </a:r>
            <a:r>
              <a:rPr lang="en-US" dirty="0" err="1"/>
              <a:t>eu</a:t>
            </a:r>
            <a:r>
              <a:rPr lang="en-US" dirty="0"/>
              <a:t> vel. </a:t>
            </a:r>
          </a:p>
        </p:txBody>
      </p:sp>
      <p:sp>
        <p:nvSpPr>
          <p:cNvPr id="13" name="Text Placeholder 9">
            <a:extLst>
              <a:ext uri="{FF2B5EF4-FFF2-40B4-BE49-F238E27FC236}">
                <a16:creationId xmlns:a16="http://schemas.microsoft.com/office/drawing/2014/main" id="{E9DA3ACB-10F6-2245-8DB9-9D433C388238}"/>
              </a:ext>
            </a:extLst>
          </p:cNvPr>
          <p:cNvSpPr>
            <a:spLocks noGrp="1"/>
          </p:cNvSpPr>
          <p:nvPr>
            <p:ph type="body" sz="quarter" idx="17" hasCustomPrompt="1"/>
          </p:nvPr>
        </p:nvSpPr>
        <p:spPr>
          <a:xfrm>
            <a:off x="521636" y="1851660"/>
            <a:ext cx="5407025" cy="495344"/>
          </a:xfrm>
        </p:spPr>
        <p:txBody>
          <a:bodyPr anchor="ctr">
            <a:noAutofit/>
          </a:bodyPr>
          <a:lstStyle>
            <a:lvl1pPr marL="0" indent="0">
              <a:buNone/>
              <a:defRPr sz="2400" b="0">
                <a:solidFill>
                  <a:srgbClr val="1CB7BA"/>
                </a:solidFill>
              </a:defRPr>
            </a:lvl1pPr>
          </a:lstStyle>
          <a:p>
            <a:pPr lvl="0"/>
            <a:r>
              <a:rPr lang="en-US" dirty="0"/>
              <a:t>Click to edit subtitle</a:t>
            </a:r>
          </a:p>
        </p:txBody>
      </p:sp>
      <p:sp>
        <p:nvSpPr>
          <p:cNvPr id="14" name="Text Placeholder 9">
            <a:extLst>
              <a:ext uri="{FF2B5EF4-FFF2-40B4-BE49-F238E27FC236}">
                <a16:creationId xmlns:a16="http://schemas.microsoft.com/office/drawing/2014/main" id="{65D415FB-7ACD-D74D-A8C3-B96F0A36008A}"/>
              </a:ext>
            </a:extLst>
          </p:cNvPr>
          <p:cNvSpPr>
            <a:spLocks noGrp="1"/>
          </p:cNvSpPr>
          <p:nvPr>
            <p:ph type="body" sz="quarter" idx="18" hasCustomPrompt="1"/>
          </p:nvPr>
        </p:nvSpPr>
        <p:spPr>
          <a:xfrm>
            <a:off x="6294474" y="1851660"/>
            <a:ext cx="5407025" cy="495344"/>
          </a:xfrm>
        </p:spPr>
        <p:txBody>
          <a:bodyPr anchor="ctr">
            <a:noAutofit/>
          </a:bodyPr>
          <a:lstStyle>
            <a:lvl1pPr marL="0" indent="0">
              <a:buNone/>
              <a:defRPr sz="2400" b="0">
                <a:solidFill>
                  <a:srgbClr val="1CB7BA"/>
                </a:solidFill>
              </a:defRPr>
            </a:lvl1pPr>
          </a:lstStyle>
          <a:p>
            <a:pPr lvl="0"/>
            <a:r>
              <a:rPr lang="en-US" dirty="0"/>
              <a:t>Click to edit subtitle</a:t>
            </a:r>
          </a:p>
        </p:txBody>
      </p:sp>
    </p:spTree>
    <p:extLst>
      <p:ext uri="{BB962C8B-B14F-4D97-AF65-F5344CB8AC3E}">
        <p14:creationId xmlns:p14="http://schemas.microsoft.com/office/powerpoint/2010/main" val="252396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3657600" cy="6858000"/>
          </a:xfrm>
        </p:spPr>
        <p:txBody>
          <a:bodyPr/>
          <a:lstStyle/>
          <a:p>
            <a:r>
              <a:rPr lang="en-US"/>
              <a:t>Click icon to add picture</a:t>
            </a:r>
            <a:endParaRPr lang="en-US" dirty="0"/>
          </a:p>
        </p:txBody>
      </p:sp>
      <p:sp>
        <p:nvSpPr>
          <p:cNvPr id="24" name="Picture Placeholder 17">
            <a:extLst>
              <a:ext uri="{FF2B5EF4-FFF2-40B4-BE49-F238E27FC236}">
                <a16:creationId xmlns:a16="http://schemas.microsoft.com/office/drawing/2014/main" id="{B60016F7-B4D1-C843-A0AA-648AD766EBE2}"/>
              </a:ext>
            </a:extLst>
          </p:cNvPr>
          <p:cNvSpPr>
            <a:spLocks noGrp="1"/>
          </p:cNvSpPr>
          <p:nvPr>
            <p:ph type="pic" sz="quarter" idx="14"/>
          </p:nvPr>
        </p:nvSpPr>
        <p:spPr>
          <a:xfrm>
            <a:off x="4768009" y="2427942"/>
            <a:ext cx="1006475" cy="1006475"/>
          </a:xfrm>
        </p:spPr>
        <p:txBody>
          <a:bodyPr/>
          <a:lstStyle/>
          <a:p>
            <a:r>
              <a:rPr lang="en-US"/>
              <a:t>Click icon to add picture</a:t>
            </a:r>
            <a:endParaRPr lang="en-US" dirty="0"/>
          </a:p>
        </p:txBody>
      </p:sp>
      <p:sp>
        <p:nvSpPr>
          <p:cNvPr id="25" name="Picture Placeholder 17">
            <a:extLst>
              <a:ext uri="{FF2B5EF4-FFF2-40B4-BE49-F238E27FC236}">
                <a16:creationId xmlns:a16="http://schemas.microsoft.com/office/drawing/2014/main" id="{BF42EE69-82E9-894D-9F19-197345213839}"/>
              </a:ext>
            </a:extLst>
          </p:cNvPr>
          <p:cNvSpPr>
            <a:spLocks noGrp="1"/>
          </p:cNvSpPr>
          <p:nvPr>
            <p:ph type="pic" sz="quarter" idx="15"/>
          </p:nvPr>
        </p:nvSpPr>
        <p:spPr>
          <a:xfrm>
            <a:off x="7397300" y="2422525"/>
            <a:ext cx="1006475" cy="1006475"/>
          </a:xfrm>
        </p:spPr>
        <p:txBody>
          <a:bodyPr/>
          <a:lstStyle/>
          <a:p>
            <a:r>
              <a:rPr lang="en-US"/>
              <a:t>Click icon to add picture</a:t>
            </a:r>
            <a:endParaRPr lang="en-US" dirty="0"/>
          </a:p>
        </p:txBody>
      </p:sp>
      <p:sp>
        <p:nvSpPr>
          <p:cNvPr id="26" name="Picture Placeholder 17">
            <a:extLst>
              <a:ext uri="{FF2B5EF4-FFF2-40B4-BE49-F238E27FC236}">
                <a16:creationId xmlns:a16="http://schemas.microsoft.com/office/drawing/2014/main" id="{62F585DE-A5D9-7147-AD7C-5BEF46AC2ABA}"/>
              </a:ext>
            </a:extLst>
          </p:cNvPr>
          <p:cNvSpPr>
            <a:spLocks noGrp="1"/>
          </p:cNvSpPr>
          <p:nvPr>
            <p:ph type="pic" sz="quarter" idx="16"/>
          </p:nvPr>
        </p:nvSpPr>
        <p:spPr>
          <a:xfrm>
            <a:off x="10006713" y="2422525"/>
            <a:ext cx="1006475" cy="1006475"/>
          </a:xfrm>
        </p:spPr>
        <p:txBody>
          <a:bodyPr/>
          <a:lstStyle/>
          <a:p>
            <a:r>
              <a:rPr lang="en-US"/>
              <a:t>Click icon to add picture</a:t>
            </a:r>
            <a:endParaRPr lang="en-US" dirty="0"/>
          </a:p>
        </p:txBody>
      </p:sp>
      <p:sp>
        <p:nvSpPr>
          <p:cNvPr id="27" name="Text Placeholder 21">
            <a:extLst>
              <a:ext uri="{FF2B5EF4-FFF2-40B4-BE49-F238E27FC236}">
                <a16:creationId xmlns:a16="http://schemas.microsoft.com/office/drawing/2014/main" id="{6D05A0E1-C531-574A-87AC-EDF511CD5C8A}"/>
              </a:ext>
            </a:extLst>
          </p:cNvPr>
          <p:cNvSpPr>
            <a:spLocks noGrp="1"/>
          </p:cNvSpPr>
          <p:nvPr>
            <p:ph type="body" sz="quarter" idx="17" hasCustomPrompt="1"/>
          </p:nvPr>
        </p:nvSpPr>
        <p:spPr>
          <a:xfrm>
            <a:off x="4075610" y="4103195"/>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36144985-FB53-C94C-8B7D-51BB3861C9DA}"/>
              </a:ext>
            </a:extLst>
          </p:cNvPr>
          <p:cNvSpPr>
            <a:spLocks noGrp="1"/>
          </p:cNvSpPr>
          <p:nvPr>
            <p:ph type="body" sz="quarter" idx="18" hasCustomPrompt="1"/>
          </p:nvPr>
        </p:nvSpPr>
        <p:spPr>
          <a:xfrm>
            <a:off x="4070899" y="365506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9" name="Text Placeholder 21">
            <a:extLst>
              <a:ext uri="{FF2B5EF4-FFF2-40B4-BE49-F238E27FC236}">
                <a16:creationId xmlns:a16="http://schemas.microsoft.com/office/drawing/2014/main" id="{53A7AB1C-B4E8-8E47-AB02-68EDDABA1537}"/>
              </a:ext>
            </a:extLst>
          </p:cNvPr>
          <p:cNvSpPr>
            <a:spLocks noGrp="1"/>
          </p:cNvSpPr>
          <p:nvPr>
            <p:ph type="body" sz="quarter" idx="19" hasCustomPrompt="1"/>
          </p:nvPr>
        </p:nvSpPr>
        <p:spPr>
          <a:xfrm>
            <a:off x="6714644"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30" name="Text Placeholder 23">
            <a:extLst>
              <a:ext uri="{FF2B5EF4-FFF2-40B4-BE49-F238E27FC236}">
                <a16:creationId xmlns:a16="http://schemas.microsoft.com/office/drawing/2014/main" id="{A1C1FC42-2E58-6E45-AA7E-A6A36A1E197A}"/>
              </a:ext>
            </a:extLst>
          </p:cNvPr>
          <p:cNvSpPr>
            <a:spLocks noGrp="1"/>
          </p:cNvSpPr>
          <p:nvPr>
            <p:ph type="body" sz="quarter" idx="20" hasCustomPrompt="1"/>
          </p:nvPr>
        </p:nvSpPr>
        <p:spPr>
          <a:xfrm>
            <a:off x="6709933"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1" name="Text Placeholder 21">
            <a:extLst>
              <a:ext uri="{FF2B5EF4-FFF2-40B4-BE49-F238E27FC236}">
                <a16:creationId xmlns:a16="http://schemas.microsoft.com/office/drawing/2014/main" id="{E47F77C5-F51E-5548-887E-627C9DC3CDCC}"/>
              </a:ext>
            </a:extLst>
          </p:cNvPr>
          <p:cNvSpPr>
            <a:spLocks noGrp="1"/>
          </p:cNvSpPr>
          <p:nvPr>
            <p:ph type="body" sz="quarter" idx="21" hasCustomPrompt="1"/>
          </p:nvPr>
        </p:nvSpPr>
        <p:spPr>
          <a:xfrm>
            <a:off x="9339851" y="4102877"/>
            <a:ext cx="2400300" cy="836613"/>
          </a:xfrm>
        </p:spPr>
        <p:txBody>
          <a:bodyPr/>
          <a:lstStyle>
            <a:lvl1pPr marL="0" indent="0" algn="ctr">
              <a:buNone/>
              <a:defRPr sz="1600">
                <a:solidFill>
                  <a:schemeClr val="tx2"/>
                </a:solidFill>
              </a:defRPr>
            </a:lvl1pPr>
          </a:lstStyle>
          <a:p>
            <a:pPr algn="ctr"/>
            <a:r>
              <a:rPr lang="en-US" sz="1600" dirty="0">
                <a:solidFill>
                  <a:srgbClr val="535453"/>
                </a:solidFill>
                <a:latin typeface="Arial" panose="020B0604020202020204" pitchFamily="34" charset="0"/>
                <a:cs typeface="Arial" panose="020B0604020202020204" pitchFamily="34" charset="0"/>
              </a:rPr>
              <a:t>Click here to edit the master </a:t>
            </a:r>
            <a:r>
              <a:rPr lang="en-US" sz="1600" dirty="0" err="1">
                <a:solidFill>
                  <a:srgbClr val="535453"/>
                </a:solidFill>
                <a:latin typeface="Arial" panose="020B0604020202020204" pitchFamily="34" charset="0"/>
                <a:cs typeface="Arial" panose="020B0604020202020204" pitchFamily="34" charset="0"/>
              </a:rPr>
              <a:t>amet</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consectetur</a:t>
            </a:r>
            <a:r>
              <a:rPr lang="en-US" sz="1600" dirty="0">
                <a:solidFill>
                  <a:srgbClr val="535453"/>
                </a:solidFill>
                <a:latin typeface="Arial" panose="020B0604020202020204" pitchFamily="34" charset="0"/>
                <a:cs typeface="Arial" panose="020B0604020202020204" pitchFamily="34" charset="0"/>
              </a:rPr>
              <a:t> </a:t>
            </a:r>
            <a:r>
              <a:rPr lang="en-US" sz="1600" dirty="0" err="1">
                <a:solidFill>
                  <a:srgbClr val="535453"/>
                </a:solidFill>
                <a:latin typeface="Arial" panose="020B0604020202020204" pitchFamily="34" charset="0"/>
                <a:cs typeface="Arial" panose="020B0604020202020204" pitchFamily="34" charset="0"/>
              </a:rPr>
              <a:t>adipiscing</a:t>
            </a:r>
            <a:endParaRPr lang="en-US" sz="1600" dirty="0">
              <a:solidFill>
                <a:srgbClr val="535453"/>
              </a:solidFill>
              <a:latin typeface="Arial" panose="020B0604020202020204" pitchFamily="34" charset="0"/>
              <a:cs typeface="Arial" panose="020B0604020202020204" pitchFamily="34" charset="0"/>
            </a:endParaRPr>
          </a:p>
        </p:txBody>
      </p:sp>
      <p:sp>
        <p:nvSpPr>
          <p:cNvPr id="32" name="Text Placeholder 23">
            <a:extLst>
              <a:ext uri="{FF2B5EF4-FFF2-40B4-BE49-F238E27FC236}">
                <a16:creationId xmlns:a16="http://schemas.microsoft.com/office/drawing/2014/main" id="{8C8345C4-5AE0-004B-89A8-DC6999909972}"/>
              </a:ext>
            </a:extLst>
          </p:cNvPr>
          <p:cNvSpPr>
            <a:spLocks noGrp="1"/>
          </p:cNvSpPr>
          <p:nvPr>
            <p:ph type="body" sz="quarter" idx="22" hasCustomPrompt="1"/>
          </p:nvPr>
        </p:nvSpPr>
        <p:spPr>
          <a:xfrm>
            <a:off x="9335140"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51849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4088921" y="2475781"/>
            <a:ext cx="7607778" cy="3810720"/>
          </a:xfrm>
        </p:spPr>
        <p:txBody>
          <a:bodyPr/>
          <a:lstStyle>
            <a:lvl1pPr marL="231775" indent="-23177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3657600" cy="6858000"/>
          </a:xfrm>
        </p:spPr>
        <p:txBody>
          <a:bodyPr/>
          <a:lstStyle/>
          <a:p>
            <a:r>
              <a:rPr lang="en-US"/>
              <a:t>Click icon to add picture</a:t>
            </a:r>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088922" y="1851660"/>
            <a:ext cx="7607778" cy="495300"/>
          </a:xfrm>
        </p:spPr>
        <p:txBody>
          <a:bodyPr anchor="ctr">
            <a:noAutofit/>
          </a:bodyPr>
          <a:lstStyle>
            <a:lvl1pPr marL="0" indent="0">
              <a:buNone/>
              <a:defRPr sz="2400" b="0">
                <a:solidFill>
                  <a:srgbClr val="1CB7BA"/>
                </a:solidFill>
              </a:defRPr>
            </a:lvl1pPr>
          </a:lstStyle>
          <a:p>
            <a:pPr lvl="0"/>
            <a:r>
              <a:rPr lang="en-US" dirty="0"/>
              <a:t>Click to edit subtitle</a:t>
            </a:r>
          </a:p>
        </p:txBody>
      </p:sp>
    </p:spTree>
    <p:extLst>
      <p:ext uri="{BB962C8B-B14F-4D97-AF65-F5344CB8AC3E}">
        <p14:creationId xmlns:p14="http://schemas.microsoft.com/office/powerpoint/2010/main" val="21519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1CB7BA"/>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92100" indent="-23177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396240" y="1790700"/>
            <a:ext cx="3098800" cy="495300"/>
          </a:xfrm>
        </p:spPr>
        <p:txBody>
          <a:bodyPr anchor="ctr">
            <a:noAutofit/>
          </a:bodyPr>
          <a:lstStyle>
            <a:lvl1pPr marL="0" indent="0">
              <a:buNone/>
              <a:defRPr sz="2400" b="1">
                <a:solidFill>
                  <a:schemeClr val="tx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126271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0093D5"/>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85750" indent="-22542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95300" y="1790700"/>
            <a:ext cx="2847340" cy="495300"/>
          </a:xfrm>
        </p:spPr>
        <p:txBody>
          <a:bodyPr anchor="ctr">
            <a:noAutofit/>
          </a:bodyPr>
          <a:lstStyle>
            <a:lvl1pPr marL="0" indent="0">
              <a:buNone/>
              <a:defRPr sz="2400" b="0">
                <a:solidFill>
                  <a:schemeClr val="tx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118657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770C-101A-A94B-9396-6797FCE727F3}"/>
              </a:ext>
            </a:extLst>
          </p:cNvPr>
          <p:cNvSpPr>
            <a:spLocks noGrp="1"/>
          </p:cNvSpPr>
          <p:nvPr>
            <p:ph type="title"/>
          </p:nvPr>
        </p:nvSpPr>
        <p:spPr>
          <a:xfrm>
            <a:off x="495300" y="571500"/>
            <a:ext cx="11201400" cy="1119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4857A-FC5C-E045-92C6-C1AFCBC95ADA}"/>
              </a:ext>
            </a:extLst>
          </p:cNvPr>
          <p:cNvSpPr>
            <a:spLocks noGrp="1"/>
          </p:cNvSpPr>
          <p:nvPr>
            <p:ph type="body" idx="1"/>
          </p:nvPr>
        </p:nvSpPr>
        <p:spPr>
          <a:xfrm>
            <a:off x="495300" y="1825624"/>
            <a:ext cx="11201400" cy="44608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24C8A3-DFBA-5D40-A1F8-90BBE99EEE61}"/>
              </a:ext>
            </a:extLst>
          </p:cNvPr>
          <p:cNvSpPr>
            <a:spLocks noGrp="1"/>
          </p:cNvSpPr>
          <p:nvPr>
            <p:ph type="dt" sz="half" idx="2"/>
          </p:nvPr>
        </p:nvSpPr>
        <p:spPr>
          <a:xfrm>
            <a:off x="495300" y="6399133"/>
            <a:ext cx="3086100" cy="365125"/>
          </a:xfrm>
          <a:prstGeom prst="rect">
            <a:avLst/>
          </a:prstGeom>
        </p:spPr>
        <p:txBody>
          <a:bodyPr vert="horz" lIns="91440" tIns="45720" rIns="91440" bIns="45720" rtlCol="0" anchor="ctr"/>
          <a:lstStyle>
            <a:lvl1pPr algn="l">
              <a:defRPr sz="1200" b="1" i="0">
                <a:solidFill>
                  <a:schemeClr val="tx1">
                    <a:tint val="75000"/>
                  </a:schemeClr>
                </a:solidFill>
                <a:latin typeface="Georgia" panose="02040502050405020303" pitchFamily="18" charset="0"/>
              </a:defRPr>
            </a:lvl1pPr>
          </a:lstStyle>
          <a:p>
            <a:fld id="{F0C6C016-F9CF-A640-8900-F273541B99BB}" type="datetimeFigureOut">
              <a:rPr lang="en-US" smtClean="0"/>
              <a:pPr/>
              <a:t>3/3/2021</a:t>
            </a:fld>
            <a:endParaRPr lang="en-US" dirty="0"/>
          </a:p>
        </p:txBody>
      </p:sp>
      <p:sp>
        <p:nvSpPr>
          <p:cNvPr id="5" name="Footer Placeholder 4">
            <a:extLst>
              <a:ext uri="{FF2B5EF4-FFF2-40B4-BE49-F238E27FC236}">
                <a16:creationId xmlns:a16="http://schemas.microsoft.com/office/drawing/2014/main" id="{BA9B5E1D-25D8-B747-A8DB-C2B0943C3705}"/>
              </a:ext>
            </a:extLst>
          </p:cNvPr>
          <p:cNvSpPr>
            <a:spLocks noGrp="1"/>
          </p:cNvSpPr>
          <p:nvPr>
            <p:ph type="ftr" sz="quarter" idx="3"/>
          </p:nvPr>
        </p:nvSpPr>
        <p:spPr>
          <a:xfrm>
            <a:off x="4038600" y="6399133"/>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0AEF0885-B5E6-6B4D-9034-03CC1EF37D41}"/>
              </a:ext>
            </a:extLst>
          </p:cNvPr>
          <p:cNvSpPr>
            <a:spLocks noGrp="1"/>
          </p:cNvSpPr>
          <p:nvPr>
            <p:ph type="sldNum" sz="quarter" idx="4"/>
          </p:nvPr>
        </p:nvSpPr>
        <p:spPr>
          <a:xfrm>
            <a:off x="8610600" y="6399133"/>
            <a:ext cx="3086100" cy="365125"/>
          </a:xfrm>
          <a:prstGeom prst="rect">
            <a:avLst/>
          </a:prstGeom>
        </p:spPr>
        <p:txBody>
          <a:bodyPr vert="horz" lIns="91440" tIns="45720" rIns="91440" bIns="45720" rtlCol="0" anchor="ctr"/>
          <a:lstStyle>
            <a:lvl1pPr algn="r">
              <a:defRPr sz="1200" b="1" i="0">
                <a:solidFill>
                  <a:schemeClr val="tx1">
                    <a:tint val="75000"/>
                  </a:schemeClr>
                </a:solidFill>
                <a:latin typeface="Georgia" panose="02040502050405020303" pitchFamily="18" charset="0"/>
              </a:defRPr>
            </a:lvl1pPr>
          </a:lstStyle>
          <a:p>
            <a:fld id="{BAF45662-B160-ED44-B3FC-960023CDBB23}" type="slidenum">
              <a:rPr lang="en-US" smtClean="0"/>
              <a:pPr/>
              <a:t>‹#›</a:t>
            </a:fld>
            <a:endParaRPr lang="en-US" dirty="0"/>
          </a:p>
        </p:txBody>
      </p:sp>
    </p:spTree>
    <p:extLst>
      <p:ext uri="{BB962C8B-B14F-4D97-AF65-F5344CB8AC3E}">
        <p14:creationId xmlns:p14="http://schemas.microsoft.com/office/powerpoint/2010/main" val="164408991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5" r:id="rId3"/>
    <p:sldLayoutId id="2147483676" r:id="rId4"/>
    <p:sldLayoutId id="2147483650" r:id="rId5"/>
    <p:sldLayoutId id="2147483652" r:id="rId6"/>
    <p:sldLayoutId id="2147483686" r:id="rId7"/>
    <p:sldLayoutId id="2147483687" r:id="rId8"/>
    <p:sldLayoutId id="2147483688" r:id="rId9"/>
    <p:sldLayoutId id="2147483689" r:id="rId10"/>
    <p:sldLayoutId id="2147483654" r:id="rId11"/>
    <p:sldLayoutId id="2147483684" r:id="rId12"/>
    <p:sldLayoutId id="2147483683" r:id="rId13"/>
    <p:sldLayoutId id="2147483662" r:id="rId14"/>
    <p:sldLayoutId id="2147483655" r:id="rId15"/>
    <p:sldLayoutId id="2147483681" r:id="rId16"/>
    <p:sldLayoutId id="2147483682" r:id="rId17"/>
    <p:sldLayoutId id="2147483685" r:id="rId18"/>
  </p:sldLayoutIdLst>
  <p:txStyles>
    <p:title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4" orient="horz" pos="3960">
          <p15:clr>
            <a:srgbClr val="F26B43"/>
          </p15:clr>
        </p15:guide>
        <p15:guide id="5" pos="312">
          <p15:clr>
            <a:srgbClr val="F26B43"/>
          </p15:clr>
        </p15:guide>
        <p15:guide id="8" pos="5640">
          <p15:clr>
            <a:srgbClr val="F26B43"/>
          </p15:clr>
        </p15:guide>
        <p15:guide id="9" pos="7368">
          <p15:clr>
            <a:srgbClr val="F26B43"/>
          </p15:clr>
        </p15:guide>
        <p15:guide id="10" orient="horz" pos="1128">
          <p15:clr>
            <a:srgbClr val="F26B43"/>
          </p15:clr>
        </p15:guide>
        <p15:guide id="11" orient="horz" pos="1440">
          <p15:clr>
            <a:srgbClr val="F26B43"/>
          </p15:clr>
        </p15:guide>
        <p15:guide id="12" orient="horz" pos="1008">
          <p15:clr>
            <a:srgbClr val="F26B43"/>
          </p15:clr>
        </p15:guide>
        <p15:guide id="13" pos="2304">
          <p15:clr>
            <a:srgbClr val="F26B43"/>
          </p15:clr>
        </p15:guide>
        <p15:guide id="14" pos="2568">
          <p15:clr>
            <a:srgbClr val="F26B43"/>
          </p15:clr>
        </p15:guide>
        <p15:guide id="15" orient="horz" pos="1560">
          <p15:clr>
            <a:srgbClr val="F26B43"/>
          </p15:clr>
        </p15:guide>
        <p15:guide id="16" orient="horz" pos="1848">
          <p15:clr>
            <a:srgbClr val="F26B43"/>
          </p15:clr>
        </p15:guide>
        <p15:guide id="17" orient="horz" pos="1968">
          <p15:clr>
            <a:srgbClr val="F26B43"/>
          </p15:clr>
        </p15:guide>
        <p15:guide id="18" orient="horz" pos="20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6A2C3-76C6-E24E-A5F9-5AEC5FC5F551}"/>
              </a:ext>
            </a:extLst>
          </p:cNvPr>
          <p:cNvSpPr>
            <a:spLocks noGrp="1"/>
          </p:cNvSpPr>
          <p:nvPr>
            <p:ph type="body" sz="quarter" idx="13"/>
          </p:nvPr>
        </p:nvSpPr>
        <p:spPr/>
        <p:txBody>
          <a:bodyPr>
            <a:normAutofit fontScale="85000" lnSpcReduction="10000"/>
          </a:bodyPr>
          <a:lstStyle/>
          <a:p>
            <a:r>
              <a:rPr lang="en-US" dirty="0"/>
              <a:t>COLT:</a:t>
            </a:r>
          </a:p>
          <a:p>
            <a:r>
              <a:rPr lang="en-US" dirty="0"/>
              <a:t>Mentorship Program</a:t>
            </a:r>
          </a:p>
        </p:txBody>
      </p:sp>
      <p:sp>
        <p:nvSpPr>
          <p:cNvPr id="3" name="Text Placeholder 2">
            <a:extLst>
              <a:ext uri="{FF2B5EF4-FFF2-40B4-BE49-F238E27FC236}">
                <a16:creationId xmlns:a16="http://schemas.microsoft.com/office/drawing/2014/main" id="{DD5A42B2-94DB-684F-A5DC-15B1BC9456ED}"/>
              </a:ext>
            </a:extLst>
          </p:cNvPr>
          <p:cNvSpPr>
            <a:spLocks noGrp="1"/>
          </p:cNvSpPr>
          <p:nvPr>
            <p:ph type="body" sz="quarter" idx="16"/>
          </p:nvPr>
        </p:nvSpPr>
        <p:spPr>
          <a:xfrm>
            <a:off x="8519160" y="4724401"/>
            <a:ext cx="3177540" cy="1562099"/>
          </a:xfrm>
        </p:spPr>
        <p:txBody>
          <a:bodyPr>
            <a:normAutofit fontScale="92500" lnSpcReduction="10000"/>
          </a:bodyPr>
          <a:lstStyle/>
          <a:p>
            <a:r>
              <a:rPr lang="en-US" dirty="0">
                <a:solidFill>
                  <a:schemeClr val="accent6"/>
                </a:solidFill>
              </a:rPr>
              <a:t>Alexandra Chop, MD</a:t>
            </a:r>
          </a:p>
          <a:p>
            <a:r>
              <a:rPr lang="en-US" dirty="0"/>
              <a:t>Ian Kates, MD</a:t>
            </a:r>
          </a:p>
          <a:p>
            <a:r>
              <a:rPr lang="en-US" dirty="0">
                <a:solidFill>
                  <a:schemeClr val="accent6"/>
                </a:solidFill>
              </a:rPr>
              <a:t>Taylor </a:t>
            </a:r>
            <a:r>
              <a:rPr lang="en-US" dirty="0" err="1">
                <a:solidFill>
                  <a:schemeClr val="accent6"/>
                </a:solidFill>
              </a:rPr>
              <a:t>Kerrins</a:t>
            </a:r>
            <a:r>
              <a:rPr lang="en-US" dirty="0">
                <a:solidFill>
                  <a:schemeClr val="accent6"/>
                </a:solidFill>
              </a:rPr>
              <a:t>, MD</a:t>
            </a:r>
          </a:p>
          <a:p>
            <a:r>
              <a:rPr lang="en-US" dirty="0"/>
              <a:t>Kristopher Schock, DO</a:t>
            </a:r>
          </a:p>
          <a:p>
            <a:endParaRPr lang="en-US" dirty="0">
              <a:solidFill>
                <a:schemeClr val="accent6"/>
              </a:solidFill>
            </a:endParaRPr>
          </a:p>
        </p:txBody>
      </p:sp>
    </p:spTree>
    <p:extLst>
      <p:ext uri="{BB962C8B-B14F-4D97-AF65-F5344CB8AC3E}">
        <p14:creationId xmlns:p14="http://schemas.microsoft.com/office/powerpoint/2010/main" val="390498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Diagram 46"/>
          <p:cNvGraphicFramePr/>
          <p:nvPr>
            <p:extLst>
              <p:ext uri="{D42A27DB-BD31-4B8C-83A1-F6EECF244321}">
                <p14:modId xmlns:p14="http://schemas.microsoft.com/office/powerpoint/2010/main" val="3707271224"/>
              </p:ext>
            </p:extLst>
          </p:nvPr>
        </p:nvGraphicFramePr>
        <p:xfrm>
          <a:off x="1290181" y="125260"/>
          <a:ext cx="9795353" cy="669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0" name="Straight Connector 49"/>
          <p:cNvCxnSpPr/>
          <p:nvPr/>
        </p:nvCxnSpPr>
        <p:spPr>
          <a:xfrm flipH="1" flipV="1">
            <a:off x="4459266" y="3181611"/>
            <a:ext cx="501041" cy="187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417497" y="3123156"/>
            <a:ext cx="501040" cy="246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154455" y="1920657"/>
            <a:ext cx="0" cy="64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4916466" y="3638811"/>
            <a:ext cx="501041" cy="187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068866" y="3791211"/>
            <a:ext cx="501041" cy="187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6749444" y="4670121"/>
            <a:ext cx="530267" cy="490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17090" y="4747364"/>
            <a:ext cx="402921" cy="488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8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CBB1-9F1A-4D71-93D2-9BE90AC6F651}"/>
              </a:ext>
            </a:extLst>
          </p:cNvPr>
          <p:cNvSpPr>
            <a:spLocks noGrp="1"/>
          </p:cNvSpPr>
          <p:nvPr>
            <p:ph type="title"/>
          </p:nvPr>
        </p:nvSpPr>
        <p:spPr/>
        <p:txBody>
          <a:bodyPr>
            <a:normAutofit fontScale="90000"/>
          </a:bodyPr>
          <a:lstStyle/>
          <a:p>
            <a:r>
              <a:rPr lang="en-US" dirty="0"/>
              <a:t>What do we need to make this successful?</a:t>
            </a:r>
          </a:p>
        </p:txBody>
      </p:sp>
      <p:sp>
        <p:nvSpPr>
          <p:cNvPr id="3" name="TextBox 2">
            <a:extLst>
              <a:ext uri="{FF2B5EF4-FFF2-40B4-BE49-F238E27FC236}">
                <a16:creationId xmlns:a16="http://schemas.microsoft.com/office/drawing/2014/main" id="{80DD8917-F96E-4E61-9362-335C2D92FB47}"/>
              </a:ext>
            </a:extLst>
          </p:cNvPr>
          <p:cNvSpPr txBox="1"/>
          <p:nvPr/>
        </p:nvSpPr>
        <p:spPr>
          <a:xfrm>
            <a:off x="495300" y="2090172"/>
            <a:ext cx="11201400" cy="2677656"/>
          </a:xfrm>
          <a:prstGeom prst="rect">
            <a:avLst/>
          </a:prstGeom>
          <a:noFill/>
        </p:spPr>
        <p:txBody>
          <a:bodyPr wrap="square" rtlCol="0">
            <a:spAutoFit/>
          </a:bodyPr>
          <a:lstStyle/>
          <a:p>
            <a:pPr marL="342900" indent="-342900">
              <a:buFont typeface="+mj-lt"/>
              <a:buAutoNum type="arabicPeriod"/>
            </a:pPr>
            <a:r>
              <a:rPr lang="en-US" sz="2400" strike="sngStrike" dirty="0">
                <a:solidFill>
                  <a:schemeClr val="accent6">
                    <a:lumMod val="50000"/>
                  </a:schemeClr>
                </a:solidFill>
              </a:rPr>
              <a:t>Money</a:t>
            </a:r>
            <a:endParaRPr lang="en-US" sz="2400" dirty="0">
              <a:solidFill>
                <a:schemeClr val="accent6">
                  <a:lumMod val="50000"/>
                </a:schemeClr>
              </a:solidFill>
            </a:endParaRP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r>
              <a:rPr lang="en-US" sz="2400" strike="sngStrike" dirty="0">
                <a:solidFill>
                  <a:schemeClr val="accent6">
                    <a:lumMod val="50000"/>
                  </a:schemeClr>
                </a:solidFill>
              </a:rPr>
              <a:t>Managing the program</a:t>
            </a: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r>
              <a:rPr lang="en-US" sz="2400" dirty="0">
                <a:solidFill>
                  <a:schemeClr val="accent6">
                    <a:lumMod val="50000"/>
                  </a:schemeClr>
                </a:solidFill>
              </a:rPr>
              <a:t>Connections and Support of the program with supply of willing mentors!</a:t>
            </a:r>
          </a:p>
        </p:txBody>
      </p:sp>
      <p:sp>
        <p:nvSpPr>
          <p:cNvPr id="4" name="TextBox 3">
            <a:extLst>
              <a:ext uri="{FF2B5EF4-FFF2-40B4-BE49-F238E27FC236}">
                <a16:creationId xmlns:a16="http://schemas.microsoft.com/office/drawing/2014/main" id="{95C370F8-C7A9-446E-8278-20384289E85A}"/>
              </a:ext>
            </a:extLst>
          </p:cNvPr>
          <p:cNvSpPr txBox="1"/>
          <p:nvPr/>
        </p:nvSpPr>
        <p:spPr>
          <a:xfrm>
            <a:off x="495300" y="2090172"/>
            <a:ext cx="11201400" cy="2677656"/>
          </a:xfrm>
          <a:prstGeom prst="rect">
            <a:avLst/>
          </a:prstGeom>
          <a:noFill/>
        </p:spPr>
        <p:txBody>
          <a:bodyPr wrap="square" rtlCol="0">
            <a:spAutoFit/>
          </a:bodyPr>
          <a:lstStyle/>
          <a:p>
            <a:pPr marL="342900" indent="-342900">
              <a:buFont typeface="+mj-lt"/>
              <a:buAutoNum type="arabicPeriod"/>
            </a:pPr>
            <a:r>
              <a:rPr lang="en-US" sz="2400" dirty="0">
                <a:solidFill>
                  <a:schemeClr val="accent6">
                    <a:lumMod val="50000"/>
                  </a:schemeClr>
                </a:solidFill>
              </a:rPr>
              <a:t>Money</a:t>
            </a: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r>
              <a:rPr lang="en-US" sz="2400" dirty="0">
                <a:solidFill>
                  <a:schemeClr val="accent6">
                    <a:lumMod val="50000"/>
                  </a:schemeClr>
                </a:solidFill>
              </a:rPr>
              <a:t>Managing the program</a:t>
            </a: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endParaRPr lang="en-US" sz="2400" dirty="0">
              <a:solidFill>
                <a:schemeClr val="accent6">
                  <a:lumMod val="50000"/>
                </a:schemeClr>
              </a:solidFill>
            </a:endParaRPr>
          </a:p>
          <a:p>
            <a:pPr marL="342900" indent="-342900">
              <a:buFont typeface="+mj-lt"/>
              <a:buAutoNum type="arabicPeriod"/>
            </a:pPr>
            <a:r>
              <a:rPr lang="en-US" sz="2400" dirty="0">
                <a:solidFill>
                  <a:schemeClr val="accent6">
                    <a:lumMod val="50000"/>
                  </a:schemeClr>
                </a:solidFill>
              </a:rPr>
              <a:t>Connections and Support of the program with supply of willing mentors!</a:t>
            </a:r>
          </a:p>
        </p:txBody>
      </p:sp>
    </p:spTree>
    <p:extLst>
      <p:ext uri="{BB962C8B-B14F-4D97-AF65-F5344CB8AC3E}">
        <p14:creationId xmlns:p14="http://schemas.microsoft.com/office/powerpoint/2010/main" val="11298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C5F8-1093-4853-81F8-D3B0742B4336}"/>
              </a:ext>
            </a:extLst>
          </p:cNvPr>
          <p:cNvSpPr>
            <a:spLocks noGrp="1"/>
          </p:cNvSpPr>
          <p:nvPr>
            <p:ph type="title"/>
          </p:nvPr>
        </p:nvSpPr>
        <p:spPr/>
        <p:txBody>
          <a:bodyPr/>
          <a:lstStyle/>
          <a:p>
            <a:pPr algn="ctr"/>
            <a:r>
              <a:rPr lang="en-US" dirty="0"/>
              <a:t>Project Update</a:t>
            </a:r>
          </a:p>
        </p:txBody>
      </p:sp>
      <p:sp>
        <p:nvSpPr>
          <p:cNvPr id="4" name="TextBox 3">
            <a:extLst>
              <a:ext uri="{FF2B5EF4-FFF2-40B4-BE49-F238E27FC236}">
                <a16:creationId xmlns:a16="http://schemas.microsoft.com/office/drawing/2014/main" id="{8626A15E-8BC6-4B9A-8FD8-42D2F4571E8D}"/>
              </a:ext>
            </a:extLst>
          </p:cNvPr>
          <p:cNvSpPr txBox="1"/>
          <p:nvPr/>
        </p:nvSpPr>
        <p:spPr>
          <a:xfrm>
            <a:off x="495300" y="1821582"/>
            <a:ext cx="11471910" cy="4271169"/>
          </a:xfrm>
          <a:prstGeom prst="rect">
            <a:avLst/>
          </a:prstGeom>
          <a:noFill/>
        </p:spPr>
        <p:txBody>
          <a:bodyPr wrap="square" rtlCol="0">
            <a:spAutoFit/>
          </a:bodyPr>
          <a:lstStyle/>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Streamlining the application process.</a:t>
            </a:r>
          </a:p>
          <a:p>
            <a:pPr marL="800100" lvl="1" indent="-342900">
              <a:buFont typeface="Wingdings" panose="05000000000000000000" pitchFamily="2" charset="2"/>
              <a:buChar char="v"/>
            </a:pPr>
            <a:r>
              <a:rPr lang="en-US" sz="2400" dirty="0">
                <a:solidFill>
                  <a:schemeClr val="accent6">
                    <a:lumMod val="50000"/>
                  </a:schemeClr>
                </a:solidFill>
              </a:rPr>
              <a:t>Creating a Fast fact sheet to be able to send out on the Daily Dose.</a:t>
            </a:r>
          </a:p>
          <a:p>
            <a:pPr marL="800100" lvl="1" indent="-342900">
              <a:buFont typeface="Wingdings" panose="05000000000000000000" pitchFamily="2" charset="2"/>
              <a:buChar char="v"/>
            </a:pPr>
            <a:r>
              <a:rPr lang="en-US" sz="2400" dirty="0">
                <a:solidFill>
                  <a:schemeClr val="accent6">
                    <a:lumMod val="50000"/>
                  </a:schemeClr>
                </a:solidFill>
              </a:rPr>
              <a:t>Creating a Flier to hang on the Geisinger Bulletin Boards</a:t>
            </a: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Working with Human Resources, Development and Learning, Wellness at Geisinger, and Communications</a:t>
            </a:r>
          </a:p>
          <a:p>
            <a:pPr marL="800100" lvl="1" indent="-342900">
              <a:buFont typeface="Wingdings" panose="05000000000000000000" pitchFamily="2" charset="2"/>
              <a:buChar char="v"/>
            </a:pPr>
            <a:r>
              <a:rPr lang="en-US" sz="2400" dirty="0">
                <a:solidFill>
                  <a:schemeClr val="accent6">
                    <a:lumMod val="50000"/>
                  </a:schemeClr>
                </a:solidFill>
              </a:rPr>
              <a:t>To speak directly with each department head within Geisinger</a:t>
            </a:r>
            <a:br>
              <a:rPr lang="en-US" sz="2400" dirty="0">
                <a:solidFill>
                  <a:schemeClr val="accent6">
                    <a:lumMod val="50000"/>
                  </a:schemeClr>
                </a:solidFill>
              </a:rPr>
            </a:b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Recruiting the first pool of mentors from Geisinger</a:t>
            </a:r>
          </a:p>
          <a:p>
            <a:pPr>
              <a:lnSpc>
                <a:spcPct val="150000"/>
              </a:lnSpc>
            </a:pPr>
            <a:endParaRPr lang="en-US" sz="2400" dirty="0">
              <a:solidFill>
                <a:schemeClr val="accent6">
                  <a:lumMod val="50000"/>
                </a:schemeClr>
              </a:solidFill>
            </a:endParaRPr>
          </a:p>
        </p:txBody>
      </p:sp>
    </p:spTree>
    <p:extLst>
      <p:ext uri="{BB962C8B-B14F-4D97-AF65-F5344CB8AC3E}">
        <p14:creationId xmlns:p14="http://schemas.microsoft.com/office/powerpoint/2010/main" val="34455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04A-6E88-4046-AE1A-3E10F85150FA}"/>
              </a:ext>
            </a:extLst>
          </p:cNvPr>
          <p:cNvSpPr>
            <a:spLocks noGrp="1"/>
          </p:cNvSpPr>
          <p:nvPr>
            <p:ph type="title"/>
          </p:nvPr>
        </p:nvSpPr>
        <p:spPr/>
        <p:txBody>
          <a:bodyPr/>
          <a:lstStyle/>
          <a:p>
            <a:pPr algn="ctr"/>
            <a:r>
              <a:rPr lang="en-US" dirty="0"/>
              <a:t>Moving to the Future</a:t>
            </a:r>
          </a:p>
        </p:txBody>
      </p:sp>
      <p:sp>
        <p:nvSpPr>
          <p:cNvPr id="3" name="TextBox 2">
            <a:extLst>
              <a:ext uri="{FF2B5EF4-FFF2-40B4-BE49-F238E27FC236}">
                <a16:creationId xmlns:a16="http://schemas.microsoft.com/office/drawing/2014/main" id="{4FA5882F-C0C6-4246-A790-003F8A0DC6E3}"/>
              </a:ext>
            </a:extLst>
          </p:cNvPr>
          <p:cNvSpPr txBox="1"/>
          <p:nvPr/>
        </p:nvSpPr>
        <p:spPr>
          <a:xfrm>
            <a:off x="495300" y="1600200"/>
            <a:ext cx="9144000" cy="3046988"/>
          </a:xfrm>
          <a:prstGeom prst="rect">
            <a:avLst/>
          </a:prstGeom>
          <a:noFill/>
        </p:spPr>
        <p:txBody>
          <a:bodyPr wrap="square" rtlCol="0">
            <a:spAutoFit/>
          </a:bodyPr>
          <a:lstStyle/>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Create large enough pool of mentors to meet demand</a:t>
            </a: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Engage in a yearly recruitment process of mentors</a:t>
            </a: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Establish a lasting relationship between Geisinger and CPWDC</a:t>
            </a: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Expand to more than the Central PA counties</a:t>
            </a:r>
          </a:p>
        </p:txBody>
      </p:sp>
      <p:pic>
        <p:nvPicPr>
          <p:cNvPr id="3074" name="Picture 2" descr="C:\Users\User\AppData\Local\Microsoft\Windows\Temporary Internet Files\Content.IE5\8CU6PA76\internet-business-partnershi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397" y="4196217"/>
            <a:ext cx="3003116" cy="225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6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04BB-1020-46B0-8217-046BE2083FCD}"/>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C18E3996-E22E-45B3-A842-CFAAAC975815}"/>
              </a:ext>
            </a:extLst>
          </p:cNvPr>
          <p:cNvSpPr txBox="1"/>
          <p:nvPr/>
        </p:nvSpPr>
        <p:spPr>
          <a:xfrm>
            <a:off x="495300" y="1954530"/>
            <a:ext cx="11483340" cy="4524315"/>
          </a:xfrm>
          <a:prstGeom prst="rect">
            <a:avLst/>
          </a:prstGeom>
          <a:noFill/>
        </p:spPr>
        <p:txBody>
          <a:bodyPr wrap="square" rtlCol="0">
            <a:spAutoFit/>
          </a:bodyPr>
          <a:lstStyle/>
          <a:p>
            <a:r>
              <a:rPr lang="en-US" dirty="0">
                <a:solidFill>
                  <a:schemeClr val="accent6">
                    <a:lumMod val="50000"/>
                  </a:schemeClr>
                </a:solidFill>
              </a:rPr>
              <a:t>1: Centers for Disease Control and Prevention (2019). Preventing Adverse Childhood</a:t>
            </a:r>
          </a:p>
          <a:p>
            <a:r>
              <a:rPr lang="en-US" dirty="0">
                <a:solidFill>
                  <a:schemeClr val="accent6">
                    <a:lumMod val="50000"/>
                  </a:schemeClr>
                </a:solidFill>
              </a:rPr>
              <a:t>Experiences: Leveraging the Best Available Evidence. Atlanta, GA: National Center for Injury</a:t>
            </a:r>
          </a:p>
          <a:p>
            <a:r>
              <a:rPr lang="en-US" dirty="0">
                <a:solidFill>
                  <a:schemeClr val="accent6">
                    <a:lumMod val="50000"/>
                  </a:schemeClr>
                </a:solidFill>
              </a:rPr>
              <a:t>Prevention and Control, Centers for Disease Control and Prevention. </a:t>
            </a:r>
          </a:p>
          <a:p>
            <a:endParaRPr lang="en-US" dirty="0">
              <a:solidFill>
                <a:schemeClr val="accent6">
                  <a:lumMod val="50000"/>
                </a:schemeClr>
              </a:solidFill>
            </a:endParaRPr>
          </a:p>
          <a:p>
            <a:r>
              <a:rPr lang="en-US" dirty="0">
                <a:solidFill>
                  <a:schemeClr val="accent6">
                    <a:lumMod val="50000"/>
                  </a:schemeClr>
                </a:solidFill>
              </a:rPr>
              <a:t>2: Merrick, M.T., Ford, D.C., Ports, K. A., Guinn, A. S. (2018). Prevalence of Adverse Childhood Experiences From the 2011-2014 Behavioral Risk Factor Surveillance System in 23 States. JAMA Pediatrics, 172(11), 1038-1044.</a:t>
            </a:r>
          </a:p>
          <a:p>
            <a:endParaRPr lang="en-US" dirty="0">
              <a:solidFill>
                <a:schemeClr val="accent6">
                  <a:lumMod val="50000"/>
                </a:schemeClr>
              </a:solidFill>
            </a:endParaRPr>
          </a:p>
          <a:p>
            <a:r>
              <a:rPr lang="en-US" dirty="0">
                <a:solidFill>
                  <a:schemeClr val="accent6">
                    <a:lumMod val="50000"/>
                  </a:schemeClr>
                </a:solidFill>
              </a:rPr>
              <a:t>3: Marilyn Metzler, Melissa T. Merrick, Joanne </a:t>
            </a:r>
            <a:r>
              <a:rPr lang="en-US" dirty="0" err="1">
                <a:solidFill>
                  <a:schemeClr val="accent6">
                    <a:lumMod val="50000"/>
                  </a:schemeClr>
                </a:solidFill>
              </a:rPr>
              <a:t>Klevens</a:t>
            </a:r>
            <a:r>
              <a:rPr lang="en-US" dirty="0">
                <a:solidFill>
                  <a:schemeClr val="accent6">
                    <a:lumMod val="50000"/>
                  </a:schemeClr>
                </a:solidFill>
              </a:rPr>
              <a:t>, Katie A. Ports, Derek C. Ford, Adverse childhood experiences and life opportunities: Shifting the narrative, Children and Youth Services Review, Volume 72, 2017, Pages 141-149, ISSN 0190-7409.</a:t>
            </a:r>
          </a:p>
          <a:p>
            <a:endParaRPr lang="en-US" dirty="0">
              <a:solidFill>
                <a:schemeClr val="accent6">
                  <a:lumMod val="50000"/>
                </a:schemeClr>
              </a:solidFill>
            </a:endParaRPr>
          </a:p>
          <a:p>
            <a:r>
              <a:rPr lang="en-US" dirty="0">
                <a:solidFill>
                  <a:schemeClr val="accent6">
                    <a:lumMod val="50000"/>
                  </a:schemeClr>
                </a:solidFill>
              </a:rPr>
              <a:t>4: Bruce, Mary and Bridgeland, John (2014). The Mentoring Effect: Young People’s Perspectives on the Outcomes and Availability of Mentoring.</a:t>
            </a:r>
          </a:p>
          <a:p>
            <a:r>
              <a:rPr lang="en-US" dirty="0">
                <a:solidFill>
                  <a:schemeClr val="accent6">
                    <a:lumMod val="50000"/>
                  </a:schemeClr>
                </a:solidFill>
              </a:rPr>
              <a:t>Washington, D.C.: Civic Enterprises with Hart Research Associates for MENTOR: The National Mentoring Partnership. </a:t>
            </a:r>
          </a:p>
        </p:txBody>
      </p:sp>
    </p:spTree>
    <p:extLst>
      <p:ext uri="{BB962C8B-B14F-4D97-AF65-F5344CB8AC3E}">
        <p14:creationId xmlns:p14="http://schemas.microsoft.com/office/powerpoint/2010/main" val="64909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6309BA-F243-B143-948C-36C174CEF307}"/>
              </a:ext>
            </a:extLst>
          </p:cNvPr>
          <p:cNvSpPr>
            <a:spLocks noGrp="1"/>
          </p:cNvSpPr>
          <p:nvPr>
            <p:ph type="body" sz="quarter" idx="13"/>
          </p:nvPr>
        </p:nvSpPr>
        <p:spPr/>
        <p:txBody>
          <a:bodyPr/>
          <a:lstStyle/>
          <a:p>
            <a:r>
              <a:rPr lang="en-US" dirty="0"/>
              <a:t>Thank you!</a:t>
            </a:r>
          </a:p>
        </p:txBody>
      </p:sp>
      <p:sp>
        <p:nvSpPr>
          <p:cNvPr id="2" name="TextBox 1">
            <a:extLst>
              <a:ext uri="{FF2B5EF4-FFF2-40B4-BE49-F238E27FC236}">
                <a16:creationId xmlns:a16="http://schemas.microsoft.com/office/drawing/2014/main" id="{C896F096-0659-49E5-9090-9059D666ABD9}"/>
              </a:ext>
            </a:extLst>
          </p:cNvPr>
          <p:cNvSpPr txBox="1"/>
          <p:nvPr/>
        </p:nvSpPr>
        <p:spPr>
          <a:xfrm>
            <a:off x="354330" y="4918472"/>
            <a:ext cx="6343650" cy="1200329"/>
          </a:xfrm>
          <a:prstGeom prst="rect">
            <a:avLst/>
          </a:prstGeom>
          <a:noFill/>
        </p:spPr>
        <p:txBody>
          <a:bodyPr wrap="square" rtlCol="0">
            <a:spAutoFit/>
          </a:bodyPr>
          <a:lstStyle/>
          <a:p>
            <a:r>
              <a:rPr lang="en-US" dirty="0">
                <a:solidFill>
                  <a:schemeClr val="accent6">
                    <a:lumMod val="50000"/>
                  </a:schemeClr>
                </a:solidFill>
              </a:rPr>
              <a:t>For more information: Please reach out to our group point person: Kris Schock via email:</a:t>
            </a:r>
          </a:p>
          <a:p>
            <a:endParaRPr lang="en-US" dirty="0">
              <a:solidFill>
                <a:schemeClr val="accent6">
                  <a:lumMod val="50000"/>
                </a:schemeClr>
              </a:solidFill>
            </a:endParaRPr>
          </a:p>
          <a:p>
            <a:r>
              <a:rPr lang="en-US" dirty="0">
                <a:solidFill>
                  <a:schemeClr val="accent6">
                    <a:lumMod val="50000"/>
                  </a:schemeClr>
                </a:solidFill>
              </a:rPr>
              <a:t>KMSCHOCK@GEISINGER.EDU</a:t>
            </a:r>
          </a:p>
        </p:txBody>
      </p:sp>
    </p:spTree>
    <p:extLst>
      <p:ext uri="{BB962C8B-B14F-4D97-AF65-F5344CB8AC3E}">
        <p14:creationId xmlns:p14="http://schemas.microsoft.com/office/powerpoint/2010/main" val="29410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4A1D-A4D0-40B8-9B1D-96C367307A5B}"/>
              </a:ext>
            </a:extLst>
          </p:cNvPr>
          <p:cNvSpPr>
            <a:spLocks noGrp="1"/>
          </p:cNvSpPr>
          <p:nvPr>
            <p:ph type="title"/>
          </p:nvPr>
        </p:nvSpPr>
        <p:spPr>
          <a:xfrm>
            <a:off x="594360" y="148590"/>
            <a:ext cx="6492240" cy="1691640"/>
          </a:xfrm>
        </p:spPr>
        <p:txBody>
          <a:bodyPr>
            <a:normAutofit/>
          </a:bodyPr>
          <a:lstStyle/>
          <a:p>
            <a:r>
              <a:rPr lang="en-US" dirty="0"/>
              <a:t>Adverse Childhood Events (ACEs)</a:t>
            </a:r>
            <a:r>
              <a:rPr lang="en-US" baseline="30000" dirty="0"/>
              <a:t>1</a:t>
            </a:r>
            <a:endParaRPr lang="en-US" dirty="0"/>
          </a:p>
        </p:txBody>
      </p:sp>
      <p:pic>
        <p:nvPicPr>
          <p:cNvPr id="1028" name="Picture 4" descr="ACE Score Prevalence for CDC-Kaiser ACE Study Participants, Waves 1 and 2.">
            <a:extLst>
              <a:ext uri="{FF2B5EF4-FFF2-40B4-BE49-F238E27FC236}">
                <a16:creationId xmlns:a16="http://schemas.microsoft.com/office/drawing/2014/main" id="{CBE74E2A-7B58-4E40-849C-0BC7AB825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830" y="415290"/>
            <a:ext cx="4777740" cy="5067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B67B84A-F714-4DAC-A634-B16EA752749A}"/>
              </a:ext>
            </a:extLst>
          </p:cNvPr>
          <p:cNvPicPr>
            <a:picLocks noChangeAspect="1"/>
          </p:cNvPicPr>
          <p:nvPr/>
        </p:nvPicPr>
        <p:blipFill>
          <a:blip r:embed="rId3"/>
          <a:stretch>
            <a:fillRect/>
          </a:stretch>
        </p:blipFill>
        <p:spPr>
          <a:xfrm>
            <a:off x="34290" y="1794510"/>
            <a:ext cx="6940550" cy="3829050"/>
          </a:xfrm>
          <a:prstGeom prst="rect">
            <a:avLst/>
          </a:prstGeom>
        </p:spPr>
      </p:pic>
      <p:sp>
        <p:nvSpPr>
          <p:cNvPr id="5" name="Rectangle 4">
            <a:extLst>
              <a:ext uri="{FF2B5EF4-FFF2-40B4-BE49-F238E27FC236}">
                <a16:creationId xmlns:a16="http://schemas.microsoft.com/office/drawing/2014/main" id="{D7E83C51-92F2-486F-B178-30CD325A999E}"/>
              </a:ext>
            </a:extLst>
          </p:cNvPr>
          <p:cNvSpPr/>
          <p:nvPr/>
        </p:nvSpPr>
        <p:spPr>
          <a:xfrm>
            <a:off x="-262890" y="5657671"/>
            <a:ext cx="12538710" cy="1200329"/>
          </a:xfrm>
          <a:prstGeom prst="rect">
            <a:avLst/>
          </a:prstGeom>
        </p:spPr>
        <p:txBody>
          <a:bodyPr wrap="square">
            <a:spAutoFit/>
          </a:bodyPr>
          <a:lstStyle/>
          <a:p>
            <a:pPr lvl="1"/>
            <a:r>
              <a:rPr lang="en-US" sz="2400" dirty="0">
                <a:solidFill>
                  <a:srgbClr val="212529"/>
                </a:solidFill>
              </a:rPr>
              <a:t>“Compared to participants with no ACEs, those with higher ACE scores were more likely to report high school non-completion, unemployment, and living in a household below the federal poverty level.”</a:t>
            </a:r>
            <a:r>
              <a:rPr lang="en-US" sz="2400" baseline="30000" dirty="0">
                <a:solidFill>
                  <a:srgbClr val="212529"/>
                </a:solidFill>
              </a:rPr>
              <a:t>2</a:t>
            </a:r>
            <a:endParaRPr lang="en-US" sz="2400" dirty="0">
              <a:solidFill>
                <a:srgbClr val="212529"/>
              </a:solidFill>
            </a:endParaRPr>
          </a:p>
        </p:txBody>
      </p:sp>
    </p:spTree>
    <p:extLst>
      <p:ext uri="{BB962C8B-B14F-4D97-AF65-F5344CB8AC3E}">
        <p14:creationId xmlns:p14="http://schemas.microsoft.com/office/powerpoint/2010/main" val="31631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9D66-4D8C-4FB3-9B75-C6235F9C55AA}"/>
              </a:ext>
            </a:extLst>
          </p:cNvPr>
          <p:cNvSpPr>
            <a:spLocks noGrp="1"/>
          </p:cNvSpPr>
          <p:nvPr>
            <p:ph type="title"/>
          </p:nvPr>
        </p:nvSpPr>
        <p:spPr>
          <a:xfrm>
            <a:off x="495300" y="600521"/>
            <a:ext cx="11201400" cy="1028700"/>
          </a:xfrm>
        </p:spPr>
        <p:txBody>
          <a:bodyPr anchor="ctr">
            <a:normAutofit/>
          </a:bodyPr>
          <a:lstStyle/>
          <a:p>
            <a:r>
              <a:rPr lang="en-US" dirty="0"/>
              <a:t>Preventing ACEs</a:t>
            </a:r>
          </a:p>
        </p:txBody>
      </p:sp>
      <p:sp>
        <p:nvSpPr>
          <p:cNvPr id="7" name="Rectangle 6">
            <a:extLst>
              <a:ext uri="{FF2B5EF4-FFF2-40B4-BE49-F238E27FC236}">
                <a16:creationId xmlns:a16="http://schemas.microsoft.com/office/drawing/2014/main" id="{D702FD52-A403-4DD5-A9BC-B386B7461D93}"/>
              </a:ext>
            </a:extLst>
          </p:cNvPr>
          <p:cNvSpPr/>
          <p:nvPr/>
        </p:nvSpPr>
        <p:spPr>
          <a:xfrm>
            <a:off x="247650" y="2006411"/>
            <a:ext cx="11696700" cy="4154984"/>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212529"/>
                </a:solidFill>
              </a:rPr>
              <a:t>Strengthen economic supports to families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Promote social norms that protect against violence and adversity</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Ensure a strong start for children</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b="1" dirty="0">
                <a:solidFill>
                  <a:srgbClr val="212529"/>
                </a:solidFill>
              </a:rPr>
              <a:t>Teach skills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b="1" dirty="0">
                <a:solidFill>
                  <a:srgbClr val="212529"/>
                </a:solidFill>
              </a:rPr>
              <a:t>Connect youth to caring adults and activities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Intervene to lessen immediate and long-term harms</a:t>
            </a:r>
          </a:p>
        </p:txBody>
      </p:sp>
      <p:sp>
        <p:nvSpPr>
          <p:cNvPr id="4" name="Rectangle 3">
            <a:extLst>
              <a:ext uri="{FF2B5EF4-FFF2-40B4-BE49-F238E27FC236}">
                <a16:creationId xmlns:a16="http://schemas.microsoft.com/office/drawing/2014/main" id="{A10E4256-871B-4716-A3A1-F26C5E8CCA3F}"/>
              </a:ext>
            </a:extLst>
          </p:cNvPr>
          <p:cNvSpPr/>
          <p:nvPr/>
        </p:nvSpPr>
        <p:spPr>
          <a:xfrm>
            <a:off x="247650" y="2006411"/>
            <a:ext cx="11696700"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212529"/>
                </a:solidFill>
              </a:rPr>
              <a:t>Strengthen economic supports to families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Promote social norms that protect against violence and adversity</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Ensure a strong start for children</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Teach skills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Connect youth to caring adults and activities</a:t>
            </a:r>
          </a:p>
          <a:p>
            <a:pPr marL="285750" indent="-285750">
              <a:buFont typeface="Arial" panose="020B0604020202020204" pitchFamily="34" charset="0"/>
              <a:buChar char="•"/>
            </a:pPr>
            <a:endParaRPr lang="en-US" sz="2400" dirty="0">
              <a:solidFill>
                <a:srgbClr val="212529"/>
              </a:solidFill>
            </a:endParaRPr>
          </a:p>
          <a:p>
            <a:pPr marL="285750" indent="-285750">
              <a:buFont typeface="Arial" panose="020B0604020202020204" pitchFamily="34" charset="0"/>
              <a:buChar char="•"/>
            </a:pPr>
            <a:r>
              <a:rPr lang="en-US" sz="2400" dirty="0">
                <a:solidFill>
                  <a:srgbClr val="212529"/>
                </a:solidFill>
              </a:rPr>
              <a:t>Intervene to lessen immediate and long-term harms</a:t>
            </a:r>
          </a:p>
        </p:txBody>
      </p:sp>
    </p:spTree>
    <p:extLst>
      <p:ext uri="{BB962C8B-B14F-4D97-AF65-F5344CB8AC3E}">
        <p14:creationId xmlns:p14="http://schemas.microsoft.com/office/powerpoint/2010/main" val="6539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9884-0AA7-4376-AA03-78B7A412989E}"/>
              </a:ext>
            </a:extLst>
          </p:cNvPr>
          <p:cNvSpPr>
            <a:spLocks noGrp="1"/>
          </p:cNvSpPr>
          <p:nvPr>
            <p:ph type="title"/>
          </p:nvPr>
        </p:nvSpPr>
        <p:spPr>
          <a:xfrm>
            <a:off x="495300" y="637044"/>
            <a:ext cx="11201400" cy="1028700"/>
          </a:xfrm>
        </p:spPr>
        <p:txBody>
          <a:bodyPr/>
          <a:lstStyle/>
          <a:p>
            <a:r>
              <a:rPr lang="en-US" dirty="0"/>
              <a:t>The Mentoring Effect</a:t>
            </a:r>
          </a:p>
        </p:txBody>
      </p:sp>
      <p:sp>
        <p:nvSpPr>
          <p:cNvPr id="5" name="Rectangle 4">
            <a:extLst>
              <a:ext uri="{FF2B5EF4-FFF2-40B4-BE49-F238E27FC236}">
                <a16:creationId xmlns:a16="http://schemas.microsoft.com/office/drawing/2014/main" id="{493C83E1-B385-496E-B748-ED9FCF92B51E}"/>
              </a:ext>
            </a:extLst>
          </p:cNvPr>
          <p:cNvSpPr/>
          <p:nvPr/>
        </p:nvSpPr>
        <p:spPr>
          <a:xfrm>
            <a:off x="495300" y="2514600"/>
            <a:ext cx="11540490"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accent6">
                    <a:lumMod val="50000"/>
                  </a:schemeClr>
                </a:solidFill>
              </a:rPr>
              <a:t>Out of 24 million at risk young people, 9 million never had a mentor.</a:t>
            </a: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endParaRPr lang="en-US" sz="2400" dirty="0">
              <a:solidFill>
                <a:schemeClr val="accent6">
                  <a:lumMod val="50000"/>
                </a:schemeClr>
              </a:solidFill>
            </a:endParaRPr>
          </a:p>
          <a:p>
            <a:pPr marL="285750" indent="-285750">
              <a:buFont typeface="Arial" panose="020B0604020202020204" pitchFamily="34" charset="0"/>
              <a:buChar char="•"/>
            </a:pPr>
            <a:r>
              <a:rPr lang="en-US" sz="2400" dirty="0">
                <a:solidFill>
                  <a:schemeClr val="accent6">
                    <a:lumMod val="50000"/>
                  </a:schemeClr>
                </a:solidFill>
              </a:rPr>
              <a:t>“Mentoring relationships matter. As children and adolescents navigate their journey to adulthood, those with mentors are more likely to engage, volunteer, and lead. They are more likely to dream of and go to college.”</a:t>
            </a:r>
            <a:r>
              <a:rPr lang="en-US" sz="2400" baseline="30000" dirty="0">
                <a:solidFill>
                  <a:schemeClr val="accent6">
                    <a:lumMod val="50000"/>
                  </a:schemeClr>
                </a:solidFill>
              </a:rPr>
              <a:t>3</a:t>
            </a:r>
            <a:endParaRPr lang="en-US" sz="2400" dirty="0">
              <a:solidFill>
                <a:schemeClr val="accent6">
                  <a:lumMod val="50000"/>
                </a:schemeClr>
              </a:solidFill>
            </a:endParaRPr>
          </a:p>
        </p:txBody>
      </p:sp>
    </p:spTree>
    <p:extLst>
      <p:ext uri="{BB962C8B-B14F-4D97-AF65-F5344CB8AC3E}">
        <p14:creationId xmlns:p14="http://schemas.microsoft.com/office/powerpoint/2010/main" val="419624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C574-819F-E149-B77E-B25D317B85A2}"/>
              </a:ext>
            </a:extLst>
          </p:cNvPr>
          <p:cNvSpPr>
            <a:spLocks noGrp="1"/>
          </p:cNvSpPr>
          <p:nvPr>
            <p:ph type="title"/>
          </p:nvPr>
        </p:nvSpPr>
        <p:spPr>
          <a:xfrm>
            <a:off x="482995" y="617453"/>
            <a:ext cx="11066001" cy="1028700"/>
          </a:xfrm>
        </p:spPr>
        <p:txBody>
          <a:bodyPr/>
          <a:lstStyle/>
          <a:p>
            <a:pPr algn="ctr"/>
            <a:r>
              <a:rPr lang="en-US" dirty="0"/>
              <a:t>Vision and Goals:</a:t>
            </a:r>
          </a:p>
        </p:txBody>
      </p:sp>
      <p:sp>
        <p:nvSpPr>
          <p:cNvPr id="17" name="Content Placeholder 16">
            <a:extLst>
              <a:ext uri="{FF2B5EF4-FFF2-40B4-BE49-F238E27FC236}">
                <a16:creationId xmlns:a16="http://schemas.microsoft.com/office/drawing/2014/main" id="{CF6F372E-6845-0744-BFE1-34271BA9BBE9}"/>
              </a:ext>
            </a:extLst>
          </p:cNvPr>
          <p:cNvSpPr>
            <a:spLocks noGrp="1"/>
          </p:cNvSpPr>
          <p:nvPr>
            <p:ph sz="half" idx="2"/>
          </p:nvPr>
        </p:nvSpPr>
        <p:spPr>
          <a:xfrm>
            <a:off x="482996" y="2059107"/>
            <a:ext cx="11066000" cy="3810720"/>
          </a:xfrm>
        </p:spPr>
        <p:txBody>
          <a:bodyPr>
            <a:normAutofit/>
          </a:bodyPr>
          <a:lstStyle/>
          <a:p>
            <a:pPr marL="0" indent="0">
              <a:buNone/>
            </a:pPr>
            <a:r>
              <a:rPr lang="en-US" sz="2400" dirty="0">
                <a:solidFill>
                  <a:schemeClr val="accent6">
                    <a:lumMod val="50000"/>
                  </a:schemeClr>
                </a:solidFill>
              </a:rPr>
              <a:t>Exposure of at-risk youth to a variety of potential career paths as well as provision of successful adult role models to aid and guide youth in career choices:</a:t>
            </a:r>
          </a:p>
          <a:p>
            <a:pPr marL="0" indent="0">
              <a:buNone/>
            </a:pPr>
            <a:endParaRPr lang="en-US" sz="2400" dirty="0">
              <a:solidFill>
                <a:schemeClr val="accent6">
                  <a:lumMod val="50000"/>
                </a:schemeClr>
              </a:solidFill>
            </a:endParaRPr>
          </a:p>
          <a:p>
            <a:pPr marL="285750" indent="-285750">
              <a:buFont typeface="Arial"/>
              <a:buChar char="•"/>
            </a:pPr>
            <a:r>
              <a:rPr lang="en-US" sz="2400" dirty="0">
                <a:solidFill>
                  <a:schemeClr val="accent6">
                    <a:lumMod val="50000"/>
                  </a:schemeClr>
                </a:solidFill>
              </a:rPr>
              <a:t>Create a sustainable partnership between Geisinger and Central Pennsylvania Workforce Development Corporation (CPWDC).</a:t>
            </a:r>
          </a:p>
          <a:p>
            <a:pPr marL="285750" indent="-285750">
              <a:buFont typeface="Arial"/>
              <a:buChar char="•"/>
            </a:pPr>
            <a:endParaRPr lang="en-US" sz="2400" dirty="0">
              <a:solidFill>
                <a:schemeClr val="accent6">
                  <a:lumMod val="50000"/>
                </a:schemeClr>
              </a:solidFill>
            </a:endParaRPr>
          </a:p>
          <a:p>
            <a:pPr marL="285750" indent="-285750">
              <a:buFont typeface="Arial"/>
              <a:buChar char="•"/>
            </a:pPr>
            <a:r>
              <a:rPr lang="en-US" sz="2400" dirty="0">
                <a:solidFill>
                  <a:schemeClr val="accent6">
                    <a:lumMod val="50000"/>
                  </a:schemeClr>
                </a:solidFill>
              </a:rPr>
              <a:t>Development of Geisinger employees from variety of disciplines to become youth mentors</a:t>
            </a:r>
            <a:endParaRPr lang="en-US" sz="2400" dirty="0">
              <a:solidFill>
                <a:schemeClr val="accent6">
                  <a:lumMod val="50000"/>
                </a:schemeClr>
              </a:solidFill>
              <a:cs typeface="Calibri"/>
            </a:endParaRPr>
          </a:p>
          <a:p>
            <a:pPr marL="0" indent="0">
              <a:buNone/>
            </a:pPr>
            <a:endParaRPr lang="en-US" sz="2400" dirty="0">
              <a:solidFill>
                <a:schemeClr val="accent6">
                  <a:lumMod val="50000"/>
                </a:schemeClr>
              </a:solidFill>
            </a:endParaRPr>
          </a:p>
        </p:txBody>
      </p:sp>
    </p:spTree>
    <p:extLst>
      <p:ext uri="{BB962C8B-B14F-4D97-AF65-F5344CB8AC3E}">
        <p14:creationId xmlns:p14="http://schemas.microsoft.com/office/powerpoint/2010/main" val="22154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C574-819F-E149-B77E-B25D317B85A2}"/>
              </a:ext>
            </a:extLst>
          </p:cNvPr>
          <p:cNvSpPr>
            <a:spLocks noGrp="1"/>
          </p:cNvSpPr>
          <p:nvPr>
            <p:ph type="title"/>
          </p:nvPr>
        </p:nvSpPr>
        <p:spPr>
          <a:xfrm>
            <a:off x="482995" y="617453"/>
            <a:ext cx="11066001" cy="1028700"/>
          </a:xfrm>
        </p:spPr>
        <p:txBody>
          <a:bodyPr/>
          <a:lstStyle/>
          <a:p>
            <a:pPr algn="ctr"/>
            <a:r>
              <a:rPr lang="en-US" dirty="0"/>
              <a:t>What is LIFT?</a:t>
            </a:r>
          </a:p>
        </p:txBody>
      </p:sp>
      <p:sp>
        <p:nvSpPr>
          <p:cNvPr id="17" name="Content Placeholder 16">
            <a:extLst>
              <a:ext uri="{FF2B5EF4-FFF2-40B4-BE49-F238E27FC236}">
                <a16:creationId xmlns:a16="http://schemas.microsoft.com/office/drawing/2014/main" id="{CF6F372E-6845-0744-BFE1-34271BA9BBE9}"/>
              </a:ext>
            </a:extLst>
          </p:cNvPr>
          <p:cNvSpPr>
            <a:spLocks noGrp="1"/>
          </p:cNvSpPr>
          <p:nvPr>
            <p:ph sz="half" idx="2"/>
          </p:nvPr>
        </p:nvSpPr>
        <p:spPr>
          <a:xfrm>
            <a:off x="482996" y="2059107"/>
            <a:ext cx="11066000" cy="3810720"/>
          </a:xfrm>
        </p:spPr>
        <p:txBody>
          <a:bodyPr>
            <a:normAutofit/>
          </a:bodyPr>
          <a:lstStyle/>
          <a:p>
            <a:r>
              <a:rPr lang="en-US" sz="2400" dirty="0">
                <a:solidFill>
                  <a:schemeClr val="accent6">
                    <a:lumMod val="50000"/>
                  </a:schemeClr>
                </a:solidFill>
              </a:rPr>
              <a:t>Evidence-based yearlong mentoring program based on </a:t>
            </a:r>
            <a:r>
              <a:rPr lang="en-US" sz="2400" i="1" dirty="0">
                <a:solidFill>
                  <a:schemeClr val="accent6">
                    <a:lumMod val="50000"/>
                  </a:schemeClr>
                </a:solidFill>
              </a:rPr>
              <a:t>Elements of Effective Practice for Mentoring 4</a:t>
            </a:r>
            <a:r>
              <a:rPr lang="en-US" sz="2400" i="1" baseline="30000" dirty="0">
                <a:solidFill>
                  <a:schemeClr val="accent6">
                    <a:lumMod val="50000"/>
                  </a:schemeClr>
                </a:solidFill>
              </a:rPr>
              <a:t>th</a:t>
            </a:r>
            <a:r>
              <a:rPr lang="en-US" sz="2400" i="1" dirty="0">
                <a:solidFill>
                  <a:schemeClr val="accent6">
                    <a:lumMod val="50000"/>
                  </a:schemeClr>
                </a:solidFill>
              </a:rPr>
              <a:t> edition.</a:t>
            </a:r>
          </a:p>
          <a:p>
            <a:endParaRPr lang="en-US" sz="2400" dirty="0">
              <a:solidFill>
                <a:schemeClr val="accent6">
                  <a:lumMod val="50000"/>
                </a:schemeClr>
              </a:solidFill>
            </a:endParaRPr>
          </a:p>
          <a:p>
            <a:r>
              <a:rPr lang="en-US" sz="2400" dirty="0">
                <a:solidFill>
                  <a:schemeClr val="accent6">
                    <a:lumMod val="50000"/>
                  </a:schemeClr>
                </a:solidFill>
              </a:rPr>
              <a:t>Mentoring program in its infancy currently rebranding after the COVID pandemic began.</a:t>
            </a:r>
          </a:p>
          <a:p>
            <a:pPr marL="0" indent="0">
              <a:buNone/>
            </a:pPr>
            <a:endParaRPr lang="en-US" sz="2400" i="1" dirty="0">
              <a:solidFill>
                <a:schemeClr val="accent6">
                  <a:lumMod val="50000"/>
                </a:schemeClr>
              </a:solidFill>
            </a:endParaRPr>
          </a:p>
          <a:p>
            <a:r>
              <a:rPr lang="en-US" sz="2400" dirty="0">
                <a:solidFill>
                  <a:schemeClr val="accent6">
                    <a:lumMod val="50000"/>
                  </a:schemeClr>
                </a:solidFill>
              </a:rPr>
              <a:t>Career Focused</a:t>
            </a:r>
          </a:p>
        </p:txBody>
      </p:sp>
    </p:spTree>
    <p:extLst>
      <p:ext uri="{BB962C8B-B14F-4D97-AF65-F5344CB8AC3E}">
        <p14:creationId xmlns:p14="http://schemas.microsoft.com/office/powerpoint/2010/main" val="362813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C8CD792-FE59-4717-A0B0-4FFADDAFC90D}"/>
              </a:ext>
            </a:extLst>
          </p:cNvPr>
          <p:cNvSpPr txBox="1">
            <a:spLocks/>
          </p:cNvSpPr>
          <p:nvPr/>
        </p:nvSpPr>
        <p:spPr>
          <a:xfrm>
            <a:off x="495300" y="576072"/>
            <a:ext cx="11201400" cy="111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a:lstStyle>
          <a:p>
            <a:pPr algn="ctr"/>
            <a:r>
              <a:rPr lang="en-US" dirty="0"/>
              <a:t>Who are the mentees?</a:t>
            </a:r>
          </a:p>
        </p:txBody>
      </p:sp>
      <p:sp>
        <p:nvSpPr>
          <p:cNvPr id="4" name="Text Placeholder 2">
            <a:extLst>
              <a:ext uri="{FF2B5EF4-FFF2-40B4-BE49-F238E27FC236}">
                <a16:creationId xmlns:a16="http://schemas.microsoft.com/office/drawing/2014/main" id="{6CDC5C04-163B-44DB-A8DB-22298DC0EAA4}"/>
              </a:ext>
            </a:extLst>
          </p:cNvPr>
          <p:cNvSpPr txBox="1">
            <a:spLocks/>
          </p:cNvSpPr>
          <p:nvPr/>
        </p:nvSpPr>
        <p:spPr>
          <a:xfrm>
            <a:off x="561288" y="1821053"/>
            <a:ext cx="11201400" cy="44608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lumMod val="50000"/>
                  </a:schemeClr>
                </a:solidFill>
                <a:ea typeface="+mn-lt"/>
                <a:cs typeface="+mn-lt"/>
              </a:rPr>
              <a:t>In-School Youth (ISY) (Bridges to the Future)</a:t>
            </a:r>
          </a:p>
          <a:p>
            <a:pPr marL="457200" indent="-457200">
              <a:buFont typeface="Arial" panose="020B0604020202020204" pitchFamily="34" charset="0"/>
              <a:buChar char="•"/>
            </a:pPr>
            <a:r>
              <a:rPr lang="en-US" sz="2400" dirty="0">
                <a:solidFill>
                  <a:schemeClr val="accent6">
                    <a:lumMod val="50000"/>
                  </a:schemeClr>
                </a:solidFill>
                <a:ea typeface="+mn-lt"/>
                <a:cs typeface="+mn-lt"/>
              </a:rPr>
              <a:t>Ages 14-21 years, currently 160 involved</a:t>
            </a:r>
            <a:endParaRPr lang="en-US" sz="2400" dirty="0">
              <a:solidFill>
                <a:schemeClr val="accent6">
                  <a:lumMod val="50000"/>
                </a:schemeClr>
              </a:solidFill>
            </a:endParaRPr>
          </a:p>
          <a:p>
            <a:pPr>
              <a:buClr>
                <a:srgbClr val="262626"/>
              </a:buClr>
            </a:pPr>
            <a:endParaRPr lang="en-US" sz="2400" dirty="0">
              <a:solidFill>
                <a:schemeClr val="accent6">
                  <a:lumMod val="50000"/>
                </a:schemeClr>
              </a:solidFill>
              <a:ea typeface="+mn-lt"/>
              <a:cs typeface="+mn-lt"/>
            </a:endParaRPr>
          </a:p>
          <a:p>
            <a:pPr>
              <a:buClr>
                <a:srgbClr val="262626"/>
              </a:buClr>
            </a:pPr>
            <a:r>
              <a:rPr lang="en-US" sz="2400" dirty="0">
                <a:solidFill>
                  <a:schemeClr val="accent6">
                    <a:lumMod val="50000"/>
                  </a:schemeClr>
                </a:solidFill>
                <a:ea typeface="+mn-lt"/>
                <a:cs typeface="+mn-lt"/>
              </a:rPr>
              <a:t>Out-of-School Youth (OSY) (YES to the Future) </a:t>
            </a:r>
          </a:p>
          <a:p>
            <a:pPr marL="457200" indent="-457200">
              <a:buClr>
                <a:srgbClr val="262626"/>
              </a:buClr>
              <a:buFont typeface="Arial" panose="020B0604020202020204" pitchFamily="34" charset="0"/>
              <a:buChar char="•"/>
            </a:pPr>
            <a:r>
              <a:rPr lang="en-US" sz="2400" dirty="0">
                <a:solidFill>
                  <a:schemeClr val="accent6">
                    <a:lumMod val="50000"/>
                  </a:schemeClr>
                </a:solidFill>
              </a:rPr>
              <a:t>Ages 16-24</a:t>
            </a:r>
            <a:r>
              <a:rPr lang="en-US" sz="2400" dirty="0">
                <a:solidFill>
                  <a:schemeClr val="accent6">
                    <a:lumMod val="50000"/>
                  </a:schemeClr>
                </a:solidFill>
                <a:ea typeface="+mn-lt"/>
                <a:cs typeface="+mn-lt"/>
              </a:rPr>
              <a:t> years, currently 82 participating</a:t>
            </a:r>
          </a:p>
          <a:p>
            <a:pPr>
              <a:buClr>
                <a:srgbClr val="262626"/>
              </a:buClr>
            </a:pPr>
            <a:endParaRPr lang="en-US" sz="2400" dirty="0">
              <a:solidFill>
                <a:schemeClr val="accent6">
                  <a:lumMod val="50000"/>
                </a:schemeClr>
              </a:solidFill>
              <a:ea typeface="+mn-lt"/>
              <a:cs typeface="+mn-lt"/>
            </a:endParaRPr>
          </a:p>
          <a:p>
            <a:pPr>
              <a:buClr>
                <a:srgbClr val="262626"/>
              </a:buClr>
            </a:pPr>
            <a:r>
              <a:rPr lang="en-US" sz="2400" dirty="0">
                <a:solidFill>
                  <a:schemeClr val="accent6">
                    <a:lumMod val="50000"/>
                  </a:schemeClr>
                </a:solidFill>
                <a:ea typeface="+mn-lt"/>
                <a:cs typeface="+mn-lt"/>
              </a:rPr>
              <a:t>Serves the 9 central PA counties</a:t>
            </a:r>
          </a:p>
          <a:p>
            <a:pPr marL="457200" indent="-457200">
              <a:buClr>
                <a:srgbClr val="262626"/>
              </a:buClr>
              <a:buFont typeface="Arial" panose="020B0604020202020204" pitchFamily="34" charset="0"/>
              <a:buChar char="•"/>
            </a:pPr>
            <a:r>
              <a:rPr lang="en-US" sz="2400" dirty="0">
                <a:solidFill>
                  <a:schemeClr val="accent6">
                    <a:lumMod val="50000"/>
                  </a:schemeClr>
                </a:solidFill>
                <a:ea typeface="+mn-lt"/>
                <a:cs typeface="+mn-lt"/>
              </a:rPr>
              <a:t>Centre, </a:t>
            </a:r>
            <a:r>
              <a:rPr lang="en-US" sz="2400" dirty="0">
                <a:solidFill>
                  <a:schemeClr val="accent6">
                    <a:lumMod val="50000"/>
                  </a:schemeClr>
                </a:solidFill>
              </a:rPr>
              <a:t>Clinton, Columbia, Lycoming, Mifflin, Montour, Northumberland, Snyder, and Union</a:t>
            </a:r>
            <a:endParaRPr lang="en-US" sz="2400" dirty="0">
              <a:solidFill>
                <a:schemeClr val="accent6">
                  <a:lumMod val="50000"/>
                </a:schemeClr>
              </a:solidFill>
              <a:ea typeface="+mn-lt"/>
              <a:cs typeface="+mn-lt"/>
            </a:endParaRPr>
          </a:p>
        </p:txBody>
      </p:sp>
      <p:sp>
        <p:nvSpPr>
          <p:cNvPr id="5" name="Date Placeholder 3">
            <a:extLst>
              <a:ext uri="{FF2B5EF4-FFF2-40B4-BE49-F238E27FC236}">
                <a16:creationId xmlns:a16="http://schemas.microsoft.com/office/drawing/2014/main" id="{EB1773EC-7BE9-464B-83DA-156899401EDB}"/>
              </a:ext>
            </a:extLst>
          </p:cNvPr>
          <p:cNvSpPr txBox="1">
            <a:spLocks/>
          </p:cNvSpPr>
          <p:nvPr/>
        </p:nvSpPr>
        <p:spPr>
          <a:xfrm>
            <a:off x="561288" y="7093663"/>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C6C016-F9CF-A640-8900-F273541B99BB}" type="datetimeFigureOut">
              <a:rPr lang="en-US" smtClean="0"/>
              <a:pPr/>
              <a:t>3/3/2021</a:t>
            </a:fld>
            <a:endParaRPr lang="en-US" dirty="0"/>
          </a:p>
        </p:txBody>
      </p:sp>
      <p:sp>
        <p:nvSpPr>
          <p:cNvPr id="6" name="Slide Number Placeholder 5">
            <a:extLst>
              <a:ext uri="{FF2B5EF4-FFF2-40B4-BE49-F238E27FC236}">
                <a16:creationId xmlns:a16="http://schemas.microsoft.com/office/drawing/2014/main" id="{E14387AE-5706-469D-9FEE-9C4388E9128E}"/>
              </a:ext>
            </a:extLst>
          </p:cNvPr>
          <p:cNvSpPr txBox="1">
            <a:spLocks/>
          </p:cNvSpPr>
          <p:nvPr/>
        </p:nvSpPr>
        <p:spPr>
          <a:xfrm>
            <a:off x="8676588" y="7093663"/>
            <a:ext cx="30861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45662-B160-ED44-B3FC-960023CDBB23}" type="slidenum">
              <a:rPr lang="en-US" smtClean="0"/>
              <a:pPr/>
              <a:t>7</a:t>
            </a:fld>
            <a:endParaRPr lang="en-US" dirty="0"/>
          </a:p>
        </p:txBody>
      </p:sp>
      <p:pic>
        <p:nvPicPr>
          <p:cNvPr id="1027" name="Picture 3" descr="C:\Users\User\AppData\Local\Microsoft\Windows\Temporary Internet Files\Content.IE5\EH1QK4F2\Kids-PNG-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711" y="2235436"/>
            <a:ext cx="4346989" cy="152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7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C8CD792-FE59-4717-A0B0-4FFADDAFC90D}"/>
              </a:ext>
            </a:extLst>
          </p:cNvPr>
          <p:cNvSpPr txBox="1">
            <a:spLocks/>
          </p:cNvSpPr>
          <p:nvPr/>
        </p:nvSpPr>
        <p:spPr>
          <a:xfrm>
            <a:off x="495300" y="576072"/>
            <a:ext cx="11201400" cy="111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a:lstStyle>
          <a:p>
            <a:pPr algn="ctr"/>
            <a:r>
              <a:rPr lang="en-US" dirty="0"/>
              <a:t>Requirements for Mentee Enrollment</a:t>
            </a:r>
          </a:p>
        </p:txBody>
      </p:sp>
      <p:sp>
        <p:nvSpPr>
          <p:cNvPr id="4" name="Text Placeholder 2">
            <a:extLst>
              <a:ext uri="{FF2B5EF4-FFF2-40B4-BE49-F238E27FC236}">
                <a16:creationId xmlns:a16="http://schemas.microsoft.com/office/drawing/2014/main" id="{6CDC5C04-163B-44DB-A8DB-22298DC0EAA4}"/>
              </a:ext>
            </a:extLst>
          </p:cNvPr>
          <p:cNvSpPr txBox="1">
            <a:spLocks/>
          </p:cNvSpPr>
          <p:nvPr/>
        </p:nvSpPr>
        <p:spPr>
          <a:xfrm>
            <a:off x="264108" y="2003498"/>
            <a:ext cx="11201400" cy="446087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62626"/>
              </a:buClr>
            </a:pPr>
            <a:r>
              <a:rPr lang="en-US" sz="2400" dirty="0">
                <a:solidFill>
                  <a:schemeClr val="accent6">
                    <a:lumMod val="50000"/>
                  </a:schemeClr>
                </a:solidFill>
              </a:rPr>
              <a:t>Mentees must meet the following requirements to enroll:</a:t>
            </a:r>
          </a:p>
          <a:p>
            <a:pPr marL="914400" lvl="1" indent="-457200">
              <a:buClr>
                <a:srgbClr val="262626"/>
              </a:buClr>
              <a:buFont typeface="Arial" panose="020B0604020202020204" pitchFamily="34" charset="0"/>
              <a:buChar char="•"/>
            </a:pPr>
            <a:r>
              <a:rPr lang="en-US" dirty="0">
                <a:solidFill>
                  <a:schemeClr val="accent6">
                    <a:lumMod val="50000"/>
                  </a:schemeClr>
                </a:solidFill>
              </a:rPr>
              <a:t>Low-income</a:t>
            </a:r>
          </a:p>
          <a:p>
            <a:pPr lvl="1">
              <a:buClr>
                <a:srgbClr val="262626"/>
              </a:buClr>
            </a:pPr>
            <a:endParaRPr lang="en-US" dirty="0">
              <a:solidFill>
                <a:schemeClr val="accent6">
                  <a:lumMod val="50000"/>
                </a:schemeClr>
              </a:solidFill>
            </a:endParaRPr>
          </a:p>
          <a:p>
            <a:pPr indent="-182880">
              <a:buClr>
                <a:srgbClr val="262626"/>
              </a:buClr>
            </a:pPr>
            <a:r>
              <a:rPr lang="en-US" sz="2400" dirty="0">
                <a:solidFill>
                  <a:schemeClr val="accent6">
                    <a:lumMod val="50000"/>
                  </a:schemeClr>
                </a:solidFill>
              </a:rPr>
              <a:t>AND at least one additional barrier: </a:t>
            </a:r>
          </a:p>
          <a:p>
            <a:pPr indent="-182880">
              <a:buClr>
                <a:srgbClr val="262626"/>
              </a:buClr>
            </a:pPr>
            <a:endParaRPr lang="en-US" sz="2400"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Basic Skills Deficiency </a:t>
            </a:r>
            <a:endParaRPr lang="en-US"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Prior Offender </a:t>
            </a:r>
            <a:endParaRPr lang="en-US"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Pregnant or Parenting </a:t>
            </a:r>
            <a:endParaRPr lang="en-US"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Homeless, Runaway, and/or Foster Care </a:t>
            </a:r>
            <a:endParaRPr lang="en-US"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English Language Learner  </a:t>
            </a:r>
            <a:endParaRPr lang="en-US" dirty="0">
              <a:solidFill>
                <a:schemeClr val="accent6">
                  <a:lumMod val="50000"/>
                </a:schemeClr>
              </a:solidFill>
              <a:ea typeface="+mn-lt"/>
              <a:cs typeface="+mn-lt"/>
            </a:endParaRPr>
          </a:p>
          <a:p>
            <a:pPr marL="800100" lvl="1" indent="-342900">
              <a:buClr>
                <a:srgbClr val="262626"/>
              </a:buClr>
              <a:buFont typeface="Arial" panose="020B0604020202020204" pitchFamily="34" charset="0"/>
              <a:buChar char="•"/>
            </a:pPr>
            <a:r>
              <a:rPr lang="en-US" dirty="0">
                <a:solidFill>
                  <a:schemeClr val="accent6">
                    <a:lumMod val="50000"/>
                  </a:schemeClr>
                </a:solidFill>
              </a:rPr>
              <a:t>Individual with a Disability</a:t>
            </a:r>
          </a:p>
        </p:txBody>
      </p:sp>
      <p:sp>
        <p:nvSpPr>
          <p:cNvPr id="6" name="Slide Number Placeholder 5">
            <a:extLst>
              <a:ext uri="{FF2B5EF4-FFF2-40B4-BE49-F238E27FC236}">
                <a16:creationId xmlns:a16="http://schemas.microsoft.com/office/drawing/2014/main" id="{E14387AE-5706-469D-9FEE-9C4388E9128E}"/>
              </a:ext>
            </a:extLst>
          </p:cNvPr>
          <p:cNvSpPr txBox="1">
            <a:spLocks/>
          </p:cNvSpPr>
          <p:nvPr/>
        </p:nvSpPr>
        <p:spPr>
          <a:xfrm>
            <a:off x="8676588" y="7093663"/>
            <a:ext cx="30861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45662-B160-ED44-B3FC-960023CDBB23}" type="slidenum">
              <a:rPr lang="en-US" smtClean="0"/>
              <a:pPr/>
              <a:t>8</a:t>
            </a:fld>
            <a:endParaRPr lang="en-US" dirty="0"/>
          </a:p>
        </p:txBody>
      </p:sp>
      <p:pic>
        <p:nvPicPr>
          <p:cNvPr id="2052" name="Picture 4" descr="C:\Users\User\AppData\Local\Microsoft\Windows\Temporary Internet Files\Content.IE5\EH1QK4F2\help-2655258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198" y="3530133"/>
            <a:ext cx="3563530" cy="356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4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0D31-9E0F-48F7-9118-41EB0514CC45}"/>
              </a:ext>
            </a:extLst>
          </p:cNvPr>
          <p:cNvSpPr>
            <a:spLocks noGrp="1"/>
          </p:cNvSpPr>
          <p:nvPr>
            <p:ph type="title"/>
          </p:nvPr>
        </p:nvSpPr>
        <p:spPr>
          <a:xfrm>
            <a:off x="108585" y="493541"/>
            <a:ext cx="11974830" cy="1028700"/>
          </a:xfrm>
        </p:spPr>
        <p:txBody>
          <a:bodyPr>
            <a:normAutofit fontScale="90000"/>
          </a:bodyPr>
          <a:lstStyle/>
          <a:p>
            <a:r>
              <a:rPr lang="en-US" dirty="0"/>
              <a:t>Individual and Family Risk Factors For ACEs</a:t>
            </a:r>
          </a:p>
        </p:txBody>
      </p:sp>
      <p:sp>
        <p:nvSpPr>
          <p:cNvPr id="3" name="TextBox 2">
            <a:extLst>
              <a:ext uri="{FF2B5EF4-FFF2-40B4-BE49-F238E27FC236}">
                <a16:creationId xmlns:a16="http://schemas.microsoft.com/office/drawing/2014/main" id="{D4674A8C-F862-4FE4-8366-C0CA8C83D29B}"/>
              </a:ext>
            </a:extLst>
          </p:cNvPr>
          <p:cNvSpPr txBox="1"/>
          <p:nvPr/>
        </p:nvSpPr>
        <p:spPr>
          <a:xfrm>
            <a:off x="0" y="1840144"/>
            <a:ext cx="12641580" cy="4524315"/>
          </a:xfrm>
          <a:prstGeom prst="rect">
            <a:avLst/>
          </a:prstGeom>
          <a:noFill/>
        </p:spPr>
        <p:txBody>
          <a:bodyPr wrap="square" rtlCol="0">
            <a:spAutoFit/>
          </a:bodyPr>
          <a:lstStyle/>
          <a:p>
            <a:pPr marL="342900" indent="-342900">
              <a:buFont typeface="+mj-lt"/>
              <a:buAutoNum type="arabicPeriod"/>
            </a:pPr>
            <a:r>
              <a:rPr lang="en-US" b="1" dirty="0">
                <a:solidFill>
                  <a:schemeClr val="accent6">
                    <a:lumMod val="50000"/>
                  </a:schemeClr>
                </a:solidFill>
              </a:rPr>
              <a:t>Experiencing caregiving challenges related to children with special needs</a:t>
            </a:r>
          </a:p>
          <a:p>
            <a:pPr marL="342900" indent="-342900">
              <a:buFont typeface="+mj-lt"/>
              <a:buAutoNum type="arabicPeriod"/>
            </a:pPr>
            <a:r>
              <a:rPr lang="en-US" dirty="0">
                <a:solidFill>
                  <a:schemeClr val="accent6">
                    <a:lumMod val="50000"/>
                  </a:schemeClr>
                </a:solidFill>
              </a:rPr>
              <a:t>Children and youth who don’t feel close to their parents/caregivers and feel like they can’t talk to them about their feelings</a:t>
            </a:r>
          </a:p>
          <a:p>
            <a:pPr marL="342900" indent="-342900">
              <a:buFont typeface="+mj-lt"/>
              <a:buAutoNum type="arabicPeriod"/>
            </a:pPr>
            <a:r>
              <a:rPr lang="en-US" b="1" dirty="0">
                <a:solidFill>
                  <a:schemeClr val="accent6">
                    <a:lumMod val="50000"/>
                  </a:schemeClr>
                </a:solidFill>
              </a:rPr>
              <a:t>Youth who start dating early or engaging in sexual activity early</a:t>
            </a:r>
          </a:p>
          <a:p>
            <a:pPr marL="342900" indent="-342900">
              <a:buFont typeface="+mj-lt"/>
              <a:buAutoNum type="arabicPeriod"/>
            </a:pPr>
            <a:r>
              <a:rPr lang="en-US" b="1" dirty="0">
                <a:solidFill>
                  <a:schemeClr val="accent6">
                    <a:lumMod val="50000"/>
                  </a:schemeClr>
                </a:solidFill>
              </a:rPr>
              <a:t>Children and youth with few or no friends or with friends who engage in aggressive or delinquent behavior</a:t>
            </a:r>
          </a:p>
          <a:p>
            <a:pPr marL="342900" indent="-342900">
              <a:buFont typeface="+mj-lt"/>
              <a:buAutoNum type="arabicPeriod"/>
            </a:pPr>
            <a:r>
              <a:rPr lang="en-US" b="1" dirty="0">
                <a:solidFill>
                  <a:schemeClr val="accent6">
                    <a:lumMod val="50000"/>
                  </a:schemeClr>
                </a:solidFill>
              </a:rPr>
              <a:t>Families with caregivers who have a limited understanding of children’s needs or development</a:t>
            </a:r>
          </a:p>
          <a:p>
            <a:pPr marL="342900" indent="-342900">
              <a:buFont typeface="+mj-lt"/>
              <a:buAutoNum type="arabicPeriod"/>
            </a:pPr>
            <a:r>
              <a:rPr lang="en-US" b="1" dirty="0">
                <a:solidFill>
                  <a:schemeClr val="accent6">
                    <a:lumMod val="50000"/>
                  </a:schemeClr>
                </a:solidFill>
              </a:rPr>
              <a:t>Families with caregivers who were abused or neglected as children</a:t>
            </a:r>
          </a:p>
          <a:p>
            <a:pPr marL="342900" indent="-342900">
              <a:buFont typeface="+mj-lt"/>
              <a:buAutoNum type="arabicPeriod"/>
            </a:pPr>
            <a:r>
              <a:rPr lang="en-US" b="1" dirty="0">
                <a:solidFill>
                  <a:schemeClr val="accent6">
                    <a:lumMod val="50000"/>
                  </a:schemeClr>
                </a:solidFill>
              </a:rPr>
              <a:t>Families with young caregivers or single parents</a:t>
            </a:r>
          </a:p>
          <a:p>
            <a:pPr marL="342900" indent="-342900">
              <a:buFont typeface="+mj-lt"/>
              <a:buAutoNum type="arabicPeriod"/>
            </a:pPr>
            <a:r>
              <a:rPr lang="en-US" b="1" dirty="0">
                <a:solidFill>
                  <a:schemeClr val="accent6">
                    <a:lumMod val="50000"/>
                  </a:schemeClr>
                </a:solidFill>
              </a:rPr>
              <a:t>Families with low income</a:t>
            </a:r>
          </a:p>
          <a:p>
            <a:pPr marL="342900" indent="-342900">
              <a:buFont typeface="+mj-lt"/>
              <a:buAutoNum type="arabicPeriod"/>
            </a:pPr>
            <a:r>
              <a:rPr lang="en-US" b="1" dirty="0">
                <a:solidFill>
                  <a:schemeClr val="accent6">
                    <a:lumMod val="50000"/>
                  </a:schemeClr>
                </a:solidFill>
              </a:rPr>
              <a:t>Families with adults with low levels of education</a:t>
            </a:r>
          </a:p>
          <a:p>
            <a:pPr marL="342900" indent="-342900">
              <a:buFont typeface="+mj-lt"/>
              <a:buAutoNum type="arabicPeriod"/>
            </a:pPr>
            <a:r>
              <a:rPr lang="en-US" b="1" dirty="0">
                <a:solidFill>
                  <a:schemeClr val="accent6">
                    <a:lumMod val="50000"/>
                  </a:schemeClr>
                </a:solidFill>
              </a:rPr>
              <a:t>Families experiencing high levels of parenting stress or economic stress</a:t>
            </a:r>
          </a:p>
          <a:p>
            <a:pPr marL="342900" indent="-342900">
              <a:buFont typeface="+mj-lt"/>
              <a:buAutoNum type="arabicPeriod"/>
            </a:pPr>
            <a:r>
              <a:rPr lang="en-US" dirty="0">
                <a:solidFill>
                  <a:schemeClr val="accent6">
                    <a:lumMod val="50000"/>
                  </a:schemeClr>
                </a:solidFill>
              </a:rPr>
              <a:t>Families with caregivers who use spanking and other forms of corporal punishment for discipline</a:t>
            </a:r>
          </a:p>
          <a:p>
            <a:pPr marL="342900" indent="-342900">
              <a:buFont typeface="+mj-lt"/>
              <a:buAutoNum type="arabicPeriod"/>
            </a:pPr>
            <a:r>
              <a:rPr lang="en-US" b="1" dirty="0">
                <a:solidFill>
                  <a:schemeClr val="accent6">
                    <a:lumMod val="50000"/>
                  </a:schemeClr>
                </a:solidFill>
              </a:rPr>
              <a:t>Families with inconsistent discipline and/or low levels of parental monitoring and supervision</a:t>
            </a:r>
          </a:p>
          <a:p>
            <a:pPr marL="342900" indent="-342900">
              <a:buFont typeface="+mj-lt"/>
              <a:buAutoNum type="arabicPeriod"/>
            </a:pPr>
            <a:r>
              <a:rPr lang="en-US" b="1" dirty="0">
                <a:solidFill>
                  <a:schemeClr val="accent6">
                    <a:lumMod val="50000"/>
                  </a:schemeClr>
                </a:solidFill>
              </a:rPr>
              <a:t>Families that are isolated from and not connected to other people (extended family, friends, neighbors)</a:t>
            </a:r>
          </a:p>
          <a:p>
            <a:pPr marL="342900" indent="-342900">
              <a:buFont typeface="+mj-lt"/>
              <a:buAutoNum type="arabicPeriod"/>
            </a:pPr>
            <a:r>
              <a:rPr lang="en-US" dirty="0">
                <a:solidFill>
                  <a:schemeClr val="accent6">
                    <a:lumMod val="50000"/>
                  </a:schemeClr>
                </a:solidFill>
              </a:rPr>
              <a:t>Families with high conflict and negative communication styles</a:t>
            </a:r>
          </a:p>
          <a:p>
            <a:pPr marL="342900" indent="-342900">
              <a:buFont typeface="+mj-lt"/>
              <a:buAutoNum type="arabicPeriod"/>
            </a:pPr>
            <a:r>
              <a:rPr lang="en-US" dirty="0">
                <a:solidFill>
                  <a:schemeClr val="accent6">
                    <a:lumMod val="50000"/>
                  </a:schemeClr>
                </a:solidFill>
              </a:rPr>
              <a:t>Families with attitudes accepting of or justifying violence or aggression</a:t>
            </a:r>
          </a:p>
        </p:txBody>
      </p:sp>
    </p:spTree>
    <p:extLst>
      <p:ext uri="{BB962C8B-B14F-4D97-AF65-F5344CB8AC3E}">
        <p14:creationId xmlns:p14="http://schemas.microsoft.com/office/powerpoint/2010/main" val="1759420104"/>
      </p:ext>
    </p:extLst>
  </p:cSld>
  <p:clrMapOvr>
    <a:masterClrMapping/>
  </p:clrMapOvr>
</p:sld>
</file>

<file path=ppt/theme/theme1.xml><?xml version="1.0" encoding="utf-8"?>
<a:theme xmlns:a="http://schemas.openxmlformats.org/drawingml/2006/main" name="Office Theme">
  <a:themeElements>
    <a:clrScheme name="Geis Colors 4">
      <a:dk1>
        <a:srgbClr val="FEFFFE"/>
      </a:dk1>
      <a:lt1>
        <a:srgbClr val="0091D0"/>
      </a:lt1>
      <a:dk2>
        <a:srgbClr val="515451"/>
      </a:dk2>
      <a:lt2>
        <a:srgbClr val="1EB5B9"/>
      </a:lt2>
      <a:accent1>
        <a:srgbClr val="0091D1"/>
      </a:accent1>
      <a:accent2>
        <a:srgbClr val="19B7B8"/>
      </a:accent2>
      <a:accent3>
        <a:srgbClr val="DF5150"/>
      </a:accent3>
      <a:accent4>
        <a:srgbClr val="E7A900"/>
      </a:accent4>
      <a:accent5>
        <a:srgbClr val="FFFFFF"/>
      </a:accent5>
      <a:accent6>
        <a:srgbClr val="525452"/>
      </a:accent6>
      <a:hlink>
        <a:srgbClr val="008FCF"/>
      </a:hlink>
      <a:folHlink>
        <a:srgbClr val="E2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is-0791-PPT_DesignTemplet" id="{BC0DCC3C-F801-1647-AC01-B769CCF20F79}" vid="{0EBD80AA-8E35-764C-8DA3-194A166957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43750A2F3BE84D94EEC9D5B33EBED0" ma:contentTypeVersion="4" ma:contentTypeDescription="Create a new document." ma:contentTypeScope="" ma:versionID="1a6716b24952dbc9e63ecda3df0de75f">
  <xsd:schema xmlns:xsd="http://www.w3.org/2001/XMLSchema" xmlns:xs="http://www.w3.org/2001/XMLSchema" xmlns:p="http://schemas.microsoft.com/office/2006/metadata/properties" xmlns:ns2="73db313e-95ca-447c-b620-602287f9ef6e" xmlns:ns3="d3ec24d6-9c09-4c8e-99ad-512a0dc27a83" targetNamespace="http://schemas.microsoft.com/office/2006/metadata/properties" ma:root="true" ma:fieldsID="2c4be2c6f3c916034e326efd2f08a94e" ns2:_="" ns3:_="">
    <xsd:import namespace="73db313e-95ca-447c-b620-602287f9ef6e"/>
    <xsd:import namespace="d3ec24d6-9c09-4c8e-99ad-512a0dc27a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b313e-95ca-447c-b620-602287f9e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ec24d6-9c09-4c8e-99ad-512a0dc27a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3ec24d6-9c09-4c8e-99ad-512a0dc27a83">
      <UserInfo>
        <DisplayName>Wynn, Lynn M.</DisplayName>
        <AccountId>855</AccountId>
        <AccountType/>
      </UserInfo>
      <UserInfo>
        <DisplayName>Evans, Brian L.</DisplayName>
        <AccountId>862</AccountId>
        <AccountType/>
      </UserInfo>
    </SharedWithUsers>
  </documentManagement>
</p:properties>
</file>

<file path=customXml/itemProps1.xml><?xml version="1.0" encoding="utf-8"?>
<ds:datastoreItem xmlns:ds="http://schemas.openxmlformats.org/officeDocument/2006/customXml" ds:itemID="{0B9FBAED-1877-4703-BEE3-ECB0990A87A4}">
  <ds:schemaRefs>
    <ds:schemaRef ds:uri="http://schemas.microsoft.com/sharepoint/v3/contenttype/forms"/>
  </ds:schemaRefs>
</ds:datastoreItem>
</file>

<file path=customXml/itemProps2.xml><?xml version="1.0" encoding="utf-8"?>
<ds:datastoreItem xmlns:ds="http://schemas.openxmlformats.org/officeDocument/2006/customXml" ds:itemID="{2C36F7D7-383E-4701-86FD-EA27E97BB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b313e-95ca-447c-b620-602287f9ef6e"/>
    <ds:schemaRef ds:uri="d3ec24d6-9c09-4c8e-99ad-512a0dc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939835-65D5-4C35-8772-678D436A5B93}">
  <ds:schemaRefs>
    <ds:schemaRef ds:uri="http://purl.org/dc/dcmitype/"/>
    <ds:schemaRef ds:uri="http://purl.org/dc/elements/1.1/"/>
    <ds:schemaRef ds:uri="http://www.w3.org/XML/1998/namespace"/>
    <ds:schemaRef ds:uri="73db313e-95ca-447c-b620-602287f9ef6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d3ec24d6-9c09-4c8e-99ad-512a0dc27a8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1049</TotalTime>
  <Words>1170</Words>
  <Application>Microsoft Office PowerPoint</Application>
  <PresentationFormat>Widescreen</PresentationFormat>
  <Paragraphs>157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Wingdings</vt:lpstr>
      <vt:lpstr>Office Theme</vt:lpstr>
      <vt:lpstr>PowerPoint Presentation</vt:lpstr>
      <vt:lpstr>Adverse Childhood Events (ACEs)1</vt:lpstr>
      <vt:lpstr>Preventing ACEs</vt:lpstr>
      <vt:lpstr>The Mentoring Effect</vt:lpstr>
      <vt:lpstr>Vision and Goals:</vt:lpstr>
      <vt:lpstr>What is LIFT?</vt:lpstr>
      <vt:lpstr>PowerPoint Presentation</vt:lpstr>
      <vt:lpstr>PowerPoint Presentation</vt:lpstr>
      <vt:lpstr>Individual and Family Risk Factors For ACEs</vt:lpstr>
      <vt:lpstr>PowerPoint Presentation</vt:lpstr>
      <vt:lpstr>What do we need to make this successful?</vt:lpstr>
      <vt:lpstr>Project Update</vt:lpstr>
      <vt:lpstr>Moving to the Future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Schock, Kristopher M.</dc:creator>
  <cp:lastModifiedBy>Schock, Kristopher M.</cp:lastModifiedBy>
  <cp:revision>18</cp:revision>
  <dcterms:created xsi:type="dcterms:W3CDTF">2021-03-03T01:38:54Z</dcterms:created>
  <dcterms:modified xsi:type="dcterms:W3CDTF">2021-03-04T11:35:57Z</dcterms:modified>
</cp:coreProperties>
</file>