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5" r:id="rId5"/>
    <p:sldMasterId id="2147483688" r:id="rId6"/>
    <p:sldMasterId id="2147483709" r:id="rId7"/>
    <p:sldMasterId id="2147483711" r:id="rId8"/>
  </p:sldMasterIdLst>
  <p:notesMasterIdLst>
    <p:notesMasterId r:id="rId40"/>
  </p:notesMasterIdLst>
  <p:handoutMasterIdLst>
    <p:handoutMasterId r:id="rId41"/>
  </p:handoutMasterIdLst>
  <p:sldIdLst>
    <p:sldId id="258" r:id="rId9"/>
    <p:sldId id="898" r:id="rId10"/>
    <p:sldId id="899" r:id="rId11"/>
    <p:sldId id="890" r:id="rId12"/>
    <p:sldId id="849" r:id="rId13"/>
    <p:sldId id="887" r:id="rId14"/>
    <p:sldId id="867" r:id="rId15"/>
    <p:sldId id="864" r:id="rId16"/>
    <p:sldId id="865" r:id="rId17"/>
    <p:sldId id="895" r:id="rId18"/>
    <p:sldId id="861" r:id="rId19"/>
    <p:sldId id="862" r:id="rId20"/>
    <p:sldId id="268" r:id="rId21"/>
    <p:sldId id="888" r:id="rId22"/>
    <p:sldId id="800" r:id="rId23"/>
    <p:sldId id="853" r:id="rId24"/>
    <p:sldId id="854" r:id="rId25"/>
    <p:sldId id="855" r:id="rId26"/>
    <p:sldId id="856" r:id="rId27"/>
    <p:sldId id="857" r:id="rId28"/>
    <p:sldId id="893" r:id="rId29"/>
    <p:sldId id="828" r:id="rId30"/>
    <p:sldId id="900" r:id="rId31"/>
    <p:sldId id="891" r:id="rId32"/>
    <p:sldId id="892" r:id="rId33"/>
    <p:sldId id="901" r:id="rId34"/>
    <p:sldId id="831" r:id="rId35"/>
    <p:sldId id="834" r:id="rId36"/>
    <p:sldId id="889" r:id="rId37"/>
    <p:sldId id="276" r:id="rId38"/>
    <p:sldId id="896" r:id="rId3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9AE8D6-F60E-FA68-33D1-7C5E4B768E6D}" name="Sara Otte" initials="SO" userId="d23b66f76d280e17"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el Weyrauch"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C01"/>
    <a:srgbClr val="C10783"/>
    <a:srgbClr val="FE9103"/>
    <a:srgbClr val="A0066D"/>
    <a:srgbClr val="7EC13F"/>
    <a:srgbClr val="2C567A"/>
    <a:srgbClr val="00385F"/>
    <a:srgbClr val="002060"/>
    <a:srgbClr val="6CA83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5861" autoAdjust="0"/>
  </p:normalViewPr>
  <p:slideViewPr>
    <p:cSldViewPr snapToGrid="0" showGuides="1">
      <p:cViewPr varScale="1">
        <p:scale>
          <a:sx n="92" d="100"/>
          <a:sy n="92" d="100"/>
        </p:scale>
        <p:origin x="33" y="27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clss\OneDrive\Desktop\Employers%20Forum%20of%20Indiana\Policy\2023%20Policy\Federal\CA%20Assembly_June%202023%20data%20v.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clss\OneDrive\Desktop\Employers%20Forum%20of%20Indiana\Policy\2023%20Policy\Federal\CA%20Assembly_June%202023%20data%20v.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clss\OneDrive\Desktop\Employers%20Forum%20of%20Indiana\Policy\2023%20Policy\Federal\CA%20Assembly_June%202023%20data%20v.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clss\OneDrive\Desktop\Employers%20Forum%20of%20Indiana\Policy\2023%20Policy\Federal\CA%20Assembly_June%202023%20data%20v.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clss\OneDrive\Desktop\Employers%20Forum%20of%20Indiana\Policy\2023%20Policy\Federal\CA%20Assembly_June%202023%20data%20v.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d23b66f76d280e17/Desktop/Employers%20Forum%20of%20Indiana/RAND%20Data/RAND%204.0/Indiana%20Health%20Systems.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dirty="0"/>
              <a:t>Commercial</a:t>
            </a:r>
            <a:r>
              <a:rPr lang="en-US" sz="1800" baseline="0" dirty="0"/>
              <a:t> </a:t>
            </a:r>
            <a:r>
              <a:rPr lang="en-US" sz="1800" dirty="0"/>
              <a:t>Inpatient &amp; Outpatient Hospital plus Physician Prices as a % of Medicare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States!$B$2</c:f>
              <c:strCache>
                <c:ptCount val="1"/>
                <c:pt idx="0">
                  <c:v>Relative price</c:v>
                </c:pt>
              </c:strCache>
            </c:strRef>
          </c:tx>
          <c:spPr>
            <a:solidFill>
              <a:schemeClr val="accent1"/>
            </a:solidFill>
            <a:ln>
              <a:noFill/>
            </a:ln>
            <a:effectLst/>
          </c:spPr>
          <c:invertIfNegative val="0"/>
          <c:dPt>
            <c:idx val="19"/>
            <c:invertIfNegative val="0"/>
            <c:bubble3D val="0"/>
            <c:spPr>
              <a:solidFill>
                <a:srgbClr val="2C567A"/>
              </a:solidFill>
              <a:ln>
                <a:solidFill>
                  <a:srgbClr val="2C567A"/>
                </a:solidFill>
              </a:ln>
              <a:effectLst/>
            </c:spPr>
            <c:extLst>
              <c:ext xmlns:c16="http://schemas.microsoft.com/office/drawing/2014/chart" uri="{C3380CC4-5D6E-409C-BE32-E72D297353CC}">
                <c16:uniqueId val="{00000001-771B-4E7B-AD97-5820195E0DB3}"/>
              </c:ext>
            </c:extLst>
          </c:dPt>
          <c:dPt>
            <c:idx val="43"/>
            <c:invertIfNegative val="0"/>
            <c:bubble3D val="0"/>
            <c:spPr>
              <a:solidFill>
                <a:srgbClr val="FE9103"/>
              </a:solidFill>
              <a:ln>
                <a:solidFill>
                  <a:srgbClr val="FE9103"/>
                </a:solidFill>
              </a:ln>
              <a:effectLst/>
            </c:spPr>
            <c:extLst>
              <c:ext xmlns:c16="http://schemas.microsoft.com/office/drawing/2014/chart" uri="{C3380CC4-5D6E-409C-BE32-E72D297353CC}">
                <c16:uniqueId val="{00000000-644F-42D9-9CFA-D4FAA2BC8436}"/>
              </c:ext>
            </c:extLst>
          </c:dPt>
          <c:cat>
            <c:strRef>
              <c:f>States!$A$3:$A$52</c:f>
              <c:strCache>
                <c:ptCount val="50"/>
                <c:pt idx="0">
                  <c:v>HI</c:v>
                </c:pt>
                <c:pt idx="1">
                  <c:v>AR</c:v>
                </c:pt>
                <c:pt idx="2">
                  <c:v>WA</c:v>
                </c:pt>
                <c:pt idx="3">
                  <c:v>MA</c:v>
                </c:pt>
                <c:pt idx="4">
                  <c:v>MS</c:v>
                </c:pt>
                <c:pt idx="5">
                  <c:v>MI</c:v>
                </c:pt>
                <c:pt idx="6">
                  <c:v>RI</c:v>
                </c:pt>
                <c:pt idx="7">
                  <c:v>UT</c:v>
                </c:pt>
                <c:pt idx="8">
                  <c:v>IA</c:v>
                </c:pt>
                <c:pt idx="9">
                  <c:v>OK</c:v>
                </c:pt>
                <c:pt idx="10">
                  <c:v>ND</c:v>
                </c:pt>
                <c:pt idx="11">
                  <c:v>KY</c:v>
                </c:pt>
                <c:pt idx="12">
                  <c:v>VT</c:v>
                </c:pt>
                <c:pt idx="13">
                  <c:v>NJ</c:v>
                </c:pt>
                <c:pt idx="14">
                  <c:v>NH</c:v>
                </c:pt>
                <c:pt idx="15">
                  <c:v>SD</c:v>
                </c:pt>
                <c:pt idx="16">
                  <c:v>CT</c:v>
                </c:pt>
                <c:pt idx="17">
                  <c:v>TN</c:v>
                </c:pt>
                <c:pt idx="18">
                  <c:v>OR</c:v>
                </c:pt>
                <c:pt idx="19">
                  <c:v>LA</c:v>
                </c:pt>
                <c:pt idx="20">
                  <c:v>AL</c:v>
                </c:pt>
                <c:pt idx="21">
                  <c:v>PA</c:v>
                </c:pt>
                <c:pt idx="22">
                  <c:v>MT</c:v>
                </c:pt>
                <c:pt idx="23">
                  <c:v>ID</c:v>
                </c:pt>
                <c:pt idx="24">
                  <c:v>DC</c:v>
                </c:pt>
                <c:pt idx="25">
                  <c:v>TX</c:v>
                </c:pt>
                <c:pt idx="26">
                  <c:v>IL</c:v>
                </c:pt>
                <c:pt idx="27">
                  <c:v>MO</c:v>
                </c:pt>
                <c:pt idx="28">
                  <c:v>NV</c:v>
                </c:pt>
                <c:pt idx="29">
                  <c:v>NY</c:v>
                </c:pt>
                <c:pt idx="30">
                  <c:v>NC</c:v>
                </c:pt>
                <c:pt idx="31">
                  <c:v>OH</c:v>
                </c:pt>
                <c:pt idx="32">
                  <c:v>ME</c:v>
                </c:pt>
                <c:pt idx="33">
                  <c:v>AK</c:v>
                </c:pt>
                <c:pt idx="34">
                  <c:v>VA</c:v>
                </c:pt>
                <c:pt idx="35">
                  <c:v>NE</c:v>
                </c:pt>
                <c:pt idx="36">
                  <c:v>CO</c:v>
                </c:pt>
                <c:pt idx="37">
                  <c:v>DE</c:v>
                </c:pt>
                <c:pt idx="38">
                  <c:v>NM</c:v>
                </c:pt>
                <c:pt idx="39">
                  <c:v>GA</c:v>
                </c:pt>
                <c:pt idx="40">
                  <c:v>KS</c:v>
                </c:pt>
                <c:pt idx="41">
                  <c:v>CA</c:v>
                </c:pt>
                <c:pt idx="42">
                  <c:v>AZ</c:v>
                </c:pt>
                <c:pt idx="43">
                  <c:v>IN</c:v>
                </c:pt>
                <c:pt idx="44">
                  <c:v>MN</c:v>
                </c:pt>
                <c:pt idx="45">
                  <c:v>WY</c:v>
                </c:pt>
                <c:pt idx="46">
                  <c:v>WI</c:v>
                </c:pt>
                <c:pt idx="47">
                  <c:v>FL</c:v>
                </c:pt>
                <c:pt idx="48">
                  <c:v>WV</c:v>
                </c:pt>
                <c:pt idx="49">
                  <c:v>SC</c:v>
                </c:pt>
              </c:strCache>
            </c:strRef>
          </c:cat>
          <c:val>
            <c:numRef>
              <c:f>States!$B$3:$B$52</c:f>
              <c:numCache>
                <c:formatCode>0.00%</c:formatCode>
                <c:ptCount val="50"/>
                <c:pt idx="0">
                  <c:v>1.4700648760266899</c:v>
                </c:pt>
                <c:pt idx="1">
                  <c:v>1.49468584894095</c:v>
                </c:pt>
                <c:pt idx="2">
                  <c:v>1.7381268666979299</c:v>
                </c:pt>
                <c:pt idx="3">
                  <c:v>1.7871523243721701</c:v>
                </c:pt>
                <c:pt idx="4">
                  <c:v>1.93272020875432</c:v>
                </c:pt>
                <c:pt idx="5">
                  <c:v>1.9342341654964501</c:v>
                </c:pt>
                <c:pt idx="6">
                  <c:v>1.94180089205143</c:v>
                </c:pt>
                <c:pt idx="7">
                  <c:v>1.9730049154612901</c:v>
                </c:pt>
                <c:pt idx="8">
                  <c:v>1.9826666878428101</c:v>
                </c:pt>
                <c:pt idx="9">
                  <c:v>1.9884175368604</c:v>
                </c:pt>
                <c:pt idx="10">
                  <c:v>2.1138383311723601</c:v>
                </c:pt>
                <c:pt idx="11">
                  <c:v>2.11836077097739</c:v>
                </c:pt>
                <c:pt idx="12">
                  <c:v>2.1478806118709901</c:v>
                </c:pt>
                <c:pt idx="13">
                  <c:v>2.1740673617115398</c:v>
                </c:pt>
                <c:pt idx="14">
                  <c:v>2.1767858387330201</c:v>
                </c:pt>
                <c:pt idx="15">
                  <c:v>2.1786479645338002</c:v>
                </c:pt>
                <c:pt idx="16">
                  <c:v>2.1883172391707002</c:v>
                </c:pt>
                <c:pt idx="17">
                  <c:v>2.1928908924228501</c:v>
                </c:pt>
                <c:pt idx="18">
                  <c:v>2.20205703972991</c:v>
                </c:pt>
                <c:pt idx="19">
                  <c:v>2.29578559225682</c:v>
                </c:pt>
                <c:pt idx="20">
                  <c:v>2.3346771755396798</c:v>
                </c:pt>
                <c:pt idx="21">
                  <c:v>2.34762524891699</c:v>
                </c:pt>
                <c:pt idx="22">
                  <c:v>2.3942847847653299</c:v>
                </c:pt>
                <c:pt idx="23">
                  <c:v>2.3980188741772102</c:v>
                </c:pt>
                <c:pt idx="24">
                  <c:v>2.4363844721750798</c:v>
                </c:pt>
                <c:pt idx="25">
                  <c:v>2.52344360090733</c:v>
                </c:pt>
                <c:pt idx="26">
                  <c:v>2.5501692639398201</c:v>
                </c:pt>
                <c:pt idx="27">
                  <c:v>2.5533493054797098</c:v>
                </c:pt>
                <c:pt idx="28">
                  <c:v>2.5961769992036801</c:v>
                </c:pt>
                <c:pt idx="29">
                  <c:v>2.6345423438431199</c:v>
                </c:pt>
                <c:pt idx="30">
                  <c:v>2.66323108512724</c:v>
                </c:pt>
                <c:pt idx="31">
                  <c:v>2.6752820500306602</c:v>
                </c:pt>
                <c:pt idx="32">
                  <c:v>2.7461253784078101</c:v>
                </c:pt>
                <c:pt idx="33">
                  <c:v>2.7793950536516601</c:v>
                </c:pt>
                <c:pt idx="34">
                  <c:v>2.7896405883642501</c:v>
                </c:pt>
                <c:pt idx="35">
                  <c:v>2.82631944295722</c:v>
                </c:pt>
                <c:pt idx="36">
                  <c:v>2.82689288140898</c:v>
                </c:pt>
                <c:pt idx="37">
                  <c:v>2.8423593077925902</c:v>
                </c:pt>
                <c:pt idx="38">
                  <c:v>2.8775834642445801</c:v>
                </c:pt>
                <c:pt idx="39">
                  <c:v>2.88529541443111</c:v>
                </c:pt>
                <c:pt idx="40">
                  <c:v>2.9001684486892798</c:v>
                </c:pt>
                <c:pt idx="41">
                  <c:v>2.9078084393312902</c:v>
                </c:pt>
                <c:pt idx="42">
                  <c:v>2.9168923927146402</c:v>
                </c:pt>
                <c:pt idx="43">
                  <c:v>2.9264561248849401</c:v>
                </c:pt>
                <c:pt idx="44">
                  <c:v>2.9672263970250299</c:v>
                </c:pt>
                <c:pt idx="45">
                  <c:v>3.0250776036929699</c:v>
                </c:pt>
                <c:pt idx="46">
                  <c:v>3.0726571418223001</c:v>
                </c:pt>
                <c:pt idx="47">
                  <c:v>3.0916303719009202</c:v>
                </c:pt>
                <c:pt idx="48">
                  <c:v>3.1775001108082299</c:v>
                </c:pt>
                <c:pt idx="49">
                  <c:v>3.2163355802847899</c:v>
                </c:pt>
              </c:numCache>
            </c:numRef>
          </c:val>
          <c:extLst>
            <c:ext xmlns:c16="http://schemas.microsoft.com/office/drawing/2014/chart" uri="{C3380CC4-5D6E-409C-BE32-E72D297353CC}">
              <c16:uniqueId val="{00000000-771B-4E7B-AD97-5820195E0DB3}"/>
            </c:ext>
          </c:extLst>
        </c:ser>
        <c:dLbls>
          <c:showLegendKey val="0"/>
          <c:showVal val="0"/>
          <c:showCatName val="0"/>
          <c:showSerName val="0"/>
          <c:showPercent val="0"/>
          <c:showBubbleSize val="0"/>
        </c:dLbls>
        <c:gapWidth val="219"/>
        <c:overlap val="-27"/>
        <c:axId val="1413045983"/>
        <c:axId val="1413046463"/>
      </c:barChart>
      <c:catAx>
        <c:axId val="1413045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3046463"/>
        <c:crosses val="autoZero"/>
        <c:auto val="1"/>
        <c:lblAlgn val="ctr"/>
        <c:lblOffset val="100"/>
        <c:noMultiLvlLbl val="0"/>
      </c:catAx>
      <c:valAx>
        <c:axId val="14130464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413045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sz="1800" dirty="0"/>
              <a:t>Commercial</a:t>
            </a:r>
            <a:r>
              <a:rPr lang="en-US" sz="1800" baseline="0" dirty="0"/>
              <a:t> </a:t>
            </a:r>
            <a:r>
              <a:rPr lang="en-US" sz="1800" dirty="0"/>
              <a:t>Inpatient &amp; Outpatient Hospital Prices without Physician Payment as a % of Medicare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8187168645052285E-2"/>
          <c:y val="0.15667049143296641"/>
          <c:w val="0.93665277446946582"/>
          <c:h val="0.77139315809754871"/>
        </c:manualLayout>
      </c:layout>
      <c:barChart>
        <c:barDir val="col"/>
        <c:grouping val="clustered"/>
        <c:varyColors val="0"/>
        <c:ser>
          <c:idx val="0"/>
          <c:order val="0"/>
          <c:tx>
            <c:strRef>
              <c:f>States!$B$346</c:f>
              <c:strCache>
                <c:ptCount val="1"/>
                <c:pt idx="0">
                  <c:v>Total Facility </c:v>
                </c:pt>
              </c:strCache>
            </c:strRef>
          </c:tx>
          <c:spPr>
            <a:solidFill>
              <a:schemeClr val="accent1"/>
            </a:solidFill>
            <a:ln>
              <a:noFill/>
            </a:ln>
            <a:effectLst/>
          </c:spPr>
          <c:invertIfNegative val="0"/>
          <c:dPt>
            <c:idx val="20"/>
            <c:invertIfNegative val="0"/>
            <c:bubble3D val="0"/>
            <c:spPr>
              <a:solidFill>
                <a:srgbClr val="2C567A"/>
              </a:solidFill>
              <a:ln>
                <a:solidFill>
                  <a:srgbClr val="2C567A"/>
                </a:solidFill>
              </a:ln>
              <a:effectLst/>
            </c:spPr>
            <c:extLst>
              <c:ext xmlns:c16="http://schemas.microsoft.com/office/drawing/2014/chart" uri="{C3380CC4-5D6E-409C-BE32-E72D297353CC}">
                <c16:uniqueId val="{00000001-89D1-45B7-8D6F-FEF4BECA80D5}"/>
              </c:ext>
            </c:extLst>
          </c:dPt>
          <c:dPt>
            <c:idx val="46"/>
            <c:invertIfNegative val="0"/>
            <c:bubble3D val="0"/>
            <c:spPr>
              <a:solidFill>
                <a:srgbClr val="FE9103"/>
              </a:solidFill>
              <a:ln>
                <a:solidFill>
                  <a:srgbClr val="FE9103"/>
                </a:solidFill>
              </a:ln>
              <a:effectLst/>
            </c:spPr>
            <c:extLst>
              <c:ext xmlns:c16="http://schemas.microsoft.com/office/drawing/2014/chart" uri="{C3380CC4-5D6E-409C-BE32-E72D297353CC}">
                <c16:uniqueId val="{00000000-7684-4E3E-88F8-A258A8727B25}"/>
              </c:ext>
            </c:extLst>
          </c:dPt>
          <c:cat>
            <c:strRef>
              <c:f>States!$A$347:$A$396</c:f>
              <c:strCache>
                <c:ptCount val="50"/>
                <c:pt idx="0">
                  <c:v>HI</c:v>
                </c:pt>
                <c:pt idx="1">
                  <c:v>AR</c:v>
                </c:pt>
                <c:pt idx="2">
                  <c:v>WA</c:v>
                </c:pt>
                <c:pt idx="3">
                  <c:v>MA</c:v>
                </c:pt>
                <c:pt idx="4">
                  <c:v>IA</c:v>
                </c:pt>
                <c:pt idx="5">
                  <c:v>MS</c:v>
                </c:pt>
                <c:pt idx="6">
                  <c:v>RI</c:v>
                </c:pt>
                <c:pt idx="7">
                  <c:v>MI</c:v>
                </c:pt>
                <c:pt idx="8">
                  <c:v>UT</c:v>
                </c:pt>
                <c:pt idx="9">
                  <c:v>ND</c:v>
                </c:pt>
                <c:pt idx="10">
                  <c:v>OK</c:v>
                </c:pt>
                <c:pt idx="11">
                  <c:v>VT</c:v>
                </c:pt>
                <c:pt idx="12">
                  <c:v>OR</c:v>
                </c:pt>
                <c:pt idx="13">
                  <c:v>SD</c:v>
                </c:pt>
                <c:pt idx="14">
                  <c:v>CT</c:v>
                </c:pt>
                <c:pt idx="15">
                  <c:v>TN</c:v>
                </c:pt>
                <c:pt idx="16">
                  <c:v>KY</c:v>
                </c:pt>
                <c:pt idx="17">
                  <c:v>NJ</c:v>
                </c:pt>
                <c:pt idx="18">
                  <c:v>NH</c:v>
                </c:pt>
                <c:pt idx="19">
                  <c:v>AL</c:v>
                </c:pt>
                <c:pt idx="20">
                  <c:v>LA</c:v>
                </c:pt>
                <c:pt idx="21">
                  <c:v>ID</c:v>
                </c:pt>
                <c:pt idx="22">
                  <c:v>PA</c:v>
                </c:pt>
                <c:pt idx="23">
                  <c:v>MT</c:v>
                </c:pt>
                <c:pt idx="24">
                  <c:v>DC</c:v>
                </c:pt>
                <c:pt idx="25">
                  <c:v>AK</c:v>
                </c:pt>
                <c:pt idx="26">
                  <c:v>TX</c:v>
                </c:pt>
                <c:pt idx="27">
                  <c:v>IL</c:v>
                </c:pt>
                <c:pt idx="28">
                  <c:v>MO</c:v>
                </c:pt>
                <c:pt idx="29">
                  <c:v>NY</c:v>
                </c:pt>
                <c:pt idx="30">
                  <c:v>NC</c:v>
                </c:pt>
                <c:pt idx="31">
                  <c:v>NV</c:v>
                </c:pt>
                <c:pt idx="32">
                  <c:v>MN</c:v>
                </c:pt>
                <c:pt idx="33">
                  <c:v>OH</c:v>
                </c:pt>
                <c:pt idx="34">
                  <c:v>WI</c:v>
                </c:pt>
                <c:pt idx="35">
                  <c:v>ME</c:v>
                </c:pt>
                <c:pt idx="36">
                  <c:v>NE</c:v>
                </c:pt>
                <c:pt idx="37">
                  <c:v>CO</c:v>
                </c:pt>
                <c:pt idx="38">
                  <c:v>VA</c:v>
                </c:pt>
                <c:pt idx="39">
                  <c:v>WY</c:v>
                </c:pt>
                <c:pt idx="40">
                  <c:v>NM</c:v>
                </c:pt>
                <c:pt idx="41">
                  <c:v>CA</c:v>
                </c:pt>
                <c:pt idx="42">
                  <c:v>AZ</c:v>
                </c:pt>
                <c:pt idx="43">
                  <c:v>GA</c:v>
                </c:pt>
                <c:pt idx="44">
                  <c:v>KS</c:v>
                </c:pt>
                <c:pt idx="45">
                  <c:v>DE</c:v>
                </c:pt>
                <c:pt idx="46">
                  <c:v>IN</c:v>
                </c:pt>
                <c:pt idx="47">
                  <c:v>FL</c:v>
                </c:pt>
                <c:pt idx="48">
                  <c:v>WV</c:v>
                </c:pt>
                <c:pt idx="49">
                  <c:v>SC</c:v>
                </c:pt>
              </c:strCache>
            </c:strRef>
          </c:cat>
          <c:val>
            <c:numRef>
              <c:f>States!$B$347:$B$396</c:f>
              <c:numCache>
                <c:formatCode>0%</c:formatCode>
                <c:ptCount val="50"/>
                <c:pt idx="0">
                  <c:v>1.4349446936641825</c:v>
                </c:pt>
                <c:pt idx="1">
                  <c:v>1.5261937803900283</c:v>
                </c:pt>
                <c:pt idx="2">
                  <c:v>1.7588365531794077</c:v>
                </c:pt>
                <c:pt idx="3">
                  <c:v>1.8231108045899871</c:v>
                </c:pt>
                <c:pt idx="4">
                  <c:v>1.9792522104492791</c:v>
                </c:pt>
                <c:pt idx="5">
                  <c:v>1.9792855552858171</c:v>
                </c:pt>
                <c:pt idx="6">
                  <c:v>1.9981080324304852</c:v>
                </c:pt>
                <c:pt idx="7">
                  <c:v>2.0349174578351654</c:v>
                </c:pt>
                <c:pt idx="8">
                  <c:v>2.0403450746880916</c:v>
                </c:pt>
                <c:pt idx="9">
                  <c:v>2.1237136384961359</c:v>
                </c:pt>
                <c:pt idx="10">
                  <c:v>2.1265279838238755</c:v>
                </c:pt>
                <c:pt idx="11">
                  <c:v>2.1470097191057631</c:v>
                </c:pt>
                <c:pt idx="12">
                  <c:v>2.2245483369280485</c:v>
                </c:pt>
                <c:pt idx="13">
                  <c:v>2.2490448778629197</c:v>
                </c:pt>
                <c:pt idx="14">
                  <c:v>2.2516335823905926</c:v>
                </c:pt>
                <c:pt idx="15">
                  <c:v>2.2670596305413921</c:v>
                </c:pt>
                <c:pt idx="16">
                  <c:v>2.3050069361489203</c:v>
                </c:pt>
                <c:pt idx="17">
                  <c:v>2.3512194861324192</c:v>
                </c:pt>
                <c:pt idx="18">
                  <c:v>2.3677035005528952</c:v>
                </c:pt>
                <c:pt idx="19">
                  <c:v>2.448743848856894</c:v>
                </c:pt>
                <c:pt idx="20">
                  <c:v>2.4877499809105483</c:v>
                </c:pt>
                <c:pt idx="21">
                  <c:v>2.5363425424938453</c:v>
                </c:pt>
                <c:pt idx="22">
                  <c:v>2.5426447731945832</c:v>
                </c:pt>
                <c:pt idx="23">
                  <c:v>2.5826270177027553</c:v>
                </c:pt>
                <c:pt idx="24">
                  <c:v>2.5913899185079865</c:v>
                </c:pt>
                <c:pt idx="25">
                  <c:v>2.6024474145948333</c:v>
                </c:pt>
                <c:pt idx="26">
                  <c:v>2.7124911873276991</c:v>
                </c:pt>
                <c:pt idx="27">
                  <c:v>2.7453896461573657</c:v>
                </c:pt>
                <c:pt idx="28">
                  <c:v>2.7681129664772799</c:v>
                </c:pt>
                <c:pt idx="29">
                  <c:v>2.7835218802485548</c:v>
                </c:pt>
                <c:pt idx="30">
                  <c:v>2.8034689649728071</c:v>
                </c:pt>
                <c:pt idx="31">
                  <c:v>2.8492627797847718</c:v>
                </c:pt>
                <c:pt idx="32">
                  <c:v>2.853255226625095</c:v>
                </c:pt>
                <c:pt idx="33">
                  <c:v>2.8914643648619549</c:v>
                </c:pt>
                <c:pt idx="34">
                  <c:v>2.9253119865208643</c:v>
                </c:pt>
                <c:pt idx="35">
                  <c:v>2.9641790836929016</c:v>
                </c:pt>
                <c:pt idx="36">
                  <c:v>2.9960189207784365</c:v>
                </c:pt>
                <c:pt idx="37">
                  <c:v>3.0352029251540573</c:v>
                </c:pt>
                <c:pt idx="38">
                  <c:v>3.0601912350510365</c:v>
                </c:pt>
                <c:pt idx="39">
                  <c:v>3.0894986922741858</c:v>
                </c:pt>
                <c:pt idx="40">
                  <c:v>3.1304745510300496</c:v>
                </c:pt>
                <c:pt idx="41">
                  <c:v>3.1306679716771186</c:v>
                </c:pt>
                <c:pt idx="42">
                  <c:v>3.135026504438426</c:v>
                </c:pt>
                <c:pt idx="43">
                  <c:v>3.1426116593472546</c:v>
                </c:pt>
                <c:pt idx="44">
                  <c:v>3.1600311269839247</c:v>
                </c:pt>
                <c:pt idx="45">
                  <c:v>3.2173259953229629</c:v>
                </c:pt>
                <c:pt idx="46">
                  <c:v>3.2951057467037694</c:v>
                </c:pt>
                <c:pt idx="47">
                  <c:v>3.4480453027372091</c:v>
                </c:pt>
                <c:pt idx="48">
                  <c:v>3.4783297934013713</c:v>
                </c:pt>
                <c:pt idx="49">
                  <c:v>3.5186658993065834</c:v>
                </c:pt>
              </c:numCache>
            </c:numRef>
          </c:val>
          <c:extLst>
            <c:ext xmlns:c16="http://schemas.microsoft.com/office/drawing/2014/chart" uri="{C3380CC4-5D6E-409C-BE32-E72D297353CC}">
              <c16:uniqueId val="{00000000-89D1-45B7-8D6F-FEF4BECA80D5}"/>
            </c:ext>
          </c:extLst>
        </c:ser>
        <c:dLbls>
          <c:showLegendKey val="0"/>
          <c:showVal val="0"/>
          <c:showCatName val="0"/>
          <c:showSerName val="0"/>
          <c:showPercent val="0"/>
          <c:showBubbleSize val="0"/>
        </c:dLbls>
        <c:gapWidth val="219"/>
        <c:overlap val="-27"/>
        <c:axId val="1721336815"/>
        <c:axId val="2048337903"/>
      </c:barChart>
      <c:catAx>
        <c:axId val="1721336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48337903"/>
        <c:crosses val="autoZero"/>
        <c:auto val="1"/>
        <c:lblAlgn val="ctr"/>
        <c:lblOffset val="100"/>
        <c:noMultiLvlLbl val="0"/>
      </c:catAx>
      <c:valAx>
        <c:axId val="20483379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21336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800" b="0" i="0" u="none" strike="noStrike" kern="1200" spc="0" baseline="0" dirty="0">
                <a:solidFill>
                  <a:prstClr val="black"/>
                </a:solidFill>
              </a:rPr>
              <a:t>Commercial Inpatient Hospital Prices without Physician Payment as a % of Medicare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States!$B$235</c:f>
              <c:strCache>
                <c:ptCount val="1"/>
                <c:pt idx="0">
                  <c:v>Relative price, inpatient facility</c:v>
                </c:pt>
              </c:strCache>
            </c:strRef>
          </c:tx>
          <c:spPr>
            <a:solidFill>
              <a:schemeClr val="accent1"/>
            </a:solidFill>
            <a:ln>
              <a:noFill/>
            </a:ln>
            <a:effectLst/>
          </c:spPr>
          <c:invertIfNegative val="0"/>
          <c:dPt>
            <c:idx val="23"/>
            <c:invertIfNegative val="0"/>
            <c:bubble3D val="0"/>
            <c:spPr>
              <a:solidFill>
                <a:srgbClr val="2C567A"/>
              </a:solidFill>
              <a:ln>
                <a:solidFill>
                  <a:srgbClr val="2C567A"/>
                </a:solidFill>
              </a:ln>
              <a:effectLst/>
            </c:spPr>
            <c:extLst>
              <c:ext xmlns:c16="http://schemas.microsoft.com/office/drawing/2014/chart" uri="{C3380CC4-5D6E-409C-BE32-E72D297353CC}">
                <c16:uniqueId val="{00000001-C852-445C-B675-BAE781528C6D}"/>
              </c:ext>
            </c:extLst>
          </c:dPt>
          <c:dPt>
            <c:idx val="46"/>
            <c:invertIfNegative val="0"/>
            <c:bubble3D val="0"/>
            <c:spPr>
              <a:solidFill>
                <a:srgbClr val="FE9103"/>
              </a:solidFill>
              <a:ln>
                <a:solidFill>
                  <a:srgbClr val="FE9103"/>
                </a:solidFill>
              </a:ln>
              <a:effectLst/>
            </c:spPr>
            <c:extLst>
              <c:ext xmlns:c16="http://schemas.microsoft.com/office/drawing/2014/chart" uri="{C3380CC4-5D6E-409C-BE32-E72D297353CC}">
                <c16:uniqueId val="{00000000-11E2-4BBE-B433-A158CE854C58}"/>
              </c:ext>
            </c:extLst>
          </c:dPt>
          <c:cat>
            <c:strRef>
              <c:f>States!$A$236:$A$285</c:f>
              <c:strCache>
                <c:ptCount val="50"/>
                <c:pt idx="0">
                  <c:v>VT</c:v>
                </c:pt>
                <c:pt idx="1">
                  <c:v>MS</c:v>
                </c:pt>
                <c:pt idx="2">
                  <c:v>AR</c:v>
                </c:pt>
                <c:pt idx="3">
                  <c:v>UT</c:v>
                </c:pt>
                <c:pt idx="4">
                  <c:v>MA</c:v>
                </c:pt>
                <c:pt idx="5">
                  <c:v>IA</c:v>
                </c:pt>
                <c:pt idx="6">
                  <c:v>NH</c:v>
                </c:pt>
                <c:pt idx="7">
                  <c:v>OK</c:v>
                </c:pt>
                <c:pt idx="8">
                  <c:v>HI</c:v>
                </c:pt>
                <c:pt idx="9">
                  <c:v>RI</c:v>
                </c:pt>
                <c:pt idx="10">
                  <c:v>CT</c:v>
                </c:pt>
                <c:pt idx="11">
                  <c:v>AK</c:v>
                </c:pt>
                <c:pt idx="12">
                  <c:v>WA</c:v>
                </c:pt>
                <c:pt idx="13">
                  <c:v>NC</c:v>
                </c:pt>
                <c:pt idx="14">
                  <c:v>PA</c:v>
                </c:pt>
                <c:pt idx="15">
                  <c:v>MI</c:v>
                </c:pt>
                <c:pt idx="16">
                  <c:v>TN</c:v>
                </c:pt>
                <c:pt idx="17">
                  <c:v>SD</c:v>
                </c:pt>
                <c:pt idx="18">
                  <c:v>IL</c:v>
                </c:pt>
                <c:pt idx="19">
                  <c:v>KY</c:v>
                </c:pt>
                <c:pt idx="20">
                  <c:v>OR</c:v>
                </c:pt>
                <c:pt idx="21">
                  <c:v>WY</c:v>
                </c:pt>
                <c:pt idx="22">
                  <c:v>TX</c:v>
                </c:pt>
                <c:pt idx="23">
                  <c:v>LA</c:v>
                </c:pt>
                <c:pt idx="24">
                  <c:v>NJ</c:v>
                </c:pt>
                <c:pt idx="25">
                  <c:v>MO</c:v>
                </c:pt>
                <c:pt idx="26">
                  <c:v>ND</c:v>
                </c:pt>
                <c:pt idx="27">
                  <c:v>NM</c:v>
                </c:pt>
                <c:pt idx="28">
                  <c:v>DC</c:v>
                </c:pt>
                <c:pt idx="29">
                  <c:v>NE</c:v>
                </c:pt>
                <c:pt idx="30">
                  <c:v>WI</c:v>
                </c:pt>
                <c:pt idx="31">
                  <c:v>AL</c:v>
                </c:pt>
                <c:pt idx="32">
                  <c:v>ME</c:v>
                </c:pt>
                <c:pt idx="33">
                  <c:v>MN</c:v>
                </c:pt>
                <c:pt idx="34">
                  <c:v>OH</c:v>
                </c:pt>
                <c:pt idx="35">
                  <c:v>CA</c:v>
                </c:pt>
                <c:pt idx="36">
                  <c:v>ID</c:v>
                </c:pt>
                <c:pt idx="37">
                  <c:v>NV</c:v>
                </c:pt>
                <c:pt idx="38">
                  <c:v>NY</c:v>
                </c:pt>
                <c:pt idx="39">
                  <c:v>DE</c:v>
                </c:pt>
                <c:pt idx="40">
                  <c:v>MT</c:v>
                </c:pt>
                <c:pt idx="41">
                  <c:v>CO</c:v>
                </c:pt>
                <c:pt idx="42">
                  <c:v>VA</c:v>
                </c:pt>
                <c:pt idx="43">
                  <c:v>AZ</c:v>
                </c:pt>
                <c:pt idx="44">
                  <c:v>SC</c:v>
                </c:pt>
                <c:pt idx="45">
                  <c:v>GA</c:v>
                </c:pt>
                <c:pt idx="46">
                  <c:v>IN</c:v>
                </c:pt>
                <c:pt idx="47">
                  <c:v>WV</c:v>
                </c:pt>
                <c:pt idx="48">
                  <c:v>FL</c:v>
                </c:pt>
                <c:pt idx="49">
                  <c:v>KS</c:v>
                </c:pt>
              </c:strCache>
            </c:strRef>
          </c:cat>
          <c:val>
            <c:numRef>
              <c:f>States!$B$236:$B$285</c:f>
              <c:numCache>
                <c:formatCode>0%</c:formatCode>
                <c:ptCount val="50"/>
                <c:pt idx="0">
                  <c:v>1.61563388150412</c:v>
                </c:pt>
                <c:pt idx="1">
                  <c:v>1.6327174327796301</c:v>
                </c:pt>
                <c:pt idx="2">
                  <c:v>1.6765634992923799</c:v>
                </c:pt>
                <c:pt idx="3">
                  <c:v>1.7570343951081999</c:v>
                </c:pt>
                <c:pt idx="4">
                  <c:v>1.8037303417351001</c:v>
                </c:pt>
                <c:pt idx="5">
                  <c:v>1.80436798785346</c:v>
                </c:pt>
                <c:pt idx="6">
                  <c:v>1.87810822094546</c:v>
                </c:pt>
                <c:pt idx="7">
                  <c:v>1.90451795938713</c:v>
                </c:pt>
                <c:pt idx="8">
                  <c:v>2.0035309407114998</c:v>
                </c:pt>
                <c:pt idx="9">
                  <c:v>2.0238463391107699</c:v>
                </c:pt>
                <c:pt idx="10">
                  <c:v>2.09102958966603</c:v>
                </c:pt>
                <c:pt idx="11">
                  <c:v>2.1235521844560199</c:v>
                </c:pt>
                <c:pt idx="12">
                  <c:v>2.1444871766825302</c:v>
                </c:pt>
                <c:pt idx="13">
                  <c:v>2.1573736459705199</c:v>
                </c:pt>
                <c:pt idx="14">
                  <c:v>2.17443373712472</c:v>
                </c:pt>
                <c:pt idx="15">
                  <c:v>2.19894780388791</c:v>
                </c:pt>
                <c:pt idx="16">
                  <c:v>2.2093281479395799</c:v>
                </c:pt>
                <c:pt idx="17">
                  <c:v>2.2137018557269701</c:v>
                </c:pt>
                <c:pt idx="18">
                  <c:v>2.2271194991661698</c:v>
                </c:pt>
                <c:pt idx="19">
                  <c:v>2.2289828635284401</c:v>
                </c:pt>
                <c:pt idx="20">
                  <c:v>2.2564989515292599</c:v>
                </c:pt>
                <c:pt idx="21">
                  <c:v>2.2570611909615099</c:v>
                </c:pt>
                <c:pt idx="22">
                  <c:v>2.3620684656537998</c:v>
                </c:pt>
                <c:pt idx="23">
                  <c:v>2.3768511828590899</c:v>
                </c:pt>
                <c:pt idx="24">
                  <c:v>2.40045407839321</c:v>
                </c:pt>
                <c:pt idx="25">
                  <c:v>2.4464190143796598</c:v>
                </c:pt>
                <c:pt idx="26">
                  <c:v>2.45860654028735</c:v>
                </c:pt>
                <c:pt idx="27">
                  <c:v>2.5271036746092501</c:v>
                </c:pt>
                <c:pt idx="28">
                  <c:v>2.5538947451254299</c:v>
                </c:pt>
                <c:pt idx="29">
                  <c:v>2.57522568966677</c:v>
                </c:pt>
                <c:pt idx="30">
                  <c:v>2.5949885490837898</c:v>
                </c:pt>
                <c:pt idx="31">
                  <c:v>2.5969396431880201</c:v>
                </c:pt>
                <c:pt idx="32">
                  <c:v>2.6068204499797698</c:v>
                </c:pt>
                <c:pt idx="33">
                  <c:v>2.6449291166628601</c:v>
                </c:pt>
                <c:pt idx="34">
                  <c:v>2.6528732537375301</c:v>
                </c:pt>
                <c:pt idx="35">
                  <c:v>2.65873724633839</c:v>
                </c:pt>
                <c:pt idx="36">
                  <c:v>2.66242787903529</c:v>
                </c:pt>
                <c:pt idx="37">
                  <c:v>2.7357008754705698</c:v>
                </c:pt>
                <c:pt idx="38">
                  <c:v>2.7359462709616</c:v>
                </c:pt>
                <c:pt idx="39">
                  <c:v>2.8089462900767201</c:v>
                </c:pt>
                <c:pt idx="40">
                  <c:v>2.8207517384453999</c:v>
                </c:pt>
                <c:pt idx="41">
                  <c:v>2.8440821547703101</c:v>
                </c:pt>
                <c:pt idx="42">
                  <c:v>2.8633068734592899</c:v>
                </c:pt>
                <c:pt idx="43">
                  <c:v>2.9112950602396901</c:v>
                </c:pt>
                <c:pt idx="44">
                  <c:v>2.9250016474300899</c:v>
                </c:pt>
                <c:pt idx="45">
                  <c:v>2.93930781132745</c:v>
                </c:pt>
                <c:pt idx="46">
                  <c:v>2.98456218251382</c:v>
                </c:pt>
                <c:pt idx="47">
                  <c:v>3.0638690230308598</c:v>
                </c:pt>
                <c:pt idx="48">
                  <c:v>3.12073315209993</c:v>
                </c:pt>
                <c:pt idx="49">
                  <c:v>3.2559636245366699</c:v>
                </c:pt>
              </c:numCache>
            </c:numRef>
          </c:val>
          <c:extLst>
            <c:ext xmlns:c16="http://schemas.microsoft.com/office/drawing/2014/chart" uri="{C3380CC4-5D6E-409C-BE32-E72D297353CC}">
              <c16:uniqueId val="{00000000-C852-445C-B675-BAE781528C6D}"/>
            </c:ext>
          </c:extLst>
        </c:ser>
        <c:dLbls>
          <c:showLegendKey val="0"/>
          <c:showVal val="0"/>
          <c:showCatName val="0"/>
          <c:showSerName val="0"/>
          <c:showPercent val="0"/>
          <c:showBubbleSize val="0"/>
        </c:dLbls>
        <c:gapWidth val="219"/>
        <c:overlap val="-27"/>
        <c:axId val="61870623"/>
        <c:axId val="61861983"/>
      </c:barChart>
      <c:catAx>
        <c:axId val="61870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861983"/>
        <c:crosses val="autoZero"/>
        <c:auto val="1"/>
        <c:lblAlgn val="ctr"/>
        <c:lblOffset val="100"/>
        <c:noMultiLvlLbl val="0"/>
      </c:catAx>
      <c:valAx>
        <c:axId val="61861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870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en-US" sz="1800" dirty="0"/>
              <a:t>Commercial Outpatient Hospital Prices without Physician Payment as a % of Medicare</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States!$B$291</c:f>
              <c:strCache>
                <c:ptCount val="1"/>
                <c:pt idx="0">
                  <c:v>Relative price, outpatient facility</c:v>
                </c:pt>
              </c:strCache>
            </c:strRef>
          </c:tx>
          <c:spPr>
            <a:solidFill>
              <a:schemeClr val="accent1"/>
            </a:solidFill>
            <a:ln>
              <a:noFill/>
            </a:ln>
            <a:effectLst/>
          </c:spPr>
          <c:invertIfNegative val="0"/>
          <c:dPt>
            <c:idx val="21"/>
            <c:invertIfNegative val="0"/>
            <c:bubble3D val="0"/>
            <c:spPr>
              <a:solidFill>
                <a:srgbClr val="2C567A"/>
              </a:solidFill>
              <a:ln>
                <a:solidFill>
                  <a:srgbClr val="2C567A"/>
                </a:solidFill>
              </a:ln>
              <a:effectLst/>
            </c:spPr>
            <c:extLst>
              <c:ext xmlns:c16="http://schemas.microsoft.com/office/drawing/2014/chart" uri="{C3380CC4-5D6E-409C-BE32-E72D297353CC}">
                <c16:uniqueId val="{00000001-D2B8-426A-A372-968D6A1D8A4C}"/>
              </c:ext>
            </c:extLst>
          </c:dPt>
          <c:dPt>
            <c:idx val="44"/>
            <c:invertIfNegative val="0"/>
            <c:bubble3D val="0"/>
            <c:spPr>
              <a:solidFill>
                <a:srgbClr val="FE9103"/>
              </a:solidFill>
              <a:ln>
                <a:solidFill>
                  <a:srgbClr val="FE9103"/>
                </a:solidFill>
              </a:ln>
              <a:effectLst/>
            </c:spPr>
            <c:extLst>
              <c:ext xmlns:c16="http://schemas.microsoft.com/office/drawing/2014/chart" uri="{C3380CC4-5D6E-409C-BE32-E72D297353CC}">
                <c16:uniqueId val="{00000000-9E8F-4755-B378-FEFC0030E935}"/>
              </c:ext>
            </c:extLst>
          </c:dPt>
          <c:cat>
            <c:strRef>
              <c:f>States!$A$292:$A$341</c:f>
              <c:strCache>
                <c:ptCount val="50"/>
                <c:pt idx="0">
                  <c:v>HI</c:v>
                </c:pt>
                <c:pt idx="1">
                  <c:v>AR</c:v>
                </c:pt>
                <c:pt idx="2">
                  <c:v>WA</c:v>
                </c:pt>
                <c:pt idx="3">
                  <c:v>AL</c:v>
                </c:pt>
                <c:pt idx="4">
                  <c:v>ND</c:v>
                </c:pt>
                <c:pt idx="5">
                  <c:v>MI</c:v>
                </c:pt>
                <c:pt idx="6">
                  <c:v>MA</c:v>
                </c:pt>
                <c:pt idx="7">
                  <c:v>RI</c:v>
                </c:pt>
                <c:pt idx="8">
                  <c:v>OR</c:v>
                </c:pt>
                <c:pt idx="9">
                  <c:v>IA</c:v>
                </c:pt>
                <c:pt idx="10">
                  <c:v>SD</c:v>
                </c:pt>
                <c:pt idx="11">
                  <c:v>NJ</c:v>
                </c:pt>
                <c:pt idx="12">
                  <c:v>UT</c:v>
                </c:pt>
                <c:pt idx="13">
                  <c:v>MT</c:v>
                </c:pt>
                <c:pt idx="14">
                  <c:v>TN</c:v>
                </c:pt>
                <c:pt idx="15">
                  <c:v>ID</c:v>
                </c:pt>
                <c:pt idx="16">
                  <c:v>OK</c:v>
                </c:pt>
                <c:pt idx="17">
                  <c:v>CT</c:v>
                </c:pt>
                <c:pt idx="18">
                  <c:v>MS</c:v>
                </c:pt>
                <c:pt idx="19">
                  <c:v>VT</c:v>
                </c:pt>
                <c:pt idx="20">
                  <c:v>KY</c:v>
                </c:pt>
                <c:pt idx="21">
                  <c:v>LA</c:v>
                </c:pt>
                <c:pt idx="22">
                  <c:v>NH</c:v>
                </c:pt>
                <c:pt idx="23">
                  <c:v>DC</c:v>
                </c:pt>
                <c:pt idx="24">
                  <c:v>NY</c:v>
                </c:pt>
                <c:pt idx="25">
                  <c:v>PA</c:v>
                </c:pt>
                <c:pt idx="26">
                  <c:v>KS</c:v>
                </c:pt>
                <c:pt idx="27">
                  <c:v>NV</c:v>
                </c:pt>
                <c:pt idx="28">
                  <c:v>MO</c:v>
                </c:pt>
                <c:pt idx="29">
                  <c:v>WI</c:v>
                </c:pt>
                <c:pt idx="30">
                  <c:v>OH</c:v>
                </c:pt>
                <c:pt idx="31">
                  <c:v>ME</c:v>
                </c:pt>
                <c:pt idx="32">
                  <c:v>AK</c:v>
                </c:pt>
                <c:pt idx="33">
                  <c:v>MN</c:v>
                </c:pt>
                <c:pt idx="34">
                  <c:v>CO</c:v>
                </c:pt>
                <c:pt idx="35">
                  <c:v>IL</c:v>
                </c:pt>
                <c:pt idx="36">
                  <c:v>AZ</c:v>
                </c:pt>
                <c:pt idx="37">
                  <c:v>TX</c:v>
                </c:pt>
                <c:pt idx="38">
                  <c:v>NE</c:v>
                </c:pt>
                <c:pt idx="39">
                  <c:v>GA</c:v>
                </c:pt>
                <c:pt idx="40">
                  <c:v>NC</c:v>
                </c:pt>
                <c:pt idx="41">
                  <c:v>DE</c:v>
                </c:pt>
                <c:pt idx="42">
                  <c:v>NM</c:v>
                </c:pt>
                <c:pt idx="43">
                  <c:v>VA</c:v>
                </c:pt>
                <c:pt idx="44">
                  <c:v>IN</c:v>
                </c:pt>
                <c:pt idx="45">
                  <c:v>WV</c:v>
                </c:pt>
                <c:pt idx="46">
                  <c:v>WY</c:v>
                </c:pt>
                <c:pt idx="47">
                  <c:v>FL</c:v>
                </c:pt>
                <c:pt idx="48">
                  <c:v>CA</c:v>
                </c:pt>
                <c:pt idx="49">
                  <c:v>SC</c:v>
                </c:pt>
              </c:strCache>
            </c:strRef>
          </c:cat>
          <c:val>
            <c:numRef>
              <c:f>States!$B$292:$B$341</c:f>
              <c:numCache>
                <c:formatCode>0.00%</c:formatCode>
                <c:ptCount val="50"/>
                <c:pt idx="0">
                  <c:v>1.1323633951780101</c:v>
                </c:pt>
                <c:pt idx="1">
                  <c:v>1.36090581293894</c:v>
                </c:pt>
                <c:pt idx="2">
                  <c:v>1.5175604435386201</c:v>
                </c:pt>
                <c:pt idx="3">
                  <c:v>1.59028470433771</c:v>
                </c:pt>
                <c:pt idx="4">
                  <c:v>1.81432969651162</c:v>
                </c:pt>
                <c:pt idx="5">
                  <c:v>1.8157803947903901</c:v>
                </c:pt>
                <c:pt idx="6">
                  <c:v>1.84803009311163</c:v>
                </c:pt>
                <c:pt idx="7">
                  <c:v>1.9656090271258899</c:v>
                </c:pt>
                <c:pt idx="8">
                  <c:v>2.1869434605059901</c:v>
                </c:pt>
                <c:pt idx="9">
                  <c:v>2.2824293193140202</c:v>
                </c:pt>
                <c:pt idx="10">
                  <c:v>2.29548804568326</c:v>
                </c:pt>
                <c:pt idx="11">
                  <c:v>2.3106451858269601</c:v>
                </c:pt>
                <c:pt idx="12">
                  <c:v>2.35088972209619</c:v>
                </c:pt>
                <c:pt idx="13">
                  <c:v>2.3881479691824299</c:v>
                </c:pt>
                <c:pt idx="14">
                  <c:v>2.4231683584282599</c:v>
                </c:pt>
                <c:pt idx="15">
                  <c:v>2.4427354982479299</c:v>
                </c:pt>
                <c:pt idx="16">
                  <c:v>2.5162359473154101</c:v>
                </c:pt>
                <c:pt idx="17">
                  <c:v>2.53402805304904</c:v>
                </c:pt>
                <c:pt idx="18">
                  <c:v>2.6092527114673199</c:v>
                </c:pt>
                <c:pt idx="19">
                  <c:v>2.6169760205864598</c:v>
                </c:pt>
                <c:pt idx="20">
                  <c:v>2.6503744877192501</c:v>
                </c:pt>
                <c:pt idx="21">
                  <c:v>2.66016118583596</c:v>
                </c:pt>
                <c:pt idx="22">
                  <c:v>2.6846071393356601</c:v>
                </c:pt>
                <c:pt idx="23">
                  <c:v>2.6914641635471601</c:v>
                </c:pt>
                <c:pt idx="24">
                  <c:v>2.8871354015584298</c:v>
                </c:pt>
                <c:pt idx="25">
                  <c:v>2.8945369017479901</c:v>
                </c:pt>
                <c:pt idx="26">
                  <c:v>3.0243982020272102</c:v>
                </c:pt>
                <c:pt idx="27">
                  <c:v>3.0507003586475498</c:v>
                </c:pt>
                <c:pt idx="28">
                  <c:v>3.18411421654391</c:v>
                </c:pt>
                <c:pt idx="29">
                  <c:v>3.2247991446581299</c:v>
                </c:pt>
                <c:pt idx="30">
                  <c:v>3.25716396411649</c:v>
                </c:pt>
                <c:pt idx="31">
                  <c:v>3.28912868571053</c:v>
                </c:pt>
                <c:pt idx="32">
                  <c:v>3.3107149315135702</c:v>
                </c:pt>
                <c:pt idx="33">
                  <c:v>3.3314808259762798</c:v>
                </c:pt>
                <c:pt idx="34">
                  <c:v>3.3316842183216999</c:v>
                </c:pt>
                <c:pt idx="35">
                  <c:v>3.4103164964792398</c:v>
                </c:pt>
                <c:pt idx="36">
                  <c:v>3.45527474997902</c:v>
                </c:pt>
                <c:pt idx="37">
                  <c:v>3.4603663918404601</c:v>
                </c:pt>
                <c:pt idx="38">
                  <c:v>3.4715512890820301</c:v>
                </c:pt>
                <c:pt idx="39">
                  <c:v>3.5315467205095898</c:v>
                </c:pt>
                <c:pt idx="40">
                  <c:v>3.6093743050540699</c:v>
                </c:pt>
                <c:pt idx="41">
                  <c:v>3.6895969655065501</c:v>
                </c:pt>
                <c:pt idx="42">
                  <c:v>3.79717201536319</c:v>
                </c:pt>
                <c:pt idx="43">
                  <c:v>3.8138647067475699</c:v>
                </c:pt>
                <c:pt idx="44">
                  <c:v>3.8601457143850499</c:v>
                </c:pt>
                <c:pt idx="45">
                  <c:v>4.0053687544904504</c:v>
                </c:pt>
                <c:pt idx="46">
                  <c:v>4.0987045287734398</c:v>
                </c:pt>
                <c:pt idx="47">
                  <c:v>4.15315082349146</c:v>
                </c:pt>
                <c:pt idx="48">
                  <c:v>4.1877637318727796</c:v>
                </c:pt>
                <c:pt idx="49">
                  <c:v>4.44908379585444</c:v>
                </c:pt>
              </c:numCache>
            </c:numRef>
          </c:val>
          <c:extLst>
            <c:ext xmlns:c16="http://schemas.microsoft.com/office/drawing/2014/chart" uri="{C3380CC4-5D6E-409C-BE32-E72D297353CC}">
              <c16:uniqueId val="{00000000-D2B8-426A-A372-968D6A1D8A4C}"/>
            </c:ext>
          </c:extLst>
        </c:ser>
        <c:dLbls>
          <c:showLegendKey val="0"/>
          <c:showVal val="0"/>
          <c:showCatName val="0"/>
          <c:showSerName val="0"/>
          <c:showPercent val="0"/>
          <c:showBubbleSize val="0"/>
        </c:dLbls>
        <c:gapWidth val="219"/>
        <c:overlap val="-27"/>
        <c:axId val="61876383"/>
        <c:axId val="61866303"/>
      </c:barChart>
      <c:catAx>
        <c:axId val="61876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866303"/>
        <c:crosses val="autoZero"/>
        <c:auto val="1"/>
        <c:lblAlgn val="ctr"/>
        <c:lblOffset val="100"/>
        <c:noMultiLvlLbl val="0"/>
      </c:catAx>
      <c:valAx>
        <c:axId val="618663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1876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solidFill>
                <a:latin typeface="+mn-lt"/>
                <a:ea typeface="+mn-ea"/>
                <a:cs typeface="+mn-cs"/>
              </a:defRPr>
            </a:pPr>
            <a:r>
              <a:rPr lang="en-US" sz="1800" dirty="0"/>
              <a:t>Commercial</a:t>
            </a:r>
            <a:r>
              <a:rPr lang="en-US" sz="1800" baseline="0" dirty="0"/>
              <a:t> </a:t>
            </a:r>
            <a:r>
              <a:rPr lang="en-US" sz="1800" dirty="0"/>
              <a:t>Inpatient &amp; Outpatient Physician Prices without Hospital Facility as a % of Medi</a:t>
            </a:r>
            <a:r>
              <a:rPr lang="en-US" sz="1800" baseline="0" dirty="0"/>
              <a:t>care</a:t>
            </a:r>
            <a:endParaRPr lang="en-US" sz="1800" dirty="0"/>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States!$B$177</c:f>
              <c:strCache>
                <c:ptCount val="1"/>
                <c:pt idx="0">
                  <c:v>Relative price, professional</c:v>
                </c:pt>
              </c:strCache>
            </c:strRef>
          </c:tx>
          <c:spPr>
            <a:solidFill>
              <a:schemeClr val="accent1"/>
            </a:solidFill>
            <a:ln>
              <a:noFill/>
            </a:ln>
            <a:effectLst/>
          </c:spPr>
          <c:invertIfNegative val="0"/>
          <c:dPt>
            <c:idx val="3"/>
            <c:invertIfNegative val="0"/>
            <c:bubble3D val="0"/>
            <c:spPr>
              <a:solidFill>
                <a:srgbClr val="FE9103"/>
              </a:solidFill>
              <a:ln>
                <a:solidFill>
                  <a:srgbClr val="FE9103"/>
                </a:solidFill>
              </a:ln>
              <a:effectLst/>
            </c:spPr>
            <c:extLst>
              <c:ext xmlns:c16="http://schemas.microsoft.com/office/drawing/2014/chart" uri="{C3380CC4-5D6E-409C-BE32-E72D297353CC}">
                <c16:uniqueId val="{00000000-E258-4322-899D-530C6CA42B96}"/>
              </c:ext>
            </c:extLst>
          </c:dPt>
          <c:dPt>
            <c:idx val="10"/>
            <c:invertIfNegative val="0"/>
            <c:bubble3D val="0"/>
            <c:spPr>
              <a:solidFill>
                <a:srgbClr val="2C567A"/>
              </a:solidFill>
              <a:ln>
                <a:solidFill>
                  <a:srgbClr val="2C567A"/>
                </a:solidFill>
              </a:ln>
              <a:effectLst/>
            </c:spPr>
            <c:extLst>
              <c:ext xmlns:c16="http://schemas.microsoft.com/office/drawing/2014/chart" uri="{C3380CC4-5D6E-409C-BE32-E72D297353CC}">
                <c16:uniqueId val="{00000001-AB6D-4186-8D73-E91E5117C3DF}"/>
              </c:ext>
            </c:extLst>
          </c:dPt>
          <c:cat>
            <c:strRef>
              <c:f>States!$A$178:$A$227</c:f>
              <c:strCache>
                <c:ptCount val="50"/>
                <c:pt idx="0">
                  <c:v>DE</c:v>
                </c:pt>
                <c:pt idx="1">
                  <c:v>KY</c:v>
                </c:pt>
                <c:pt idx="2">
                  <c:v>OK</c:v>
                </c:pt>
                <c:pt idx="3">
                  <c:v>IN</c:v>
                </c:pt>
                <c:pt idx="4">
                  <c:v>NH</c:v>
                </c:pt>
                <c:pt idx="5">
                  <c:v>AL</c:v>
                </c:pt>
                <c:pt idx="6">
                  <c:v>AR</c:v>
                </c:pt>
                <c:pt idx="7">
                  <c:v>PA</c:v>
                </c:pt>
                <c:pt idx="8">
                  <c:v>MI</c:v>
                </c:pt>
                <c:pt idx="9">
                  <c:v>VA</c:v>
                </c:pt>
                <c:pt idx="10">
                  <c:v>LA</c:v>
                </c:pt>
                <c:pt idx="11">
                  <c:v>NJ</c:v>
                </c:pt>
                <c:pt idx="12">
                  <c:v>NV</c:v>
                </c:pt>
                <c:pt idx="13">
                  <c:v>MT</c:v>
                </c:pt>
                <c:pt idx="14">
                  <c:v>MO</c:v>
                </c:pt>
                <c:pt idx="15">
                  <c:v>ME</c:v>
                </c:pt>
                <c:pt idx="16">
                  <c:v>KS</c:v>
                </c:pt>
                <c:pt idx="17">
                  <c:v>TX</c:v>
                </c:pt>
                <c:pt idx="18">
                  <c:v>RI</c:v>
                </c:pt>
                <c:pt idx="19">
                  <c:v>OH</c:v>
                </c:pt>
                <c:pt idx="20">
                  <c:v>DC</c:v>
                </c:pt>
                <c:pt idx="21">
                  <c:v>MA</c:v>
                </c:pt>
                <c:pt idx="22">
                  <c:v>WA</c:v>
                </c:pt>
                <c:pt idx="23">
                  <c:v>IL</c:v>
                </c:pt>
                <c:pt idx="24">
                  <c:v>ID</c:v>
                </c:pt>
                <c:pt idx="25">
                  <c:v>UT</c:v>
                </c:pt>
                <c:pt idx="26">
                  <c:v>CA</c:v>
                </c:pt>
                <c:pt idx="27">
                  <c:v>NY</c:v>
                </c:pt>
                <c:pt idx="28">
                  <c:v>MS</c:v>
                </c:pt>
                <c:pt idx="29">
                  <c:v>GA</c:v>
                </c:pt>
                <c:pt idx="30">
                  <c:v>FL</c:v>
                </c:pt>
                <c:pt idx="31">
                  <c:v>CT</c:v>
                </c:pt>
                <c:pt idx="32">
                  <c:v>SC</c:v>
                </c:pt>
                <c:pt idx="33">
                  <c:v>CO</c:v>
                </c:pt>
                <c:pt idx="34">
                  <c:v>WV</c:v>
                </c:pt>
                <c:pt idx="35">
                  <c:v>TN</c:v>
                </c:pt>
                <c:pt idx="36">
                  <c:v>NM</c:v>
                </c:pt>
                <c:pt idx="37">
                  <c:v>HI</c:v>
                </c:pt>
                <c:pt idx="38">
                  <c:v>SD</c:v>
                </c:pt>
                <c:pt idx="39">
                  <c:v>AZ</c:v>
                </c:pt>
                <c:pt idx="40">
                  <c:v>NE</c:v>
                </c:pt>
                <c:pt idx="41">
                  <c:v>NC</c:v>
                </c:pt>
                <c:pt idx="42">
                  <c:v>IA</c:v>
                </c:pt>
                <c:pt idx="43">
                  <c:v>OR</c:v>
                </c:pt>
                <c:pt idx="44">
                  <c:v>ND</c:v>
                </c:pt>
                <c:pt idx="45">
                  <c:v>VT</c:v>
                </c:pt>
                <c:pt idx="46">
                  <c:v>WY</c:v>
                </c:pt>
                <c:pt idx="47">
                  <c:v>MN</c:v>
                </c:pt>
                <c:pt idx="48">
                  <c:v>WI</c:v>
                </c:pt>
                <c:pt idx="49">
                  <c:v>AK</c:v>
                </c:pt>
              </c:strCache>
            </c:strRef>
          </c:cat>
          <c:val>
            <c:numRef>
              <c:f>States!$B$178:$B$227</c:f>
              <c:numCache>
                <c:formatCode>0.00%</c:formatCode>
                <c:ptCount val="50"/>
                <c:pt idx="0">
                  <c:v>1.1564497494864701</c:v>
                </c:pt>
                <c:pt idx="1">
                  <c:v>1.2033383954292001</c:v>
                </c:pt>
                <c:pt idx="2">
                  <c:v>1.2378104617639401</c:v>
                </c:pt>
                <c:pt idx="3">
                  <c:v>1.2614921590005701</c:v>
                </c:pt>
                <c:pt idx="4">
                  <c:v>1.2996527597362599</c:v>
                </c:pt>
                <c:pt idx="5">
                  <c:v>1.33276013959993</c:v>
                </c:pt>
                <c:pt idx="6">
                  <c:v>1.33832768151427</c:v>
                </c:pt>
                <c:pt idx="7">
                  <c:v>1.3441685775513701</c:v>
                </c:pt>
                <c:pt idx="8">
                  <c:v>1.3726829159232501</c:v>
                </c:pt>
                <c:pt idx="9">
                  <c:v>1.3957168807347</c:v>
                </c:pt>
                <c:pt idx="10">
                  <c:v>1.4334238306297</c:v>
                </c:pt>
                <c:pt idx="11">
                  <c:v>1.45179822153093</c:v>
                </c:pt>
                <c:pt idx="12">
                  <c:v>1.4938121070159001</c:v>
                </c:pt>
                <c:pt idx="13">
                  <c:v>1.50968974047642</c:v>
                </c:pt>
                <c:pt idx="14">
                  <c:v>1.5135996641912799</c:v>
                </c:pt>
                <c:pt idx="15">
                  <c:v>1.5185849179589199</c:v>
                </c:pt>
                <c:pt idx="16">
                  <c:v>1.54596693733391</c:v>
                </c:pt>
                <c:pt idx="17">
                  <c:v>1.5520459633121</c:v>
                </c:pt>
                <c:pt idx="18">
                  <c:v>1.5576615124825901</c:v>
                </c:pt>
                <c:pt idx="19">
                  <c:v>1.55883495794622</c:v>
                </c:pt>
                <c:pt idx="20">
                  <c:v>1.5688463759553699</c:v>
                </c:pt>
                <c:pt idx="21">
                  <c:v>1.57265239189239</c:v>
                </c:pt>
                <c:pt idx="22">
                  <c:v>1.6010928667250901</c:v>
                </c:pt>
                <c:pt idx="23">
                  <c:v>1.6053393564309</c:v>
                </c:pt>
                <c:pt idx="24">
                  <c:v>1.60969719836958</c:v>
                </c:pt>
                <c:pt idx="25">
                  <c:v>1.62319127008158</c:v>
                </c:pt>
                <c:pt idx="26">
                  <c:v>1.6481616596475701</c:v>
                </c:pt>
                <c:pt idx="27">
                  <c:v>1.65458882743779</c:v>
                </c:pt>
                <c:pt idx="28">
                  <c:v>1.67062794188871</c:v>
                </c:pt>
                <c:pt idx="29">
                  <c:v>1.67344484130426</c:v>
                </c:pt>
                <c:pt idx="30">
                  <c:v>1.6884989405725801</c:v>
                </c:pt>
                <c:pt idx="31">
                  <c:v>1.7084385789246801</c:v>
                </c:pt>
                <c:pt idx="32">
                  <c:v>1.7368700948795199</c:v>
                </c:pt>
                <c:pt idx="33">
                  <c:v>1.7392752425289599</c:v>
                </c:pt>
                <c:pt idx="34">
                  <c:v>1.7408729631842601</c:v>
                </c:pt>
                <c:pt idx="35">
                  <c:v>1.7462055389414799</c:v>
                </c:pt>
                <c:pt idx="36">
                  <c:v>1.7593011063119099</c:v>
                </c:pt>
                <c:pt idx="37">
                  <c:v>1.7906694329075701</c:v>
                </c:pt>
                <c:pt idx="38">
                  <c:v>1.80731057856461</c:v>
                </c:pt>
                <c:pt idx="39">
                  <c:v>1.8454505923546101</c:v>
                </c:pt>
                <c:pt idx="40">
                  <c:v>1.94300313967343</c:v>
                </c:pt>
                <c:pt idx="41">
                  <c:v>1.96304106576879</c:v>
                </c:pt>
                <c:pt idx="42">
                  <c:v>2.0071711144373001</c:v>
                </c:pt>
                <c:pt idx="43">
                  <c:v>2.03792789629175</c:v>
                </c:pt>
                <c:pt idx="44">
                  <c:v>2.06029781427431</c:v>
                </c:pt>
                <c:pt idx="45">
                  <c:v>2.1539513914625301</c:v>
                </c:pt>
                <c:pt idx="46">
                  <c:v>2.6556901452731299</c:v>
                </c:pt>
                <c:pt idx="47">
                  <c:v>3.7193564421915899</c:v>
                </c:pt>
                <c:pt idx="48">
                  <c:v>3.8449028164394501</c:v>
                </c:pt>
                <c:pt idx="49">
                  <c:v>4.1083514862478099</c:v>
                </c:pt>
              </c:numCache>
            </c:numRef>
          </c:val>
          <c:extLst>
            <c:ext xmlns:c16="http://schemas.microsoft.com/office/drawing/2014/chart" uri="{C3380CC4-5D6E-409C-BE32-E72D297353CC}">
              <c16:uniqueId val="{00000000-AB6D-4186-8D73-E91E5117C3DF}"/>
            </c:ext>
          </c:extLst>
        </c:ser>
        <c:dLbls>
          <c:showLegendKey val="0"/>
          <c:showVal val="0"/>
          <c:showCatName val="0"/>
          <c:showSerName val="0"/>
          <c:showPercent val="0"/>
          <c:showBubbleSize val="0"/>
        </c:dLbls>
        <c:gapWidth val="219"/>
        <c:overlap val="-27"/>
        <c:axId val="61859583"/>
        <c:axId val="61867263"/>
      </c:barChart>
      <c:catAx>
        <c:axId val="61859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1867263"/>
        <c:crosses val="autoZero"/>
        <c:auto val="1"/>
        <c:lblAlgn val="ctr"/>
        <c:lblOffset val="100"/>
        <c:noMultiLvlLbl val="0"/>
      </c:catAx>
      <c:valAx>
        <c:axId val="618672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1859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u="none" strike="noStrike" kern="1200" spc="0" baseline="0" dirty="0">
                <a:solidFill>
                  <a:prstClr val="black"/>
                </a:solidFill>
              </a:rPr>
              <a:t>Commercial Inpatient &amp; Outpatient Hospital Price plus Physician Payment as a % of Medicate</a:t>
            </a:r>
          </a:p>
        </c:rich>
      </c:tx>
      <c:layout>
        <c:manualLayout>
          <c:xMode val="edge"/>
          <c:yMode val="edge"/>
          <c:x val="0.32053447703476334"/>
          <c:y val="1.513587727306314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3452020235215286E-2"/>
          <c:y val="0.10654460996963908"/>
          <c:w val="0.93547517387239565"/>
          <c:h val="0.47213747190328292"/>
        </c:manualLayout>
      </c:layout>
      <c:barChart>
        <c:barDir val="col"/>
        <c:grouping val="clustered"/>
        <c:varyColors val="0"/>
        <c:ser>
          <c:idx val="0"/>
          <c:order val="0"/>
          <c:tx>
            <c:strRef>
              <c:f>'[Indiana Health Systems.xlsx]All Ascension'!$C$21</c:f>
              <c:strCache>
                <c:ptCount val="1"/>
                <c:pt idx="0">
                  <c:v>Relative price for inpatient and outpatient services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'[Indiana Health Systems.xlsx]All Ascension'!$B$22:$B$36</c:f>
              <c:strCache>
                <c:ptCount val="15"/>
                <c:pt idx="0">
                  <c:v>St. Vincent Dunn</c:v>
                </c:pt>
                <c:pt idx="1">
                  <c:v>St. Vincent Mercy Hospital</c:v>
                </c:pt>
                <c:pt idx="2">
                  <c:v>St. Vincent Jennings Hospital</c:v>
                </c:pt>
                <c:pt idx="3">
                  <c:v>St. Vincent Randolph Hospital</c:v>
                </c:pt>
                <c:pt idx="4">
                  <c:v>St. Vincent Clay Hospital</c:v>
                </c:pt>
                <c:pt idx="5">
                  <c:v>St. Vincent Salem Hospital</c:v>
                </c:pt>
                <c:pt idx="6">
                  <c:v>St. Vincent Warrick Hospital</c:v>
                </c:pt>
                <c:pt idx="7">
                  <c:v>St. Vincent Williamsport Hospital</c:v>
                </c:pt>
                <c:pt idx="8">
                  <c:v>St. Vincent Fishers Hospital</c:v>
                </c:pt>
                <c:pt idx="9">
                  <c:v>Daviess Community Hospital</c:v>
                </c:pt>
                <c:pt idx="10">
                  <c:v>St. Vincent Carmel Hospital</c:v>
                </c:pt>
                <c:pt idx="11">
                  <c:v>St. Vincent Hospital &amp; Hcc</c:v>
                </c:pt>
                <c:pt idx="12">
                  <c:v>St. Vincent Anderson</c:v>
                </c:pt>
                <c:pt idx="13">
                  <c:v>St. Vincent Evansville</c:v>
                </c:pt>
                <c:pt idx="14">
                  <c:v>St. Joseph Hospital &amp; Health Center</c:v>
                </c:pt>
              </c:strCache>
            </c:strRef>
          </c:cat>
          <c:val>
            <c:numRef>
              <c:f>'[Indiana Health Systems.xlsx]All Ascension'!$C$22:$C$36</c:f>
              <c:numCache>
                <c:formatCode>0.00%</c:formatCode>
                <c:ptCount val="15"/>
                <c:pt idx="0">
                  <c:v>1.58</c:v>
                </c:pt>
                <c:pt idx="1">
                  <c:v>1.69</c:v>
                </c:pt>
                <c:pt idx="2">
                  <c:v>1.77</c:v>
                </c:pt>
                <c:pt idx="3">
                  <c:v>1.78</c:v>
                </c:pt>
                <c:pt idx="4">
                  <c:v>1.82</c:v>
                </c:pt>
                <c:pt idx="5">
                  <c:v>1.9</c:v>
                </c:pt>
                <c:pt idx="6">
                  <c:v>2.0099999999999998</c:v>
                </c:pt>
                <c:pt idx="7">
                  <c:v>2.37</c:v>
                </c:pt>
                <c:pt idx="8">
                  <c:v>2.91</c:v>
                </c:pt>
                <c:pt idx="9">
                  <c:v>2.92</c:v>
                </c:pt>
                <c:pt idx="10">
                  <c:v>3.18</c:v>
                </c:pt>
                <c:pt idx="11">
                  <c:v>3.28</c:v>
                </c:pt>
                <c:pt idx="12">
                  <c:v>3.44</c:v>
                </c:pt>
                <c:pt idx="13">
                  <c:v>3.69</c:v>
                </c:pt>
                <c:pt idx="14">
                  <c:v>3.84</c:v>
                </c:pt>
              </c:numCache>
            </c:numRef>
          </c:val>
          <c:extLst>
            <c:ext xmlns:c16="http://schemas.microsoft.com/office/drawing/2014/chart" uri="{C3380CC4-5D6E-409C-BE32-E72D297353CC}">
              <c16:uniqueId val="{00000000-DCED-42F2-841D-54B7D194290F}"/>
            </c:ext>
          </c:extLst>
        </c:ser>
        <c:dLbls>
          <c:dLblPos val="outEnd"/>
          <c:showLegendKey val="0"/>
          <c:showVal val="1"/>
          <c:showCatName val="0"/>
          <c:showSerName val="0"/>
          <c:showPercent val="0"/>
          <c:showBubbleSize val="0"/>
        </c:dLbls>
        <c:gapWidth val="219"/>
        <c:overlap val="-27"/>
        <c:axId val="385838895"/>
        <c:axId val="1559226207"/>
      </c:barChart>
      <c:catAx>
        <c:axId val="385838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1559226207"/>
        <c:crosses val="autoZero"/>
        <c:auto val="1"/>
        <c:lblAlgn val="ctr"/>
        <c:lblOffset val="100"/>
        <c:noMultiLvlLbl val="0"/>
      </c:catAx>
      <c:valAx>
        <c:axId val="1559226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8583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hyperlink" Target="https://employersforumindiana.org/" TargetMode="External"/></Relationships>
</file>

<file path=ppt/diagrams/_rels/data2.xml.rels><?xml version="1.0" encoding="UTF-8" standalone="yes"?>
<Relationships xmlns="http://schemas.openxmlformats.org/package/2006/relationships"><Relationship Id="rId2" Type="http://schemas.openxmlformats.org/officeDocument/2006/relationships/hyperlink" Target="https://iga.in.gov/legislative/2023/bills/senate/7/details" TargetMode="External"/><Relationship Id="rId1" Type="http://schemas.openxmlformats.org/officeDocument/2006/relationships/hyperlink" Target="https://iga.in.gov/legislative/2023/bills/house/1004/detail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employersforumindiana.org/"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iga.in.gov/legislative/2023/bills/senate/7/details" TargetMode="External"/><Relationship Id="rId1" Type="http://schemas.openxmlformats.org/officeDocument/2006/relationships/hyperlink" Target="https://iga.in.gov/legislative/2023/bills/house/1004/detail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41B75A-1706-453A-9A50-D75AFA54BDCE}" type="doc">
      <dgm:prSet loTypeId="urn:microsoft.com/office/officeart/2005/8/layout/target3" loCatId="list" qsTypeId="urn:microsoft.com/office/officeart/2005/8/quickstyle/simple1" qsCatId="simple" csTypeId="urn:microsoft.com/office/officeart/2005/8/colors/colorful5" csCatId="colorful" phldr="1"/>
      <dgm:spPr/>
      <dgm:t>
        <a:bodyPr/>
        <a:lstStyle/>
        <a:p>
          <a:endParaRPr lang="en-US"/>
        </a:p>
      </dgm:t>
    </dgm:pt>
    <dgm:pt modelId="{DE7EA09C-FDDB-4AB4-9B5B-6C4DE0EE3949}">
      <dgm:prSet custT="1"/>
      <dgm:spPr/>
      <dgm:t>
        <a:bodyPr/>
        <a:lstStyle/>
        <a:p>
          <a:r>
            <a:rPr lang="en-US" sz="2400" dirty="0">
              <a:latin typeface="+mn-lt"/>
            </a:rPr>
            <a:t>Employer-Led Healthcare Coalition Founded in 2001</a:t>
          </a:r>
        </a:p>
      </dgm:t>
    </dgm:pt>
    <dgm:pt modelId="{E0279E74-B56F-417B-8519-83295359A98D}" type="parTrans" cxnId="{3C29F193-2234-4718-8F2E-5D32A6B64DBB}">
      <dgm:prSet/>
      <dgm:spPr/>
      <dgm:t>
        <a:bodyPr/>
        <a:lstStyle/>
        <a:p>
          <a:endParaRPr lang="en-US" sz="2800">
            <a:latin typeface="+mn-lt"/>
          </a:endParaRPr>
        </a:p>
      </dgm:t>
    </dgm:pt>
    <dgm:pt modelId="{ED3714AA-1DED-462E-8A51-7B6B19EF077A}" type="sibTrans" cxnId="{3C29F193-2234-4718-8F2E-5D32A6B64DBB}">
      <dgm:prSet/>
      <dgm:spPr/>
      <dgm:t>
        <a:bodyPr/>
        <a:lstStyle/>
        <a:p>
          <a:endParaRPr lang="en-US" sz="2800">
            <a:latin typeface="+mn-lt"/>
          </a:endParaRPr>
        </a:p>
      </dgm:t>
    </dgm:pt>
    <dgm:pt modelId="{3B632817-2170-4AF3-8884-D54F5A108908}">
      <dgm:prSet custT="1"/>
      <dgm:spPr/>
      <dgm:t>
        <a:bodyPr/>
        <a:lstStyle/>
        <a:p>
          <a:r>
            <a:rPr lang="en-US" sz="2400">
              <a:latin typeface="+mn-lt"/>
            </a:rPr>
            <a:t>Executive Committee Comprised of non-provider employers</a:t>
          </a:r>
        </a:p>
      </dgm:t>
    </dgm:pt>
    <dgm:pt modelId="{55D689C7-3744-49AB-813B-2D2D3B533855}" type="parTrans" cxnId="{1A12325B-54AE-4CBD-928C-F7843C4C69D1}">
      <dgm:prSet/>
      <dgm:spPr/>
      <dgm:t>
        <a:bodyPr/>
        <a:lstStyle/>
        <a:p>
          <a:endParaRPr lang="en-US" sz="2800">
            <a:latin typeface="+mn-lt"/>
          </a:endParaRPr>
        </a:p>
      </dgm:t>
    </dgm:pt>
    <dgm:pt modelId="{9A1388DD-1D6D-4A5A-9E6F-2F1118704EA8}" type="sibTrans" cxnId="{1A12325B-54AE-4CBD-928C-F7843C4C69D1}">
      <dgm:prSet/>
      <dgm:spPr/>
      <dgm:t>
        <a:bodyPr/>
        <a:lstStyle/>
        <a:p>
          <a:endParaRPr lang="en-US" sz="2800">
            <a:latin typeface="+mn-lt"/>
          </a:endParaRPr>
        </a:p>
      </dgm:t>
    </dgm:pt>
    <dgm:pt modelId="{FC69844A-8BCF-409A-8E59-2B262972CB81}">
      <dgm:prSet custT="1"/>
      <dgm:spPr/>
      <dgm:t>
        <a:bodyPr/>
        <a:lstStyle/>
        <a:p>
          <a:r>
            <a:rPr lang="en-US" sz="2400" dirty="0">
              <a:latin typeface="+mn-lt"/>
            </a:rPr>
            <a:t>Non-Profit 501(c)(3)</a:t>
          </a:r>
        </a:p>
      </dgm:t>
    </dgm:pt>
    <dgm:pt modelId="{BEF3D658-D512-4D6C-BDCA-57B28DA2BC59}" type="parTrans" cxnId="{E1184D8F-4EFC-485C-A9BC-8B67916E653E}">
      <dgm:prSet/>
      <dgm:spPr/>
      <dgm:t>
        <a:bodyPr/>
        <a:lstStyle/>
        <a:p>
          <a:endParaRPr lang="en-US" sz="2800">
            <a:latin typeface="+mn-lt"/>
          </a:endParaRPr>
        </a:p>
      </dgm:t>
    </dgm:pt>
    <dgm:pt modelId="{7C66F8A0-F2E7-48FA-91C7-058BE8A97016}" type="sibTrans" cxnId="{E1184D8F-4EFC-485C-A9BC-8B67916E653E}">
      <dgm:prSet/>
      <dgm:spPr/>
      <dgm:t>
        <a:bodyPr/>
        <a:lstStyle/>
        <a:p>
          <a:endParaRPr lang="en-US" sz="2800">
            <a:latin typeface="+mn-lt"/>
          </a:endParaRPr>
        </a:p>
      </dgm:t>
    </dgm:pt>
    <dgm:pt modelId="{974BB8A9-FA56-469B-A128-F4E305DFF69B}">
      <dgm:prSet custT="1"/>
      <dgm:spPr/>
      <dgm:t>
        <a:bodyPr/>
        <a:lstStyle/>
        <a:p>
          <a:r>
            <a:rPr lang="en-US" sz="2400" dirty="0">
              <a:latin typeface="+mn-lt"/>
            </a:rPr>
            <a:t>Aim: To improve the value employers and patients receive for their healthcare expenditures</a:t>
          </a:r>
        </a:p>
      </dgm:t>
    </dgm:pt>
    <dgm:pt modelId="{0D1A2EE0-2766-489B-802A-77AF5315F3EA}" type="parTrans" cxnId="{38161DD8-1CC0-4979-A524-E160F6DADA20}">
      <dgm:prSet/>
      <dgm:spPr/>
      <dgm:t>
        <a:bodyPr/>
        <a:lstStyle/>
        <a:p>
          <a:endParaRPr lang="en-US" sz="2800">
            <a:latin typeface="+mn-lt"/>
          </a:endParaRPr>
        </a:p>
      </dgm:t>
    </dgm:pt>
    <dgm:pt modelId="{E6E72D96-FCD1-4193-BB12-6AD2AF368B76}" type="sibTrans" cxnId="{38161DD8-1CC0-4979-A524-E160F6DADA20}">
      <dgm:prSet/>
      <dgm:spPr/>
      <dgm:t>
        <a:bodyPr/>
        <a:lstStyle/>
        <a:p>
          <a:endParaRPr lang="en-US" sz="2800">
            <a:latin typeface="+mn-lt"/>
          </a:endParaRPr>
        </a:p>
      </dgm:t>
    </dgm:pt>
    <dgm:pt modelId="{A501E3DB-FC98-4136-9398-07A861CED266}">
      <dgm:prSet custT="1"/>
      <dgm:spPr/>
      <dgm:t>
        <a:bodyPr/>
        <a:lstStyle/>
        <a:p>
          <a:r>
            <a:rPr lang="en-US" sz="2400">
              <a:latin typeface="+mn-lt"/>
              <a:hlinkClick xmlns:r="http://schemas.openxmlformats.org/officeDocument/2006/relationships" r:id="rId1"/>
            </a:rPr>
            <a:t>https://employersforumindiana.org/</a:t>
          </a:r>
          <a:r>
            <a:rPr lang="en-US" sz="2400">
              <a:latin typeface="+mn-lt"/>
            </a:rPr>
            <a:t> </a:t>
          </a:r>
        </a:p>
      </dgm:t>
    </dgm:pt>
    <dgm:pt modelId="{F17CF65B-3A98-4440-A12C-2F7D689E76EA}" type="parTrans" cxnId="{669247D7-172B-457E-A02C-E234871B6184}">
      <dgm:prSet/>
      <dgm:spPr/>
      <dgm:t>
        <a:bodyPr/>
        <a:lstStyle/>
        <a:p>
          <a:endParaRPr lang="en-US" sz="2800">
            <a:latin typeface="+mn-lt"/>
          </a:endParaRPr>
        </a:p>
      </dgm:t>
    </dgm:pt>
    <dgm:pt modelId="{15F1EAE5-01A7-40D8-A849-A8FEEA954D11}" type="sibTrans" cxnId="{669247D7-172B-457E-A02C-E234871B6184}">
      <dgm:prSet/>
      <dgm:spPr/>
      <dgm:t>
        <a:bodyPr/>
        <a:lstStyle/>
        <a:p>
          <a:endParaRPr lang="en-US" sz="2800">
            <a:latin typeface="+mn-lt"/>
          </a:endParaRPr>
        </a:p>
      </dgm:t>
    </dgm:pt>
    <dgm:pt modelId="{9D1E5CC2-61E4-4DD8-A7C7-428B578B6233}" type="pres">
      <dgm:prSet presAssocID="{3641B75A-1706-453A-9A50-D75AFA54BDCE}" presName="Name0" presStyleCnt="0">
        <dgm:presLayoutVars>
          <dgm:chMax val="7"/>
          <dgm:dir/>
          <dgm:animLvl val="lvl"/>
          <dgm:resizeHandles val="exact"/>
        </dgm:presLayoutVars>
      </dgm:prSet>
      <dgm:spPr/>
    </dgm:pt>
    <dgm:pt modelId="{BD39E5A4-4389-4A11-988D-993BC2F51C75}" type="pres">
      <dgm:prSet presAssocID="{DE7EA09C-FDDB-4AB4-9B5B-6C4DE0EE3949}" presName="circle1" presStyleLbl="node1" presStyleIdx="0" presStyleCnt="5"/>
      <dgm:spPr/>
    </dgm:pt>
    <dgm:pt modelId="{B8BCB5DA-5C86-431A-99E9-D01F18A73135}" type="pres">
      <dgm:prSet presAssocID="{DE7EA09C-FDDB-4AB4-9B5B-6C4DE0EE3949}" presName="space" presStyleCnt="0"/>
      <dgm:spPr/>
    </dgm:pt>
    <dgm:pt modelId="{0E039D41-7FC0-49BE-A7C1-08DCE28738D4}" type="pres">
      <dgm:prSet presAssocID="{DE7EA09C-FDDB-4AB4-9B5B-6C4DE0EE3949}" presName="rect1" presStyleLbl="alignAcc1" presStyleIdx="0" presStyleCnt="5"/>
      <dgm:spPr/>
    </dgm:pt>
    <dgm:pt modelId="{4783E8C7-C1DA-4566-8DE0-72A89B22F2F8}" type="pres">
      <dgm:prSet presAssocID="{3B632817-2170-4AF3-8884-D54F5A108908}" presName="vertSpace2" presStyleLbl="node1" presStyleIdx="0" presStyleCnt="5"/>
      <dgm:spPr/>
    </dgm:pt>
    <dgm:pt modelId="{69562C6B-AD77-4179-BA89-3CD1665556F4}" type="pres">
      <dgm:prSet presAssocID="{3B632817-2170-4AF3-8884-D54F5A108908}" presName="circle2" presStyleLbl="node1" presStyleIdx="1" presStyleCnt="5"/>
      <dgm:spPr/>
    </dgm:pt>
    <dgm:pt modelId="{9EE0060D-ED99-49B3-9FBD-A05A9EF822E7}" type="pres">
      <dgm:prSet presAssocID="{3B632817-2170-4AF3-8884-D54F5A108908}" presName="rect2" presStyleLbl="alignAcc1" presStyleIdx="1" presStyleCnt="5"/>
      <dgm:spPr/>
    </dgm:pt>
    <dgm:pt modelId="{4321EAB8-1C65-454C-A8CA-8E12A98A4948}" type="pres">
      <dgm:prSet presAssocID="{FC69844A-8BCF-409A-8E59-2B262972CB81}" presName="vertSpace3" presStyleLbl="node1" presStyleIdx="1" presStyleCnt="5"/>
      <dgm:spPr/>
    </dgm:pt>
    <dgm:pt modelId="{8DB45B9A-D4AA-41BE-94BE-220B5EAD2489}" type="pres">
      <dgm:prSet presAssocID="{FC69844A-8BCF-409A-8E59-2B262972CB81}" presName="circle3" presStyleLbl="node1" presStyleIdx="2" presStyleCnt="5"/>
      <dgm:spPr/>
    </dgm:pt>
    <dgm:pt modelId="{7B618323-BA44-4F84-A442-47744A9C6002}" type="pres">
      <dgm:prSet presAssocID="{FC69844A-8BCF-409A-8E59-2B262972CB81}" presName="rect3" presStyleLbl="alignAcc1" presStyleIdx="2" presStyleCnt="5"/>
      <dgm:spPr/>
    </dgm:pt>
    <dgm:pt modelId="{F8E3884E-374A-4F51-87EF-1CD26A7A0F04}" type="pres">
      <dgm:prSet presAssocID="{974BB8A9-FA56-469B-A128-F4E305DFF69B}" presName="vertSpace4" presStyleLbl="node1" presStyleIdx="2" presStyleCnt="5"/>
      <dgm:spPr/>
    </dgm:pt>
    <dgm:pt modelId="{83DF2D48-16FF-429A-90CA-6CC3390FC39E}" type="pres">
      <dgm:prSet presAssocID="{974BB8A9-FA56-469B-A128-F4E305DFF69B}" presName="circle4" presStyleLbl="node1" presStyleIdx="3" presStyleCnt="5"/>
      <dgm:spPr/>
    </dgm:pt>
    <dgm:pt modelId="{2C033EDD-503A-4BD5-AAD4-0A4C0926D3E0}" type="pres">
      <dgm:prSet presAssocID="{974BB8A9-FA56-469B-A128-F4E305DFF69B}" presName="rect4" presStyleLbl="alignAcc1" presStyleIdx="3" presStyleCnt="5"/>
      <dgm:spPr/>
    </dgm:pt>
    <dgm:pt modelId="{D28E6109-CF94-41AE-BAA4-40219A5668ED}" type="pres">
      <dgm:prSet presAssocID="{A501E3DB-FC98-4136-9398-07A861CED266}" presName="vertSpace5" presStyleLbl="node1" presStyleIdx="3" presStyleCnt="5"/>
      <dgm:spPr/>
    </dgm:pt>
    <dgm:pt modelId="{F503D716-8A55-421E-95A4-65E9EA719AB0}" type="pres">
      <dgm:prSet presAssocID="{A501E3DB-FC98-4136-9398-07A861CED266}" presName="circle5" presStyleLbl="node1" presStyleIdx="4" presStyleCnt="5"/>
      <dgm:spPr/>
    </dgm:pt>
    <dgm:pt modelId="{2C9169F6-72B0-44C5-84ED-394ABB3949C1}" type="pres">
      <dgm:prSet presAssocID="{A501E3DB-FC98-4136-9398-07A861CED266}" presName="rect5" presStyleLbl="alignAcc1" presStyleIdx="4" presStyleCnt="5"/>
      <dgm:spPr/>
    </dgm:pt>
    <dgm:pt modelId="{2891F27D-3802-46CD-A27E-D093F436088F}" type="pres">
      <dgm:prSet presAssocID="{DE7EA09C-FDDB-4AB4-9B5B-6C4DE0EE3949}" presName="rect1ParTxNoCh" presStyleLbl="alignAcc1" presStyleIdx="4" presStyleCnt="5">
        <dgm:presLayoutVars>
          <dgm:chMax val="1"/>
          <dgm:bulletEnabled val="1"/>
        </dgm:presLayoutVars>
      </dgm:prSet>
      <dgm:spPr/>
    </dgm:pt>
    <dgm:pt modelId="{484F9676-6D68-4082-8376-0862D001927B}" type="pres">
      <dgm:prSet presAssocID="{3B632817-2170-4AF3-8884-D54F5A108908}" presName="rect2ParTxNoCh" presStyleLbl="alignAcc1" presStyleIdx="4" presStyleCnt="5">
        <dgm:presLayoutVars>
          <dgm:chMax val="1"/>
          <dgm:bulletEnabled val="1"/>
        </dgm:presLayoutVars>
      </dgm:prSet>
      <dgm:spPr/>
    </dgm:pt>
    <dgm:pt modelId="{AB1206A7-1136-42DD-83FA-20CCF71D37AA}" type="pres">
      <dgm:prSet presAssocID="{FC69844A-8BCF-409A-8E59-2B262972CB81}" presName="rect3ParTxNoCh" presStyleLbl="alignAcc1" presStyleIdx="4" presStyleCnt="5">
        <dgm:presLayoutVars>
          <dgm:chMax val="1"/>
          <dgm:bulletEnabled val="1"/>
        </dgm:presLayoutVars>
      </dgm:prSet>
      <dgm:spPr/>
    </dgm:pt>
    <dgm:pt modelId="{C0CE197A-09A7-47A8-881B-16CE777B4104}" type="pres">
      <dgm:prSet presAssocID="{974BB8A9-FA56-469B-A128-F4E305DFF69B}" presName="rect4ParTxNoCh" presStyleLbl="alignAcc1" presStyleIdx="4" presStyleCnt="5">
        <dgm:presLayoutVars>
          <dgm:chMax val="1"/>
          <dgm:bulletEnabled val="1"/>
        </dgm:presLayoutVars>
      </dgm:prSet>
      <dgm:spPr/>
    </dgm:pt>
    <dgm:pt modelId="{3E09E99D-2E87-467B-BDD6-4E96D3F5275C}" type="pres">
      <dgm:prSet presAssocID="{A501E3DB-FC98-4136-9398-07A861CED266}" presName="rect5ParTxNoCh" presStyleLbl="alignAcc1" presStyleIdx="4" presStyleCnt="5">
        <dgm:presLayoutVars>
          <dgm:chMax val="1"/>
          <dgm:bulletEnabled val="1"/>
        </dgm:presLayoutVars>
      </dgm:prSet>
      <dgm:spPr/>
    </dgm:pt>
  </dgm:ptLst>
  <dgm:cxnLst>
    <dgm:cxn modelId="{7FBE6A06-C95F-45FA-91DB-5A653B0872AC}" type="presOf" srcId="{3641B75A-1706-453A-9A50-D75AFA54BDCE}" destId="{9D1E5CC2-61E4-4DD8-A7C7-428B578B6233}" srcOrd="0" destOrd="0" presId="urn:microsoft.com/office/officeart/2005/8/layout/target3"/>
    <dgm:cxn modelId="{BA6A9211-4F34-4BB7-8AD3-CABFDD128C57}" type="presOf" srcId="{3B632817-2170-4AF3-8884-D54F5A108908}" destId="{484F9676-6D68-4082-8376-0862D001927B}" srcOrd="1" destOrd="0" presId="urn:microsoft.com/office/officeart/2005/8/layout/target3"/>
    <dgm:cxn modelId="{243F6B19-2F82-443E-83A3-79057233FC1D}" type="presOf" srcId="{A501E3DB-FC98-4136-9398-07A861CED266}" destId="{3E09E99D-2E87-467B-BDD6-4E96D3F5275C}" srcOrd="1" destOrd="0" presId="urn:microsoft.com/office/officeart/2005/8/layout/target3"/>
    <dgm:cxn modelId="{77FB6B1F-83F0-48C4-BE74-6501851C909C}" type="presOf" srcId="{FC69844A-8BCF-409A-8E59-2B262972CB81}" destId="{AB1206A7-1136-42DD-83FA-20CCF71D37AA}" srcOrd="1" destOrd="0" presId="urn:microsoft.com/office/officeart/2005/8/layout/target3"/>
    <dgm:cxn modelId="{5BFBA331-F60D-4706-9AF4-486C5432A61B}" type="presOf" srcId="{DE7EA09C-FDDB-4AB4-9B5B-6C4DE0EE3949}" destId="{2891F27D-3802-46CD-A27E-D093F436088F}" srcOrd="1" destOrd="0" presId="urn:microsoft.com/office/officeart/2005/8/layout/target3"/>
    <dgm:cxn modelId="{1A12325B-54AE-4CBD-928C-F7843C4C69D1}" srcId="{3641B75A-1706-453A-9A50-D75AFA54BDCE}" destId="{3B632817-2170-4AF3-8884-D54F5A108908}" srcOrd="1" destOrd="0" parTransId="{55D689C7-3744-49AB-813B-2D2D3B533855}" sibTransId="{9A1388DD-1D6D-4A5A-9E6F-2F1118704EA8}"/>
    <dgm:cxn modelId="{8E45E264-1513-47A0-8B8F-9C76BE119BFD}" type="presOf" srcId="{974BB8A9-FA56-469B-A128-F4E305DFF69B}" destId="{2C033EDD-503A-4BD5-AAD4-0A4C0926D3E0}" srcOrd="0" destOrd="0" presId="urn:microsoft.com/office/officeart/2005/8/layout/target3"/>
    <dgm:cxn modelId="{D311DC7F-ECF9-4CC0-83B3-6D35E90F99FE}" type="presOf" srcId="{FC69844A-8BCF-409A-8E59-2B262972CB81}" destId="{7B618323-BA44-4F84-A442-47744A9C6002}" srcOrd="0" destOrd="0" presId="urn:microsoft.com/office/officeart/2005/8/layout/target3"/>
    <dgm:cxn modelId="{E1184D8F-4EFC-485C-A9BC-8B67916E653E}" srcId="{3641B75A-1706-453A-9A50-D75AFA54BDCE}" destId="{FC69844A-8BCF-409A-8E59-2B262972CB81}" srcOrd="2" destOrd="0" parTransId="{BEF3D658-D512-4D6C-BDCA-57B28DA2BC59}" sibTransId="{7C66F8A0-F2E7-48FA-91C7-058BE8A97016}"/>
    <dgm:cxn modelId="{3C29F193-2234-4718-8F2E-5D32A6B64DBB}" srcId="{3641B75A-1706-453A-9A50-D75AFA54BDCE}" destId="{DE7EA09C-FDDB-4AB4-9B5B-6C4DE0EE3949}" srcOrd="0" destOrd="0" parTransId="{E0279E74-B56F-417B-8519-83295359A98D}" sibTransId="{ED3714AA-1DED-462E-8A51-7B6B19EF077A}"/>
    <dgm:cxn modelId="{6B7648A9-421B-44DF-A641-552F3D515EB6}" type="presOf" srcId="{974BB8A9-FA56-469B-A128-F4E305DFF69B}" destId="{C0CE197A-09A7-47A8-881B-16CE777B4104}" srcOrd="1" destOrd="0" presId="urn:microsoft.com/office/officeart/2005/8/layout/target3"/>
    <dgm:cxn modelId="{91EB01AE-983B-45E2-92B3-6DFFF1D13EDC}" type="presOf" srcId="{3B632817-2170-4AF3-8884-D54F5A108908}" destId="{9EE0060D-ED99-49B3-9FBD-A05A9EF822E7}" srcOrd="0" destOrd="0" presId="urn:microsoft.com/office/officeart/2005/8/layout/target3"/>
    <dgm:cxn modelId="{FC7705C4-F636-421E-92CA-4E4B94E1FB81}" type="presOf" srcId="{A501E3DB-FC98-4136-9398-07A861CED266}" destId="{2C9169F6-72B0-44C5-84ED-394ABB3949C1}" srcOrd="0" destOrd="0" presId="urn:microsoft.com/office/officeart/2005/8/layout/target3"/>
    <dgm:cxn modelId="{669247D7-172B-457E-A02C-E234871B6184}" srcId="{3641B75A-1706-453A-9A50-D75AFA54BDCE}" destId="{A501E3DB-FC98-4136-9398-07A861CED266}" srcOrd="4" destOrd="0" parTransId="{F17CF65B-3A98-4440-A12C-2F7D689E76EA}" sibTransId="{15F1EAE5-01A7-40D8-A849-A8FEEA954D11}"/>
    <dgm:cxn modelId="{38161DD8-1CC0-4979-A524-E160F6DADA20}" srcId="{3641B75A-1706-453A-9A50-D75AFA54BDCE}" destId="{974BB8A9-FA56-469B-A128-F4E305DFF69B}" srcOrd="3" destOrd="0" parTransId="{0D1A2EE0-2766-489B-802A-77AF5315F3EA}" sibTransId="{E6E72D96-FCD1-4193-BB12-6AD2AF368B76}"/>
    <dgm:cxn modelId="{542A00E7-16C5-4D46-B77A-4751653E4E6D}" type="presOf" srcId="{DE7EA09C-FDDB-4AB4-9B5B-6C4DE0EE3949}" destId="{0E039D41-7FC0-49BE-A7C1-08DCE28738D4}" srcOrd="0" destOrd="0" presId="urn:microsoft.com/office/officeart/2005/8/layout/target3"/>
    <dgm:cxn modelId="{CFC4CFB8-B44A-4587-A97B-58074F7A5909}" type="presParOf" srcId="{9D1E5CC2-61E4-4DD8-A7C7-428B578B6233}" destId="{BD39E5A4-4389-4A11-988D-993BC2F51C75}" srcOrd="0" destOrd="0" presId="urn:microsoft.com/office/officeart/2005/8/layout/target3"/>
    <dgm:cxn modelId="{233F9939-01BC-4664-8656-24FAB385C6C5}" type="presParOf" srcId="{9D1E5CC2-61E4-4DD8-A7C7-428B578B6233}" destId="{B8BCB5DA-5C86-431A-99E9-D01F18A73135}" srcOrd="1" destOrd="0" presId="urn:microsoft.com/office/officeart/2005/8/layout/target3"/>
    <dgm:cxn modelId="{3E3E808B-4BBA-49E3-A809-6B1A71F668FF}" type="presParOf" srcId="{9D1E5CC2-61E4-4DD8-A7C7-428B578B6233}" destId="{0E039D41-7FC0-49BE-A7C1-08DCE28738D4}" srcOrd="2" destOrd="0" presId="urn:microsoft.com/office/officeart/2005/8/layout/target3"/>
    <dgm:cxn modelId="{F010285A-82FB-41FB-96D6-3CD7F23C85C2}" type="presParOf" srcId="{9D1E5CC2-61E4-4DD8-A7C7-428B578B6233}" destId="{4783E8C7-C1DA-4566-8DE0-72A89B22F2F8}" srcOrd="3" destOrd="0" presId="urn:microsoft.com/office/officeart/2005/8/layout/target3"/>
    <dgm:cxn modelId="{A7B44A38-07E8-43AE-8015-6679630C351E}" type="presParOf" srcId="{9D1E5CC2-61E4-4DD8-A7C7-428B578B6233}" destId="{69562C6B-AD77-4179-BA89-3CD1665556F4}" srcOrd="4" destOrd="0" presId="urn:microsoft.com/office/officeart/2005/8/layout/target3"/>
    <dgm:cxn modelId="{6CC7D679-8DD3-4455-9C86-051313E61591}" type="presParOf" srcId="{9D1E5CC2-61E4-4DD8-A7C7-428B578B6233}" destId="{9EE0060D-ED99-49B3-9FBD-A05A9EF822E7}" srcOrd="5" destOrd="0" presId="urn:microsoft.com/office/officeart/2005/8/layout/target3"/>
    <dgm:cxn modelId="{57E2F0D0-20AB-4A7D-8F98-E6A5D0A9115E}" type="presParOf" srcId="{9D1E5CC2-61E4-4DD8-A7C7-428B578B6233}" destId="{4321EAB8-1C65-454C-A8CA-8E12A98A4948}" srcOrd="6" destOrd="0" presId="urn:microsoft.com/office/officeart/2005/8/layout/target3"/>
    <dgm:cxn modelId="{FEC9BA9F-F917-47F0-978F-EA61ADF7C839}" type="presParOf" srcId="{9D1E5CC2-61E4-4DD8-A7C7-428B578B6233}" destId="{8DB45B9A-D4AA-41BE-94BE-220B5EAD2489}" srcOrd="7" destOrd="0" presId="urn:microsoft.com/office/officeart/2005/8/layout/target3"/>
    <dgm:cxn modelId="{A74945D2-1C05-4A30-A113-DDDFC2B86D66}" type="presParOf" srcId="{9D1E5CC2-61E4-4DD8-A7C7-428B578B6233}" destId="{7B618323-BA44-4F84-A442-47744A9C6002}" srcOrd="8" destOrd="0" presId="urn:microsoft.com/office/officeart/2005/8/layout/target3"/>
    <dgm:cxn modelId="{52E0AAC0-8272-4CE6-A742-65373DE83686}" type="presParOf" srcId="{9D1E5CC2-61E4-4DD8-A7C7-428B578B6233}" destId="{F8E3884E-374A-4F51-87EF-1CD26A7A0F04}" srcOrd="9" destOrd="0" presId="urn:microsoft.com/office/officeart/2005/8/layout/target3"/>
    <dgm:cxn modelId="{3EC5F94F-324C-49D2-AE46-B41949AE37F6}" type="presParOf" srcId="{9D1E5CC2-61E4-4DD8-A7C7-428B578B6233}" destId="{83DF2D48-16FF-429A-90CA-6CC3390FC39E}" srcOrd="10" destOrd="0" presId="urn:microsoft.com/office/officeart/2005/8/layout/target3"/>
    <dgm:cxn modelId="{784B5321-7844-4D10-B419-ACE3A730E822}" type="presParOf" srcId="{9D1E5CC2-61E4-4DD8-A7C7-428B578B6233}" destId="{2C033EDD-503A-4BD5-AAD4-0A4C0926D3E0}" srcOrd="11" destOrd="0" presId="urn:microsoft.com/office/officeart/2005/8/layout/target3"/>
    <dgm:cxn modelId="{C60E81DA-EAC6-40F1-BADB-FFAF62F8C81B}" type="presParOf" srcId="{9D1E5CC2-61E4-4DD8-A7C7-428B578B6233}" destId="{D28E6109-CF94-41AE-BAA4-40219A5668ED}" srcOrd="12" destOrd="0" presId="urn:microsoft.com/office/officeart/2005/8/layout/target3"/>
    <dgm:cxn modelId="{95745F9A-E9AD-408D-9F06-6059347F8FAC}" type="presParOf" srcId="{9D1E5CC2-61E4-4DD8-A7C7-428B578B6233}" destId="{F503D716-8A55-421E-95A4-65E9EA719AB0}" srcOrd="13" destOrd="0" presId="urn:microsoft.com/office/officeart/2005/8/layout/target3"/>
    <dgm:cxn modelId="{5A1951C9-C00C-4647-A5F9-0C213C82318A}" type="presParOf" srcId="{9D1E5CC2-61E4-4DD8-A7C7-428B578B6233}" destId="{2C9169F6-72B0-44C5-84ED-394ABB3949C1}" srcOrd="14" destOrd="0" presId="urn:microsoft.com/office/officeart/2005/8/layout/target3"/>
    <dgm:cxn modelId="{5FDEAC80-AB17-4A6B-BFAD-0E3C579A326E}" type="presParOf" srcId="{9D1E5CC2-61E4-4DD8-A7C7-428B578B6233}" destId="{2891F27D-3802-46CD-A27E-D093F436088F}" srcOrd="15" destOrd="0" presId="urn:microsoft.com/office/officeart/2005/8/layout/target3"/>
    <dgm:cxn modelId="{B8B5DA69-8688-4651-B337-5D8194C9CD41}" type="presParOf" srcId="{9D1E5CC2-61E4-4DD8-A7C7-428B578B6233}" destId="{484F9676-6D68-4082-8376-0862D001927B}" srcOrd="16" destOrd="0" presId="urn:microsoft.com/office/officeart/2005/8/layout/target3"/>
    <dgm:cxn modelId="{2395260B-7C15-4C81-ABF8-E23CBF78F1E7}" type="presParOf" srcId="{9D1E5CC2-61E4-4DD8-A7C7-428B578B6233}" destId="{AB1206A7-1136-42DD-83FA-20CCF71D37AA}" srcOrd="17" destOrd="0" presId="urn:microsoft.com/office/officeart/2005/8/layout/target3"/>
    <dgm:cxn modelId="{4B09218E-6D25-4F4D-B887-57686A96A8AE}" type="presParOf" srcId="{9D1E5CC2-61E4-4DD8-A7C7-428B578B6233}" destId="{C0CE197A-09A7-47A8-881B-16CE777B4104}" srcOrd="18" destOrd="0" presId="urn:microsoft.com/office/officeart/2005/8/layout/target3"/>
    <dgm:cxn modelId="{B782BC7A-FB19-4637-9C7C-B9CCFBD535C6}" type="presParOf" srcId="{9D1E5CC2-61E4-4DD8-A7C7-428B578B6233}" destId="{3E09E99D-2E87-467B-BDD6-4E96D3F5275C}" srcOrd="19" destOrd="0" presId="urn:microsoft.com/office/officeart/2005/8/layout/target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B2E7DC-5D8D-46F2-BB70-6530238288F3}" type="doc">
      <dgm:prSet loTypeId="urn:microsoft.com/office/officeart/2005/8/layout/chevron2" loCatId="process" qsTypeId="urn:microsoft.com/office/officeart/2005/8/quickstyle/simple1" qsCatId="simple" csTypeId="urn:microsoft.com/office/officeart/2005/8/colors/accent1_2" csCatId="accent1"/>
      <dgm:spPr/>
      <dgm:t>
        <a:bodyPr/>
        <a:lstStyle/>
        <a:p>
          <a:endParaRPr lang="en-US"/>
        </a:p>
      </dgm:t>
    </dgm:pt>
    <dgm:pt modelId="{DE561A44-4456-4A3C-9160-109D21AA817A}">
      <dgm:prSet/>
      <dgm:spPr/>
      <dgm:t>
        <a:bodyPr/>
        <a:lstStyle/>
        <a:p>
          <a:r>
            <a:rPr lang="en-US" dirty="0">
              <a:solidFill>
                <a:schemeClr val="bg1"/>
              </a:solidFill>
            </a:rPr>
            <a:t>HEA 1004</a:t>
          </a:r>
        </a:p>
      </dgm:t>
    </dgm:pt>
    <dgm:pt modelId="{E5A39814-4B9E-4B4D-A058-FB6156385447}" type="parTrans" cxnId="{ADE6008D-C986-487D-9E75-771ADDCBB67A}">
      <dgm:prSet/>
      <dgm:spPr/>
      <dgm:t>
        <a:bodyPr/>
        <a:lstStyle/>
        <a:p>
          <a:endParaRPr lang="en-US"/>
        </a:p>
      </dgm:t>
    </dgm:pt>
    <dgm:pt modelId="{9253AC06-349E-4DD3-ACF5-BF49B8AD5F2E}" type="sibTrans" cxnId="{ADE6008D-C986-487D-9E75-771ADDCBB67A}">
      <dgm:prSet/>
      <dgm:spPr/>
      <dgm:t>
        <a:bodyPr/>
        <a:lstStyle/>
        <a:p>
          <a:endParaRPr lang="en-US"/>
        </a:p>
      </dgm:t>
    </dgm:pt>
    <dgm:pt modelId="{F22E392A-2084-4A4B-8494-77B463387501}">
      <dgm:prSet/>
      <dgm:spPr/>
      <dgm:t>
        <a:bodyPr/>
        <a:lstStyle/>
        <a:p>
          <a:r>
            <a:rPr lang="en-US"/>
            <a:t>Sets a price benchmark of 285% of Medicare against which Indiana's five largest hospital systems will be compared. </a:t>
          </a:r>
        </a:p>
      </dgm:t>
    </dgm:pt>
    <dgm:pt modelId="{75FF136A-29C3-4970-AA12-736C58EDE4BC}" type="parTrans" cxnId="{F656EA1D-6C4C-44FB-AE52-CECFE171EC20}">
      <dgm:prSet/>
      <dgm:spPr/>
      <dgm:t>
        <a:bodyPr/>
        <a:lstStyle/>
        <a:p>
          <a:endParaRPr lang="en-US"/>
        </a:p>
      </dgm:t>
    </dgm:pt>
    <dgm:pt modelId="{26A4AE91-DB88-4E43-9B54-83A445FF8FF5}" type="sibTrans" cxnId="{F656EA1D-6C4C-44FB-AE52-CECFE171EC20}">
      <dgm:prSet/>
      <dgm:spPr/>
      <dgm:t>
        <a:bodyPr/>
        <a:lstStyle/>
        <a:p>
          <a:endParaRPr lang="en-US"/>
        </a:p>
      </dgm:t>
    </dgm:pt>
    <dgm:pt modelId="{9ACB0C30-49CE-4A72-93CE-01FAF8D11877}">
      <dgm:prSet/>
      <dgm:spPr/>
      <dgm:t>
        <a:bodyPr/>
        <a:lstStyle/>
        <a:p>
          <a:r>
            <a:rPr lang="en-US"/>
            <a:t>Eliminates hospital facility fees at off-campus labs, imaging centers, physician offices, etc. (there are numerous exceptions). </a:t>
          </a:r>
        </a:p>
      </dgm:t>
    </dgm:pt>
    <dgm:pt modelId="{F40A34DB-65E1-47BA-A1D3-040BC292E021}" type="parTrans" cxnId="{7BC0D63A-23B9-45A3-BE89-8AD7E08E5DA3}">
      <dgm:prSet/>
      <dgm:spPr/>
      <dgm:t>
        <a:bodyPr/>
        <a:lstStyle/>
        <a:p>
          <a:endParaRPr lang="en-US"/>
        </a:p>
      </dgm:t>
    </dgm:pt>
    <dgm:pt modelId="{1907F3D3-8D77-4F3E-8851-D4B90F276648}" type="sibTrans" cxnId="{7BC0D63A-23B9-45A3-BE89-8AD7E08E5DA3}">
      <dgm:prSet/>
      <dgm:spPr/>
      <dgm:t>
        <a:bodyPr/>
        <a:lstStyle/>
        <a:p>
          <a:endParaRPr lang="en-US"/>
        </a:p>
      </dgm:t>
    </dgm:pt>
    <dgm:pt modelId="{93AD980E-0788-4FD3-8F51-4E53C331C5E4}">
      <dgm:prSet/>
      <dgm:spPr/>
      <dgm:t>
        <a:bodyPr/>
        <a:lstStyle/>
        <a:p>
          <a:r>
            <a:rPr lang="en-US">
              <a:hlinkClick xmlns:r="http://schemas.openxmlformats.org/officeDocument/2006/relationships" r:id="rId1"/>
            </a:rPr>
            <a:t>IGA | House Bill 1004 - Health care matters (in.gov)</a:t>
          </a:r>
          <a:endParaRPr lang="en-US"/>
        </a:p>
      </dgm:t>
    </dgm:pt>
    <dgm:pt modelId="{00A1B280-C094-44AF-8737-EBE612C8BD89}" type="parTrans" cxnId="{D9D2239D-E40B-4619-B9EF-938BEB249E7E}">
      <dgm:prSet/>
      <dgm:spPr/>
      <dgm:t>
        <a:bodyPr/>
        <a:lstStyle/>
        <a:p>
          <a:endParaRPr lang="en-US"/>
        </a:p>
      </dgm:t>
    </dgm:pt>
    <dgm:pt modelId="{DF64FD11-34EA-4E7F-B6F8-BF7497C8C55C}" type="sibTrans" cxnId="{D9D2239D-E40B-4619-B9EF-938BEB249E7E}">
      <dgm:prSet/>
      <dgm:spPr/>
      <dgm:t>
        <a:bodyPr/>
        <a:lstStyle/>
        <a:p>
          <a:endParaRPr lang="en-US"/>
        </a:p>
      </dgm:t>
    </dgm:pt>
    <dgm:pt modelId="{B147917B-7094-4079-95AD-AA95D93D7A56}">
      <dgm:prSet/>
      <dgm:spPr/>
      <dgm:t>
        <a:bodyPr/>
        <a:lstStyle/>
        <a:p>
          <a:r>
            <a:rPr lang="en-US" dirty="0">
              <a:solidFill>
                <a:schemeClr val="bg1"/>
              </a:solidFill>
            </a:rPr>
            <a:t>SEA 7</a:t>
          </a:r>
        </a:p>
      </dgm:t>
    </dgm:pt>
    <dgm:pt modelId="{7355A647-FED8-4953-A0AD-791724ADB3A1}" type="parTrans" cxnId="{9B060985-827C-4D4D-A11D-15DC2F35EC54}">
      <dgm:prSet/>
      <dgm:spPr/>
      <dgm:t>
        <a:bodyPr/>
        <a:lstStyle/>
        <a:p>
          <a:endParaRPr lang="en-US"/>
        </a:p>
      </dgm:t>
    </dgm:pt>
    <dgm:pt modelId="{E579BE0E-FEE1-4F93-9C2C-F9769E2EEB28}" type="sibTrans" cxnId="{9B060985-827C-4D4D-A11D-15DC2F35EC54}">
      <dgm:prSet/>
      <dgm:spPr/>
      <dgm:t>
        <a:bodyPr/>
        <a:lstStyle/>
        <a:p>
          <a:endParaRPr lang="en-US"/>
        </a:p>
      </dgm:t>
    </dgm:pt>
    <dgm:pt modelId="{D42997A0-FF70-4DED-8D8A-114B64C48FAF}">
      <dgm:prSet/>
      <dgm:spPr/>
      <dgm:t>
        <a:bodyPr/>
        <a:lstStyle/>
        <a:p>
          <a:r>
            <a:rPr lang="en-US"/>
            <a:t>Bans new primary care physician non-compete agreements and notes non-competes are unenforceable in certain circumstances.</a:t>
          </a:r>
        </a:p>
      </dgm:t>
    </dgm:pt>
    <dgm:pt modelId="{4A8DA011-42F0-4646-B4C7-305D5405F7D6}" type="parTrans" cxnId="{BD6E952B-1ED3-4029-B250-C9C92A79D3E9}">
      <dgm:prSet/>
      <dgm:spPr/>
      <dgm:t>
        <a:bodyPr/>
        <a:lstStyle/>
        <a:p>
          <a:endParaRPr lang="en-US"/>
        </a:p>
      </dgm:t>
    </dgm:pt>
    <dgm:pt modelId="{AA8CD977-76A7-4027-9A1A-523B9DF1FB88}" type="sibTrans" cxnId="{BD6E952B-1ED3-4029-B250-C9C92A79D3E9}">
      <dgm:prSet/>
      <dgm:spPr/>
      <dgm:t>
        <a:bodyPr/>
        <a:lstStyle/>
        <a:p>
          <a:endParaRPr lang="en-US"/>
        </a:p>
      </dgm:t>
    </dgm:pt>
    <dgm:pt modelId="{990E97A5-AC71-4E49-9DFF-E9BADBDAEA43}">
      <dgm:prSet/>
      <dgm:spPr/>
      <dgm:t>
        <a:bodyPr/>
        <a:lstStyle/>
        <a:p>
          <a:r>
            <a:rPr lang="en-US"/>
            <a:t>Prevents non-compete agreements from applying to any physicians after the terms of their employment contract have been fulfilled.</a:t>
          </a:r>
        </a:p>
      </dgm:t>
    </dgm:pt>
    <dgm:pt modelId="{56A5BFFC-307A-464B-9266-BE077BA8C836}" type="parTrans" cxnId="{3AAAC5FA-1C86-4FBE-8239-9EAFB3913985}">
      <dgm:prSet/>
      <dgm:spPr/>
      <dgm:t>
        <a:bodyPr/>
        <a:lstStyle/>
        <a:p>
          <a:endParaRPr lang="en-US"/>
        </a:p>
      </dgm:t>
    </dgm:pt>
    <dgm:pt modelId="{AA992400-5F98-4045-A114-8585827BA5D8}" type="sibTrans" cxnId="{3AAAC5FA-1C86-4FBE-8239-9EAFB3913985}">
      <dgm:prSet/>
      <dgm:spPr/>
      <dgm:t>
        <a:bodyPr/>
        <a:lstStyle/>
        <a:p>
          <a:endParaRPr lang="en-US"/>
        </a:p>
      </dgm:t>
    </dgm:pt>
    <dgm:pt modelId="{649E4CDD-C222-4D2F-9358-CAA951DD32E5}">
      <dgm:prSet/>
      <dgm:spPr/>
      <dgm:t>
        <a:bodyPr/>
        <a:lstStyle/>
        <a:p>
          <a:r>
            <a:rPr lang="en-US">
              <a:hlinkClick xmlns:r="http://schemas.openxmlformats.org/officeDocument/2006/relationships" r:id="rId2"/>
            </a:rPr>
            <a:t>IGA | Senate Bill 7 - Physician noncompete agreements (in.gov)</a:t>
          </a:r>
          <a:endParaRPr lang="en-US"/>
        </a:p>
      </dgm:t>
    </dgm:pt>
    <dgm:pt modelId="{0E8BF84E-77B7-4BF5-902A-CBC90D612F0A}" type="parTrans" cxnId="{7F7B523D-FA25-4514-BCCC-85E35C011DD9}">
      <dgm:prSet/>
      <dgm:spPr/>
      <dgm:t>
        <a:bodyPr/>
        <a:lstStyle/>
        <a:p>
          <a:endParaRPr lang="en-US"/>
        </a:p>
      </dgm:t>
    </dgm:pt>
    <dgm:pt modelId="{9440E2B8-C390-4FA8-8377-5BF6D98726B3}" type="sibTrans" cxnId="{7F7B523D-FA25-4514-BCCC-85E35C011DD9}">
      <dgm:prSet/>
      <dgm:spPr/>
      <dgm:t>
        <a:bodyPr/>
        <a:lstStyle/>
        <a:p>
          <a:endParaRPr lang="en-US"/>
        </a:p>
      </dgm:t>
    </dgm:pt>
    <dgm:pt modelId="{03461CB6-6FB6-42EE-BA95-DB89ABC76F35}" type="pres">
      <dgm:prSet presAssocID="{99B2E7DC-5D8D-46F2-BB70-6530238288F3}" presName="linearFlow" presStyleCnt="0">
        <dgm:presLayoutVars>
          <dgm:dir/>
          <dgm:animLvl val="lvl"/>
          <dgm:resizeHandles val="exact"/>
        </dgm:presLayoutVars>
      </dgm:prSet>
      <dgm:spPr/>
    </dgm:pt>
    <dgm:pt modelId="{8E759397-2D18-4E73-83FC-DD376D5167BE}" type="pres">
      <dgm:prSet presAssocID="{DE561A44-4456-4A3C-9160-109D21AA817A}" presName="composite" presStyleCnt="0"/>
      <dgm:spPr/>
    </dgm:pt>
    <dgm:pt modelId="{51C4F5FD-07F3-49CC-A074-53BADABF6876}" type="pres">
      <dgm:prSet presAssocID="{DE561A44-4456-4A3C-9160-109D21AA817A}" presName="parentText" presStyleLbl="alignNode1" presStyleIdx="0" presStyleCnt="2">
        <dgm:presLayoutVars>
          <dgm:chMax val="1"/>
          <dgm:bulletEnabled val="1"/>
        </dgm:presLayoutVars>
      </dgm:prSet>
      <dgm:spPr/>
    </dgm:pt>
    <dgm:pt modelId="{AE767CFA-F6BF-4F75-80E3-F876ACCB1C1E}" type="pres">
      <dgm:prSet presAssocID="{DE561A44-4456-4A3C-9160-109D21AA817A}" presName="descendantText" presStyleLbl="alignAcc1" presStyleIdx="0" presStyleCnt="2">
        <dgm:presLayoutVars>
          <dgm:bulletEnabled val="1"/>
        </dgm:presLayoutVars>
      </dgm:prSet>
      <dgm:spPr/>
    </dgm:pt>
    <dgm:pt modelId="{0465AD2E-AC13-4393-813B-19338E7A1DC4}" type="pres">
      <dgm:prSet presAssocID="{9253AC06-349E-4DD3-ACF5-BF49B8AD5F2E}" presName="sp" presStyleCnt="0"/>
      <dgm:spPr/>
    </dgm:pt>
    <dgm:pt modelId="{C97F3197-1FB5-4D4C-8532-04105A889D7D}" type="pres">
      <dgm:prSet presAssocID="{B147917B-7094-4079-95AD-AA95D93D7A56}" presName="composite" presStyleCnt="0"/>
      <dgm:spPr/>
    </dgm:pt>
    <dgm:pt modelId="{64C1BF87-5F41-4851-A1DC-76A93F47E64B}" type="pres">
      <dgm:prSet presAssocID="{B147917B-7094-4079-95AD-AA95D93D7A56}" presName="parentText" presStyleLbl="alignNode1" presStyleIdx="1" presStyleCnt="2">
        <dgm:presLayoutVars>
          <dgm:chMax val="1"/>
          <dgm:bulletEnabled val="1"/>
        </dgm:presLayoutVars>
      </dgm:prSet>
      <dgm:spPr/>
    </dgm:pt>
    <dgm:pt modelId="{6465A380-62AB-4D33-9AFE-57C69DB02C0E}" type="pres">
      <dgm:prSet presAssocID="{B147917B-7094-4079-95AD-AA95D93D7A56}" presName="descendantText" presStyleLbl="alignAcc1" presStyleIdx="1" presStyleCnt="2">
        <dgm:presLayoutVars>
          <dgm:bulletEnabled val="1"/>
        </dgm:presLayoutVars>
      </dgm:prSet>
      <dgm:spPr/>
    </dgm:pt>
  </dgm:ptLst>
  <dgm:cxnLst>
    <dgm:cxn modelId="{2BFA971D-9C35-4B69-BC89-CA77EB2D1A18}" type="presOf" srcId="{990E97A5-AC71-4E49-9DFF-E9BADBDAEA43}" destId="{6465A380-62AB-4D33-9AFE-57C69DB02C0E}" srcOrd="0" destOrd="1" presId="urn:microsoft.com/office/officeart/2005/8/layout/chevron2"/>
    <dgm:cxn modelId="{F656EA1D-6C4C-44FB-AE52-CECFE171EC20}" srcId="{DE561A44-4456-4A3C-9160-109D21AA817A}" destId="{F22E392A-2084-4A4B-8494-77B463387501}" srcOrd="0" destOrd="0" parTransId="{75FF136A-29C3-4970-AA12-736C58EDE4BC}" sibTransId="{26A4AE91-DB88-4E43-9B54-83A445FF8FF5}"/>
    <dgm:cxn modelId="{BD6E952B-1ED3-4029-B250-C9C92A79D3E9}" srcId="{B147917B-7094-4079-95AD-AA95D93D7A56}" destId="{D42997A0-FF70-4DED-8D8A-114B64C48FAF}" srcOrd="0" destOrd="0" parTransId="{4A8DA011-42F0-4646-B4C7-305D5405F7D6}" sibTransId="{AA8CD977-76A7-4027-9A1A-523B9DF1FB88}"/>
    <dgm:cxn modelId="{7BC0D63A-23B9-45A3-BE89-8AD7E08E5DA3}" srcId="{DE561A44-4456-4A3C-9160-109D21AA817A}" destId="{9ACB0C30-49CE-4A72-93CE-01FAF8D11877}" srcOrd="1" destOrd="0" parTransId="{F40A34DB-65E1-47BA-A1D3-040BC292E021}" sibTransId="{1907F3D3-8D77-4F3E-8851-D4B90F276648}"/>
    <dgm:cxn modelId="{7F7B523D-FA25-4514-BCCC-85E35C011DD9}" srcId="{B147917B-7094-4079-95AD-AA95D93D7A56}" destId="{649E4CDD-C222-4D2F-9358-CAA951DD32E5}" srcOrd="2" destOrd="0" parTransId="{0E8BF84E-77B7-4BF5-902A-CBC90D612F0A}" sibTransId="{9440E2B8-C390-4FA8-8377-5BF6D98726B3}"/>
    <dgm:cxn modelId="{0460D370-61D2-4695-B2D7-52AC6E42BB23}" type="presOf" srcId="{99B2E7DC-5D8D-46F2-BB70-6530238288F3}" destId="{03461CB6-6FB6-42EE-BA95-DB89ABC76F35}" srcOrd="0" destOrd="0" presId="urn:microsoft.com/office/officeart/2005/8/layout/chevron2"/>
    <dgm:cxn modelId="{80F57754-E9F5-42A5-AC08-4038E8E4253C}" type="presOf" srcId="{649E4CDD-C222-4D2F-9358-CAA951DD32E5}" destId="{6465A380-62AB-4D33-9AFE-57C69DB02C0E}" srcOrd="0" destOrd="2" presId="urn:microsoft.com/office/officeart/2005/8/layout/chevron2"/>
    <dgm:cxn modelId="{EEEAF97C-B076-43DB-B5F3-E70C9C71DF6A}" type="presOf" srcId="{DE561A44-4456-4A3C-9160-109D21AA817A}" destId="{51C4F5FD-07F3-49CC-A074-53BADABF6876}" srcOrd="0" destOrd="0" presId="urn:microsoft.com/office/officeart/2005/8/layout/chevron2"/>
    <dgm:cxn modelId="{E633C97F-DCFD-4CBE-9362-524AF60E4B25}" type="presOf" srcId="{F22E392A-2084-4A4B-8494-77B463387501}" destId="{AE767CFA-F6BF-4F75-80E3-F876ACCB1C1E}" srcOrd="0" destOrd="0" presId="urn:microsoft.com/office/officeart/2005/8/layout/chevron2"/>
    <dgm:cxn modelId="{9B060985-827C-4D4D-A11D-15DC2F35EC54}" srcId="{99B2E7DC-5D8D-46F2-BB70-6530238288F3}" destId="{B147917B-7094-4079-95AD-AA95D93D7A56}" srcOrd="1" destOrd="0" parTransId="{7355A647-FED8-4953-A0AD-791724ADB3A1}" sibTransId="{E579BE0E-FEE1-4F93-9C2C-F9769E2EEB28}"/>
    <dgm:cxn modelId="{ADE6008D-C986-487D-9E75-771ADDCBB67A}" srcId="{99B2E7DC-5D8D-46F2-BB70-6530238288F3}" destId="{DE561A44-4456-4A3C-9160-109D21AA817A}" srcOrd="0" destOrd="0" parTransId="{E5A39814-4B9E-4B4D-A058-FB6156385447}" sibTransId="{9253AC06-349E-4DD3-ACF5-BF49B8AD5F2E}"/>
    <dgm:cxn modelId="{D9D2239D-E40B-4619-B9EF-938BEB249E7E}" srcId="{DE561A44-4456-4A3C-9160-109D21AA817A}" destId="{93AD980E-0788-4FD3-8F51-4E53C331C5E4}" srcOrd="2" destOrd="0" parTransId="{00A1B280-C094-44AF-8737-EBE612C8BD89}" sibTransId="{DF64FD11-34EA-4E7F-B6F8-BF7497C8C55C}"/>
    <dgm:cxn modelId="{8E209CA4-EBF8-4EDD-BB10-4820BFD21F14}" type="presOf" srcId="{D42997A0-FF70-4DED-8D8A-114B64C48FAF}" destId="{6465A380-62AB-4D33-9AFE-57C69DB02C0E}" srcOrd="0" destOrd="0" presId="urn:microsoft.com/office/officeart/2005/8/layout/chevron2"/>
    <dgm:cxn modelId="{976150B6-B639-458F-846C-D45584B1F7FC}" type="presOf" srcId="{93AD980E-0788-4FD3-8F51-4E53C331C5E4}" destId="{AE767CFA-F6BF-4F75-80E3-F876ACCB1C1E}" srcOrd="0" destOrd="2" presId="urn:microsoft.com/office/officeart/2005/8/layout/chevron2"/>
    <dgm:cxn modelId="{112E51B8-AAAB-4CCD-A141-8082763DCB94}" type="presOf" srcId="{B147917B-7094-4079-95AD-AA95D93D7A56}" destId="{64C1BF87-5F41-4851-A1DC-76A93F47E64B}" srcOrd="0" destOrd="0" presId="urn:microsoft.com/office/officeart/2005/8/layout/chevron2"/>
    <dgm:cxn modelId="{70877CF8-BB6E-42F8-B050-A98B690F8655}" type="presOf" srcId="{9ACB0C30-49CE-4A72-93CE-01FAF8D11877}" destId="{AE767CFA-F6BF-4F75-80E3-F876ACCB1C1E}" srcOrd="0" destOrd="1" presId="urn:microsoft.com/office/officeart/2005/8/layout/chevron2"/>
    <dgm:cxn modelId="{3AAAC5FA-1C86-4FBE-8239-9EAFB3913985}" srcId="{B147917B-7094-4079-95AD-AA95D93D7A56}" destId="{990E97A5-AC71-4E49-9DFF-E9BADBDAEA43}" srcOrd="1" destOrd="0" parTransId="{56A5BFFC-307A-464B-9266-BE077BA8C836}" sibTransId="{AA992400-5F98-4045-A114-8585827BA5D8}"/>
    <dgm:cxn modelId="{52756507-2F79-4890-A168-0AC13A850699}" type="presParOf" srcId="{03461CB6-6FB6-42EE-BA95-DB89ABC76F35}" destId="{8E759397-2D18-4E73-83FC-DD376D5167BE}" srcOrd="0" destOrd="0" presId="urn:microsoft.com/office/officeart/2005/8/layout/chevron2"/>
    <dgm:cxn modelId="{517451AC-D4DE-49E9-A053-BCF3DF639D80}" type="presParOf" srcId="{8E759397-2D18-4E73-83FC-DD376D5167BE}" destId="{51C4F5FD-07F3-49CC-A074-53BADABF6876}" srcOrd="0" destOrd="0" presId="urn:microsoft.com/office/officeart/2005/8/layout/chevron2"/>
    <dgm:cxn modelId="{F088DB2D-3000-44C5-AA79-2468DB99956D}" type="presParOf" srcId="{8E759397-2D18-4E73-83FC-DD376D5167BE}" destId="{AE767CFA-F6BF-4F75-80E3-F876ACCB1C1E}" srcOrd="1" destOrd="0" presId="urn:microsoft.com/office/officeart/2005/8/layout/chevron2"/>
    <dgm:cxn modelId="{B278ED75-9EA3-445A-A88D-32810FAA5E53}" type="presParOf" srcId="{03461CB6-6FB6-42EE-BA95-DB89ABC76F35}" destId="{0465AD2E-AC13-4393-813B-19338E7A1DC4}" srcOrd="1" destOrd="0" presId="urn:microsoft.com/office/officeart/2005/8/layout/chevron2"/>
    <dgm:cxn modelId="{F861A6C4-1F71-470F-920C-977A027BC954}" type="presParOf" srcId="{03461CB6-6FB6-42EE-BA95-DB89ABC76F35}" destId="{C97F3197-1FB5-4D4C-8532-04105A889D7D}" srcOrd="2" destOrd="0" presId="urn:microsoft.com/office/officeart/2005/8/layout/chevron2"/>
    <dgm:cxn modelId="{10A99AC0-6BB8-4C5C-B65D-300BD5EF77D9}" type="presParOf" srcId="{C97F3197-1FB5-4D4C-8532-04105A889D7D}" destId="{64C1BF87-5F41-4851-A1DC-76A93F47E64B}" srcOrd="0" destOrd="0" presId="urn:microsoft.com/office/officeart/2005/8/layout/chevron2"/>
    <dgm:cxn modelId="{3E9D503E-5CC8-4A90-A956-E14A1D725DEC}" type="presParOf" srcId="{C97F3197-1FB5-4D4C-8532-04105A889D7D}" destId="{6465A380-62AB-4D33-9AFE-57C69DB02C0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9E5A4-4389-4A11-988D-993BC2F51C75}">
      <dsp:nvSpPr>
        <dsp:cNvPr id="0" name=""/>
        <dsp:cNvSpPr/>
      </dsp:nvSpPr>
      <dsp:spPr>
        <a:xfrm>
          <a:off x="0" y="0"/>
          <a:ext cx="4351338" cy="4351338"/>
        </a:xfrm>
        <a:prstGeom prst="pie">
          <a:avLst>
            <a:gd name="adj1" fmla="val 54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039D41-7FC0-49BE-A7C1-08DCE28738D4}">
      <dsp:nvSpPr>
        <dsp:cNvPr id="0" name=""/>
        <dsp:cNvSpPr/>
      </dsp:nvSpPr>
      <dsp:spPr>
        <a:xfrm>
          <a:off x="2175669" y="0"/>
          <a:ext cx="8974931" cy="435133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Employer-Led Healthcare Coalition Founded in 2001</a:t>
          </a:r>
        </a:p>
      </dsp:txBody>
      <dsp:txXfrm>
        <a:off x="2175669" y="0"/>
        <a:ext cx="8974931" cy="696214"/>
      </dsp:txXfrm>
    </dsp:sp>
    <dsp:sp modelId="{69562C6B-AD77-4179-BA89-3CD1665556F4}">
      <dsp:nvSpPr>
        <dsp:cNvPr id="0" name=""/>
        <dsp:cNvSpPr/>
      </dsp:nvSpPr>
      <dsp:spPr>
        <a:xfrm>
          <a:off x="456890" y="696214"/>
          <a:ext cx="3437557" cy="3437557"/>
        </a:xfrm>
        <a:prstGeom prst="pie">
          <a:avLst>
            <a:gd name="adj1" fmla="val 5400000"/>
            <a:gd name="adj2" fmla="val 16200000"/>
          </a:avLst>
        </a:prstGeom>
        <a:solidFill>
          <a:schemeClr val="accent5">
            <a:hueOff val="275939"/>
            <a:satOff val="6395"/>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E0060D-ED99-49B3-9FBD-A05A9EF822E7}">
      <dsp:nvSpPr>
        <dsp:cNvPr id="0" name=""/>
        <dsp:cNvSpPr/>
      </dsp:nvSpPr>
      <dsp:spPr>
        <a:xfrm>
          <a:off x="2175669" y="696214"/>
          <a:ext cx="8974931" cy="3437557"/>
        </a:xfrm>
        <a:prstGeom prst="rect">
          <a:avLst/>
        </a:prstGeom>
        <a:solidFill>
          <a:schemeClr val="lt1">
            <a:alpha val="90000"/>
            <a:hueOff val="0"/>
            <a:satOff val="0"/>
            <a:lumOff val="0"/>
            <a:alphaOff val="0"/>
          </a:schemeClr>
        </a:solidFill>
        <a:ln w="12700" cap="flat" cmpd="sng" algn="ctr">
          <a:solidFill>
            <a:schemeClr val="accent5">
              <a:hueOff val="275939"/>
              <a:satOff val="6395"/>
              <a:lumOff val="-3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mn-lt"/>
            </a:rPr>
            <a:t>Executive Committee Comprised of non-provider employers</a:t>
          </a:r>
        </a:p>
      </dsp:txBody>
      <dsp:txXfrm>
        <a:off x="2175669" y="696214"/>
        <a:ext cx="8974931" cy="696214"/>
      </dsp:txXfrm>
    </dsp:sp>
    <dsp:sp modelId="{8DB45B9A-D4AA-41BE-94BE-220B5EAD2489}">
      <dsp:nvSpPr>
        <dsp:cNvPr id="0" name=""/>
        <dsp:cNvSpPr/>
      </dsp:nvSpPr>
      <dsp:spPr>
        <a:xfrm>
          <a:off x="913780" y="1392428"/>
          <a:ext cx="2523776" cy="2523776"/>
        </a:xfrm>
        <a:prstGeom prst="pie">
          <a:avLst>
            <a:gd name="adj1" fmla="val 5400000"/>
            <a:gd name="adj2" fmla="val 16200000"/>
          </a:avLst>
        </a:prstGeom>
        <a:solidFill>
          <a:schemeClr val="accent5">
            <a:hueOff val="551879"/>
            <a:satOff val="12790"/>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618323-BA44-4F84-A442-47744A9C6002}">
      <dsp:nvSpPr>
        <dsp:cNvPr id="0" name=""/>
        <dsp:cNvSpPr/>
      </dsp:nvSpPr>
      <dsp:spPr>
        <a:xfrm>
          <a:off x="2175669" y="1392428"/>
          <a:ext cx="8974931" cy="2523776"/>
        </a:xfrm>
        <a:prstGeom prst="rect">
          <a:avLst/>
        </a:prstGeom>
        <a:solidFill>
          <a:schemeClr val="lt1">
            <a:alpha val="90000"/>
            <a:hueOff val="0"/>
            <a:satOff val="0"/>
            <a:lumOff val="0"/>
            <a:alphaOff val="0"/>
          </a:schemeClr>
        </a:solidFill>
        <a:ln w="12700" cap="flat" cmpd="sng" algn="ctr">
          <a:solidFill>
            <a:schemeClr val="accent5">
              <a:hueOff val="551879"/>
              <a:satOff val="12790"/>
              <a:lumOff val="-7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Non-Profit 501(c)(3)</a:t>
          </a:r>
        </a:p>
      </dsp:txBody>
      <dsp:txXfrm>
        <a:off x="2175669" y="1392428"/>
        <a:ext cx="8974931" cy="696214"/>
      </dsp:txXfrm>
    </dsp:sp>
    <dsp:sp modelId="{83DF2D48-16FF-429A-90CA-6CC3390FC39E}">
      <dsp:nvSpPr>
        <dsp:cNvPr id="0" name=""/>
        <dsp:cNvSpPr/>
      </dsp:nvSpPr>
      <dsp:spPr>
        <a:xfrm>
          <a:off x="1370671" y="2088642"/>
          <a:ext cx="1609995" cy="1609995"/>
        </a:xfrm>
        <a:prstGeom prst="pie">
          <a:avLst>
            <a:gd name="adj1" fmla="val 5400000"/>
            <a:gd name="adj2" fmla="val 16200000"/>
          </a:avLst>
        </a:prstGeom>
        <a:solidFill>
          <a:schemeClr val="accent5">
            <a:hueOff val="827818"/>
            <a:satOff val="19185"/>
            <a:lumOff val="-11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033EDD-503A-4BD5-AAD4-0A4C0926D3E0}">
      <dsp:nvSpPr>
        <dsp:cNvPr id="0" name=""/>
        <dsp:cNvSpPr/>
      </dsp:nvSpPr>
      <dsp:spPr>
        <a:xfrm>
          <a:off x="2175669" y="2088642"/>
          <a:ext cx="8974931" cy="1609995"/>
        </a:xfrm>
        <a:prstGeom prst="rect">
          <a:avLst/>
        </a:prstGeom>
        <a:solidFill>
          <a:schemeClr val="lt1">
            <a:alpha val="90000"/>
            <a:hueOff val="0"/>
            <a:satOff val="0"/>
            <a:lumOff val="0"/>
            <a:alphaOff val="0"/>
          </a:schemeClr>
        </a:solidFill>
        <a:ln w="12700" cap="flat" cmpd="sng" algn="ctr">
          <a:solidFill>
            <a:schemeClr val="accent5">
              <a:hueOff val="827818"/>
              <a:satOff val="19185"/>
              <a:lumOff val="-11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Aim: To improve the value employers and patients receive for their healthcare expenditures</a:t>
          </a:r>
        </a:p>
      </dsp:txBody>
      <dsp:txXfrm>
        <a:off x="2175669" y="2088642"/>
        <a:ext cx="8974931" cy="696214"/>
      </dsp:txXfrm>
    </dsp:sp>
    <dsp:sp modelId="{F503D716-8A55-421E-95A4-65E9EA719AB0}">
      <dsp:nvSpPr>
        <dsp:cNvPr id="0" name=""/>
        <dsp:cNvSpPr/>
      </dsp:nvSpPr>
      <dsp:spPr>
        <a:xfrm>
          <a:off x="1827561" y="2784856"/>
          <a:ext cx="696214" cy="696214"/>
        </a:xfrm>
        <a:prstGeom prst="pie">
          <a:avLst>
            <a:gd name="adj1" fmla="val 5400000"/>
            <a:gd name="adj2" fmla="val 16200000"/>
          </a:avLst>
        </a:prstGeom>
        <a:solidFill>
          <a:schemeClr val="accent5">
            <a:hueOff val="1103757"/>
            <a:satOff val="25580"/>
            <a:lumOff val="-1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69F6-72B0-44C5-84ED-394ABB3949C1}">
      <dsp:nvSpPr>
        <dsp:cNvPr id="0" name=""/>
        <dsp:cNvSpPr/>
      </dsp:nvSpPr>
      <dsp:spPr>
        <a:xfrm>
          <a:off x="2175669" y="2784856"/>
          <a:ext cx="8974931" cy="696214"/>
        </a:xfrm>
        <a:prstGeom prst="rect">
          <a:avLst/>
        </a:prstGeom>
        <a:solidFill>
          <a:schemeClr val="lt1">
            <a:alpha val="90000"/>
            <a:hueOff val="0"/>
            <a:satOff val="0"/>
            <a:lumOff val="0"/>
            <a:alphaOff val="0"/>
          </a:schemeClr>
        </a:solidFill>
        <a:ln w="12700" cap="flat" cmpd="sng" algn="ctr">
          <a:solidFill>
            <a:schemeClr val="accent5">
              <a:hueOff val="1103757"/>
              <a:satOff val="25580"/>
              <a:lumOff val="-15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mn-lt"/>
              <a:hlinkClick xmlns:r="http://schemas.openxmlformats.org/officeDocument/2006/relationships" r:id="rId1"/>
            </a:rPr>
            <a:t>https://employersforumindiana.org/</a:t>
          </a:r>
          <a:r>
            <a:rPr lang="en-US" sz="2400" kern="1200">
              <a:latin typeface="+mn-lt"/>
            </a:rPr>
            <a:t> </a:t>
          </a:r>
        </a:p>
      </dsp:txBody>
      <dsp:txXfrm>
        <a:off x="2175669" y="2784856"/>
        <a:ext cx="8974931" cy="696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4F5FD-07F3-49CC-A074-53BADABF6876}">
      <dsp:nvSpPr>
        <dsp:cNvPr id="0" name=""/>
        <dsp:cNvSpPr/>
      </dsp:nvSpPr>
      <dsp:spPr>
        <a:xfrm rot="5400000">
          <a:off x="-417708" y="419196"/>
          <a:ext cx="2784722" cy="194930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bg1"/>
              </a:solidFill>
            </a:rPr>
            <a:t>HEA 1004</a:t>
          </a:r>
        </a:p>
      </dsp:txBody>
      <dsp:txXfrm rot="-5400000">
        <a:off x="0" y="976141"/>
        <a:ext cx="1949306" cy="835416"/>
      </dsp:txXfrm>
    </dsp:sp>
    <dsp:sp modelId="{AE767CFA-F6BF-4F75-80E3-F876ACCB1C1E}">
      <dsp:nvSpPr>
        <dsp:cNvPr id="0" name=""/>
        <dsp:cNvSpPr/>
      </dsp:nvSpPr>
      <dsp:spPr>
        <a:xfrm rot="5400000">
          <a:off x="5844419" y="-3893625"/>
          <a:ext cx="1810069" cy="96002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a:t>Sets a price benchmark of 285% of Medicare against which Indiana's five largest hospital systems will be compared. </a:t>
          </a:r>
        </a:p>
        <a:p>
          <a:pPr marL="228600" lvl="1" indent="-228600" algn="l" defTabSz="933450">
            <a:lnSpc>
              <a:spcPct val="90000"/>
            </a:lnSpc>
            <a:spcBef>
              <a:spcPct val="0"/>
            </a:spcBef>
            <a:spcAft>
              <a:spcPct val="15000"/>
            </a:spcAft>
            <a:buChar char="•"/>
          </a:pPr>
          <a:r>
            <a:rPr lang="en-US" sz="2100" kern="1200"/>
            <a:t>Eliminates hospital facility fees at off-campus labs, imaging centers, physician offices, etc. (there are numerous exceptions). </a:t>
          </a:r>
        </a:p>
        <a:p>
          <a:pPr marL="228600" lvl="1" indent="-228600" algn="l" defTabSz="933450">
            <a:lnSpc>
              <a:spcPct val="90000"/>
            </a:lnSpc>
            <a:spcBef>
              <a:spcPct val="0"/>
            </a:spcBef>
            <a:spcAft>
              <a:spcPct val="15000"/>
            </a:spcAft>
            <a:buChar char="•"/>
          </a:pPr>
          <a:r>
            <a:rPr lang="en-US" sz="2100" kern="1200">
              <a:hlinkClick xmlns:r="http://schemas.openxmlformats.org/officeDocument/2006/relationships" r:id="rId1"/>
            </a:rPr>
            <a:t>IGA | House Bill 1004 - Health care matters (in.gov)</a:t>
          </a:r>
          <a:endParaRPr lang="en-US" sz="2100" kern="1200"/>
        </a:p>
      </dsp:txBody>
      <dsp:txXfrm rot="-5400000">
        <a:off x="1949306" y="89848"/>
        <a:ext cx="9511936" cy="1633349"/>
      </dsp:txXfrm>
    </dsp:sp>
    <dsp:sp modelId="{64C1BF87-5F41-4851-A1DC-76A93F47E64B}">
      <dsp:nvSpPr>
        <dsp:cNvPr id="0" name=""/>
        <dsp:cNvSpPr/>
      </dsp:nvSpPr>
      <dsp:spPr>
        <a:xfrm rot="5400000">
          <a:off x="-417708" y="2921954"/>
          <a:ext cx="2784722" cy="194930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bg1"/>
              </a:solidFill>
            </a:rPr>
            <a:t>SEA 7</a:t>
          </a:r>
        </a:p>
      </dsp:txBody>
      <dsp:txXfrm rot="-5400000">
        <a:off x="0" y="3478899"/>
        <a:ext cx="1949306" cy="835416"/>
      </dsp:txXfrm>
    </dsp:sp>
    <dsp:sp modelId="{6465A380-62AB-4D33-9AFE-57C69DB02C0E}">
      <dsp:nvSpPr>
        <dsp:cNvPr id="0" name=""/>
        <dsp:cNvSpPr/>
      </dsp:nvSpPr>
      <dsp:spPr>
        <a:xfrm rot="5400000">
          <a:off x="5844419" y="-1390867"/>
          <a:ext cx="1810069" cy="960029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a:t>Bans new primary care physician non-compete agreements and notes non-competes are unenforceable in certain circumstances.</a:t>
          </a:r>
        </a:p>
        <a:p>
          <a:pPr marL="228600" lvl="1" indent="-228600" algn="l" defTabSz="933450">
            <a:lnSpc>
              <a:spcPct val="90000"/>
            </a:lnSpc>
            <a:spcBef>
              <a:spcPct val="0"/>
            </a:spcBef>
            <a:spcAft>
              <a:spcPct val="15000"/>
            </a:spcAft>
            <a:buChar char="•"/>
          </a:pPr>
          <a:r>
            <a:rPr lang="en-US" sz="2100" kern="1200"/>
            <a:t>Prevents non-compete agreements from applying to any physicians after the terms of their employment contract have been fulfilled.</a:t>
          </a:r>
        </a:p>
        <a:p>
          <a:pPr marL="228600" lvl="1" indent="-228600" algn="l" defTabSz="933450">
            <a:lnSpc>
              <a:spcPct val="90000"/>
            </a:lnSpc>
            <a:spcBef>
              <a:spcPct val="0"/>
            </a:spcBef>
            <a:spcAft>
              <a:spcPct val="15000"/>
            </a:spcAft>
            <a:buChar char="•"/>
          </a:pPr>
          <a:r>
            <a:rPr lang="en-US" sz="2100" kern="1200">
              <a:hlinkClick xmlns:r="http://schemas.openxmlformats.org/officeDocument/2006/relationships" r:id="rId2"/>
            </a:rPr>
            <a:t>IGA | Senate Bill 7 - Physician noncompete agreements (in.gov)</a:t>
          </a:r>
          <a:endParaRPr lang="en-US" sz="2100" kern="1200"/>
        </a:p>
      </dsp:txBody>
      <dsp:txXfrm rot="-5400000">
        <a:off x="1949306" y="2592606"/>
        <a:ext cx="9511936" cy="1633349"/>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0.28646</cdr:x>
      <cdr:y>0.13703</cdr:y>
    </cdr:from>
    <cdr:to>
      <cdr:x>0.71204</cdr:x>
      <cdr:y>0.23275</cdr:y>
    </cdr:to>
    <cdr:sp macro="" textlink="">
      <cdr:nvSpPr>
        <cdr:cNvPr id="2" name="TextBox 4">
          <a:extLst xmlns:a="http://schemas.openxmlformats.org/drawingml/2006/main">
            <a:ext uri="{FF2B5EF4-FFF2-40B4-BE49-F238E27FC236}">
              <a16:creationId xmlns:a16="http://schemas.microsoft.com/office/drawing/2014/main" id="{24CD50DF-FEEC-8929-1E35-9EF874D6A9BE}"/>
            </a:ext>
          </a:extLst>
        </cdr:cNvPr>
        <cdr:cNvSpPr txBox="1"/>
      </cdr:nvSpPr>
      <cdr:spPr>
        <a:xfrm xmlns:a="http://schemas.openxmlformats.org/drawingml/2006/main">
          <a:off x="3152198" y="660911"/>
          <a:ext cx="4683071"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dirty="0">
              <a:solidFill>
                <a:srgbClr val="FE9103"/>
              </a:solidFill>
            </a:rPr>
            <a:t>Indiana is 4</a:t>
          </a:r>
          <a:r>
            <a:rPr lang="en-US" sz="2400" b="1" baseline="30000" dirty="0">
              <a:solidFill>
                <a:srgbClr val="FE9103"/>
              </a:solidFill>
            </a:rPr>
            <a:t>th</a:t>
          </a:r>
          <a:r>
            <a:rPr lang="en-US" sz="2400" b="1" dirty="0">
              <a:solidFill>
                <a:srgbClr val="FE9103"/>
              </a:solidFill>
            </a:rPr>
            <a:t> highest at 298%</a:t>
          </a:r>
        </a:p>
      </cdr:txBody>
    </cdr:sp>
  </cdr:relSizeAnchor>
</c:userShapes>
</file>

<file path=ppt/drawings/drawing2.xml><?xml version="1.0" encoding="utf-8"?>
<c:userShapes xmlns:c="http://schemas.openxmlformats.org/drawingml/2006/chart">
  <cdr:relSizeAnchor xmlns:cdr="http://schemas.openxmlformats.org/drawingml/2006/chartDrawing">
    <cdr:from>
      <cdr:x>0.29048</cdr:x>
      <cdr:y>0.08908</cdr:y>
    </cdr:from>
    <cdr:to>
      <cdr:x>0.69326</cdr:x>
      <cdr:y>0.16856</cdr:y>
    </cdr:to>
    <cdr:sp macro="" textlink="">
      <cdr:nvSpPr>
        <cdr:cNvPr id="2" name="TextBox 4">
          <a:extLst xmlns:a="http://schemas.openxmlformats.org/drawingml/2006/main">
            <a:ext uri="{FF2B5EF4-FFF2-40B4-BE49-F238E27FC236}">
              <a16:creationId xmlns:a16="http://schemas.microsoft.com/office/drawing/2014/main" id="{E95792D7-837B-AA29-0E58-F4BA8E686B2A}"/>
            </a:ext>
          </a:extLst>
        </cdr:cNvPr>
        <cdr:cNvSpPr txBox="1"/>
      </cdr:nvSpPr>
      <cdr:spPr>
        <a:xfrm xmlns:a="http://schemas.openxmlformats.org/drawingml/2006/main">
          <a:off x="3292565" y="448475"/>
          <a:ext cx="456546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000" b="1" dirty="0">
              <a:solidFill>
                <a:srgbClr val="FE9103"/>
              </a:solidFill>
            </a:rPr>
            <a:t>Indiana Ascension Average is 323%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97AB3EA8-A58D-4C92-A3AB-D271CCC294C7}" type="datetimeFigureOut">
              <a:rPr lang="en-US" smtClean="0"/>
              <a:t>10/5/2023</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noProof="0"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AEFB4FA-E877-413E-B608-88789D806C57}" type="datetimeFigureOut">
              <a:rPr lang="en-US" noProof="0" smtClean="0"/>
              <a:t>10/5/2023</a:t>
            </a:fld>
            <a:endParaRPr lang="en-US" noProof="0"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noProof="0"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The average premium for family level coverage through an employer increased 20% over the last 5 years and 43% over the last 10 years.</a:t>
            </a:r>
          </a:p>
          <a:p>
            <a:pPr marL="176679" indent="-176679">
              <a:buFont typeface="Arial" panose="020B0604020202020204" pitchFamily="34" charset="0"/>
              <a:buChar char="•"/>
            </a:pPr>
            <a:r>
              <a:rPr lang="en-US" dirty="0"/>
              <a:t>This data shows the average, which means that some workers are paying more than the average.  KFF data shows that employees at smaller employers pay the largest share of the premium as compared to employees that work at a larger employer.</a:t>
            </a:r>
          </a:p>
          <a:p>
            <a:pPr marL="176679" indent="-176679">
              <a:buFont typeface="Arial" panose="020B0604020202020204" pitchFamily="34" charset="0"/>
              <a:buChar char="•"/>
            </a:pPr>
            <a:r>
              <a:rPr lang="en-US" dirty="0"/>
              <a:t>Many of employer premiums for 2022 were established in 2021 ahead of open enrollment periods, so don’t account for the level of inflation we are seeing.  It is possible we may see a larger increase in 2023.</a:t>
            </a:r>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5</a:t>
            </a:fld>
            <a:endParaRPr lang="en-US" noProof="0" dirty="0"/>
          </a:p>
        </p:txBody>
      </p:sp>
    </p:spTree>
    <p:extLst>
      <p:ext uri="{BB962C8B-B14F-4D97-AF65-F5344CB8AC3E}">
        <p14:creationId xmlns:p14="http://schemas.microsoft.com/office/powerpoint/2010/main" val="197814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42289">
              <a:defRPr/>
            </a:pPr>
            <a:fld id="{6336304E-FDE3-4B4F-A3B7-EBE87F3FA5E2}" type="slidenum">
              <a:rPr lang="en-US">
                <a:solidFill>
                  <a:prstClr val="black"/>
                </a:solidFill>
                <a:latin typeface="Calibri" panose="020F0502020204030204"/>
              </a:rPr>
              <a:pPr defTabSz="942289">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93648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09B9536-9430-E6BC-7B28-F213EE178F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20AA3181-241F-DA70-9AA8-E646904071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6804" name="Slide Number Placeholder 3">
            <a:extLst>
              <a:ext uri="{FF2B5EF4-FFF2-40B4-BE49-F238E27FC236}">
                <a16:creationId xmlns:a16="http://schemas.microsoft.com/office/drawing/2014/main" id="{6C8EF516-A95B-1AAB-0D8A-B5FBC7FEF8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5610" indent="-294465">
              <a:defRPr>
                <a:solidFill>
                  <a:schemeClr val="tx1"/>
                </a:solidFill>
                <a:latin typeface="Calibri" panose="020F0502020204030204" pitchFamily="34" charset="0"/>
              </a:defRPr>
            </a:lvl2pPr>
            <a:lvl3pPr marL="1177862" indent="-235572">
              <a:defRPr>
                <a:solidFill>
                  <a:schemeClr val="tx1"/>
                </a:solidFill>
                <a:latin typeface="Calibri" panose="020F0502020204030204" pitchFamily="34" charset="0"/>
              </a:defRPr>
            </a:lvl3pPr>
            <a:lvl4pPr marL="1649006" indent="-235572">
              <a:defRPr>
                <a:solidFill>
                  <a:schemeClr val="tx1"/>
                </a:solidFill>
                <a:latin typeface="Calibri" panose="020F0502020204030204" pitchFamily="34" charset="0"/>
              </a:defRPr>
            </a:lvl4pPr>
            <a:lvl5pPr marL="2120151" indent="-235572">
              <a:defRPr>
                <a:solidFill>
                  <a:schemeClr val="tx1"/>
                </a:solidFill>
                <a:latin typeface="Calibri" panose="020F0502020204030204" pitchFamily="34" charset="0"/>
              </a:defRPr>
            </a:lvl5pPr>
            <a:lvl6pPr marL="2591295" indent="-235572" fontAlgn="base">
              <a:spcBef>
                <a:spcPct val="0"/>
              </a:spcBef>
              <a:spcAft>
                <a:spcPct val="0"/>
              </a:spcAft>
              <a:defRPr>
                <a:solidFill>
                  <a:schemeClr val="tx1"/>
                </a:solidFill>
                <a:latin typeface="Calibri" panose="020F0502020204030204" pitchFamily="34" charset="0"/>
              </a:defRPr>
            </a:lvl6pPr>
            <a:lvl7pPr marL="3062440" indent="-235572" fontAlgn="base">
              <a:spcBef>
                <a:spcPct val="0"/>
              </a:spcBef>
              <a:spcAft>
                <a:spcPct val="0"/>
              </a:spcAft>
              <a:defRPr>
                <a:solidFill>
                  <a:schemeClr val="tx1"/>
                </a:solidFill>
                <a:latin typeface="Calibri" panose="020F0502020204030204" pitchFamily="34" charset="0"/>
              </a:defRPr>
            </a:lvl7pPr>
            <a:lvl8pPr marL="3533585" indent="-235572" fontAlgn="base">
              <a:spcBef>
                <a:spcPct val="0"/>
              </a:spcBef>
              <a:spcAft>
                <a:spcPct val="0"/>
              </a:spcAft>
              <a:defRPr>
                <a:solidFill>
                  <a:schemeClr val="tx1"/>
                </a:solidFill>
                <a:latin typeface="Calibri" panose="020F0502020204030204" pitchFamily="34" charset="0"/>
              </a:defRPr>
            </a:lvl8pPr>
            <a:lvl9pPr marL="4004729" indent="-235572"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4E13D3-1010-400B-BC3B-5B4223345EDD}" type="slidenum">
              <a:rPr lang="en-US" altLang="en-US"/>
              <a:pPr fontAlgn="base">
                <a:spcBef>
                  <a:spcPct val="0"/>
                </a:spcBef>
                <a:spcAft>
                  <a:spcPct val="0"/>
                </a:spcAft>
              </a:pPr>
              <a:t>16</a:t>
            </a:fld>
            <a:endParaRPr lang="en-US" altLang="en-US"/>
          </a:p>
        </p:txBody>
      </p:sp>
    </p:spTree>
    <p:extLst>
      <p:ext uri="{BB962C8B-B14F-4D97-AF65-F5344CB8AC3E}">
        <p14:creationId xmlns:p14="http://schemas.microsoft.com/office/powerpoint/2010/main" val="881336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30</a:t>
            </a:fld>
            <a:endParaRPr lang="en-US" noProof="0" dirty="0"/>
          </a:p>
        </p:txBody>
      </p:sp>
    </p:spTree>
    <p:extLst>
      <p:ext uri="{BB962C8B-B14F-4D97-AF65-F5344CB8AC3E}">
        <p14:creationId xmlns:p14="http://schemas.microsoft.com/office/powerpoint/2010/main" val="3438640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n-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49EAEDE-CA8B-68CE-ABC0-5D9FACBA2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43650" y="1498642"/>
            <a:ext cx="4128655" cy="354316"/>
          </a:xfrm>
          <a:prstGeom prst="rect">
            <a:avLst/>
          </a:prstGeom>
        </p:spPr>
      </p:pic>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atin typeface="+mj-lt"/>
              </a:defRPr>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rgbClr val="00385F"/>
                </a:solidFill>
                <a:latin typeface="+mj-lt"/>
                <a:ea typeface="+mn-ea"/>
                <a:cs typeface="+mn-cs"/>
              </a:defRPr>
            </a:lvl1pPr>
          </a:lstStyle>
          <a:p>
            <a:pPr marL="0" lvl="0"/>
            <a:r>
              <a:rPr lang="en-US" noProof="0" dirty="0"/>
              <a:t>Click to edit Master title style</a:t>
            </a:r>
          </a:p>
        </p:txBody>
      </p:sp>
      <p:pic>
        <p:nvPicPr>
          <p:cNvPr id="22" name="Picture 21">
            <a:extLst>
              <a:ext uri="{FF2B5EF4-FFF2-40B4-BE49-F238E27FC236}">
                <a16:creationId xmlns:a16="http://schemas.microsoft.com/office/drawing/2014/main" id="{D35F9B1D-BB42-189A-7B6F-E3166A4D317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549778" y="2033195"/>
            <a:ext cx="3758750" cy="322571"/>
          </a:xfrm>
          <a:prstGeom prst="rect">
            <a:avLst/>
          </a:prstGeom>
        </p:spPr>
      </p:pic>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latin typeface="+mn-lt"/>
                <a:ea typeface="+mn-ea"/>
                <a:cs typeface="+mn-cs"/>
              </a:defRPr>
            </a:lvl1pPr>
          </a:lstStyle>
          <a:p>
            <a:pPr marL="0" lvl="0"/>
            <a:r>
              <a:rPr lang="en-US" noProof="0" dirty="0"/>
              <a:t>Click to edit Master title style</a:t>
            </a:r>
          </a:p>
        </p:txBody>
      </p:sp>
      <p:pic>
        <p:nvPicPr>
          <p:cNvPr id="17" name="Picture 16">
            <a:extLst>
              <a:ext uri="{FF2B5EF4-FFF2-40B4-BE49-F238E27FC236}">
                <a16:creationId xmlns:a16="http://schemas.microsoft.com/office/drawing/2014/main" id="{6BCD64D6-1FD3-4C45-14DB-FA9062642EF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541475" y="1728806"/>
            <a:ext cx="3993107" cy="342360"/>
          </a:xfrm>
          <a:prstGeom prst="rect">
            <a:avLst/>
          </a:prstGeom>
        </p:spPr>
      </p:pic>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0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latin typeface="+mn-lt"/>
              </a:defRPr>
            </a:lvl1pPr>
          </a:lstStyle>
          <a:p>
            <a:r>
              <a:rPr lang="en-US" noProof="0" dirty="0"/>
              <a:t>Click to edit Master title style</a:t>
            </a:r>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pPr/>
              <a:t>‹#›</a:t>
            </a:fld>
            <a:endParaRPr lang="en-US"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pic>
        <p:nvPicPr>
          <p:cNvPr id="13" name="Picture 12">
            <a:extLst>
              <a:ext uri="{FF2B5EF4-FFF2-40B4-BE49-F238E27FC236}">
                <a16:creationId xmlns:a16="http://schemas.microsoft.com/office/drawing/2014/main" id="{9B9800AD-9715-2304-B2E0-2DED11E881F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579" y="6343241"/>
            <a:ext cx="2624235" cy="224996"/>
          </a:xfrm>
          <a:prstGeom prst="rect">
            <a:avLst/>
          </a:prstGeom>
        </p:spPr>
      </p:pic>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33844" y="1470622"/>
            <a:ext cx="11150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14" name="Rectangle 13">
            <a:extLst>
              <a:ext uri="{FF2B5EF4-FFF2-40B4-BE49-F238E27FC236}">
                <a16:creationId xmlns:a16="http://schemas.microsoft.com/office/drawing/2014/main" id="{4C4E8120-EACC-2844-26D4-550DC9C0B434}"/>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19" name="Picture 18">
            <a:extLst>
              <a:ext uri="{FF2B5EF4-FFF2-40B4-BE49-F238E27FC236}">
                <a16:creationId xmlns:a16="http://schemas.microsoft.com/office/drawing/2014/main" id="{97DEFCD7-2250-261C-6C09-2E37A0F636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2" name="Slide Number Placeholder 5">
            <a:extLst>
              <a:ext uri="{FF2B5EF4-FFF2-40B4-BE49-F238E27FC236}">
                <a16:creationId xmlns:a16="http://schemas.microsoft.com/office/drawing/2014/main" id="{C08FECEE-A133-6FD2-B5E7-385C1D885809}"/>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3789758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23" name="Rectangle 22">
            <a:extLst>
              <a:ext uri="{FF2B5EF4-FFF2-40B4-BE49-F238E27FC236}">
                <a16:creationId xmlns:a16="http://schemas.microsoft.com/office/drawing/2014/main" id="{00095F97-51D1-5BCD-C1E1-82149D02417E}"/>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26" name="Picture 25">
            <a:extLst>
              <a:ext uri="{FF2B5EF4-FFF2-40B4-BE49-F238E27FC236}">
                <a16:creationId xmlns:a16="http://schemas.microsoft.com/office/drawing/2014/main" id="{D7BC0863-34D7-B4DE-15A2-630F1C64FD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2" name="Slide Number Placeholder 5">
            <a:extLst>
              <a:ext uri="{FF2B5EF4-FFF2-40B4-BE49-F238E27FC236}">
                <a16:creationId xmlns:a16="http://schemas.microsoft.com/office/drawing/2014/main" id="{227F024A-B9E7-338C-D427-45D032F919BE}"/>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2092934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rgbClr val="1186B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1186B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26" name="Rectangle 25">
            <a:extLst>
              <a:ext uri="{FF2B5EF4-FFF2-40B4-BE49-F238E27FC236}">
                <a16:creationId xmlns:a16="http://schemas.microsoft.com/office/drawing/2014/main" id="{C3C22273-EAF0-BF8D-960E-5F137B0E5F70}"/>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29" name="Picture 28">
            <a:extLst>
              <a:ext uri="{FF2B5EF4-FFF2-40B4-BE49-F238E27FC236}">
                <a16:creationId xmlns:a16="http://schemas.microsoft.com/office/drawing/2014/main" id="{3F34C7CE-1D9D-BF7C-4C2C-19174EF6D9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2" name="Slide Number Placeholder 5">
            <a:extLst>
              <a:ext uri="{FF2B5EF4-FFF2-40B4-BE49-F238E27FC236}">
                <a16:creationId xmlns:a16="http://schemas.microsoft.com/office/drawing/2014/main" id="{E8BF16ED-4609-1598-825F-3E0BFA6A31B6}"/>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2461794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atin typeface="+mn-lt"/>
              </a:defRPr>
            </a:lvl1pPr>
          </a:lstStyle>
          <a:p>
            <a:r>
              <a:rPr lang="en-US" noProof="0" dirty="0"/>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12" name="Picture 11">
            <a:extLst>
              <a:ext uri="{FF2B5EF4-FFF2-40B4-BE49-F238E27FC236}">
                <a16:creationId xmlns:a16="http://schemas.microsoft.com/office/drawing/2014/main" id="{27F207E5-C520-1EE5-955C-8BF53A9CF0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2" name="Slide Number Placeholder 5">
            <a:extLst>
              <a:ext uri="{FF2B5EF4-FFF2-40B4-BE49-F238E27FC236}">
                <a16:creationId xmlns:a16="http://schemas.microsoft.com/office/drawing/2014/main" id="{DA3BCB2C-2B76-CCF8-ACF6-0C61F6B25965}"/>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2107185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atin typeface="+mn-lt"/>
              </a:defRPr>
            </a:lvl1pPr>
          </a:lstStyle>
          <a:p>
            <a:r>
              <a:rPr lang="en-US" noProof="0" dirty="0"/>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Rectangle 20">
            <a:extLst>
              <a:ext uri="{FF2B5EF4-FFF2-40B4-BE49-F238E27FC236}">
                <a16:creationId xmlns:a16="http://schemas.microsoft.com/office/drawing/2014/main" id="{07234911-33B3-5DA8-9A3B-D439430E5A2D}"/>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26" name="Picture 25">
            <a:extLst>
              <a:ext uri="{FF2B5EF4-FFF2-40B4-BE49-F238E27FC236}">
                <a16:creationId xmlns:a16="http://schemas.microsoft.com/office/drawing/2014/main" id="{C7258AFE-84E7-F947-6216-73674EFB3A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2" name="Slide Number Placeholder 5">
            <a:extLst>
              <a:ext uri="{FF2B5EF4-FFF2-40B4-BE49-F238E27FC236}">
                <a16:creationId xmlns:a16="http://schemas.microsoft.com/office/drawing/2014/main" id="{1E5F1B53-1117-D2B6-3781-AD11DCB0A36F}"/>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3025310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15" name="Rectangle 14">
            <a:extLst>
              <a:ext uri="{FF2B5EF4-FFF2-40B4-BE49-F238E27FC236}">
                <a16:creationId xmlns:a16="http://schemas.microsoft.com/office/drawing/2014/main" id="{A1E17AF7-949E-5513-C92A-584E2052EA30}"/>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9C7CB556-3E59-C243-055A-4B7CC3CFEBBB}"/>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Slide Number Placeholder 5">
            <a:extLst>
              <a:ext uri="{FF2B5EF4-FFF2-40B4-BE49-F238E27FC236}">
                <a16:creationId xmlns:a16="http://schemas.microsoft.com/office/drawing/2014/main" id="{4313AD94-E424-E9BD-9C30-A2C317F9EC06}"/>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9728B2EB-CB62-B72D-B144-08E3AD0940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2586176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33844" y="1470622"/>
            <a:ext cx="11150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14" name="Rectangle 13">
            <a:extLst>
              <a:ext uri="{FF2B5EF4-FFF2-40B4-BE49-F238E27FC236}">
                <a16:creationId xmlns:a16="http://schemas.microsoft.com/office/drawing/2014/main" id="{4C4E8120-EACC-2844-26D4-550DC9C0B434}"/>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E734443E-7E34-592B-1BED-D3995BBF7A8E}"/>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Slide Number Placeholder 5">
            <a:extLst>
              <a:ext uri="{FF2B5EF4-FFF2-40B4-BE49-F238E27FC236}">
                <a16:creationId xmlns:a16="http://schemas.microsoft.com/office/drawing/2014/main" id="{6B2C91BF-422A-AAF6-B233-0924EF14C68D}"/>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97DEFCD7-2250-261C-6C09-2E37A0F636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2283439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n-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7" name="Picture 6">
            <a:extLst>
              <a:ext uri="{FF2B5EF4-FFF2-40B4-BE49-F238E27FC236}">
                <a16:creationId xmlns:a16="http://schemas.microsoft.com/office/drawing/2014/main" id="{3FFCA92C-D5EF-59D3-10B3-873075EE43A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343650" y="1657648"/>
            <a:ext cx="3993107" cy="342360"/>
          </a:xfrm>
          <a:prstGeom prst="rect">
            <a:avLst/>
          </a:prstGeom>
        </p:spPr>
      </p:pic>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0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latin typeface="+mn-lt"/>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rgbClr val="2C567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2C567A"/>
              </a:solidFill>
              <a:effectLst/>
              <a:uLnTx/>
              <a:uFillTx/>
              <a:latin typeface="Calibri"/>
              <a:ea typeface="+mn-ea"/>
              <a:cs typeface="+mn-cs"/>
            </a:endParaRP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pic>
        <p:nvPicPr>
          <p:cNvPr id="9" name="Picture 8">
            <a:extLst>
              <a:ext uri="{FF2B5EF4-FFF2-40B4-BE49-F238E27FC236}">
                <a16:creationId xmlns:a16="http://schemas.microsoft.com/office/drawing/2014/main" id="{9F0E40EB-8DF1-7889-8BD1-4365477B61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579" y="6343241"/>
            <a:ext cx="2624235" cy="224996"/>
          </a:xfrm>
          <a:prstGeom prst="rect">
            <a:avLst/>
          </a:prstGeom>
        </p:spPr>
      </p:pic>
    </p:spTree>
    <p:extLst>
      <p:ext uri="{BB962C8B-B14F-4D97-AF65-F5344CB8AC3E}">
        <p14:creationId xmlns:p14="http://schemas.microsoft.com/office/powerpoint/2010/main" val="8814577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B0827E-44DC-3818-F824-B8F96AB7D7DF}"/>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 name="Freeform 5">
              <a:extLst>
                <a:ext uri="{FF2B5EF4-FFF2-40B4-BE49-F238E27FC236}">
                  <a16:creationId xmlns:a16="http://schemas.microsoft.com/office/drawing/2014/main" id="{0BE1E932-0011-5E4B-F443-CF3C6E36F389}"/>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p:spPr>
          <p:txBody>
            <a:bodyPr/>
            <a:lstStyle/>
            <a:p>
              <a:pPr eaLnBrk="1" fontAlgn="auto" hangingPunct="1">
                <a:spcBef>
                  <a:spcPts val="0"/>
                </a:spcBef>
                <a:spcAft>
                  <a:spcPts val="0"/>
                </a:spcAft>
                <a:defRPr/>
              </a:pPr>
              <a:endParaRPr lang="en-US" dirty="0">
                <a:latin typeface="+mn-lt"/>
              </a:endParaRPr>
            </a:p>
          </p:txBody>
        </p:sp>
        <p:sp>
          <p:nvSpPr>
            <p:cNvPr id="4" name="Freeform 6">
              <a:extLst>
                <a:ext uri="{FF2B5EF4-FFF2-40B4-BE49-F238E27FC236}">
                  <a16:creationId xmlns:a16="http://schemas.microsoft.com/office/drawing/2014/main" id="{DA58E423-74AC-72BF-DE5D-C240E96D0AD4}"/>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p:spPr>
          <p:txBody>
            <a:bodyPr/>
            <a:lstStyle/>
            <a:p>
              <a:pPr eaLnBrk="1" fontAlgn="auto" hangingPunct="1">
                <a:spcBef>
                  <a:spcPts val="0"/>
                </a:spcBef>
                <a:spcAft>
                  <a:spcPts val="0"/>
                </a:spcAft>
                <a:defRPr/>
              </a:pPr>
              <a:endParaRPr lang="en-US" dirty="0">
                <a:latin typeface="+mn-lt"/>
              </a:endParaRPr>
            </a:p>
          </p:txBody>
        </p:sp>
        <p:sp>
          <p:nvSpPr>
            <p:cNvPr id="5" name="Freeform 7">
              <a:extLst>
                <a:ext uri="{FF2B5EF4-FFF2-40B4-BE49-F238E27FC236}">
                  <a16:creationId xmlns:a16="http://schemas.microsoft.com/office/drawing/2014/main" id="{770F2C0D-B99A-769F-F593-C2C8BBB4B9D8}"/>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p:spPr>
          <p:txBody>
            <a:bodyPr/>
            <a:lstStyle/>
            <a:p>
              <a:pPr eaLnBrk="1" fontAlgn="auto" hangingPunct="1">
                <a:spcBef>
                  <a:spcPts val="0"/>
                </a:spcBef>
                <a:spcAft>
                  <a:spcPts val="0"/>
                </a:spcAft>
                <a:defRPr/>
              </a:pPr>
              <a:endParaRPr lang="en-US" dirty="0">
                <a:latin typeface="+mn-lt"/>
              </a:endParaRPr>
            </a:p>
          </p:txBody>
        </p:sp>
      </p:grpSp>
      <p:sp>
        <p:nvSpPr>
          <p:cNvPr id="6" name="Rectangle 5">
            <a:extLst>
              <a:ext uri="{FF2B5EF4-FFF2-40B4-BE49-F238E27FC236}">
                <a16:creationId xmlns:a16="http://schemas.microsoft.com/office/drawing/2014/main" id="{2B01DAAB-2C7E-9BC1-B829-4CFEE6C45A82}"/>
              </a:ext>
            </a:extLst>
          </p:cNvPr>
          <p:cNvSpPr/>
          <p:nvPr userDrawn="1"/>
        </p:nvSpPr>
        <p:spPr>
          <a:xfrm rot="10800000">
            <a:off x="515938" y="-17463"/>
            <a:ext cx="1258887" cy="11112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sp>
        <p:nvSpPr>
          <p:cNvPr id="7" name="Oval 6">
            <a:extLst>
              <a:ext uri="{FF2B5EF4-FFF2-40B4-BE49-F238E27FC236}">
                <a16:creationId xmlns:a16="http://schemas.microsoft.com/office/drawing/2014/main" id="{BD4D8210-D2A2-C189-6EB2-A6227D3FE868}"/>
              </a:ext>
            </a:extLst>
          </p:cNvPr>
          <p:cNvSpPr/>
          <p:nvPr userDrawn="1"/>
        </p:nvSpPr>
        <p:spPr>
          <a:xfrm>
            <a:off x="11371263" y="6408738"/>
            <a:ext cx="280987" cy="280987"/>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12">
            <a:extLst>
              <a:ext uri="{FF2B5EF4-FFF2-40B4-BE49-F238E27FC236}">
                <a16:creationId xmlns:a16="http://schemas.microsoft.com/office/drawing/2014/main" id="{6227172C-10C0-8490-E64C-729AE28A32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350000"/>
            <a:ext cx="30924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idx="1"/>
          </p:nvPr>
        </p:nvSpPr>
        <p:spPr>
          <a:xfrm>
            <a:off x="515938" y="1681163"/>
            <a:ext cx="5157787" cy="823912"/>
          </a:xfrm>
        </p:spPr>
        <p:txBody>
          <a:bodyPr anchor="b"/>
          <a:lstStyle>
            <a:lvl1pPr marL="0" indent="0">
              <a:buNone/>
              <a:defRPr sz="2400" b="1">
                <a:solidFill>
                  <a:srgbClr val="1186B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17" name="Content Placeholder 3"/>
          <p:cNvSpPr>
            <a:spLocks noGrp="1"/>
          </p:cNvSpPr>
          <p:nvPr>
            <p:ph sz="half" idx="2"/>
          </p:nvPr>
        </p:nvSpPr>
        <p:spPr>
          <a:xfrm>
            <a:off x="51593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1186B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19" name="Content Placeholder 5"/>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9" name="Slide Number Placeholder 5">
            <a:extLst>
              <a:ext uri="{FF2B5EF4-FFF2-40B4-BE49-F238E27FC236}">
                <a16:creationId xmlns:a16="http://schemas.microsoft.com/office/drawing/2014/main" id="{A9EF90BC-74DB-3E01-0FDE-0B8F66AC99EB}"/>
              </a:ext>
            </a:extLst>
          </p:cNvPr>
          <p:cNvSpPr>
            <a:spLocks noGrp="1"/>
          </p:cNvSpPr>
          <p:nvPr>
            <p:ph type="sldNum" sz="quarter" idx="10"/>
          </p:nvPr>
        </p:nvSpPr>
        <p:spPr>
          <a:xfrm>
            <a:off x="11360150" y="6456363"/>
            <a:ext cx="295275" cy="187325"/>
          </a:xfrm>
        </p:spPr>
        <p:txBody>
          <a:bodyPr lIns="0" tIns="0" rIns="0" bIns="0"/>
          <a:lstStyle>
            <a:lvl1pPr algn="ctr">
              <a:defRPr sz="900" smtClean="0">
                <a:solidFill>
                  <a:schemeClr val="bg1"/>
                </a:solidFill>
                <a:latin typeface="+mn-lt"/>
              </a:defRPr>
            </a:lvl1pPr>
          </a:lstStyle>
          <a:p>
            <a:pPr>
              <a:defRPr/>
            </a:pPr>
            <a:fld id="{5FDE790C-B4A5-4606-B31B-8CE1B7B118DF}" type="slidenum">
              <a:rPr lang="en-US"/>
              <a:pPr>
                <a:defRPr/>
              </a:pPr>
              <a:t>‹#›</a:t>
            </a:fld>
            <a:endParaRPr lang="en-US" dirty="0"/>
          </a:p>
        </p:txBody>
      </p:sp>
    </p:spTree>
    <p:extLst>
      <p:ext uri="{BB962C8B-B14F-4D97-AF65-F5344CB8AC3E}">
        <p14:creationId xmlns:p14="http://schemas.microsoft.com/office/powerpoint/2010/main" val="2150972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n-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49EAEDE-CA8B-68CE-ABC0-5D9FACBA2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43650" y="1498642"/>
            <a:ext cx="4128655" cy="354316"/>
          </a:xfrm>
          <a:prstGeom prst="rect">
            <a:avLst/>
          </a:prstGeom>
        </p:spPr>
      </p:pic>
    </p:spTree>
    <p:extLst>
      <p:ext uri="{BB962C8B-B14F-4D97-AF65-F5344CB8AC3E}">
        <p14:creationId xmlns:p14="http://schemas.microsoft.com/office/powerpoint/2010/main" val="1836771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n-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7" name="Picture 6">
            <a:extLst>
              <a:ext uri="{FF2B5EF4-FFF2-40B4-BE49-F238E27FC236}">
                <a16:creationId xmlns:a16="http://schemas.microsoft.com/office/drawing/2014/main" id="{3FFCA92C-D5EF-59D3-10B3-873075EE43A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343650" y="1657648"/>
            <a:ext cx="3993107" cy="342360"/>
          </a:xfrm>
          <a:prstGeom prst="rect">
            <a:avLst/>
          </a:prstGeom>
        </p:spPr>
      </p:pic>
    </p:spTree>
    <p:extLst>
      <p:ext uri="{BB962C8B-B14F-4D97-AF65-F5344CB8AC3E}">
        <p14:creationId xmlns:p14="http://schemas.microsoft.com/office/powerpoint/2010/main" val="900792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0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latin typeface="+mn-lt"/>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pic>
        <p:nvPicPr>
          <p:cNvPr id="9" name="Picture 8">
            <a:extLst>
              <a:ext uri="{FF2B5EF4-FFF2-40B4-BE49-F238E27FC236}">
                <a16:creationId xmlns:a16="http://schemas.microsoft.com/office/drawing/2014/main" id="{9F0E40EB-8DF1-7889-8BD1-4365477B61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579" y="6343241"/>
            <a:ext cx="2624235" cy="224996"/>
          </a:xfrm>
          <a:prstGeom prst="rect">
            <a:avLst/>
          </a:prstGeom>
        </p:spPr>
      </p:pic>
    </p:spTree>
    <p:extLst>
      <p:ext uri="{BB962C8B-B14F-4D97-AF65-F5344CB8AC3E}">
        <p14:creationId xmlns:p14="http://schemas.microsoft.com/office/powerpoint/2010/main" val="1622643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atin typeface="+mn-lt"/>
              </a:defRPr>
            </a:lvl1pPr>
          </a:lstStyle>
          <a:p>
            <a:r>
              <a:rPr lang="en-US" noProof="0" dirty="0"/>
              <a:t>Click to edit Master title style</a:t>
            </a:r>
          </a:p>
        </p:txBody>
      </p:sp>
      <p:pic>
        <p:nvPicPr>
          <p:cNvPr id="17" name="Picture 16">
            <a:extLst>
              <a:ext uri="{FF2B5EF4-FFF2-40B4-BE49-F238E27FC236}">
                <a16:creationId xmlns:a16="http://schemas.microsoft.com/office/drawing/2014/main" id="{C1D9B38B-157B-0F47-6F72-E1FC6E4C04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1572152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atin typeface="+mn-lt"/>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00385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11" name="Rectangle 10">
            <a:extLst>
              <a:ext uri="{FF2B5EF4-FFF2-40B4-BE49-F238E27FC236}">
                <a16:creationId xmlns:a16="http://schemas.microsoft.com/office/drawing/2014/main" id="{FE2D1B5B-E231-F5DA-F7C1-BDEC0346CE4D}"/>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2" name="Oval 11">
            <a:extLst>
              <a:ext uri="{FF2B5EF4-FFF2-40B4-BE49-F238E27FC236}">
                <a16:creationId xmlns:a16="http://schemas.microsoft.com/office/drawing/2014/main" id="{1BC5C64C-CDA9-2170-0352-676D294C80F2}"/>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Slide Number Placeholder 5">
            <a:extLst>
              <a:ext uri="{FF2B5EF4-FFF2-40B4-BE49-F238E27FC236}">
                <a16:creationId xmlns:a16="http://schemas.microsoft.com/office/drawing/2014/main" id="{531D46FB-AB24-98E0-FDD1-93917BD432AB}"/>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17" name="Picture 16">
            <a:extLst>
              <a:ext uri="{FF2B5EF4-FFF2-40B4-BE49-F238E27FC236}">
                <a16:creationId xmlns:a16="http://schemas.microsoft.com/office/drawing/2014/main" id="{BA2F6445-5DC5-21C7-44BE-C9639A255C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3523804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646048" y="2052155"/>
            <a:ext cx="1207412" cy="1207412"/>
          </a:xfrm>
          <a:prstGeom prst="ellipse">
            <a:avLst/>
          </a:prstGeom>
          <a:solidFill>
            <a:srgbClr val="00385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884911" y="2291018"/>
            <a:ext cx="729688" cy="729688"/>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338540" y="2052155"/>
            <a:ext cx="1207412" cy="1207412"/>
          </a:xfrm>
          <a:prstGeom prst="ellipse">
            <a:avLst/>
          </a:prstGeom>
          <a:solidFill>
            <a:srgbClr val="00385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310" y="3429875"/>
            <a:ext cx="3445566" cy="495389"/>
          </a:xfrm>
        </p:spPr>
        <p:txBody>
          <a:bodyPr lIns="0" tIns="0" rIns="0" bIns="0" anchor="ctr">
            <a:noAutofit/>
          </a:bodyPr>
          <a:lstStyle>
            <a:lvl1pPr marL="0" indent="0" algn="ctr">
              <a:buNone/>
              <a:defRPr sz="1800" b="1" cap="all"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5" y="3429875"/>
            <a:ext cx="3445566" cy="495389"/>
          </a:xfrm>
        </p:spPr>
        <p:txBody>
          <a:bodyPr lIns="0" tIns="0" rIns="0" bIns="0" anchor="ctr">
            <a:noAutofit/>
          </a:bodyPr>
          <a:lstStyle>
            <a:lvl1pPr marL="0" indent="0" algn="ctr">
              <a:buNone/>
              <a:defRPr sz="1800" b="1" cap="all"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577403" y="2291018"/>
            <a:ext cx="729688" cy="729688"/>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25" name="Rectangle 24">
            <a:extLst>
              <a:ext uri="{FF2B5EF4-FFF2-40B4-BE49-F238E27FC236}">
                <a16:creationId xmlns:a16="http://schemas.microsoft.com/office/drawing/2014/main" id="{4D8BEF0C-6F13-0785-70CB-DE30DBF186B2}"/>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6" name="Oval 25">
            <a:extLst>
              <a:ext uri="{FF2B5EF4-FFF2-40B4-BE49-F238E27FC236}">
                <a16:creationId xmlns:a16="http://schemas.microsoft.com/office/drawing/2014/main" id="{C9E0E165-F776-434C-86CD-8FEC6CCEFF12}"/>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Slide Number Placeholder 5">
            <a:extLst>
              <a:ext uri="{FF2B5EF4-FFF2-40B4-BE49-F238E27FC236}">
                <a16:creationId xmlns:a16="http://schemas.microsoft.com/office/drawing/2014/main" id="{0A65523A-E34E-1EC9-81A3-EAF404AF5AFA}"/>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28" name="Picture 27">
            <a:extLst>
              <a:ext uri="{FF2B5EF4-FFF2-40B4-BE49-F238E27FC236}">
                <a16:creationId xmlns:a16="http://schemas.microsoft.com/office/drawing/2014/main" id="{4CA8C76D-0053-262C-B8C8-410A08C7CD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3831349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00385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00385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17" name="Rectangle 16">
            <a:extLst>
              <a:ext uri="{FF2B5EF4-FFF2-40B4-BE49-F238E27FC236}">
                <a16:creationId xmlns:a16="http://schemas.microsoft.com/office/drawing/2014/main" id="{D8E7E2E7-16A8-D40A-2231-AE07E39D7A3C}"/>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8" name="Oval 17">
            <a:extLst>
              <a:ext uri="{FF2B5EF4-FFF2-40B4-BE49-F238E27FC236}">
                <a16:creationId xmlns:a16="http://schemas.microsoft.com/office/drawing/2014/main" id="{374E96C2-9A85-8177-B7F2-C973E1E2F2E6}"/>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5">
            <a:extLst>
              <a:ext uri="{FF2B5EF4-FFF2-40B4-BE49-F238E27FC236}">
                <a16:creationId xmlns:a16="http://schemas.microsoft.com/office/drawing/2014/main" id="{5EE601EA-0A41-B811-6FBB-BBAA3C1075AF}"/>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26" name="Picture 25">
            <a:extLst>
              <a:ext uri="{FF2B5EF4-FFF2-40B4-BE49-F238E27FC236}">
                <a16:creationId xmlns:a16="http://schemas.microsoft.com/office/drawing/2014/main" id="{82E8A10E-230B-B548-3760-CB87969FAD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3242903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15" name="Rectangle 14">
            <a:extLst>
              <a:ext uri="{FF2B5EF4-FFF2-40B4-BE49-F238E27FC236}">
                <a16:creationId xmlns:a16="http://schemas.microsoft.com/office/drawing/2014/main" id="{A1E17AF7-949E-5513-C92A-584E2052EA30}"/>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6" name="Oval 15">
            <a:extLst>
              <a:ext uri="{FF2B5EF4-FFF2-40B4-BE49-F238E27FC236}">
                <a16:creationId xmlns:a16="http://schemas.microsoft.com/office/drawing/2014/main" id="{9C7CB556-3E59-C243-055A-4B7CC3CFEBBB}"/>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Slide Number Placeholder 5">
            <a:extLst>
              <a:ext uri="{FF2B5EF4-FFF2-40B4-BE49-F238E27FC236}">
                <a16:creationId xmlns:a16="http://schemas.microsoft.com/office/drawing/2014/main" id="{4313AD94-E424-E9BD-9C30-A2C317F9EC06}"/>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18" name="Picture 17">
            <a:extLst>
              <a:ext uri="{FF2B5EF4-FFF2-40B4-BE49-F238E27FC236}">
                <a16:creationId xmlns:a16="http://schemas.microsoft.com/office/drawing/2014/main" id="{9728B2EB-CB62-B72D-B144-08E3AD0940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141350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0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latin typeface="+mn-lt"/>
              </a:defRPr>
            </a:lvl1pPr>
          </a:lstStyle>
          <a:p>
            <a:r>
              <a:rPr lang="en-US" noProof="0" dirty="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pic>
        <p:nvPicPr>
          <p:cNvPr id="9" name="Picture 8">
            <a:extLst>
              <a:ext uri="{FF2B5EF4-FFF2-40B4-BE49-F238E27FC236}">
                <a16:creationId xmlns:a16="http://schemas.microsoft.com/office/drawing/2014/main" id="{9F0E40EB-8DF1-7889-8BD1-4365477B61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579" y="6343241"/>
            <a:ext cx="2624235" cy="224996"/>
          </a:xfrm>
          <a:prstGeom prst="rect">
            <a:avLst/>
          </a:prstGeom>
        </p:spPr>
      </p:pic>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9" name="Rectangle 38">
            <a:extLst>
              <a:ext uri="{FF2B5EF4-FFF2-40B4-BE49-F238E27FC236}">
                <a16:creationId xmlns:a16="http://schemas.microsoft.com/office/drawing/2014/main" id="{45C91F6D-7901-D584-B1EF-574477EFD9A0}"/>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40" name="Oval 39">
            <a:extLst>
              <a:ext uri="{FF2B5EF4-FFF2-40B4-BE49-F238E27FC236}">
                <a16:creationId xmlns:a16="http://schemas.microsoft.com/office/drawing/2014/main" id="{34503610-F1E8-0876-6CCE-C5DFAA369094}"/>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Slide Number Placeholder 5">
            <a:extLst>
              <a:ext uri="{FF2B5EF4-FFF2-40B4-BE49-F238E27FC236}">
                <a16:creationId xmlns:a16="http://schemas.microsoft.com/office/drawing/2014/main" id="{0173D988-5614-1DE6-8F70-32A9BFB61841}"/>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42" name="Picture 41">
            <a:extLst>
              <a:ext uri="{FF2B5EF4-FFF2-40B4-BE49-F238E27FC236}">
                <a16:creationId xmlns:a16="http://schemas.microsoft.com/office/drawing/2014/main" id="{E6A1D7C6-A94C-F26E-35E8-52FC4CB4B6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1078189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atin typeface="+mj-lt"/>
              </a:defRPr>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rgbClr val="00385F"/>
                </a:solidFill>
                <a:latin typeface="+mj-lt"/>
                <a:ea typeface="+mn-ea"/>
                <a:cs typeface="+mn-cs"/>
              </a:defRPr>
            </a:lvl1pPr>
          </a:lstStyle>
          <a:p>
            <a:pPr marL="0" lvl="0"/>
            <a:r>
              <a:rPr lang="en-US" noProof="0" dirty="0"/>
              <a:t>Click to edit Master title style</a:t>
            </a:r>
          </a:p>
        </p:txBody>
      </p:sp>
      <p:pic>
        <p:nvPicPr>
          <p:cNvPr id="22" name="Picture 21">
            <a:extLst>
              <a:ext uri="{FF2B5EF4-FFF2-40B4-BE49-F238E27FC236}">
                <a16:creationId xmlns:a16="http://schemas.microsoft.com/office/drawing/2014/main" id="{D35F9B1D-BB42-189A-7B6F-E3166A4D317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549778" y="2033195"/>
            <a:ext cx="3758750" cy="322571"/>
          </a:xfrm>
          <a:prstGeom prst="rect">
            <a:avLst/>
          </a:prstGeom>
        </p:spPr>
      </p:pic>
    </p:spTree>
    <p:extLst>
      <p:ext uri="{BB962C8B-B14F-4D97-AF65-F5344CB8AC3E}">
        <p14:creationId xmlns:p14="http://schemas.microsoft.com/office/powerpoint/2010/main" val="2358804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latin typeface="+mn-lt"/>
                <a:ea typeface="+mn-ea"/>
                <a:cs typeface="+mn-cs"/>
              </a:defRPr>
            </a:lvl1pPr>
          </a:lstStyle>
          <a:p>
            <a:pPr marL="0" lvl="0"/>
            <a:r>
              <a:rPr lang="en-US" noProof="0" dirty="0"/>
              <a:t>Click to edit Master title style</a:t>
            </a:r>
          </a:p>
        </p:txBody>
      </p:sp>
      <p:pic>
        <p:nvPicPr>
          <p:cNvPr id="17" name="Picture 16">
            <a:extLst>
              <a:ext uri="{FF2B5EF4-FFF2-40B4-BE49-F238E27FC236}">
                <a16:creationId xmlns:a16="http://schemas.microsoft.com/office/drawing/2014/main" id="{6BCD64D6-1FD3-4C45-14DB-FA9062642EF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541475" y="1728806"/>
            <a:ext cx="3993107" cy="342360"/>
          </a:xfrm>
          <a:prstGeom prst="rect">
            <a:avLst/>
          </a:prstGeom>
        </p:spPr>
      </p:pic>
    </p:spTree>
    <p:extLst>
      <p:ext uri="{BB962C8B-B14F-4D97-AF65-F5344CB8AC3E}">
        <p14:creationId xmlns:p14="http://schemas.microsoft.com/office/powerpoint/2010/main" val="2924801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0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latin typeface="+mn-lt"/>
              </a:defRPr>
            </a:lvl1pPr>
          </a:lstStyle>
          <a:p>
            <a:r>
              <a:rPr lang="en-US" noProof="0" dirty="0"/>
              <a:t>Click to edit Master title style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pic>
        <p:nvPicPr>
          <p:cNvPr id="13" name="Picture 12">
            <a:extLst>
              <a:ext uri="{FF2B5EF4-FFF2-40B4-BE49-F238E27FC236}">
                <a16:creationId xmlns:a16="http://schemas.microsoft.com/office/drawing/2014/main" id="{9B9800AD-9715-2304-B2E0-2DED11E881F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5579" y="6343241"/>
            <a:ext cx="2624235" cy="224996"/>
          </a:xfrm>
          <a:prstGeom prst="rect">
            <a:avLst/>
          </a:prstGeom>
        </p:spPr>
      </p:pic>
    </p:spTree>
    <p:extLst>
      <p:ext uri="{BB962C8B-B14F-4D97-AF65-F5344CB8AC3E}">
        <p14:creationId xmlns:p14="http://schemas.microsoft.com/office/powerpoint/2010/main" val="813181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33844" y="1470622"/>
            <a:ext cx="11150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14" name="Rectangle 13">
            <a:extLst>
              <a:ext uri="{FF2B5EF4-FFF2-40B4-BE49-F238E27FC236}">
                <a16:creationId xmlns:a16="http://schemas.microsoft.com/office/drawing/2014/main" id="{4C4E8120-EACC-2844-26D4-550DC9C0B434}"/>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7" name="Oval 16">
            <a:extLst>
              <a:ext uri="{FF2B5EF4-FFF2-40B4-BE49-F238E27FC236}">
                <a16:creationId xmlns:a16="http://schemas.microsoft.com/office/drawing/2014/main" id="{E734443E-7E34-592B-1BED-D3995BBF7A8E}"/>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Slide Number Placeholder 5">
            <a:extLst>
              <a:ext uri="{FF2B5EF4-FFF2-40B4-BE49-F238E27FC236}">
                <a16:creationId xmlns:a16="http://schemas.microsoft.com/office/drawing/2014/main" id="{6B2C91BF-422A-AAF6-B233-0924EF14C68D}"/>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19" name="Picture 18">
            <a:extLst>
              <a:ext uri="{FF2B5EF4-FFF2-40B4-BE49-F238E27FC236}">
                <a16:creationId xmlns:a16="http://schemas.microsoft.com/office/drawing/2014/main" id="{97DEFCD7-2250-261C-6C09-2E37A0F636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53116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23" name="Rectangle 22">
            <a:extLst>
              <a:ext uri="{FF2B5EF4-FFF2-40B4-BE49-F238E27FC236}">
                <a16:creationId xmlns:a16="http://schemas.microsoft.com/office/drawing/2014/main" id="{00095F97-51D1-5BCD-C1E1-82149D02417E}"/>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4" name="Oval 23">
            <a:extLst>
              <a:ext uri="{FF2B5EF4-FFF2-40B4-BE49-F238E27FC236}">
                <a16:creationId xmlns:a16="http://schemas.microsoft.com/office/drawing/2014/main" id="{3F47ABC2-10AF-FC24-6CE3-200AF094036E}"/>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Slide Number Placeholder 5">
            <a:extLst>
              <a:ext uri="{FF2B5EF4-FFF2-40B4-BE49-F238E27FC236}">
                <a16:creationId xmlns:a16="http://schemas.microsoft.com/office/drawing/2014/main" id="{9510823A-F61B-7CC9-4AF7-DA47E5B0F6DD}"/>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26" name="Picture 25">
            <a:extLst>
              <a:ext uri="{FF2B5EF4-FFF2-40B4-BE49-F238E27FC236}">
                <a16:creationId xmlns:a16="http://schemas.microsoft.com/office/drawing/2014/main" id="{D7BC0863-34D7-B4DE-15A2-630F1C64FD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3818949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rgbClr val="1186B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1186B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26" name="Rectangle 25">
            <a:extLst>
              <a:ext uri="{FF2B5EF4-FFF2-40B4-BE49-F238E27FC236}">
                <a16:creationId xmlns:a16="http://schemas.microsoft.com/office/drawing/2014/main" id="{C3C22273-EAF0-BF8D-960E-5F137B0E5F70}"/>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7" name="Oval 26">
            <a:extLst>
              <a:ext uri="{FF2B5EF4-FFF2-40B4-BE49-F238E27FC236}">
                <a16:creationId xmlns:a16="http://schemas.microsoft.com/office/drawing/2014/main" id="{03336177-2C73-B24C-307D-04A78E8A8989}"/>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Slide Number Placeholder 5">
            <a:extLst>
              <a:ext uri="{FF2B5EF4-FFF2-40B4-BE49-F238E27FC236}">
                <a16:creationId xmlns:a16="http://schemas.microsoft.com/office/drawing/2014/main" id="{31EB0AF6-E17F-1BD9-CBA3-2538E4D99737}"/>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29" name="Picture 28">
            <a:extLst>
              <a:ext uri="{FF2B5EF4-FFF2-40B4-BE49-F238E27FC236}">
                <a16:creationId xmlns:a16="http://schemas.microsoft.com/office/drawing/2014/main" id="{3F34C7CE-1D9D-BF7C-4C2C-19174EF6D9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1684091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atin typeface="+mn-lt"/>
              </a:defRPr>
            </a:lvl1pPr>
          </a:lstStyle>
          <a:p>
            <a:r>
              <a:rPr lang="en-US" noProof="0" dirty="0"/>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Oval 9">
            <a:extLst>
              <a:ext uri="{FF2B5EF4-FFF2-40B4-BE49-F238E27FC236}">
                <a16:creationId xmlns:a16="http://schemas.microsoft.com/office/drawing/2014/main" id="{5E64D3B7-4BFB-3E1E-EE16-CEB37006CEB8}"/>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Slide Number Placeholder 5">
            <a:extLst>
              <a:ext uri="{FF2B5EF4-FFF2-40B4-BE49-F238E27FC236}">
                <a16:creationId xmlns:a16="http://schemas.microsoft.com/office/drawing/2014/main" id="{C40B24E7-119D-4DDF-C905-A529D011A52C}"/>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12" name="Picture 11">
            <a:extLst>
              <a:ext uri="{FF2B5EF4-FFF2-40B4-BE49-F238E27FC236}">
                <a16:creationId xmlns:a16="http://schemas.microsoft.com/office/drawing/2014/main" id="{27F207E5-C520-1EE5-955C-8BF53A9CF0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1140297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atin typeface="+mn-lt"/>
              </a:defRPr>
            </a:lvl1pPr>
          </a:lstStyle>
          <a:p>
            <a:r>
              <a:rPr lang="en-US" noProof="0" dirty="0"/>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Rectangle 20">
            <a:extLst>
              <a:ext uri="{FF2B5EF4-FFF2-40B4-BE49-F238E27FC236}">
                <a16:creationId xmlns:a16="http://schemas.microsoft.com/office/drawing/2014/main" id="{07234911-33B3-5DA8-9A3B-D439430E5A2D}"/>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4" name="Oval 23">
            <a:extLst>
              <a:ext uri="{FF2B5EF4-FFF2-40B4-BE49-F238E27FC236}">
                <a16:creationId xmlns:a16="http://schemas.microsoft.com/office/drawing/2014/main" id="{F0B974B6-A46D-E70F-ECBE-37C869699934}"/>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Slide Number Placeholder 5">
            <a:extLst>
              <a:ext uri="{FF2B5EF4-FFF2-40B4-BE49-F238E27FC236}">
                <a16:creationId xmlns:a16="http://schemas.microsoft.com/office/drawing/2014/main" id="{2795FB54-9914-6D41-6BAC-C24896C06654}"/>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pic>
        <p:nvPicPr>
          <p:cNvPr id="26" name="Picture 25">
            <a:extLst>
              <a:ext uri="{FF2B5EF4-FFF2-40B4-BE49-F238E27FC236}">
                <a16:creationId xmlns:a16="http://schemas.microsoft.com/office/drawing/2014/main" id="{C7258AFE-84E7-F947-6216-73674EFB3A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3348298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2"/>
        <p:cNvGrpSpPr/>
        <p:nvPr/>
      </p:nvGrpSpPr>
      <p:grpSpPr>
        <a:xfrm>
          <a:off x="0" y="0"/>
          <a:ext cx="0" cy="0"/>
          <a:chOff x="0" y="0"/>
          <a:chExt cx="0" cy="0"/>
        </a:xfrm>
      </p:grpSpPr>
      <p:sp>
        <p:nvSpPr>
          <p:cNvPr id="143" name="Google Shape;143;p7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orbe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7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5" name="Google Shape;14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084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atin typeface="+mn-lt"/>
              </a:defRPr>
            </a:lvl1pPr>
          </a:lstStyle>
          <a:p>
            <a:r>
              <a:rPr lang="en-US" noProof="0" dirty="0"/>
              <a:t>Click to edit Master title style</a:t>
            </a:r>
          </a:p>
        </p:txBody>
      </p:sp>
      <p:pic>
        <p:nvPicPr>
          <p:cNvPr id="17" name="Picture 16">
            <a:extLst>
              <a:ext uri="{FF2B5EF4-FFF2-40B4-BE49-F238E27FC236}">
                <a16:creationId xmlns:a16="http://schemas.microsoft.com/office/drawing/2014/main" id="{C1D9B38B-157B-0F47-6F72-E1FC6E4C04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1696208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96E6F5C-6544-8414-7A57-5644FAEF375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0E9F1FE-CC83-12D7-49F0-45BC32919A3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ECDEAC4-6A67-27D6-3738-90F07A9F7955}"/>
              </a:ext>
            </a:extLst>
          </p:cNvPr>
          <p:cNvSpPr>
            <a:spLocks noGrp="1"/>
          </p:cNvSpPr>
          <p:nvPr>
            <p:ph type="sldNum" sz="quarter" idx="12"/>
          </p:nvPr>
        </p:nvSpPr>
        <p:spPr/>
        <p:txBody>
          <a:bodyPr/>
          <a:lstStyle>
            <a:lvl1pPr>
              <a:defRPr/>
            </a:lvl1pPr>
          </a:lstStyle>
          <a:p>
            <a:pPr>
              <a:defRPr/>
            </a:pPr>
            <a:fld id="{B20A0B8D-6895-43DE-82A6-37BEA70992CB}" type="slidenum">
              <a:rPr lang="en-US"/>
              <a:pPr>
                <a:defRPr/>
              </a:pPr>
              <a:t>‹#›</a:t>
            </a:fld>
            <a:endParaRPr lang="en-US" dirty="0"/>
          </a:p>
        </p:txBody>
      </p:sp>
    </p:spTree>
    <p:extLst>
      <p:ext uri="{BB962C8B-B14F-4D97-AF65-F5344CB8AC3E}">
        <p14:creationId xmlns:p14="http://schemas.microsoft.com/office/powerpoint/2010/main" val="658324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33844" y="1470622"/>
            <a:ext cx="11150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14" name="Rectangle 13">
            <a:extLst>
              <a:ext uri="{FF2B5EF4-FFF2-40B4-BE49-F238E27FC236}">
                <a16:creationId xmlns:a16="http://schemas.microsoft.com/office/drawing/2014/main" id="{4C4E8120-EACC-2844-26D4-550DC9C0B434}"/>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E734443E-7E34-592B-1BED-D3995BBF7A8E}"/>
              </a:ext>
            </a:extLst>
          </p:cNvPr>
          <p:cNvSpPr/>
          <p:nvPr userDrawn="1"/>
        </p:nvSpPr>
        <p:spPr>
          <a:xfrm>
            <a:off x="11371669" y="6409397"/>
            <a:ext cx="280051" cy="280051"/>
          </a:xfrm>
          <a:prstGeom prst="ellipse">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Slide Number Placeholder 5">
            <a:extLst>
              <a:ext uri="{FF2B5EF4-FFF2-40B4-BE49-F238E27FC236}">
                <a16:creationId xmlns:a16="http://schemas.microsoft.com/office/drawing/2014/main" id="{6B2C91BF-422A-AAF6-B233-0924EF14C68D}"/>
              </a:ext>
            </a:extLst>
          </p:cNvPr>
          <p:cNvSpPr>
            <a:spLocks noGrp="1"/>
          </p:cNvSpPr>
          <p:nvPr>
            <p:ph type="sldNum" sz="quarter" idx="12"/>
          </p:nvPr>
        </p:nvSpPr>
        <p:spPr>
          <a:xfrm>
            <a:off x="11360911" y="6455738"/>
            <a:ext cx="294460" cy="187367"/>
          </a:xfrm>
        </p:spPr>
        <p:txBody>
          <a:bodyPr lIns="0" tIns="0" rIns="0" bIns="0"/>
          <a:lstStyle>
            <a:lvl1pPr algn="ctr">
              <a:defRPr sz="900">
                <a:solidFill>
                  <a:schemeClr val="bg1"/>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97DEFCD7-2250-261C-6C09-2E37A0F636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Tree>
    <p:extLst>
      <p:ext uri="{BB962C8B-B14F-4D97-AF65-F5344CB8AC3E}">
        <p14:creationId xmlns:p14="http://schemas.microsoft.com/office/powerpoint/2010/main" val="3538970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BD9CFB-3EAC-E6D4-9394-CF87E3220A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167BFB-20E4-4AE7-A809-CB72C292F68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C9DA81B0-4A12-CB3E-D224-ECA61C67BA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D264C554-B307-97E4-E27D-1873354EBA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787A72-523B-4CB0-837C-B072D1C109A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6355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15" name="Rectangle 14">
            <a:extLst>
              <a:ext uri="{FF2B5EF4-FFF2-40B4-BE49-F238E27FC236}">
                <a16:creationId xmlns:a16="http://schemas.microsoft.com/office/drawing/2014/main" id="{A1E17AF7-949E-5513-C92A-584E2052EA30}"/>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9728B2EB-CB62-B72D-B144-08E3AD0940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2" name="Slide Number Placeholder 5">
            <a:extLst>
              <a:ext uri="{FF2B5EF4-FFF2-40B4-BE49-F238E27FC236}">
                <a16:creationId xmlns:a16="http://schemas.microsoft.com/office/drawing/2014/main" id="{85C1540B-CEAB-4592-F3EF-23974829E31B}"/>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ysClr val="windowText" lastClr="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57018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atin typeface="+mn-lt"/>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00385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11" name="Rectangle 10">
            <a:extLst>
              <a:ext uri="{FF2B5EF4-FFF2-40B4-BE49-F238E27FC236}">
                <a16:creationId xmlns:a16="http://schemas.microsoft.com/office/drawing/2014/main" id="{FE2D1B5B-E231-F5DA-F7C1-BDEC0346CE4D}"/>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17" name="Picture 16">
            <a:extLst>
              <a:ext uri="{FF2B5EF4-FFF2-40B4-BE49-F238E27FC236}">
                <a16:creationId xmlns:a16="http://schemas.microsoft.com/office/drawing/2014/main" id="{BA2F6445-5DC5-21C7-44BE-C9639A255C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5" name="Slide Number Placeholder 5">
            <a:extLst>
              <a:ext uri="{FF2B5EF4-FFF2-40B4-BE49-F238E27FC236}">
                <a16:creationId xmlns:a16="http://schemas.microsoft.com/office/drawing/2014/main" id="{0A3FFC27-8249-09D3-6D62-F1B802A219FF}"/>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646048" y="2052155"/>
            <a:ext cx="1207412" cy="1207412"/>
          </a:xfrm>
          <a:prstGeom prst="ellipse">
            <a:avLst/>
          </a:prstGeom>
          <a:solidFill>
            <a:srgbClr val="00385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884911" y="2291018"/>
            <a:ext cx="729688" cy="729688"/>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338540" y="2052155"/>
            <a:ext cx="1207412" cy="1207412"/>
          </a:xfrm>
          <a:prstGeom prst="ellipse">
            <a:avLst/>
          </a:prstGeom>
          <a:solidFill>
            <a:srgbClr val="00385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310" y="3429875"/>
            <a:ext cx="3445566" cy="495389"/>
          </a:xfrm>
        </p:spPr>
        <p:txBody>
          <a:bodyPr lIns="0" tIns="0" rIns="0" bIns="0" anchor="ctr">
            <a:noAutofit/>
          </a:bodyPr>
          <a:lstStyle>
            <a:lvl1pPr marL="0" indent="0" algn="ctr">
              <a:buNone/>
              <a:defRPr sz="1800" b="1" cap="all"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5" y="3429875"/>
            <a:ext cx="3445566" cy="495389"/>
          </a:xfrm>
        </p:spPr>
        <p:txBody>
          <a:bodyPr lIns="0" tIns="0" rIns="0" bIns="0" anchor="ctr">
            <a:noAutofit/>
          </a:bodyPr>
          <a:lstStyle>
            <a:lvl1pPr marL="0" indent="0" algn="ctr">
              <a:buNone/>
              <a:defRPr sz="1800" b="1" cap="all"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577403" y="2291018"/>
            <a:ext cx="729688" cy="729688"/>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25" name="Rectangle 24">
            <a:extLst>
              <a:ext uri="{FF2B5EF4-FFF2-40B4-BE49-F238E27FC236}">
                <a16:creationId xmlns:a16="http://schemas.microsoft.com/office/drawing/2014/main" id="{4D8BEF0C-6F13-0785-70CB-DE30DBF186B2}"/>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28" name="Picture 27">
            <a:extLst>
              <a:ext uri="{FF2B5EF4-FFF2-40B4-BE49-F238E27FC236}">
                <a16:creationId xmlns:a16="http://schemas.microsoft.com/office/drawing/2014/main" id="{4CA8C76D-0053-262C-B8C8-410A08C7CD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3" name="Slide Number Placeholder 5">
            <a:extLst>
              <a:ext uri="{FF2B5EF4-FFF2-40B4-BE49-F238E27FC236}">
                <a16:creationId xmlns:a16="http://schemas.microsoft.com/office/drawing/2014/main" id="{371A5E4C-B082-7DD3-5AD4-CB0D31E0469F}"/>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00385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00385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17" name="Rectangle 16">
            <a:extLst>
              <a:ext uri="{FF2B5EF4-FFF2-40B4-BE49-F238E27FC236}">
                <a16:creationId xmlns:a16="http://schemas.microsoft.com/office/drawing/2014/main" id="{D8E7E2E7-16A8-D40A-2231-AE07E39D7A3C}"/>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26" name="Picture 25">
            <a:extLst>
              <a:ext uri="{FF2B5EF4-FFF2-40B4-BE49-F238E27FC236}">
                <a16:creationId xmlns:a16="http://schemas.microsoft.com/office/drawing/2014/main" id="{82E8A10E-230B-B548-3760-CB87969FAD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5" name="Slide Number Placeholder 5">
            <a:extLst>
              <a:ext uri="{FF2B5EF4-FFF2-40B4-BE49-F238E27FC236}">
                <a16:creationId xmlns:a16="http://schemas.microsoft.com/office/drawing/2014/main" id="{97B9E204-5F26-24F0-8D31-1A686C463A50}"/>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15" name="Rectangle 14">
            <a:extLst>
              <a:ext uri="{FF2B5EF4-FFF2-40B4-BE49-F238E27FC236}">
                <a16:creationId xmlns:a16="http://schemas.microsoft.com/office/drawing/2014/main" id="{A1E17AF7-949E-5513-C92A-584E2052EA30}"/>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18" name="Picture 17">
            <a:extLst>
              <a:ext uri="{FF2B5EF4-FFF2-40B4-BE49-F238E27FC236}">
                <a16:creationId xmlns:a16="http://schemas.microsoft.com/office/drawing/2014/main" id="{9728B2EB-CB62-B72D-B144-08E3AD0940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2" name="Slide Number Placeholder 5">
            <a:extLst>
              <a:ext uri="{FF2B5EF4-FFF2-40B4-BE49-F238E27FC236}">
                <a16:creationId xmlns:a16="http://schemas.microsoft.com/office/drawing/2014/main" id="{85C1540B-CEAB-4592-F3EF-23974829E31B}"/>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atin typeface="+mn-lt"/>
              </a:defRPr>
            </a:lvl1pPr>
          </a:lstStyle>
          <a:p>
            <a:r>
              <a:rPr lang="en-US" noProof="0" dirty="0"/>
              <a:t>Click to edit Master title style</a:t>
            </a: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9" name="Rectangle 38">
            <a:extLst>
              <a:ext uri="{FF2B5EF4-FFF2-40B4-BE49-F238E27FC236}">
                <a16:creationId xmlns:a16="http://schemas.microsoft.com/office/drawing/2014/main" id="{45C91F6D-7901-D584-B1EF-574477EFD9A0}"/>
              </a:ext>
            </a:extLst>
          </p:cNvPr>
          <p:cNvSpPr/>
          <p:nvPr userDrawn="1"/>
        </p:nvSpPr>
        <p:spPr>
          <a:xfrm rot="10800000">
            <a:off x="515938" y="-16721"/>
            <a:ext cx="1258618" cy="110506"/>
          </a:xfrm>
          <a:prstGeom prst="rect">
            <a:avLst/>
          </a:prstGeom>
          <a:solidFill>
            <a:srgbClr val="11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2" name="Picture 41">
            <a:extLst>
              <a:ext uri="{FF2B5EF4-FFF2-40B4-BE49-F238E27FC236}">
                <a16:creationId xmlns:a16="http://schemas.microsoft.com/office/drawing/2014/main" id="{E6A1D7C6-A94C-F26E-35E8-52FC4CB4B6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844" y="6350487"/>
            <a:ext cx="3091483" cy="265307"/>
          </a:xfrm>
          <a:prstGeom prst="rect">
            <a:avLst/>
          </a:prstGeom>
        </p:spPr>
      </p:pic>
      <p:sp>
        <p:nvSpPr>
          <p:cNvPr id="2" name="Slide Number Placeholder 5">
            <a:extLst>
              <a:ext uri="{FF2B5EF4-FFF2-40B4-BE49-F238E27FC236}">
                <a16:creationId xmlns:a16="http://schemas.microsoft.com/office/drawing/2014/main" id="{AA23BD34-9225-26F3-4A5E-61854CCE43F1}"/>
              </a:ext>
            </a:extLst>
          </p:cNvPr>
          <p:cNvSpPr>
            <a:spLocks noGrp="1"/>
          </p:cNvSpPr>
          <p:nvPr>
            <p:ph type="sldNum" sz="quarter" idx="12"/>
          </p:nvPr>
        </p:nvSpPr>
        <p:spPr>
          <a:xfrm>
            <a:off x="11360911" y="6455738"/>
            <a:ext cx="294460" cy="187367"/>
          </a:xfrm>
        </p:spPr>
        <p:txBody>
          <a:bodyPr lIns="0" tIns="0" rIns="0" bIns="0"/>
          <a:lstStyle>
            <a:lvl1pPr algn="ctr">
              <a:defRPr sz="900">
                <a:solidFill>
                  <a:sysClr val="windowText" lastClr="000000"/>
                </a:solidFill>
                <a:latin typeface="+mn-lt"/>
              </a:defRPr>
            </a:lvl1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10/5/2023</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8" r:id="rId12"/>
    <p:sldLayoutId id="2147483669" r:id="rId13"/>
    <p:sldLayoutId id="2147483670" r:id="rId14"/>
    <p:sldLayoutId id="2147483671" r:id="rId15"/>
    <p:sldLayoutId id="2147483672" r:id="rId16"/>
    <p:sldLayoutId id="2147483673"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10/5/2023</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8929788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87"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10/5/2023</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4661226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1947791410"/>
      </p:ext>
    </p:extLst>
  </p:cSld>
  <p:clrMap bg1="lt1" tx1="dk1" bg2="lt2" tx2="dk2" accent1="accent1" accent2="accent2" accent3="accent3" accent4="accent4" accent5="accent5" accent6="accent6" hlink="hlink" folHlink="folHlink"/>
  <p:sldLayoutIdLst>
    <p:sldLayoutId id="2147483710" r:id="rId1"/>
    <p:sldLayoutId id="214748371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828491073"/>
      </p:ext>
    </p:extLst>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gloria@employersforumindiana.org"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s://employersforumindiana.org/media/resources/Employer-Fiducuary-Responsibility-2023-01-26.pdf" TargetMode="Externa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FC9_nHGhkeE" TargetMode="External"/><Relationship Id="rId1" Type="http://schemas.openxmlformats.org/officeDocument/2006/relationships/slideLayout" Target="../slideLayouts/slideLayout19.xml"/><Relationship Id="rId6" Type="http://schemas.openxmlformats.org/officeDocument/2006/relationships/hyperlink" Target="https://www.beckerspayer.com/payer/employers-are-increasingly-suing-their-health-plan-for-claims-data.html" TargetMode="External"/><Relationship Id="rId5" Type="http://schemas.openxmlformats.org/officeDocument/2006/relationships/image" Target="../media/image19.png"/><Relationship Id="rId4" Type="http://schemas.openxmlformats.org/officeDocument/2006/relationships/hyperlink" Target="https://www.ibj.com/articles/lawsuits-show-emerging-rift-between-employers-health-insur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hyperlink" Target="https://employerptp.org/rand/" TargetMode="Externa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hyperlink" Target="https://employerptp.org/rand/4-0/"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s://employerptp.org/rand/4-0/" TargetMode="Externa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employerptp.org/rand/4-0/" TargetMode="Externa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hyperlink" Target="https://employerptp.org/rand/4-0/" TargetMode="Externa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hyperlink" Target="https://employerptp.org/rand/4-0/" TargetMode="Externa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hyperlink" Target="https://employerptp.org/rand/4-0/" TargetMode="Externa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hyperlink" Target="https://hcp.hms.harvard.edu/people/michael-e-chernew" TargetMode="External"/><Relationship Id="rId3" Type="http://schemas.openxmlformats.org/officeDocument/2006/relationships/hyperlink" Target="https://www.cbo.gov/system/files/115th-congress-2017-2018/workingpaper/52567-hospitalprices.pdf" TargetMode="External"/><Relationship Id="rId7" Type="http://schemas.openxmlformats.org/officeDocument/2006/relationships/hyperlink" Target="https://www.healthaffairs.org/doi/abs/10.1377/hlthaff.2019.01377" TargetMode="External"/><Relationship Id="rId12" Type="http://schemas.openxmlformats.org/officeDocument/2006/relationships/hyperlink" Target="https://www.ahip.org/wp-content/uploads/2016/02/HospitalPriceComparison_2.10.16.pdf" TargetMode="External"/><Relationship Id="rId2" Type="http://schemas.openxmlformats.org/officeDocument/2006/relationships/hyperlink" Target="https://www.cbo.gov/system/files/2022-01/57422-medical-prices.pdf" TargetMode="External"/><Relationship Id="rId1" Type="http://schemas.openxmlformats.org/officeDocument/2006/relationships/slideLayout" Target="../slideLayouts/slideLayout34.xml"/><Relationship Id="rId6" Type="http://schemas.openxmlformats.org/officeDocument/2006/relationships/hyperlink" Target="https://www.rand.org/pubs/research_reports/RR4394.html" TargetMode="External"/><Relationship Id="rId11" Type="http://schemas.openxmlformats.org/officeDocument/2006/relationships/hyperlink" Target="https://healthcostinstitute.org/about-hcci" TargetMode="External"/><Relationship Id="rId5" Type="http://schemas.openxmlformats.org/officeDocument/2006/relationships/hyperlink" Target="https://www.rand.org/pubs/research_reports/RRA1144-1.html" TargetMode="External"/><Relationship Id="rId10" Type="http://schemas.openxmlformats.org/officeDocument/2006/relationships/hyperlink" Target="https://healthcostinstitute.org/hcci-research/comparing-commercial-and-medicare-professional-service-prices" TargetMode="External"/><Relationship Id="rId4" Type="http://schemas.openxmlformats.org/officeDocument/2006/relationships/hyperlink" Target="https://www.commonwealthfund.org/publications/fund-reports/2021/aug/reducing-health-care-spending-what-tools-can-states-leverage" TargetMode="External"/><Relationship Id="rId9" Type="http://schemas.openxmlformats.org/officeDocument/2006/relationships/hyperlink" Target="https://www.healthaffairs.org/doi/10.1377/hlthaff.2018.0567" TargetMode="Externa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hyperlink" Target="https://iga.in.gov/legislative/2023/bills/house/1004" TargetMode="Externa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hyperlink" Target="mailto:gloria@employersforumindiana.org"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hyperlink" Target="https://dashboard.sagetransparency.com/" TargetMode="External"/><Relationship Id="rId2" Type="http://schemas.openxmlformats.org/officeDocument/2006/relationships/hyperlink" Target="https://data.cms.gov/provider-data/dataset/xubh-q36u"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www.kff.org/report-section/ehbs-2022-section-6-worker-and-employer-contributions-for-premium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kff.org/health-costs/report/2020-employer-health-benefits-survey/" TargetMode="External"/><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healthcostinstitute.org/images/pdfs/HCCI_2021_Health_Care_Cost_and_Utilization_Report.pdf"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hyperlink" Target="https://apps.urban.org/features/debt-interactive-map/?type=medical&amp;variable=medcoll"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apps.urban.org/features/debt-interactive-map/?type=medical&amp;variable=medcoll" TargetMode="Externa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DDEF9E-811B-4CE1-E425-5517DF63C766}"/>
              </a:ext>
            </a:extLst>
          </p:cNvPr>
          <p:cNvSpPr/>
          <p:nvPr/>
        </p:nvSpPr>
        <p:spPr>
          <a:xfrm>
            <a:off x="982423" y="977229"/>
            <a:ext cx="4759492" cy="47594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207385" y="2345412"/>
            <a:ext cx="5495707" cy="2039976"/>
          </a:xfrm>
        </p:spPr>
        <p:txBody>
          <a:bodyPr anchor="t"/>
          <a:lstStyle/>
          <a:p>
            <a:r>
              <a:rPr lang="en-US" sz="4000" cap="none" dirty="0"/>
              <a:t>Employers Using Data to Inform Honest Conversations</a:t>
            </a:r>
            <a:endParaRPr lang="en-US" sz="4000" dirty="0"/>
          </a:p>
        </p:txBody>
      </p:sp>
      <p:pic>
        <p:nvPicPr>
          <p:cNvPr id="17" name="Picture Placeholder 16" descr="A picture containing graphical user interface&#10;&#10;Description automatically generated">
            <a:extLst>
              <a:ext uri="{FF2B5EF4-FFF2-40B4-BE49-F238E27FC236}">
                <a16:creationId xmlns:a16="http://schemas.microsoft.com/office/drawing/2014/main" id="{4BB473E1-AEBB-7C91-544B-8DE601E4D3CD}"/>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895405" y="891257"/>
            <a:ext cx="5008176" cy="5008176"/>
          </a:xfrm>
          <a:ln w="76200">
            <a:noFill/>
          </a:ln>
          <a:effectLst>
            <a:innerShdw blurRad="114300">
              <a:prstClr val="black"/>
            </a:innerShdw>
          </a:effectLst>
        </p:spPr>
      </p:pic>
      <p:sp>
        <p:nvSpPr>
          <p:cNvPr id="5" name="Subtitle 2">
            <a:extLst>
              <a:ext uri="{FF2B5EF4-FFF2-40B4-BE49-F238E27FC236}">
                <a16:creationId xmlns:a16="http://schemas.microsoft.com/office/drawing/2014/main" id="{33999B15-CAD3-C9BE-F249-1398D9F51F1F}"/>
              </a:ext>
            </a:extLst>
          </p:cNvPr>
          <p:cNvSpPr txBox="1">
            <a:spLocks/>
          </p:cNvSpPr>
          <p:nvPr/>
        </p:nvSpPr>
        <p:spPr>
          <a:xfrm>
            <a:off x="6288421" y="4792744"/>
            <a:ext cx="5143500" cy="8025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400" b="1" cap="none" dirty="0"/>
              <a:t>Gloria Sachdev, Pharm.D.</a:t>
            </a:r>
          </a:p>
          <a:p>
            <a:pPr>
              <a:lnSpc>
                <a:spcPct val="100000"/>
              </a:lnSpc>
              <a:spcBef>
                <a:spcPts val="0"/>
              </a:spcBef>
            </a:pPr>
            <a:r>
              <a:rPr lang="en-US" sz="1600" cap="none" dirty="0"/>
              <a:t>President and CEO, Employers’ Forum Of Indiana</a:t>
            </a:r>
          </a:p>
          <a:p>
            <a:pPr>
              <a:lnSpc>
                <a:spcPct val="100000"/>
              </a:lnSpc>
              <a:spcBef>
                <a:spcPts val="0"/>
              </a:spcBef>
            </a:pPr>
            <a:r>
              <a:rPr lang="en-US" sz="1600" cap="none" dirty="0">
                <a:hlinkClick r:id="rId4">
                  <a:extLst>
                    <a:ext uri="{A12FA001-AC4F-418D-AE19-62706E023703}">
                      <ahyp:hlinkClr xmlns:ahyp="http://schemas.microsoft.com/office/drawing/2018/hyperlinkcolor" val="tx"/>
                    </a:ext>
                  </a:extLst>
                </a:hlinkClick>
              </a:rPr>
              <a:t>gloria@employersforumindiana.org</a:t>
            </a:r>
            <a:r>
              <a:rPr lang="en-US" sz="1600" cap="none" dirty="0"/>
              <a:t> </a:t>
            </a:r>
          </a:p>
        </p:txBody>
      </p:sp>
      <p:sp>
        <p:nvSpPr>
          <p:cNvPr id="3" name="TextBox 2">
            <a:extLst>
              <a:ext uri="{FF2B5EF4-FFF2-40B4-BE49-F238E27FC236}">
                <a16:creationId xmlns:a16="http://schemas.microsoft.com/office/drawing/2014/main" id="{117D7CC4-FB5B-232C-9BB1-AF31655E5416}"/>
              </a:ext>
            </a:extLst>
          </p:cNvPr>
          <p:cNvSpPr txBox="1"/>
          <p:nvPr/>
        </p:nvSpPr>
        <p:spPr>
          <a:xfrm>
            <a:off x="9473184" y="6002640"/>
            <a:ext cx="2455579" cy="738664"/>
          </a:xfrm>
          <a:prstGeom prst="rect">
            <a:avLst/>
          </a:prstGeom>
          <a:noFill/>
        </p:spPr>
        <p:txBody>
          <a:bodyPr wrap="square" rtlCol="0">
            <a:spAutoFit/>
          </a:bodyPr>
          <a:lstStyle/>
          <a:p>
            <a:r>
              <a:rPr lang="en-US" sz="1400" dirty="0">
                <a:solidFill>
                  <a:schemeClr val="bg1"/>
                </a:solidFill>
              </a:rPr>
              <a:t>Hendricks County Chambers  </a:t>
            </a:r>
          </a:p>
          <a:p>
            <a:r>
              <a:rPr lang="en-US" sz="1400" dirty="0">
                <a:solidFill>
                  <a:schemeClr val="bg1"/>
                </a:solidFill>
              </a:rPr>
              <a:t>Brownsburg, IN</a:t>
            </a:r>
          </a:p>
          <a:p>
            <a:r>
              <a:rPr lang="en-US" sz="1400" dirty="0">
                <a:solidFill>
                  <a:schemeClr val="bg1"/>
                </a:solidFill>
              </a:rPr>
              <a:t>October 5, 2023</a:t>
            </a:r>
          </a:p>
        </p:txBody>
      </p:sp>
    </p:spTree>
    <p:extLst>
      <p:ext uri="{BB962C8B-B14F-4D97-AF65-F5344CB8AC3E}">
        <p14:creationId xmlns:p14="http://schemas.microsoft.com/office/powerpoint/2010/main" val="316717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4208E-B246-16E2-F501-195FA51DA411}"/>
              </a:ext>
            </a:extLst>
          </p:cNvPr>
          <p:cNvSpPr>
            <a:spLocks noGrp="1"/>
          </p:cNvSpPr>
          <p:nvPr>
            <p:ph idx="1"/>
          </p:nvPr>
        </p:nvSpPr>
        <p:spPr/>
        <p:txBody>
          <a:bodyPr>
            <a:normAutofit lnSpcReduction="10000"/>
          </a:bodyPr>
          <a:lstStyle/>
          <a:p>
            <a:r>
              <a:rPr lang="en-US" dirty="0"/>
              <a:t>Employer as fiduciary established by ERISA</a:t>
            </a:r>
          </a:p>
          <a:p>
            <a:r>
              <a:rPr lang="en-US" dirty="0"/>
              <a:t>Fiduciary reinforced by the Consolidated Appropriations Act (CAA) </a:t>
            </a:r>
            <a:r>
              <a:rPr lang="en-US"/>
              <a:t>of 2021</a:t>
            </a:r>
            <a:endParaRPr lang="en-US" dirty="0"/>
          </a:p>
          <a:p>
            <a:pPr lvl="1"/>
            <a:r>
              <a:rPr lang="en-US" dirty="0"/>
              <a:t>Ensure all gag clauses have been removed from plan contracts</a:t>
            </a:r>
          </a:p>
          <a:p>
            <a:pPr lvl="1"/>
            <a:r>
              <a:rPr lang="en-US" dirty="0"/>
              <a:t>Collect compensations disclosures from all brokers/consultants servicing the plan</a:t>
            </a:r>
          </a:p>
          <a:p>
            <a:pPr lvl="1"/>
            <a:r>
              <a:rPr lang="en-US" dirty="0"/>
              <a:t>Determine if the compensation earned by those vendors is “reasonable”</a:t>
            </a:r>
          </a:p>
          <a:p>
            <a:r>
              <a:rPr lang="en-US" b="1" dirty="0"/>
              <a:t>Submit annual attestations to the DOL </a:t>
            </a:r>
          </a:p>
          <a:p>
            <a:r>
              <a:rPr lang="en-US" dirty="0"/>
              <a:t>Prepare for detailed reporting on prescription drug usage and coverage equality for mental health vs medical conditions </a:t>
            </a:r>
          </a:p>
          <a:p>
            <a:endParaRPr lang="en-US" dirty="0"/>
          </a:p>
          <a:p>
            <a:pPr marL="0" indent="0">
              <a:buNone/>
            </a:pPr>
            <a:r>
              <a:rPr lang="en-US" sz="1800" dirty="0"/>
              <a:t>For more information, see this </a:t>
            </a:r>
            <a:r>
              <a:rPr lang="en-US" sz="1800" dirty="0">
                <a:hlinkClick r:id="rId2"/>
              </a:rPr>
              <a:t>slide deck</a:t>
            </a:r>
            <a:r>
              <a:rPr lang="en-US" sz="1800" dirty="0"/>
              <a:t> from Chris Deacon from a January 2023 EFI meeting</a:t>
            </a:r>
            <a:endParaRPr lang="en-US" dirty="0"/>
          </a:p>
        </p:txBody>
      </p:sp>
      <p:sp>
        <p:nvSpPr>
          <p:cNvPr id="3" name="Title 2">
            <a:extLst>
              <a:ext uri="{FF2B5EF4-FFF2-40B4-BE49-F238E27FC236}">
                <a16:creationId xmlns:a16="http://schemas.microsoft.com/office/drawing/2014/main" id="{E1DF4D38-C7BB-880E-A2D9-9C57D8603738}"/>
              </a:ext>
            </a:extLst>
          </p:cNvPr>
          <p:cNvSpPr>
            <a:spLocks noGrp="1"/>
          </p:cNvSpPr>
          <p:nvPr>
            <p:ph type="title"/>
          </p:nvPr>
        </p:nvSpPr>
        <p:spPr/>
        <p:txBody>
          <a:bodyPr/>
          <a:lstStyle/>
          <a:p>
            <a:r>
              <a:rPr lang="en-US" sz="2800" dirty="0"/>
              <a:t>Employer Fiduciary Responsibilities </a:t>
            </a:r>
          </a:p>
        </p:txBody>
      </p:sp>
      <p:sp>
        <p:nvSpPr>
          <p:cNvPr id="4" name="Slide Number Placeholder 3">
            <a:extLst>
              <a:ext uri="{FF2B5EF4-FFF2-40B4-BE49-F238E27FC236}">
                <a16:creationId xmlns:a16="http://schemas.microsoft.com/office/drawing/2014/main" id="{43DA973E-312C-0930-F51F-8C3AB9D8FB8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8016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84F10D-4ECE-B8EC-2407-BDFF48AB1BFC}"/>
              </a:ext>
            </a:extLst>
          </p:cNvPr>
          <p:cNvSpPr>
            <a:spLocks noGrp="1"/>
          </p:cNvSpPr>
          <p:nvPr>
            <p:ph idx="1"/>
          </p:nvPr>
        </p:nvSpPr>
        <p:spPr>
          <a:xfrm>
            <a:off x="805294" y="1666356"/>
            <a:ext cx="4505747" cy="724513"/>
          </a:xfrm>
        </p:spPr>
        <p:txBody>
          <a:bodyPr>
            <a:normAutofit fontScale="92500" lnSpcReduction="10000"/>
          </a:bodyPr>
          <a:lstStyle/>
          <a:p>
            <a:pPr marL="0" indent="0" algn="ctr">
              <a:buNone/>
            </a:pPr>
            <a:r>
              <a:rPr lang="en-US" sz="2400" b="1" dirty="0">
                <a:solidFill>
                  <a:srgbClr val="F58C01"/>
                </a:solidFill>
              </a:rPr>
              <a:t>Kraft Heinz is suing Aetna</a:t>
            </a:r>
          </a:p>
          <a:p>
            <a:pPr marL="0" indent="0" algn="ctr">
              <a:buNone/>
            </a:pPr>
            <a:r>
              <a:rPr lang="en-US" sz="1900" dirty="0"/>
              <a:t>Watch YouTube below</a:t>
            </a:r>
          </a:p>
        </p:txBody>
      </p:sp>
      <p:sp>
        <p:nvSpPr>
          <p:cNvPr id="3" name="Title 2">
            <a:extLst>
              <a:ext uri="{FF2B5EF4-FFF2-40B4-BE49-F238E27FC236}">
                <a16:creationId xmlns:a16="http://schemas.microsoft.com/office/drawing/2014/main" id="{14981D01-0051-5E97-9ACC-C97F71434296}"/>
              </a:ext>
            </a:extLst>
          </p:cNvPr>
          <p:cNvSpPr>
            <a:spLocks noGrp="1"/>
          </p:cNvSpPr>
          <p:nvPr>
            <p:ph type="title"/>
          </p:nvPr>
        </p:nvSpPr>
        <p:spPr>
          <a:xfrm>
            <a:off x="339726" y="287268"/>
            <a:ext cx="11409362" cy="920336"/>
          </a:xfrm>
        </p:spPr>
        <p:txBody>
          <a:bodyPr/>
          <a:lstStyle/>
          <a:p>
            <a:r>
              <a:rPr lang="en-US" cap="none" dirty="0"/>
              <a:t>EMPLOYERS ARE SUING ELEVANCE, UNITED HEALTHCARE, AETNA…</a:t>
            </a:r>
          </a:p>
        </p:txBody>
      </p:sp>
      <p:sp>
        <p:nvSpPr>
          <p:cNvPr id="4" name="Slide Number Placeholder 3">
            <a:extLst>
              <a:ext uri="{FF2B5EF4-FFF2-40B4-BE49-F238E27FC236}">
                <a16:creationId xmlns:a16="http://schemas.microsoft.com/office/drawing/2014/main" id="{B28B201D-0F3C-2146-FBCA-E7D46F77518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hlinkClick r:id="rId2"/>
            <a:extLst>
              <a:ext uri="{FF2B5EF4-FFF2-40B4-BE49-F238E27FC236}">
                <a16:creationId xmlns:a16="http://schemas.microsoft.com/office/drawing/2014/main" id="{1CC6EE06-D9EC-B52F-9824-9FFB04E7FF7E}"/>
              </a:ext>
            </a:extLst>
          </p:cNvPr>
          <p:cNvPicPr>
            <a:picLocks noChangeAspect="1"/>
          </p:cNvPicPr>
          <p:nvPr/>
        </p:nvPicPr>
        <p:blipFill>
          <a:blip r:embed="rId3"/>
          <a:stretch>
            <a:fillRect/>
          </a:stretch>
        </p:blipFill>
        <p:spPr>
          <a:xfrm>
            <a:off x="699957" y="2491256"/>
            <a:ext cx="4716423" cy="2964819"/>
          </a:xfrm>
          <a:prstGeom prst="rect">
            <a:avLst/>
          </a:prstGeom>
        </p:spPr>
      </p:pic>
      <p:pic>
        <p:nvPicPr>
          <p:cNvPr id="6" name="Picture 5">
            <a:hlinkClick r:id="rId4"/>
            <a:extLst>
              <a:ext uri="{FF2B5EF4-FFF2-40B4-BE49-F238E27FC236}">
                <a16:creationId xmlns:a16="http://schemas.microsoft.com/office/drawing/2014/main" id="{67730598-3B64-4E6A-7241-B65B45C76AAA}"/>
              </a:ext>
            </a:extLst>
          </p:cNvPr>
          <p:cNvPicPr>
            <a:picLocks noChangeAspect="1"/>
          </p:cNvPicPr>
          <p:nvPr/>
        </p:nvPicPr>
        <p:blipFill>
          <a:blip r:embed="rId5"/>
          <a:stretch>
            <a:fillRect/>
          </a:stretch>
        </p:blipFill>
        <p:spPr>
          <a:xfrm>
            <a:off x="6445250" y="2390869"/>
            <a:ext cx="5221288" cy="2786643"/>
          </a:xfrm>
          <a:prstGeom prst="rect">
            <a:avLst/>
          </a:prstGeom>
        </p:spPr>
      </p:pic>
      <p:sp>
        <p:nvSpPr>
          <p:cNvPr id="9" name="TextBox 8">
            <a:extLst>
              <a:ext uri="{FF2B5EF4-FFF2-40B4-BE49-F238E27FC236}">
                <a16:creationId xmlns:a16="http://schemas.microsoft.com/office/drawing/2014/main" id="{CE39E8D4-4574-263E-B4DD-3996DF5FB500}"/>
              </a:ext>
            </a:extLst>
          </p:cNvPr>
          <p:cNvSpPr txBox="1"/>
          <p:nvPr/>
        </p:nvSpPr>
        <p:spPr>
          <a:xfrm>
            <a:off x="6445250" y="5302061"/>
            <a:ext cx="5162549" cy="461665"/>
          </a:xfrm>
          <a:prstGeom prst="rect">
            <a:avLst/>
          </a:prstGeom>
          <a:noFill/>
        </p:spPr>
        <p:txBody>
          <a:bodyPr wrap="square" rtlCol="0">
            <a:spAutoFit/>
          </a:bodyPr>
          <a:lstStyle/>
          <a:p>
            <a:r>
              <a:rPr lang="en-US" sz="1200" dirty="0">
                <a:hlinkClick r:id="rId4"/>
              </a:rPr>
              <a:t>Lawsuits show emerging rift between employers, health insurers – Indianapolis Business Journal (ibj.com)</a:t>
            </a:r>
            <a:endParaRPr lang="en-US" sz="1200" dirty="0"/>
          </a:p>
        </p:txBody>
      </p:sp>
      <p:sp>
        <p:nvSpPr>
          <p:cNvPr id="5" name="TextBox 4">
            <a:extLst>
              <a:ext uri="{FF2B5EF4-FFF2-40B4-BE49-F238E27FC236}">
                <a16:creationId xmlns:a16="http://schemas.microsoft.com/office/drawing/2014/main" id="{0C7FF05F-ED84-227E-B259-8FFE94D117E9}"/>
              </a:ext>
            </a:extLst>
          </p:cNvPr>
          <p:cNvSpPr txBox="1"/>
          <p:nvPr/>
        </p:nvSpPr>
        <p:spPr>
          <a:xfrm>
            <a:off x="4191000" y="6331189"/>
            <a:ext cx="8540750" cy="276999"/>
          </a:xfrm>
          <a:prstGeom prst="rect">
            <a:avLst/>
          </a:prstGeom>
          <a:noFill/>
        </p:spPr>
        <p:txBody>
          <a:bodyPr wrap="square" rtlCol="0">
            <a:spAutoFit/>
          </a:bodyPr>
          <a:lstStyle/>
          <a:p>
            <a:r>
              <a:rPr lang="en-US" sz="1200" dirty="0">
                <a:hlinkClick r:id="rId6"/>
              </a:rPr>
              <a:t>https://www.beckerspayer.com/payer/employers-are-increasingly-suing-their-health-plan-for-claims-data.html</a:t>
            </a:r>
            <a:endParaRPr lang="en-US" sz="1200" dirty="0"/>
          </a:p>
        </p:txBody>
      </p:sp>
    </p:spTree>
    <p:extLst>
      <p:ext uri="{BB962C8B-B14F-4D97-AF65-F5344CB8AC3E}">
        <p14:creationId xmlns:p14="http://schemas.microsoft.com/office/powerpoint/2010/main" val="92104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in a chair&#10;&#10;Description automatically generated">
            <a:extLst>
              <a:ext uri="{FF2B5EF4-FFF2-40B4-BE49-F238E27FC236}">
                <a16:creationId xmlns:a16="http://schemas.microsoft.com/office/drawing/2014/main" id="{95588DF5-7CAB-DCB4-9378-FDC8710E9E27}"/>
              </a:ext>
            </a:extLst>
          </p:cNvPr>
          <p:cNvPicPr>
            <a:picLocks noChangeAspect="1"/>
          </p:cNvPicPr>
          <p:nvPr/>
        </p:nvPicPr>
        <p:blipFill>
          <a:blip r:embed="rId2"/>
          <a:stretch>
            <a:fillRect/>
          </a:stretch>
        </p:blipFill>
        <p:spPr>
          <a:xfrm>
            <a:off x="774123" y="1331969"/>
            <a:ext cx="4713737" cy="4834603"/>
          </a:xfrm>
          <a:prstGeom prst="rect">
            <a:avLst/>
          </a:prstGeom>
          <a:noFill/>
        </p:spPr>
      </p:pic>
      <p:pic>
        <p:nvPicPr>
          <p:cNvPr id="7" name="Picture 6" descr="A screenshot of a cellphone&#10;&#10;Description automatically generated">
            <a:extLst>
              <a:ext uri="{FF2B5EF4-FFF2-40B4-BE49-F238E27FC236}">
                <a16:creationId xmlns:a16="http://schemas.microsoft.com/office/drawing/2014/main" id="{A15C6AC3-72AE-B37D-7C02-59302DF1E6EF}"/>
              </a:ext>
            </a:extLst>
          </p:cNvPr>
          <p:cNvPicPr>
            <a:picLocks noChangeAspect="1"/>
          </p:cNvPicPr>
          <p:nvPr/>
        </p:nvPicPr>
        <p:blipFill>
          <a:blip r:embed="rId3"/>
          <a:stretch>
            <a:fillRect/>
          </a:stretch>
        </p:blipFill>
        <p:spPr>
          <a:xfrm>
            <a:off x="6349022" y="1331969"/>
            <a:ext cx="4568699" cy="4834603"/>
          </a:xfrm>
          <a:prstGeom prst="rect">
            <a:avLst/>
          </a:prstGeom>
          <a:noFill/>
        </p:spPr>
      </p:pic>
      <p:sp>
        <p:nvSpPr>
          <p:cNvPr id="2" name="Title 1">
            <a:extLst>
              <a:ext uri="{FF2B5EF4-FFF2-40B4-BE49-F238E27FC236}">
                <a16:creationId xmlns:a16="http://schemas.microsoft.com/office/drawing/2014/main" id="{74E75E71-7070-A1F2-038D-B9E232E1A97B}"/>
              </a:ext>
            </a:extLst>
          </p:cNvPr>
          <p:cNvSpPr>
            <a:spLocks noGrp="1"/>
          </p:cNvSpPr>
          <p:nvPr>
            <p:ph type="title"/>
          </p:nvPr>
        </p:nvSpPr>
        <p:spPr>
          <a:xfrm>
            <a:off x="334169" y="231260"/>
            <a:ext cx="11523662" cy="920336"/>
          </a:xfrm>
        </p:spPr>
        <p:txBody>
          <a:bodyPr anchor="b">
            <a:normAutofit fontScale="90000"/>
          </a:bodyPr>
          <a:lstStyle/>
          <a:p>
            <a:r>
              <a:rPr lang="en-US" cap="none" dirty="0"/>
              <a:t>LAWYERS ARE CIRCLING THE WAGONS</a:t>
            </a:r>
            <a:br>
              <a:rPr lang="en-US" cap="none" dirty="0"/>
            </a:br>
            <a:r>
              <a:rPr lang="en-US" b="0" cap="none" dirty="0"/>
              <a:t>Ads for Class Action Lawsuits Looking for Employees to Sue their Employers! </a:t>
            </a:r>
          </a:p>
        </p:txBody>
      </p:sp>
      <p:sp>
        <p:nvSpPr>
          <p:cNvPr id="5" name="Slide Number Placeholder 4">
            <a:extLst>
              <a:ext uri="{FF2B5EF4-FFF2-40B4-BE49-F238E27FC236}">
                <a16:creationId xmlns:a16="http://schemas.microsoft.com/office/drawing/2014/main" id="{C7D0B1B2-667F-80F2-B762-35FAC219109E}"/>
              </a:ext>
            </a:extLst>
          </p:cNvPr>
          <p:cNvSpPr>
            <a:spLocks noGrp="1"/>
          </p:cNvSpPr>
          <p:nvPr>
            <p:ph type="sldNum" sz="quarter" idx="12"/>
          </p:nvPr>
        </p:nvSpPr>
        <p:spPr>
          <a:xfrm>
            <a:off x="11360911" y="6455738"/>
            <a:ext cx="294460" cy="187367"/>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9EC71654-96A5-4280-94F3-931C61A9F92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12</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228438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C2A7-EC84-4D8C-9CA2-F6AE46F51FB6}"/>
              </a:ext>
            </a:extLst>
          </p:cNvPr>
          <p:cNvSpPr>
            <a:spLocks noGrp="1"/>
          </p:cNvSpPr>
          <p:nvPr>
            <p:ph type="title"/>
          </p:nvPr>
        </p:nvSpPr>
        <p:spPr>
          <a:xfrm>
            <a:off x="342900" y="1216067"/>
            <a:ext cx="11449050" cy="648661"/>
          </a:xfrm>
        </p:spPr>
        <p:txBody>
          <a:bodyPr/>
          <a:lstStyle/>
          <a:p>
            <a:r>
              <a:rPr lang="en-US" sz="3600" b="0" cap="none" dirty="0"/>
              <a:t>SOLUTION: Begins with More Price &amp; Quality Transparency</a:t>
            </a:r>
            <a:br>
              <a:rPr lang="en-US" sz="3600" b="0" cap="none" dirty="0"/>
            </a:br>
            <a:br>
              <a:rPr lang="en-US" sz="3600" b="0" cap="none" dirty="0"/>
            </a:br>
            <a:r>
              <a:rPr lang="en-US" sz="3600" b="0" cap="none" dirty="0"/>
              <a:t>Ends with Data-Informed Purchasing &amp; Policy Decisions</a:t>
            </a:r>
          </a:p>
        </p:txBody>
      </p:sp>
      <p:sp>
        <p:nvSpPr>
          <p:cNvPr id="4" name="Slide Number Placeholder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rgbClr val="2C567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2C567A"/>
              </a:solidFill>
              <a:effectLst/>
              <a:uLnTx/>
              <a:uFillTx/>
              <a:latin typeface="Calibri"/>
              <a:ea typeface="+mn-ea"/>
              <a:cs typeface="+mn-cs"/>
            </a:endParaRPr>
          </a:p>
        </p:txBody>
      </p:sp>
      <p:pic>
        <p:nvPicPr>
          <p:cNvPr id="10" name="Picture Placeholder 9" descr="A person holding a watch&#10;&#10;Description automatically generated with medium confidence">
            <a:extLst>
              <a:ext uri="{FF2B5EF4-FFF2-40B4-BE49-F238E27FC236}">
                <a16:creationId xmlns:a16="http://schemas.microsoft.com/office/drawing/2014/main" id="{BFB87367-8F1C-1A68-29DE-4D6EEC329CC9}"/>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2993041" y="2270376"/>
            <a:ext cx="6206400" cy="4587625"/>
          </a:xfrm>
        </p:spPr>
      </p:pic>
    </p:spTree>
    <p:extLst>
      <p:ext uri="{BB962C8B-B14F-4D97-AF65-F5344CB8AC3E}">
        <p14:creationId xmlns:p14="http://schemas.microsoft.com/office/powerpoint/2010/main" val="1741517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B7B136-7F4C-2E08-8DCC-098711C0FCD7}"/>
              </a:ext>
            </a:extLst>
          </p:cNvPr>
          <p:cNvSpPr>
            <a:spLocks noGrp="1"/>
          </p:cNvSpPr>
          <p:nvPr>
            <p:ph idx="1"/>
          </p:nvPr>
        </p:nvSpPr>
        <p:spPr>
          <a:xfrm>
            <a:off x="533844" y="1470622"/>
            <a:ext cx="8248206" cy="4587278"/>
          </a:xfrm>
        </p:spPr>
        <p:txBody>
          <a:bodyPr>
            <a:normAutofit fontScale="77500" lnSpcReduction="20000"/>
          </a:bodyPr>
          <a:lstStyle/>
          <a:p>
            <a:pPr>
              <a:lnSpc>
                <a:spcPct val="150000"/>
              </a:lnSpc>
              <a:spcBef>
                <a:spcPts val="0"/>
              </a:spcBef>
            </a:pPr>
            <a:r>
              <a:rPr lang="en-US" dirty="0"/>
              <a:t>First-of-its-kind study in the country to </a:t>
            </a:r>
            <a:r>
              <a:rPr lang="en-US" dirty="0">
                <a:solidFill>
                  <a:srgbClr val="FE9103"/>
                </a:solidFill>
              </a:rPr>
              <a:t>publish negotiated prices by hospital name</a:t>
            </a:r>
            <a:r>
              <a:rPr lang="en-US" dirty="0"/>
              <a:t>, noted as Percent of Medicare &amp; Standardized Prices.</a:t>
            </a:r>
          </a:p>
          <a:p>
            <a:pPr>
              <a:lnSpc>
                <a:spcPct val="150000"/>
              </a:lnSpc>
              <a:spcBef>
                <a:spcPts val="0"/>
              </a:spcBef>
            </a:pPr>
            <a:r>
              <a:rPr lang="en-US" dirty="0">
                <a:solidFill>
                  <a:srgbClr val="FE9103"/>
                </a:solidFill>
              </a:rPr>
              <a:t>Conceived and commissioned by the Employers’ Forum of Indiana.</a:t>
            </a:r>
          </a:p>
          <a:p>
            <a:pPr>
              <a:lnSpc>
                <a:spcPct val="150000"/>
              </a:lnSpc>
              <a:spcBef>
                <a:spcPts val="0"/>
              </a:spcBef>
            </a:pPr>
            <a:r>
              <a:rPr lang="en-US" dirty="0"/>
              <a:t>Analysis &amp; published report conducted independently by RAND Corp.</a:t>
            </a:r>
          </a:p>
          <a:p>
            <a:pPr>
              <a:lnSpc>
                <a:spcPct val="150000"/>
              </a:lnSpc>
              <a:spcBef>
                <a:spcPts val="0"/>
              </a:spcBef>
            </a:pPr>
            <a:r>
              <a:rPr lang="en-US" dirty="0"/>
              <a:t>Funded by Employers, and grants from the Robert Wood Johnson Foundation, &amp; Arnold Ventures (no funding was accepted from insurers or hospitals).</a:t>
            </a:r>
          </a:p>
          <a:p>
            <a:pPr>
              <a:lnSpc>
                <a:spcPct val="150000"/>
              </a:lnSpc>
              <a:spcBef>
                <a:spcPts val="0"/>
              </a:spcBef>
            </a:pPr>
            <a:r>
              <a:rPr lang="en-US" dirty="0"/>
              <a:t>Does not include Rx drug prices.</a:t>
            </a:r>
          </a:p>
        </p:txBody>
      </p:sp>
      <p:sp>
        <p:nvSpPr>
          <p:cNvPr id="3" name="Title 2">
            <a:extLst>
              <a:ext uri="{FF2B5EF4-FFF2-40B4-BE49-F238E27FC236}">
                <a16:creationId xmlns:a16="http://schemas.microsoft.com/office/drawing/2014/main" id="{A2A130C2-1887-5162-B907-0D5E5B677B18}"/>
              </a:ext>
            </a:extLst>
          </p:cNvPr>
          <p:cNvSpPr>
            <a:spLocks noGrp="1"/>
          </p:cNvSpPr>
          <p:nvPr>
            <p:ph type="title"/>
          </p:nvPr>
        </p:nvSpPr>
        <p:spPr/>
        <p:txBody>
          <a:bodyPr/>
          <a:lstStyle/>
          <a:p>
            <a:r>
              <a:rPr lang="en-US" sz="3200" dirty="0"/>
              <a:t>Rand Hospital Price Transparency Studies</a:t>
            </a:r>
            <a:endParaRPr lang="en-US" dirty="0"/>
          </a:p>
        </p:txBody>
      </p:sp>
      <p:sp>
        <p:nvSpPr>
          <p:cNvPr id="4" name="Slide Number Placeholder 3">
            <a:extLst>
              <a:ext uri="{FF2B5EF4-FFF2-40B4-BE49-F238E27FC236}">
                <a16:creationId xmlns:a16="http://schemas.microsoft.com/office/drawing/2014/main" id="{F5A9C3BC-2834-7E05-B062-00DBA54D0BB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Placeholder 6" descr="A stethoscope and a stethoscope on a yellow background&#10;&#10;Description automatically generated with medium confidence">
            <a:extLst>
              <a:ext uri="{FF2B5EF4-FFF2-40B4-BE49-F238E27FC236}">
                <a16:creationId xmlns:a16="http://schemas.microsoft.com/office/drawing/2014/main" id="{94FDFC0E-F954-0172-8B6C-1B3FDF0FDEDE}"/>
              </a:ext>
            </a:extLst>
          </p:cNvPr>
          <p:cNvPicPr>
            <a:picLocks noChangeAspect="1"/>
          </p:cNvPicPr>
          <p:nvPr/>
        </p:nvPicPr>
        <p:blipFill rotWithShape="1">
          <a:blip r:embed="rId2"/>
          <a:srcRect l="33454" t="1305" r="1393" b="965"/>
          <a:stretch/>
        </p:blipFill>
        <p:spPr>
          <a:xfrm>
            <a:off x="8958703" y="2302071"/>
            <a:ext cx="3018552" cy="3018552"/>
          </a:xfrm>
          <a:prstGeom prst="ellipse">
            <a:avLst/>
          </a:prstGeom>
        </p:spPr>
      </p:pic>
    </p:spTree>
    <p:extLst>
      <p:ext uri="{BB962C8B-B14F-4D97-AF65-F5344CB8AC3E}">
        <p14:creationId xmlns:p14="http://schemas.microsoft.com/office/powerpoint/2010/main" val="1781823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9E0130-4CEE-800B-C3FA-75CDA5A74913}"/>
              </a:ext>
            </a:extLst>
          </p:cNvPr>
          <p:cNvSpPr>
            <a:spLocks noGrp="1"/>
          </p:cNvSpPr>
          <p:nvPr>
            <p:ph type="title"/>
          </p:nvPr>
        </p:nvSpPr>
        <p:spPr>
          <a:xfrm>
            <a:off x="515938" y="246063"/>
            <a:ext cx="11150600" cy="373062"/>
          </a:xfrm>
        </p:spPr>
        <p:txBody>
          <a:bodyPr rtlCol="0" anchor="t"/>
          <a:lstStyle/>
          <a:p>
            <a:pPr fontAlgn="auto">
              <a:spcAft>
                <a:spcPts val="0"/>
              </a:spcAft>
              <a:defRPr/>
            </a:pPr>
            <a:r>
              <a:rPr lang="en-US" dirty="0"/>
              <a:t>OVERVIEW: </a:t>
            </a:r>
            <a:r>
              <a:rPr lang="en-US" b="0" dirty="0"/>
              <a:t>RAND Hospital Price Transparency studies</a:t>
            </a:r>
          </a:p>
        </p:txBody>
      </p:sp>
      <p:graphicFrame>
        <p:nvGraphicFramePr>
          <p:cNvPr id="6" name="Google Shape;62;p14">
            <a:extLst>
              <a:ext uri="{FF2B5EF4-FFF2-40B4-BE49-F238E27FC236}">
                <a16:creationId xmlns:a16="http://schemas.microsoft.com/office/drawing/2014/main" id="{F745844A-C7E3-0BBF-C6A9-46E1DE181F48}"/>
              </a:ext>
            </a:extLst>
          </p:cNvPr>
          <p:cNvGraphicFramePr>
            <a:graphicFrameLocks noGrp="1"/>
          </p:cNvGraphicFramePr>
          <p:nvPr>
            <p:extLst>
              <p:ext uri="{D42A27DB-BD31-4B8C-83A1-F6EECF244321}">
                <p14:modId xmlns:p14="http://schemas.microsoft.com/office/powerpoint/2010/main" val="993786818"/>
              </p:ext>
            </p:extLst>
          </p:nvPr>
        </p:nvGraphicFramePr>
        <p:xfrm>
          <a:off x="841375" y="882650"/>
          <a:ext cx="10499725" cy="5405031"/>
        </p:xfrm>
        <a:graphic>
          <a:graphicData uri="http://schemas.openxmlformats.org/drawingml/2006/table">
            <a:tbl>
              <a:tblPr/>
              <a:tblGrid>
                <a:gridCol w="969963">
                  <a:extLst>
                    <a:ext uri="{9D8B030D-6E8A-4147-A177-3AD203B41FA5}">
                      <a16:colId xmlns:a16="http://schemas.microsoft.com/office/drawing/2014/main" val="2417685238"/>
                    </a:ext>
                  </a:extLst>
                </a:gridCol>
                <a:gridCol w="2189162">
                  <a:extLst>
                    <a:ext uri="{9D8B030D-6E8A-4147-A177-3AD203B41FA5}">
                      <a16:colId xmlns:a16="http://schemas.microsoft.com/office/drawing/2014/main" val="3314023004"/>
                    </a:ext>
                  </a:extLst>
                </a:gridCol>
                <a:gridCol w="2260600">
                  <a:extLst>
                    <a:ext uri="{9D8B030D-6E8A-4147-A177-3AD203B41FA5}">
                      <a16:colId xmlns:a16="http://schemas.microsoft.com/office/drawing/2014/main" val="3482198396"/>
                    </a:ext>
                  </a:extLst>
                </a:gridCol>
                <a:gridCol w="2405063">
                  <a:extLst>
                    <a:ext uri="{9D8B030D-6E8A-4147-A177-3AD203B41FA5}">
                      <a16:colId xmlns:a16="http://schemas.microsoft.com/office/drawing/2014/main" val="69955969"/>
                    </a:ext>
                  </a:extLst>
                </a:gridCol>
                <a:gridCol w="2674937">
                  <a:extLst>
                    <a:ext uri="{9D8B030D-6E8A-4147-A177-3AD203B41FA5}">
                      <a16:colId xmlns:a16="http://schemas.microsoft.com/office/drawing/2014/main" val="3922476337"/>
                    </a:ext>
                  </a:extLst>
                </a:gridCol>
              </a:tblGrid>
              <a:tr h="68897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Calibri" panose="020F0502020204030204" pitchFamily="34" charset="0"/>
                          <a:cs typeface="Calibri" panose="020F0502020204030204" pitchFamily="34" charset="0"/>
                        </a:rPr>
                        <a:t>RAND 1.0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2017</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Calibri" panose="020F0502020204030204" pitchFamily="34" charset="0"/>
                          <a:cs typeface="Calibri" panose="020F0502020204030204" pitchFamily="34" charset="0"/>
                        </a:rPr>
                        <a:t>RAND 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2019</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Calibri" panose="020F0502020204030204" pitchFamily="34" charset="0"/>
                          <a:cs typeface="Calibri" panose="020F0502020204030204" pitchFamily="34" charset="0"/>
                        </a:rPr>
                        <a:t>RAND 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2020</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58C01"/>
                          </a:solidFill>
                          <a:effectLst/>
                          <a:latin typeface="Calibri" panose="020F0502020204030204" pitchFamily="34" charset="0"/>
                          <a:cs typeface="Calibri" panose="020F0502020204030204" pitchFamily="34" charset="0"/>
                        </a:rPr>
                        <a:t>RAND 4.0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58C01"/>
                          </a:solidFill>
                          <a:effectLst/>
                          <a:latin typeface="Calibri" panose="020F0502020204030204" pitchFamily="34" charset="0"/>
                          <a:cs typeface="Calibri" panose="020F0502020204030204" pitchFamily="34" charset="0"/>
                        </a:rPr>
                        <a:t>2022</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extLst>
                  <a:ext uri="{0D108BD9-81ED-4DB2-BD59-A6C34878D82A}">
                    <a16:rowId xmlns:a16="http://schemas.microsoft.com/office/drawing/2014/main" val="2652475732"/>
                  </a:ext>
                </a:extLst>
              </a:tr>
              <a:tr h="55086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Services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Hospital Inpt &amp; Outpt</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Hospital Inpt &amp; Outpt</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Hospital Inpt &amp; Outpt Fees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Professional Inpt &amp; Outpt Fees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Hospital Inpt &amp; Outpt Fees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Professional Inpt &amp; Outpt Fees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1915949"/>
                  </a:ext>
                </a:extLst>
              </a:tr>
              <a:tr h="55086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States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sym typeface="Calibri" panose="020F0502020204030204" pitchFamily="34" charset="0"/>
                        </a:rPr>
                        <a:t>IN</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25 States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49 States (excludes Maryland)</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49 states and the District of Columbia (excludes Maryland)</a:t>
                      </a:r>
                      <a:endParaRPr kumimoji="0" lang="en-US" altLang="en-US" sz="1200" b="1" i="0" u="none" strike="noStrike" cap="none" normalizeH="0" baseline="0">
                        <a:ln>
                          <a:noFill/>
                        </a:ln>
                        <a:solidFill>
                          <a:schemeClr val="tx1"/>
                        </a:solidFill>
                        <a:effectLst/>
                        <a:latin typeface="Calibri" panose="020F0502020204030204" pitchFamily="34" charset="0"/>
                        <a:cs typeface="Calibri" panose="020F0502020204030204" pitchFamily="34" charset="0"/>
                        <a:sym typeface="Calibri" panose="020F0502020204030204" pitchFamily="34" charset="0"/>
                      </a:endParaRP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04333176"/>
                  </a:ext>
                </a:extLst>
              </a:tr>
              <a:tr h="38576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Years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sym typeface="Calibri" panose="020F0502020204030204" pitchFamily="34" charset="0"/>
                        </a:rPr>
                        <a:t>2013 - 2016</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2015 –2017</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2016 – 2018</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2018 - 2020</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8269836"/>
                  </a:ext>
                </a:extLst>
              </a:tr>
              <a:tr h="38576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Hospitals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sym typeface="Calibri" panose="020F0502020204030204" pitchFamily="34" charset="0"/>
                        </a:rPr>
                        <a:t>120</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1,598</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3,112</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4,102</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73795369"/>
                  </a:ext>
                </a:extLst>
              </a:tr>
              <a:tr h="9366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Claims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sym typeface="Calibri" panose="020F0502020204030204" pitchFamily="34" charset="0"/>
                        </a:rPr>
                        <a:t>14,000 inpt facility stays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sym typeface="Calibri" panose="020F0502020204030204" pitchFamily="34" charset="0"/>
                        </a:rPr>
                        <a:t>275,000 outpatient facility services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330,000 inpt facility stays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14.2 million outpt facility services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750,000 inpt facility stays (and professional fees)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40.2 million outpt services (and professional fees)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1.3 million inpt facility stays (and professional fees)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12.2 million outpt services (and professional fees)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0271976"/>
                  </a:ext>
                </a:extLst>
              </a:tr>
              <a:tr h="9366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Allowed Amounts (Hosp)</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sym typeface="Calibri" panose="020F0502020204030204" pitchFamily="34" charset="0"/>
                        </a:rPr>
                        <a:t>$695,000 million faciltiy total: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sym typeface="Calibri" panose="020F0502020204030204" pitchFamily="34" charset="0"/>
                        </a:rPr>
                        <a:t>   $336 million inpt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sym typeface="Calibri" panose="020F0502020204030204" pitchFamily="34" charset="0"/>
                        </a:rPr>
                        <a:t>   $359 million outpt</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$12.9 billion total: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   $6.3 billion inpatient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   $6.6 billion outpatient</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$33.8 billion total: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   $15.7 billion inpatient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   $14.8 billion outpatient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   $3.3 billion professional</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$78.8 billion total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   $36.5 billion inpatient facilities,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   $34.7 billion outpatient facilities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   $7.6 billion professional</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275677"/>
                  </a:ext>
                </a:extLst>
              </a:tr>
              <a:tr h="9366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Calibri" panose="020F0502020204030204" pitchFamily="34" charset="0"/>
                          <a:cs typeface="Calibri" panose="020F0502020204030204" pitchFamily="34" charset="0"/>
                        </a:rPr>
                        <a:t>Data Sources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C567A"/>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cs typeface="Calibri" panose="020F0502020204030204" pitchFamily="34" charset="0"/>
                          <a:sym typeface="Calibri" panose="020F0502020204030204" pitchFamily="34" charset="0"/>
                        </a:rPr>
                        <a:t>Participating self-funded employers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Self-funded employers, 2 all payer claims databases, and health plans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Self-insured employers, 6 state all-payer claims databases, &amp; health plans across the US</a:t>
                      </a: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pPr>
                      <a:r>
                        <a:rPr kumimoji="0" lang="en-US" altLang="en-US"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sym typeface="Calibri" panose="020F0502020204030204" pitchFamily="34" charset="0"/>
                        </a:rPr>
                        <a:t>Employers, health plans and 11 APCDs</a:t>
                      </a:r>
                      <a:endParaRPr kumimoji="0" lang="en-US" altLang="en-US" sz="1600" b="0" i="0" u="none" strike="noStrike" cap="none" normalizeH="0" baseline="0" dirty="0">
                        <a:ln>
                          <a:noFill/>
                        </a:ln>
                        <a:solidFill>
                          <a:schemeClr val="tx1"/>
                        </a:solidFill>
                        <a:effectLst/>
                        <a:latin typeface="Calibri" panose="020F0502020204030204" pitchFamily="34" charset="0"/>
                      </a:endParaRPr>
                    </a:p>
                  </a:txBody>
                  <a:tcPr marL="91425" marR="91425" marT="91425" marB="914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60095368"/>
                  </a:ext>
                </a:extLst>
              </a:tr>
            </a:tbl>
          </a:graphicData>
        </a:graphic>
      </p:graphicFrame>
      <p:sp>
        <p:nvSpPr>
          <p:cNvPr id="2" name="TextBox 1">
            <a:extLst>
              <a:ext uri="{FF2B5EF4-FFF2-40B4-BE49-F238E27FC236}">
                <a16:creationId xmlns:a16="http://schemas.microsoft.com/office/drawing/2014/main" id="{76EC06F9-D0FB-46F7-3DCE-61E9EF46CF41}"/>
              </a:ext>
            </a:extLst>
          </p:cNvPr>
          <p:cNvSpPr txBox="1"/>
          <p:nvPr/>
        </p:nvSpPr>
        <p:spPr>
          <a:xfrm>
            <a:off x="3633788" y="6381750"/>
            <a:ext cx="4914900" cy="261938"/>
          </a:xfrm>
          <a:prstGeom prst="rect">
            <a:avLst/>
          </a:prstGeom>
          <a:noFill/>
        </p:spPr>
        <p:txBody>
          <a:bodyPr>
            <a:spAutoFit/>
          </a:bodyPr>
          <a:lstStyle/>
          <a:p>
            <a:pPr algn="ctr" eaLnBrk="1" fontAlgn="auto" hangingPunct="1">
              <a:spcBef>
                <a:spcPts val="0"/>
              </a:spcBef>
              <a:spcAft>
                <a:spcPts val="0"/>
              </a:spcAft>
              <a:defRPr/>
            </a:pPr>
            <a:r>
              <a:rPr lang="en-US" sz="1050" b="1" dirty="0">
                <a:solidFill>
                  <a:srgbClr val="1186B3"/>
                </a:solidFill>
                <a:latin typeface="+mn-lt"/>
                <a:hlinkClick r:id="rId2"/>
              </a:rPr>
              <a:t>RAND Hospital Price Transparency Studies (employerptp.org)</a:t>
            </a:r>
            <a:endParaRPr lang="en-US" sz="1050" b="1" dirty="0">
              <a:solidFill>
                <a:srgbClr val="1186B3"/>
              </a:solidFill>
              <a:latin typeface="+mn-lt"/>
            </a:endParaRPr>
          </a:p>
        </p:txBody>
      </p:sp>
      <p:sp>
        <p:nvSpPr>
          <p:cNvPr id="74812" name="Slide Number Placeholder 4">
            <a:extLst>
              <a:ext uri="{FF2B5EF4-FFF2-40B4-BE49-F238E27FC236}">
                <a16:creationId xmlns:a16="http://schemas.microsoft.com/office/drawing/2014/main" id="{B8FA3EBB-555B-7BA1-5C67-792A979D9694}"/>
              </a:ext>
            </a:extLst>
          </p:cNvPr>
          <p:cNvSpPr>
            <a:spLocks noGrp="1" noChangeArrowheads="1"/>
          </p:cNvSpPr>
          <p:nvPr>
            <p:ph type="sldNum" sz="quarter" idx="10"/>
          </p:nvPr>
        </p:nvSpPr>
        <p:spPr bwMode="auto">
          <a:xfrm>
            <a:off x="11360150" y="6456363"/>
            <a:ext cx="295275" cy="18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smtClean="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08B853BA-6CC1-4657-8F85-8827CDBD02A2}" type="slidenum">
              <a:rPr lang="en-US" smtClean="0"/>
              <a:pPr fontAlgn="base">
                <a:spcBef>
                  <a:spcPct val="0"/>
                </a:spcBef>
                <a:spcAft>
                  <a:spcPct val="0"/>
                </a:spcAft>
                <a:defRPr/>
              </a:pPr>
              <a:t>15</a:t>
            </a:fld>
            <a:endParaRPr lang="en-US" altLang="en-US" dirty="0"/>
          </a:p>
        </p:txBody>
      </p:sp>
    </p:spTree>
    <p:extLst>
      <p:ext uri="{BB962C8B-B14F-4D97-AF65-F5344CB8AC3E}">
        <p14:creationId xmlns:p14="http://schemas.microsoft.com/office/powerpoint/2010/main" val="1502394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B4923-7833-F83C-1F0F-AC2E53F28033}"/>
              </a:ext>
            </a:extLst>
          </p:cNvPr>
          <p:cNvSpPr>
            <a:spLocks noGrp="1"/>
          </p:cNvSpPr>
          <p:nvPr>
            <p:ph type="title"/>
          </p:nvPr>
        </p:nvSpPr>
        <p:spPr>
          <a:xfrm>
            <a:off x="531813" y="200025"/>
            <a:ext cx="11241087" cy="849313"/>
          </a:xfrm>
        </p:spPr>
        <p:txBody>
          <a:bodyPr rtlCol="0"/>
          <a:lstStyle/>
          <a:p>
            <a:pPr algn="ctr" fontAlgn="auto">
              <a:spcAft>
                <a:spcPts val="0"/>
              </a:spcAft>
              <a:defRPr/>
            </a:pPr>
            <a:r>
              <a:rPr lang="en-US" u="sng" dirty="0"/>
              <a:t>Total Hospital</a:t>
            </a:r>
            <a:r>
              <a:rPr lang="en-US" dirty="0"/>
              <a:t> </a:t>
            </a:r>
            <a:r>
              <a:rPr lang="en-US" b="0" dirty="0"/>
              <a:t>Commercial Prices Relative To Medicare</a:t>
            </a:r>
          </a:p>
        </p:txBody>
      </p:sp>
      <p:sp>
        <p:nvSpPr>
          <p:cNvPr id="21" name="Rectangle 20">
            <a:extLst>
              <a:ext uri="{FF2B5EF4-FFF2-40B4-BE49-F238E27FC236}">
                <a16:creationId xmlns:a16="http://schemas.microsoft.com/office/drawing/2014/main" id="{0BDBA864-419A-9610-C181-AFCC12DDFC57}"/>
              </a:ext>
            </a:extLst>
          </p:cNvPr>
          <p:cNvSpPr/>
          <p:nvPr/>
        </p:nvSpPr>
        <p:spPr>
          <a:xfrm>
            <a:off x="7383463" y="5211763"/>
            <a:ext cx="152558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B6C2CAB7-8586-5EB8-E652-C5F5C1CB3CA8}"/>
              </a:ext>
            </a:extLst>
          </p:cNvPr>
          <p:cNvSpPr txBox="1"/>
          <p:nvPr/>
        </p:nvSpPr>
        <p:spPr>
          <a:xfrm>
            <a:off x="4098925" y="6288088"/>
            <a:ext cx="4106863" cy="254000"/>
          </a:xfrm>
          <a:prstGeom prst="rect">
            <a:avLst/>
          </a:prstGeom>
          <a:noFill/>
        </p:spPr>
        <p:txBody>
          <a:bodyPr>
            <a:spAutoFit/>
          </a:bodyPr>
          <a:lstStyle/>
          <a:p>
            <a:pPr eaLnBrk="1" fontAlgn="auto" hangingPunct="1">
              <a:spcBef>
                <a:spcPts val="0"/>
              </a:spcBef>
              <a:spcAft>
                <a:spcPts val="0"/>
              </a:spcAft>
              <a:defRPr/>
            </a:pPr>
            <a:r>
              <a:rPr lang="en-US" sz="1050" b="1" dirty="0">
                <a:latin typeface="+mn-lt"/>
              </a:rPr>
              <a:t>RAND 4.0 study, C. Whaley et al. </a:t>
            </a:r>
            <a:r>
              <a:rPr lang="en-US" sz="1050" b="1" dirty="0">
                <a:solidFill>
                  <a:srgbClr val="1186B3"/>
                </a:solidFill>
                <a:latin typeface="+mn-lt"/>
                <a:hlinkClick r:id="rId3"/>
              </a:rPr>
              <a:t>https://employerptp.org/rand/4-0/</a:t>
            </a:r>
            <a:r>
              <a:rPr lang="en-US" sz="1050" b="1" dirty="0">
                <a:solidFill>
                  <a:srgbClr val="1186B3"/>
                </a:solidFill>
                <a:latin typeface="+mn-lt"/>
              </a:rPr>
              <a:t> </a:t>
            </a:r>
          </a:p>
        </p:txBody>
      </p:sp>
      <p:sp>
        <p:nvSpPr>
          <p:cNvPr id="75783" name="Slide Number Placeholder 5">
            <a:extLst>
              <a:ext uri="{FF2B5EF4-FFF2-40B4-BE49-F238E27FC236}">
                <a16:creationId xmlns:a16="http://schemas.microsoft.com/office/drawing/2014/main" id="{C805CD63-C9FC-7613-8FA9-4A2330DF246A}"/>
              </a:ext>
            </a:extLst>
          </p:cNvPr>
          <p:cNvSpPr>
            <a:spLocks noGrp="1" noChangeArrowheads="1"/>
          </p:cNvSpPr>
          <p:nvPr>
            <p:ph type="sldNum" sz="quarter" idx="10"/>
          </p:nvPr>
        </p:nvSpPr>
        <p:spPr bwMode="auto">
          <a:xfrm>
            <a:off x="11360150" y="6456363"/>
            <a:ext cx="295275" cy="18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smtClean="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08B853BA-6CC1-4657-8F85-8827CDBD02A2}" type="slidenum">
              <a:rPr lang="en-US" smtClean="0"/>
              <a:pPr fontAlgn="base">
                <a:spcBef>
                  <a:spcPct val="0"/>
                </a:spcBef>
                <a:spcAft>
                  <a:spcPct val="0"/>
                </a:spcAft>
                <a:defRPr/>
              </a:pPr>
              <a:t>16</a:t>
            </a:fld>
            <a:endParaRPr lang="en-US" altLang="en-US"/>
          </a:p>
        </p:txBody>
      </p:sp>
      <p:graphicFrame>
        <p:nvGraphicFramePr>
          <p:cNvPr id="6" name="Chart 5">
            <a:extLst>
              <a:ext uri="{FF2B5EF4-FFF2-40B4-BE49-F238E27FC236}">
                <a16:creationId xmlns:a16="http://schemas.microsoft.com/office/drawing/2014/main" id="{57D8EDF7-BC81-EDAC-F5EA-9107CE1461B5}"/>
              </a:ext>
            </a:extLst>
          </p:cNvPr>
          <p:cNvGraphicFramePr>
            <a:graphicFrameLocks/>
          </p:cNvGraphicFramePr>
          <p:nvPr>
            <p:extLst>
              <p:ext uri="{D42A27DB-BD31-4B8C-83A1-F6EECF244321}">
                <p14:modId xmlns:p14="http://schemas.microsoft.com/office/powerpoint/2010/main" val="908097719"/>
              </p:ext>
            </p:extLst>
          </p:nvPr>
        </p:nvGraphicFramePr>
        <p:xfrm>
          <a:off x="728302" y="1211263"/>
          <a:ext cx="10848108" cy="4888923"/>
        </p:xfrm>
        <a:graphic>
          <a:graphicData uri="http://schemas.openxmlformats.org/drawingml/2006/chart">
            <c:chart xmlns:c="http://schemas.openxmlformats.org/drawingml/2006/chart" xmlns:r="http://schemas.openxmlformats.org/officeDocument/2006/relationships" r:id="rId4"/>
          </a:graphicData>
        </a:graphic>
      </p:graphicFrame>
      <p:sp>
        <p:nvSpPr>
          <p:cNvPr id="75782" name="TextBox 4">
            <a:extLst>
              <a:ext uri="{FF2B5EF4-FFF2-40B4-BE49-F238E27FC236}">
                <a16:creationId xmlns:a16="http://schemas.microsoft.com/office/drawing/2014/main" id="{905EB3A0-F474-D2A8-CB1A-DF35EA0179F7}"/>
              </a:ext>
            </a:extLst>
          </p:cNvPr>
          <p:cNvSpPr txBox="1">
            <a:spLocks noChangeArrowheads="1"/>
          </p:cNvSpPr>
          <p:nvPr/>
        </p:nvSpPr>
        <p:spPr bwMode="auto">
          <a:xfrm>
            <a:off x="3745923" y="1867374"/>
            <a:ext cx="4436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dirty="0">
                <a:solidFill>
                  <a:srgbClr val="FE9103"/>
                </a:solidFill>
              </a:rPr>
              <a:t>Indiana is 7</a:t>
            </a:r>
            <a:r>
              <a:rPr lang="en-US" altLang="en-US" sz="2400" b="1" baseline="30000" dirty="0">
                <a:solidFill>
                  <a:srgbClr val="FE9103"/>
                </a:solidFill>
              </a:rPr>
              <a:t>th</a:t>
            </a:r>
            <a:r>
              <a:rPr lang="en-US" altLang="en-US" sz="2400" b="1" dirty="0">
                <a:solidFill>
                  <a:srgbClr val="FE9103"/>
                </a:solidFill>
              </a:rPr>
              <a:t> highest at 292%</a:t>
            </a:r>
          </a:p>
        </p:txBody>
      </p:sp>
    </p:spTree>
    <p:extLst>
      <p:ext uri="{BB962C8B-B14F-4D97-AF65-F5344CB8AC3E}">
        <p14:creationId xmlns:p14="http://schemas.microsoft.com/office/powerpoint/2010/main" val="2234512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178F-006C-2329-FB87-5D82715B31ED}"/>
              </a:ext>
            </a:extLst>
          </p:cNvPr>
          <p:cNvSpPr>
            <a:spLocks noGrp="1"/>
          </p:cNvSpPr>
          <p:nvPr>
            <p:ph type="title"/>
          </p:nvPr>
        </p:nvSpPr>
        <p:spPr>
          <a:xfrm>
            <a:off x="515938" y="246063"/>
            <a:ext cx="11150600" cy="611187"/>
          </a:xfrm>
        </p:spPr>
        <p:txBody>
          <a:bodyPr rtlCol="0"/>
          <a:lstStyle/>
          <a:p>
            <a:pPr algn="ctr" fontAlgn="auto">
              <a:spcAft>
                <a:spcPts val="0"/>
              </a:spcAft>
              <a:defRPr/>
            </a:pPr>
            <a:r>
              <a:rPr lang="en-US" u="sng" dirty="0"/>
              <a:t> Hospital facility</a:t>
            </a:r>
            <a:r>
              <a:rPr lang="en-US" b="0" dirty="0"/>
              <a:t> prices relative to Medicare </a:t>
            </a:r>
          </a:p>
        </p:txBody>
      </p:sp>
      <p:sp>
        <p:nvSpPr>
          <p:cNvPr id="77828" name="Slide Number Placeholder 2">
            <a:extLst>
              <a:ext uri="{FF2B5EF4-FFF2-40B4-BE49-F238E27FC236}">
                <a16:creationId xmlns:a16="http://schemas.microsoft.com/office/drawing/2014/main" id="{13322F0E-E299-2ED7-C8C7-6ADE3E33E92B}"/>
              </a:ext>
            </a:extLst>
          </p:cNvPr>
          <p:cNvSpPr>
            <a:spLocks noGrp="1" noChangeArrowheads="1"/>
          </p:cNvSpPr>
          <p:nvPr>
            <p:ph type="sldNum" sz="quarter" idx="10"/>
          </p:nvPr>
        </p:nvSpPr>
        <p:spPr bwMode="auto">
          <a:xfrm>
            <a:off x="11360150" y="6456363"/>
            <a:ext cx="295275" cy="18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smtClean="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08B853BA-6CC1-4657-8F85-8827CDBD02A2}" type="slidenum">
              <a:rPr lang="en-US" smtClean="0"/>
              <a:pPr fontAlgn="base">
                <a:spcBef>
                  <a:spcPct val="0"/>
                </a:spcBef>
                <a:spcAft>
                  <a:spcPct val="0"/>
                </a:spcAft>
                <a:defRPr/>
              </a:pPr>
              <a:t>17</a:t>
            </a:fld>
            <a:endParaRPr lang="en-US" altLang="en-US"/>
          </a:p>
        </p:txBody>
      </p:sp>
      <p:sp>
        <p:nvSpPr>
          <p:cNvPr id="4" name="TextBox 3">
            <a:extLst>
              <a:ext uri="{FF2B5EF4-FFF2-40B4-BE49-F238E27FC236}">
                <a16:creationId xmlns:a16="http://schemas.microsoft.com/office/drawing/2014/main" id="{19029904-F84A-EEE4-838B-F4A7C4985B6E}"/>
              </a:ext>
            </a:extLst>
          </p:cNvPr>
          <p:cNvSpPr txBox="1"/>
          <p:nvPr/>
        </p:nvSpPr>
        <p:spPr>
          <a:xfrm>
            <a:off x="4098925" y="6288088"/>
            <a:ext cx="4106863" cy="254000"/>
          </a:xfrm>
          <a:prstGeom prst="rect">
            <a:avLst/>
          </a:prstGeom>
          <a:noFill/>
        </p:spPr>
        <p:txBody>
          <a:bodyPr>
            <a:spAutoFit/>
          </a:bodyPr>
          <a:lstStyle/>
          <a:p>
            <a:pPr eaLnBrk="1" fontAlgn="auto" hangingPunct="1">
              <a:spcBef>
                <a:spcPts val="0"/>
              </a:spcBef>
              <a:spcAft>
                <a:spcPts val="0"/>
              </a:spcAft>
              <a:defRPr/>
            </a:pPr>
            <a:r>
              <a:rPr lang="en-US" sz="1050" b="1" dirty="0">
                <a:latin typeface="+mn-lt"/>
              </a:rPr>
              <a:t>RAND 4.0 study, C. Whaley et al. </a:t>
            </a:r>
            <a:r>
              <a:rPr lang="en-US" sz="1050" b="1" dirty="0">
                <a:solidFill>
                  <a:srgbClr val="1186B3"/>
                </a:solidFill>
                <a:latin typeface="+mn-lt"/>
                <a:hlinkClick r:id="rId2"/>
              </a:rPr>
              <a:t>https://employerptp.org/rand/4-0/</a:t>
            </a:r>
            <a:r>
              <a:rPr lang="en-US" sz="1050" b="1" dirty="0">
                <a:solidFill>
                  <a:srgbClr val="1186B3"/>
                </a:solidFill>
                <a:latin typeface="+mn-lt"/>
              </a:rPr>
              <a:t> </a:t>
            </a:r>
          </a:p>
        </p:txBody>
      </p:sp>
      <p:graphicFrame>
        <p:nvGraphicFramePr>
          <p:cNvPr id="6" name="Chart 5">
            <a:extLst>
              <a:ext uri="{FF2B5EF4-FFF2-40B4-BE49-F238E27FC236}">
                <a16:creationId xmlns:a16="http://schemas.microsoft.com/office/drawing/2014/main" id="{1E2E46D5-2254-1596-D766-6DB02658B54A}"/>
              </a:ext>
            </a:extLst>
          </p:cNvPr>
          <p:cNvGraphicFramePr>
            <a:graphicFrameLocks/>
          </p:cNvGraphicFramePr>
          <p:nvPr>
            <p:extLst>
              <p:ext uri="{D42A27DB-BD31-4B8C-83A1-F6EECF244321}">
                <p14:modId xmlns:p14="http://schemas.microsoft.com/office/powerpoint/2010/main" val="29756200"/>
              </p:ext>
            </p:extLst>
          </p:nvPr>
        </p:nvGraphicFramePr>
        <p:xfrm>
          <a:off x="607868" y="950768"/>
          <a:ext cx="11058670" cy="511752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4">
            <a:extLst>
              <a:ext uri="{FF2B5EF4-FFF2-40B4-BE49-F238E27FC236}">
                <a16:creationId xmlns:a16="http://schemas.microsoft.com/office/drawing/2014/main" id="{A6B21D56-CB0F-374C-8233-B608A433DB5B}"/>
              </a:ext>
            </a:extLst>
          </p:cNvPr>
          <p:cNvSpPr txBox="1"/>
          <p:nvPr/>
        </p:nvSpPr>
        <p:spPr>
          <a:xfrm>
            <a:off x="4098925" y="1751019"/>
            <a:ext cx="4155584"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solidFill>
                  <a:srgbClr val="FE9103"/>
                </a:solidFill>
              </a:rPr>
              <a:t>Indiana is 4</a:t>
            </a:r>
            <a:r>
              <a:rPr lang="en-US" sz="2400" b="1" baseline="30000" dirty="0">
                <a:solidFill>
                  <a:srgbClr val="FE9103"/>
                </a:solidFill>
              </a:rPr>
              <a:t>th</a:t>
            </a:r>
            <a:r>
              <a:rPr lang="en-US" sz="2400" b="1" dirty="0">
                <a:solidFill>
                  <a:srgbClr val="FE9103"/>
                </a:solidFill>
              </a:rPr>
              <a:t> highest 329%</a:t>
            </a:r>
          </a:p>
        </p:txBody>
      </p:sp>
    </p:spTree>
    <p:extLst>
      <p:ext uri="{BB962C8B-B14F-4D97-AF65-F5344CB8AC3E}">
        <p14:creationId xmlns:p14="http://schemas.microsoft.com/office/powerpoint/2010/main" val="1929667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7FC1-9B21-39EE-BFC4-3F8F5A36205D}"/>
              </a:ext>
            </a:extLst>
          </p:cNvPr>
          <p:cNvSpPr>
            <a:spLocks noGrp="1"/>
          </p:cNvSpPr>
          <p:nvPr>
            <p:ph type="title"/>
          </p:nvPr>
        </p:nvSpPr>
        <p:spPr>
          <a:xfrm>
            <a:off x="515938" y="246063"/>
            <a:ext cx="11150600" cy="920750"/>
          </a:xfrm>
        </p:spPr>
        <p:txBody>
          <a:bodyPr rtlCol="0"/>
          <a:lstStyle/>
          <a:p>
            <a:pPr algn="ctr" fontAlgn="auto">
              <a:spcAft>
                <a:spcPts val="0"/>
              </a:spcAft>
              <a:defRPr/>
            </a:pPr>
            <a:r>
              <a:rPr lang="en-US" u="sng" dirty="0"/>
              <a:t>Hospital Inpatient</a:t>
            </a:r>
            <a:r>
              <a:rPr lang="en-US" dirty="0"/>
              <a:t> </a:t>
            </a:r>
            <a:r>
              <a:rPr lang="en-US" b="0" dirty="0"/>
              <a:t>facility prices relative to Medicare </a:t>
            </a:r>
          </a:p>
        </p:txBody>
      </p:sp>
      <p:sp>
        <p:nvSpPr>
          <p:cNvPr id="78852" name="Slide Number Placeholder 2">
            <a:extLst>
              <a:ext uri="{FF2B5EF4-FFF2-40B4-BE49-F238E27FC236}">
                <a16:creationId xmlns:a16="http://schemas.microsoft.com/office/drawing/2014/main" id="{950A4E43-B2CF-8C28-0E58-E89A57F5EB5D}"/>
              </a:ext>
            </a:extLst>
          </p:cNvPr>
          <p:cNvSpPr>
            <a:spLocks noGrp="1" noChangeArrowheads="1"/>
          </p:cNvSpPr>
          <p:nvPr>
            <p:ph type="sldNum" sz="quarter" idx="10"/>
          </p:nvPr>
        </p:nvSpPr>
        <p:spPr bwMode="auto">
          <a:xfrm>
            <a:off x="11360150" y="6456363"/>
            <a:ext cx="295275" cy="18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smtClean="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08B853BA-6CC1-4657-8F85-8827CDBD02A2}" type="slidenum">
              <a:rPr lang="en-US" smtClean="0"/>
              <a:pPr fontAlgn="base">
                <a:spcBef>
                  <a:spcPct val="0"/>
                </a:spcBef>
                <a:spcAft>
                  <a:spcPct val="0"/>
                </a:spcAft>
                <a:defRPr/>
              </a:pPr>
              <a:t>18</a:t>
            </a:fld>
            <a:endParaRPr lang="en-US" altLang="en-US"/>
          </a:p>
        </p:txBody>
      </p:sp>
      <p:sp>
        <p:nvSpPr>
          <p:cNvPr id="4" name="TextBox 3">
            <a:extLst>
              <a:ext uri="{FF2B5EF4-FFF2-40B4-BE49-F238E27FC236}">
                <a16:creationId xmlns:a16="http://schemas.microsoft.com/office/drawing/2014/main" id="{F419B8E3-0F97-150E-6238-DEA9B3364CC6}"/>
              </a:ext>
            </a:extLst>
          </p:cNvPr>
          <p:cNvSpPr txBox="1"/>
          <p:nvPr/>
        </p:nvSpPr>
        <p:spPr>
          <a:xfrm>
            <a:off x="4098925" y="6288088"/>
            <a:ext cx="4106863" cy="254000"/>
          </a:xfrm>
          <a:prstGeom prst="rect">
            <a:avLst/>
          </a:prstGeom>
          <a:noFill/>
        </p:spPr>
        <p:txBody>
          <a:bodyPr>
            <a:spAutoFit/>
          </a:bodyPr>
          <a:lstStyle/>
          <a:p>
            <a:pPr eaLnBrk="1" fontAlgn="auto" hangingPunct="1">
              <a:spcBef>
                <a:spcPts val="0"/>
              </a:spcBef>
              <a:spcAft>
                <a:spcPts val="0"/>
              </a:spcAft>
              <a:defRPr/>
            </a:pPr>
            <a:r>
              <a:rPr lang="en-US" sz="1050" b="1" dirty="0">
                <a:latin typeface="+mn-lt"/>
              </a:rPr>
              <a:t>RAND 4.0 study, C. Whaley et al. </a:t>
            </a:r>
            <a:r>
              <a:rPr lang="en-US" sz="1050" b="1" dirty="0">
                <a:solidFill>
                  <a:srgbClr val="1186B3"/>
                </a:solidFill>
                <a:latin typeface="+mn-lt"/>
                <a:hlinkClick r:id="rId2"/>
              </a:rPr>
              <a:t>https://employerptp.org/rand/4-0/</a:t>
            </a:r>
            <a:r>
              <a:rPr lang="en-US" sz="1050" b="1" dirty="0">
                <a:solidFill>
                  <a:srgbClr val="1186B3"/>
                </a:solidFill>
                <a:latin typeface="+mn-lt"/>
              </a:rPr>
              <a:t> </a:t>
            </a:r>
          </a:p>
        </p:txBody>
      </p:sp>
      <p:graphicFrame>
        <p:nvGraphicFramePr>
          <p:cNvPr id="6" name="Chart 5">
            <a:extLst>
              <a:ext uri="{FF2B5EF4-FFF2-40B4-BE49-F238E27FC236}">
                <a16:creationId xmlns:a16="http://schemas.microsoft.com/office/drawing/2014/main" id="{C3B4D193-C044-6DC2-5A7C-7061E863DA95}"/>
              </a:ext>
            </a:extLst>
          </p:cNvPr>
          <p:cNvGraphicFramePr>
            <a:graphicFrameLocks/>
          </p:cNvGraphicFramePr>
          <p:nvPr>
            <p:extLst>
              <p:ext uri="{D42A27DB-BD31-4B8C-83A1-F6EECF244321}">
                <p14:modId xmlns:p14="http://schemas.microsoft.com/office/powerpoint/2010/main" val="1841787274"/>
              </p:ext>
            </p:extLst>
          </p:nvPr>
        </p:nvGraphicFramePr>
        <p:xfrm>
          <a:off x="597476" y="1390649"/>
          <a:ext cx="11003973" cy="48231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2770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1865-8C82-E98D-BD85-37DA93CE5133}"/>
              </a:ext>
            </a:extLst>
          </p:cNvPr>
          <p:cNvSpPr>
            <a:spLocks noGrp="1"/>
          </p:cNvSpPr>
          <p:nvPr>
            <p:ph type="title"/>
          </p:nvPr>
        </p:nvSpPr>
        <p:spPr>
          <a:xfrm>
            <a:off x="515938" y="246063"/>
            <a:ext cx="11150600" cy="920750"/>
          </a:xfrm>
        </p:spPr>
        <p:txBody>
          <a:bodyPr rtlCol="0"/>
          <a:lstStyle/>
          <a:p>
            <a:pPr algn="ctr" fontAlgn="auto">
              <a:spcAft>
                <a:spcPts val="0"/>
              </a:spcAft>
              <a:defRPr/>
            </a:pPr>
            <a:r>
              <a:rPr lang="en-US" u="sng" dirty="0"/>
              <a:t>Hospital Outpatient</a:t>
            </a:r>
            <a:r>
              <a:rPr lang="en-US" dirty="0"/>
              <a:t> </a:t>
            </a:r>
            <a:r>
              <a:rPr lang="en-US" b="0" dirty="0"/>
              <a:t>facility prices relative to Medicare </a:t>
            </a:r>
          </a:p>
        </p:txBody>
      </p:sp>
      <p:sp>
        <p:nvSpPr>
          <p:cNvPr id="79876" name="Slide Number Placeholder 2">
            <a:extLst>
              <a:ext uri="{FF2B5EF4-FFF2-40B4-BE49-F238E27FC236}">
                <a16:creationId xmlns:a16="http://schemas.microsoft.com/office/drawing/2014/main" id="{46147066-AEDE-F72A-CEFF-6380C0C29E4E}"/>
              </a:ext>
            </a:extLst>
          </p:cNvPr>
          <p:cNvSpPr>
            <a:spLocks noGrp="1" noChangeArrowheads="1"/>
          </p:cNvSpPr>
          <p:nvPr>
            <p:ph type="sldNum" sz="quarter" idx="10"/>
          </p:nvPr>
        </p:nvSpPr>
        <p:spPr bwMode="auto">
          <a:xfrm>
            <a:off x="11360150" y="6456363"/>
            <a:ext cx="295275" cy="18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smtClean="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08B853BA-6CC1-4657-8F85-8827CDBD02A2}" type="slidenum">
              <a:rPr lang="en-US" smtClean="0"/>
              <a:pPr fontAlgn="base">
                <a:spcBef>
                  <a:spcPct val="0"/>
                </a:spcBef>
                <a:spcAft>
                  <a:spcPct val="0"/>
                </a:spcAft>
                <a:defRPr/>
              </a:pPr>
              <a:t>19</a:t>
            </a:fld>
            <a:endParaRPr lang="en-US" altLang="en-US"/>
          </a:p>
        </p:txBody>
      </p:sp>
      <p:sp>
        <p:nvSpPr>
          <p:cNvPr id="4" name="TextBox 3">
            <a:extLst>
              <a:ext uri="{FF2B5EF4-FFF2-40B4-BE49-F238E27FC236}">
                <a16:creationId xmlns:a16="http://schemas.microsoft.com/office/drawing/2014/main" id="{79ED4EFE-F896-A731-9E78-FE5C0652795A}"/>
              </a:ext>
            </a:extLst>
          </p:cNvPr>
          <p:cNvSpPr txBox="1"/>
          <p:nvPr/>
        </p:nvSpPr>
        <p:spPr>
          <a:xfrm>
            <a:off x="4098925" y="6288088"/>
            <a:ext cx="4106863" cy="254000"/>
          </a:xfrm>
          <a:prstGeom prst="rect">
            <a:avLst/>
          </a:prstGeom>
          <a:noFill/>
        </p:spPr>
        <p:txBody>
          <a:bodyPr>
            <a:spAutoFit/>
          </a:bodyPr>
          <a:lstStyle/>
          <a:p>
            <a:pPr eaLnBrk="1" fontAlgn="auto" hangingPunct="1">
              <a:spcBef>
                <a:spcPts val="0"/>
              </a:spcBef>
              <a:spcAft>
                <a:spcPts val="0"/>
              </a:spcAft>
              <a:defRPr/>
            </a:pPr>
            <a:r>
              <a:rPr lang="en-US" sz="1050" b="1" dirty="0">
                <a:latin typeface="+mn-lt"/>
              </a:rPr>
              <a:t>RAND 4.0 study, C. Whaley et al. </a:t>
            </a:r>
            <a:r>
              <a:rPr lang="en-US" sz="1050" b="1" dirty="0">
                <a:solidFill>
                  <a:srgbClr val="1186B3"/>
                </a:solidFill>
                <a:latin typeface="+mn-lt"/>
                <a:hlinkClick r:id="rId2"/>
              </a:rPr>
              <a:t>https://employerptp.org/rand/4-0/</a:t>
            </a:r>
            <a:r>
              <a:rPr lang="en-US" sz="1050" b="1" dirty="0">
                <a:solidFill>
                  <a:srgbClr val="1186B3"/>
                </a:solidFill>
                <a:latin typeface="+mn-lt"/>
              </a:rPr>
              <a:t> </a:t>
            </a:r>
          </a:p>
        </p:txBody>
      </p:sp>
      <p:graphicFrame>
        <p:nvGraphicFramePr>
          <p:cNvPr id="6" name="Chart 5">
            <a:extLst>
              <a:ext uri="{FF2B5EF4-FFF2-40B4-BE49-F238E27FC236}">
                <a16:creationId xmlns:a16="http://schemas.microsoft.com/office/drawing/2014/main" id="{DD7A0D7B-6846-44F2-66C7-FFE1D116421B}"/>
              </a:ext>
            </a:extLst>
          </p:cNvPr>
          <p:cNvGraphicFramePr>
            <a:graphicFrameLocks/>
          </p:cNvGraphicFramePr>
          <p:nvPr>
            <p:extLst>
              <p:ext uri="{D42A27DB-BD31-4B8C-83A1-F6EECF244321}">
                <p14:modId xmlns:p14="http://schemas.microsoft.com/office/powerpoint/2010/main" val="3342959292"/>
              </p:ext>
            </p:extLst>
          </p:nvPr>
        </p:nvGraphicFramePr>
        <p:xfrm>
          <a:off x="515938" y="1335233"/>
          <a:ext cx="11150600" cy="48629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4">
            <a:extLst>
              <a:ext uri="{FF2B5EF4-FFF2-40B4-BE49-F238E27FC236}">
                <a16:creationId xmlns:a16="http://schemas.microsoft.com/office/drawing/2014/main" id="{DA338F2F-D44A-F6F4-63E1-2A346D8AB334}"/>
              </a:ext>
            </a:extLst>
          </p:cNvPr>
          <p:cNvSpPr txBox="1"/>
          <p:nvPr/>
        </p:nvSpPr>
        <p:spPr>
          <a:xfrm>
            <a:off x="3743345" y="1909696"/>
            <a:ext cx="4705310"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solidFill>
                  <a:srgbClr val="FE9103"/>
                </a:solidFill>
              </a:rPr>
              <a:t>Indiana is 6</a:t>
            </a:r>
            <a:r>
              <a:rPr lang="en-US" sz="2400" b="1" baseline="30000" dirty="0">
                <a:solidFill>
                  <a:srgbClr val="FE9103"/>
                </a:solidFill>
              </a:rPr>
              <a:t>th</a:t>
            </a:r>
            <a:r>
              <a:rPr lang="en-US" sz="2400" b="1" dirty="0">
                <a:solidFill>
                  <a:srgbClr val="FE9103"/>
                </a:solidFill>
              </a:rPr>
              <a:t> highest at 386%</a:t>
            </a:r>
          </a:p>
        </p:txBody>
      </p:sp>
    </p:spTree>
    <p:extLst>
      <p:ext uri="{BB962C8B-B14F-4D97-AF65-F5344CB8AC3E}">
        <p14:creationId xmlns:p14="http://schemas.microsoft.com/office/powerpoint/2010/main" val="4202418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00D2A79-C4BD-79B4-8769-E4227E22D8A3}"/>
              </a:ext>
            </a:extLst>
          </p:cNvPr>
          <p:cNvGraphicFramePr>
            <a:graphicFrameLocks noGrp="1"/>
          </p:cNvGraphicFramePr>
          <p:nvPr>
            <p:ph idx="1"/>
          </p:nvPr>
        </p:nvGraphicFramePr>
        <p:xfrm>
          <a:off x="533844" y="1470622"/>
          <a:ext cx="11150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9E4E54FA-D07E-9734-01B1-54BE41C2711C}"/>
              </a:ext>
            </a:extLst>
          </p:cNvPr>
          <p:cNvSpPr>
            <a:spLocks noGrp="1"/>
          </p:cNvSpPr>
          <p:nvPr>
            <p:ph type="title"/>
          </p:nvPr>
        </p:nvSpPr>
        <p:spPr/>
        <p:txBody>
          <a:bodyPr/>
          <a:lstStyle/>
          <a:p>
            <a:r>
              <a:rPr lang="en-US" dirty="0"/>
              <a:t>About the Employers’ forum of Indiana</a:t>
            </a:r>
          </a:p>
        </p:txBody>
      </p:sp>
      <p:sp>
        <p:nvSpPr>
          <p:cNvPr id="2" name="Slide Number Placeholder 1">
            <a:extLst>
              <a:ext uri="{FF2B5EF4-FFF2-40B4-BE49-F238E27FC236}">
                <a16:creationId xmlns:a16="http://schemas.microsoft.com/office/drawing/2014/main" id="{5BDF04E1-444F-3A3D-EB1B-4201D2066D7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2104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45B6-86BE-6FCA-B8B9-FBA87EFD84EA}"/>
              </a:ext>
            </a:extLst>
          </p:cNvPr>
          <p:cNvSpPr>
            <a:spLocks noGrp="1"/>
          </p:cNvSpPr>
          <p:nvPr>
            <p:ph type="title"/>
          </p:nvPr>
        </p:nvSpPr>
        <p:spPr>
          <a:xfrm>
            <a:off x="515938" y="246063"/>
            <a:ext cx="11150600" cy="920750"/>
          </a:xfrm>
        </p:spPr>
        <p:txBody>
          <a:bodyPr rtlCol="0"/>
          <a:lstStyle/>
          <a:p>
            <a:pPr algn="ctr" fontAlgn="auto">
              <a:spcAft>
                <a:spcPts val="0"/>
              </a:spcAft>
              <a:defRPr/>
            </a:pPr>
            <a:r>
              <a:rPr lang="en-US" u="sng" dirty="0"/>
              <a:t>Hospital professional fees</a:t>
            </a:r>
            <a:r>
              <a:rPr lang="en-US" dirty="0"/>
              <a:t> </a:t>
            </a:r>
            <a:r>
              <a:rPr lang="en-US" b="0" dirty="0"/>
              <a:t>Relative to Medicare </a:t>
            </a:r>
          </a:p>
        </p:txBody>
      </p:sp>
      <p:sp>
        <p:nvSpPr>
          <p:cNvPr id="80900" name="Slide Number Placeholder 2">
            <a:extLst>
              <a:ext uri="{FF2B5EF4-FFF2-40B4-BE49-F238E27FC236}">
                <a16:creationId xmlns:a16="http://schemas.microsoft.com/office/drawing/2014/main" id="{C1395E70-3632-228F-6D07-275BF2DC300E}"/>
              </a:ext>
            </a:extLst>
          </p:cNvPr>
          <p:cNvSpPr>
            <a:spLocks noGrp="1" noChangeArrowheads="1"/>
          </p:cNvSpPr>
          <p:nvPr>
            <p:ph type="sldNum" sz="quarter" idx="10"/>
          </p:nvPr>
        </p:nvSpPr>
        <p:spPr bwMode="auto">
          <a:xfrm>
            <a:off x="11360150" y="6456363"/>
            <a:ext cx="295275" cy="18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smtClean="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08B853BA-6CC1-4657-8F85-8827CDBD02A2}" type="slidenum">
              <a:rPr lang="en-US" smtClean="0"/>
              <a:pPr fontAlgn="base">
                <a:spcBef>
                  <a:spcPct val="0"/>
                </a:spcBef>
                <a:spcAft>
                  <a:spcPct val="0"/>
                </a:spcAft>
                <a:defRPr/>
              </a:pPr>
              <a:t>20</a:t>
            </a:fld>
            <a:endParaRPr lang="en-US" altLang="en-US"/>
          </a:p>
        </p:txBody>
      </p:sp>
      <p:sp>
        <p:nvSpPr>
          <p:cNvPr id="4" name="TextBox 3">
            <a:extLst>
              <a:ext uri="{FF2B5EF4-FFF2-40B4-BE49-F238E27FC236}">
                <a16:creationId xmlns:a16="http://schemas.microsoft.com/office/drawing/2014/main" id="{6F5B84C5-6CDD-1705-E726-5DF5728599C2}"/>
              </a:ext>
            </a:extLst>
          </p:cNvPr>
          <p:cNvSpPr txBox="1"/>
          <p:nvPr/>
        </p:nvSpPr>
        <p:spPr>
          <a:xfrm>
            <a:off x="4098925" y="6288088"/>
            <a:ext cx="4106863" cy="254000"/>
          </a:xfrm>
          <a:prstGeom prst="rect">
            <a:avLst/>
          </a:prstGeom>
          <a:noFill/>
        </p:spPr>
        <p:txBody>
          <a:bodyPr>
            <a:spAutoFit/>
          </a:bodyPr>
          <a:lstStyle/>
          <a:p>
            <a:pPr eaLnBrk="1" fontAlgn="auto" hangingPunct="1">
              <a:spcBef>
                <a:spcPts val="0"/>
              </a:spcBef>
              <a:spcAft>
                <a:spcPts val="0"/>
              </a:spcAft>
              <a:defRPr/>
            </a:pPr>
            <a:r>
              <a:rPr lang="en-US" sz="1050" b="1" dirty="0">
                <a:latin typeface="+mn-lt"/>
              </a:rPr>
              <a:t>RAND 4.0 study, C. Whaley et al. </a:t>
            </a:r>
            <a:r>
              <a:rPr lang="en-US" sz="1050" b="1" dirty="0">
                <a:solidFill>
                  <a:srgbClr val="1186B3"/>
                </a:solidFill>
                <a:latin typeface="+mn-lt"/>
                <a:hlinkClick r:id="rId2"/>
              </a:rPr>
              <a:t>https://employerptp.org/rand/4-0/</a:t>
            </a:r>
            <a:r>
              <a:rPr lang="en-US" sz="1050" b="1" dirty="0">
                <a:solidFill>
                  <a:srgbClr val="1186B3"/>
                </a:solidFill>
                <a:latin typeface="+mn-lt"/>
              </a:rPr>
              <a:t> </a:t>
            </a:r>
          </a:p>
        </p:txBody>
      </p:sp>
      <p:graphicFrame>
        <p:nvGraphicFramePr>
          <p:cNvPr id="6" name="Chart 5">
            <a:extLst>
              <a:ext uri="{FF2B5EF4-FFF2-40B4-BE49-F238E27FC236}">
                <a16:creationId xmlns:a16="http://schemas.microsoft.com/office/drawing/2014/main" id="{96983625-4E9C-5852-956F-7BB1F0926306}"/>
              </a:ext>
            </a:extLst>
          </p:cNvPr>
          <p:cNvGraphicFramePr>
            <a:graphicFrameLocks/>
          </p:cNvGraphicFramePr>
          <p:nvPr>
            <p:extLst>
              <p:ext uri="{D42A27DB-BD31-4B8C-83A1-F6EECF244321}">
                <p14:modId xmlns:p14="http://schemas.microsoft.com/office/powerpoint/2010/main" val="1451855056"/>
              </p:ext>
            </p:extLst>
          </p:nvPr>
        </p:nvGraphicFramePr>
        <p:xfrm>
          <a:off x="602673" y="1319349"/>
          <a:ext cx="10998777" cy="491519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4">
            <a:extLst>
              <a:ext uri="{FF2B5EF4-FFF2-40B4-BE49-F238E27FC236}">
                <a16:creationId xmlns:a16="http://schemas.microsoft.com/office/drawing/2014/main" id="{E95792D7-837B-AA29-0E58-F4BA8E686B2A}"/>
              </a:ext>
            </a:extLst>
          </p:cNvPr>
          <p:cNvSpPr txBox="1"/>
          <p:nvPr/>
        </p:nvSpPr>
        <p:spPr>
          <a:xfrm>
            <a:off x="3869621" y="2153082"/>
            <a:ext cx="4565469"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solidFill>
                  <a:srgbClr val="FE9103"/>
                </a:solidFill>
              </a:rPr>
              <a:t>Indiana is 4</a:t>
            </a:r>
            <a:r>
              <a:rPr lang="en-US" sz="2400" b="1" baseline="30000" dirty="0">
                <a:solidFill>
                  <a:srgbClr val="FE9103"/>
                </a:solidFill>
              </a:rPr>
              <a:t>th</a:t>
            </a:r>
            <a:r>
              <a:rPr lang="en-US" sz="2400" b="1" dirty="0">
                <a:solidFill>
                  <a:srgbClr val="FE9103"/>
                </a:solidFill>
              </a:rPr>
              <a:t> lowest at 126%</a:t>
            </a:r>
          </a:p>
        </p:txBody>
      </p:sp>
    </p:spTree>
    <p:extLst>
      <p:ext uri="{BB962C8B-B14F-4D97-AF65-F5344CB8AC3E}">
        <p14:creationId xmlns:p14="http://schemas.microsoft.com/office/powerpoint/2010/main" val="1235364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45B6-86BE-6FCA-B8B9-FBA87EFD84EA}"/>
              </a:ext>
            </a:extLst>
          </p:cNvPr>
          <p:cNvSpPr>
            <a:spLocks noGrp="1"/>
          </p:cNvSpPr>
          <p:nvPr>
            <p:ph type="title"/>
          </p:nvPr>
        </p:nvSpPr>
        <p:spPr>
          <a:xfrm>
            <a:off x="515938" y="246063"/>
            <a:ext cx="11150600" cy="920750"/>
          </a:xfrm>
        </p:spPr>
        <p:txBody>
          <a:bodyPr rtlCol="0"/>
          <a:lstStyle/>
          <a:p>
            <a:pPr algn="ctr" fontAlgn="auto">
              <a:spcAft>
                <a:spcPts val="0"/>
              </a:spcAft>
              <a:defRPr/>
            </a:pPr>
            <a:r>
              <a:rPr lang="en-US" u="sng" dirty="0"/>
              <a:t>Indiana Ascension Hospitals</a:t>
            </a:r>
            <a:r>
              <a:rPr lang="en-US" b="0" dirty="0"/>
              <a:t> Total Hospital Commercial Prices Relative To Medicare</a:t>
            </a:r>
          </a:p>
        </p:txBody>
      </p:sp>
      <p:sp>
        <p:nvSpPr>
          <p:cNvPr id="80900" name="Slide Number Placeholder 2">
            <a:extLst>
              <a:ext uri="{FF2B5EF4-FFF2-40B4-BE49-F238E27FC236}">
                <a16:creationId xmlns:a16="http://schemas.microsoft.com/office/drawing/2014/main" id="{C1395E70-3632-228F-6D07-275BF2DC300E}"/>
              </a:ext>
            </a:extLst>
          </p:cNvPr>
          <p:cNvSpPr>
            <a:spLocks noGrp="1" noChangeArrowheads="1"/>
          </p:cNvSpPr>
          <p:nvPr>
            <p:ph type="sldNum" sz="quarter" idx="10"/>
          </p:nvPr>
        </p:nvSpPr>
        <p:spPr bwMode="auto">
          <a:xfrm>
            <a:off x="11360150" y="6456363"/>
            <a:ext cx="295275" cy="18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smtClean="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08B853BA-6CC1-4657-8F85-8827CDBD02A2}" type="slidenum">
              <a:rPr lang="en-US" smtClean="0"/>
              <a:pPr fontAlgn="base">
                <a:spcBef>
                  <a:spcPct val="0"/>
                </a:spcBef>
                <a:spcAft>
                  <a:spcPct val="0"/>
                </a:spcAft>
                <a:defRPr/>
              </a:pPr>
              <a:t>21</a:t>
            </a:fld>
            <a:endParaRPr lang="en-US" altLang="en-US"/>
          </a:p>
        </p:txBody>
      </p:sp>
      <p:sp>
        <p:nvSpPr>
          <p:cNvPr id="4" name="TextBox 3">
            <a:extLst>
              <a:ext uri="{FF2B5EF4-FFF2-40B4-BE49-F238E27FC236}">
                <a16:creationId xmlns:a16="http://schemas.microsoft.com/office/drawing/2014/main" id="{6F5B84C5-6CDD-1705-E726-5DF5728599C2}"/>
              </a:ext>
            </a:extLst>
          </p:cNvPr>
          <p:cNvSpPr txBox="1"/>
          <p:nvPr/>
        </p:nvSpPr>
        <p:spPr>
          <a:xfrm>
            <a:off x="4098925" y="6288088"/>
            <a:ext cx="4106863" cy="254000"/>
          </a:xfrm>
          <a:prstGeom prst="rect">
            <a:avLst/>
          </a:prstGeom>
          <a:noFill/>
        </p:spPr>
        <p:txBody>
          <a:bodyPr>
            <a:spAutoFit/>
          </a:bodyPr>
          <a:lstStyle/>
          <a:p>
            <a:pPr eaLnBrk="1" fontAlgn="auto" hangingPunct="1">
              <a:spcBef>
                <a:spcPts val="0"/>
              </a:spcBef>
              <a:spcAft>
                <a:spcPts val="0"/>
              </a:spcAft>
              <a:defRPr/>
            </a:pPr>
            <a:r>
              <a:rPr lang="en-US" sz="1050" b="1" dirty="0">
                <a:latin typeface="+mn-lt"/>
              </a:rPr>
              <a:t>RAND 4.0 study, C. Whaley et al. </a:t>
            </a:r>
            <a:r>
              <a:rPr lang="en-US" sz="1050" b="1" dirty="0">
                <a:solidFill>
                  <a:srgbClr val="1186B3"/>
                </a:solidFill>
                <a:latin typeface="+mn-lt"/>
                <a:hlinkClick r:id="rId2"/>
              </a:rPr>
              <a:t>https://employerptp.org/rand/4-0/</a:t>
            </a:r>
            <a:r>
              <a:rPr lang="en-US" sz="1050" b="1" dirty="0">
                <a:solidFill>
                  <a:srgbClr val="1186B3"/>
                </a:solidFill>
                <a:latin typeface="+mn-lt"/>
              </a:rPr>
              <a:t> </a:t>
            </a:r>
          </a:p>
        </p:txBody>
      </p:sp>
      <p:graphicFrame>
        <p:nvGraphicFramePr>
          <p:cNvPr id="3" name="Chart 2">
            <a:extLst>
              <a:ext uri="{FF2B5EF4-FFF2-40B4-BE49-F238E27FC236}">
                <a16:creationId xmlns:a16="http://schemas.microsoft.com/office/drawing/2014/main" id="{35A68EB1-B7FF-0C1E-05D4-E61098663D8A}"/>
              </a:ext>
            </a:extLst>
          </p:cNvPr>
          <p:cNvGraphicFramePr>
            <a:graphicFrameLocks/>
          </p:cNvGraphicFramePr>
          <p:nvPr>
            <p:extLst>
              <p:ext uri="{D42A27DB-BD31-4B8C-83A1-F6EECF244321}">
                <p14:modId xmlns:p14="http://schemas.microsoft.com/office/powerpoint/2010/main" val="2206722402"/>
              </p:ext>
            </p:extLst>
          </p:nvPr>
        </p:nvGraphicFramePr>
        <p:xfrm>
          <a:off x="515938" y="1215736"/>
          <a:ext cx="11334893" cy="5034396"/>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62BA9A4F-BB14-C07E-E2D7-8B9E614C23DE}"/>
              </a:ext>
            </a:extLst>
          </p:cNvPr>
          <p:cNvCxnSpPr>
            <a:cxnSpLocks/>
          </p:cNvCxnSpPr>
          <p:nvPr/>
        </p:nvCxnSpPr>
        <p:spPr>
          <a:xfrm>
            <a:off x="961159" y="2426278"/>
            <a:ext cx="10694266" cy="0"/>
          </a:xfrm>
          <a:prstGeom prst="line">
            <a:avLst/>
          </a:prstGeom>
          <a:ln w="28575">
            <a:solidFill>
              <a:srgbClr val="F58C0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263D23D-1F37-CA29-3679-6C36ED9934B4}"/>
              </a:ext>
            </a:extLst>
          </p:cNvPr>
          <p:cNvSpPr txBox="1"/>
          <p:nvPr/>
        </p:nvSpPr>
        <p:spPr>
          <a:xfrm rot="5400000">
            <a:off x="890953" y="5427329"/>
            <a:ext cx="914400" cy="369332"/>
          </a:xfrm>
          <a:prstGeom prst="rect">
            <a:avLst/>
          </a:prstGeom>
          <a:noFill/>
        </p:spPr>
        <p:txBody>
          <a:bodyPr wrap="square" rtlCol="0">
            <a:spAutoFit/>
          </a:bodyPr>
          <a:lstStyle/>
          <a:p>
            <a:r>
              <a:rPr lang="en-US" dirty="0">
                <a:solidFill>
                  <a:srgbClr val="C00000"/>
                </a:solidFill>
              </a:rPr>
              <a:t>CLOSED</a:t>
            </a:r>
          </a:p>
        </p:txBody>
      </p:sp>
    </p:spTree>
    <p:extLst>
      <p:ext uri="{BB962C8B-B14F-4D97-AF65-F5344CB8AC3E}">
        <p14:creationId xmlns:p14="http://schemas.microsoft.com/office/powerpoint/2010/main" val="981397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1">
            <a:extLst>
              <a:ext uri="{FF2B5EF4-FFF2-40B4-BE49-F238E27FC236}">
                <a16:creationId xmlns:a16="http://schemas.microsoft.com/office/drawing/2014/main" id="{6EDF81EA-987D-85E2-FE89-4B743014601E}"/>
              </a:ext>
            </a:extLst>
          </p:cNvPr>
          <p:cNvSpPr>
            <a:spLocks noGrp="1" noChangeArrowheads="1"/>
          </p:cNvSpPr>
          <p:nvPr>
            <p:ph idx="1"/>
          </p:nvPr>
        </p:nvSpPr>
        <p:spPr>
          <a:xfrm>
            <a:off x="536575" y="1237208"/>
            <a:ext cx="11223625" cy="5013325"/>
          </a:xfrm>
        </p:spPr>
        <p:txBody>
          <a:bodyPr/>
          <a:lstStyle/>
          <a:p>
            <a:pPr marL="0" indent="0">
              <a:lnSpc>
                <a:spcPct val="107000"/>
              </a:lnSpc>
              <a:spcBef>
                <a:spcPct val="0"/>
              </a:spcBef>
              <a:spcAft>
                <a:spcPts val="1800"/>
              </a:spcAft>
              <a:buFont typeface="Arial" panose="020B0604020202020204" pitchFamily="34" charset="0"/>
              <a:buNone/>
            </a:pPr>
            <a:r>
              <a:rPr lang="en-US" altLang="en-US" sz="1600" b="1" dirty="0">
                <a:solidFill>
                  <a:srgbClr val="DD7F01"/>
                </a:solidFill>
                <a:ea typeface="Times New Roman" panose="02020603050405020304" pitchFamily="18" charset="0"/>
                <a:cs typeface="Calibri" panose="020F0502020204030204" pitchFamily="34" charset="0"/>
              </a:rPr>
              <a:t>U.S. Congressional Budget Office</a:t>
            </a:r>
            <a:r>
              <a:rPr lang="en-US" altLang="en-US" sz="1600" b="1" dirty="0">
                <a:ea typeface="Times New Roman" panose="02020603050405020304" pitchFamily="18" charset="0"/>
                <a:cs typeface="Calibri" panose="020F0502020204030204" pitchFamily="34" charset="0"/>
              </a:rPr>
              <a:t>: </a:t>
            </a:r>
            <a:r>
              <a:rPr lang="en-US" altLang="en-US" sz="1600" b="1" dirty="0">
                <a:solidFill>
                  <a:srgbClr val="1186B3"/>
                </a:solidFill>
                <a:ea typeface="Times New Roman" panose="02020603050405020304" pitchFamily="18" charset="0"/>
                <a:cs typeface="Calibri" panose="020F0502020204030204" pitchFamily="34" charset="0"/>
                <a:hlinkClick r:id="rId2"/>
              </a:rPr>
              <a:t>Report</a:t>
            </a:r>
            <a:r>
              <a:rPr lang="en-US" altLang="en-US" sz="1600" dirty="0">
                <a:ea typeface="Times New Roman" panose="02020603050405020304" pitchFamily="18" charset="0"/>
                <a:cs typeface="Calibri" panose="020F0502020204030204" pitchFamily="34" charset="0"/>
              </a:rPr>
              <a:t>: The Prices That Commercial Health Insurers and Medicare Pay for Hospitals’ and Physicians’ Services. 2022; </a:t>
            </a:r>
            <a:r>
              <a:rPr lang="en-US" altLang="en-US" sz="1600" b="1" dirty="0">
                <a:solidFill>
                  <a:srgbClr val="1186B3"/>
                </a:solidFill>
                <a:ea typeface="Times New Roman" panose="02020603050405020304" pitchFamily="18" charset="0"/>
                <a:cs typeface="Calibri" panose="020F0502020204030204" pitchFamily="34" charset="0"/>
                <a:hlinkClick r:id="rId3"/>
              </a:rPr>
              <a:t>Report</a:t>
            </a:r>
            <a:r>
              <a:rPr lang="en-US" altLang="en-US" sz="1600" dirty="0">
                <a:solidFill>
                  <a:srgbClr val="222222"/>
                </a:solidFill>
                <a:ea typeface="Times New Roman" panose="02020603050405020304" pitchFamily="18" charset="0"/>
                <a:cs typeface="Calibri" panose="020F0502020204030204" pitchFamily="34" charset="0"/>
              </a:rPr>
              <a:t>: An Analysis of Private-Sector Prices for Hospital Admissions. 2017</a:t>
            </a:r>
            <a:r>
              <a:rPr lang="en-US" altLang="en-US" sz="1600" b="1" dirty="0">
                <a:cs typeface="Times New Roman" panose="02020603050405020304" pitchFamily="18" charset="0"/>
              </a:rPr>
              <a:t> </a:t>
            </a:r>
            <a:r>
              <a:rPr lang="en-US" altLang="en-US" sz="1600" dirty="0">
                <a:solidFill>
                  <a:srgbClr val="222222"/>
                </a:solidFill>
                <a:cs typeface="Calibri" panose="020F0502020204030204" pitchFamily="34" charset="0"/>
              </a:rPr>
              <a:t>			</a:t>
            </a:r>
            <a:endParaRPr lang="en-US" altLang="en-US" sz="1600" dirty="0">
              <a:cs typeface="Calibri" panose="020F0502020204030204" pitchFamily="34" charset="0"/>
            </a:endParaRPr>
          </a:p>
          <a:p>
            <a:pPr marL="0" indent="0">
              <a:lnSpc>
                <a:spcPct val="107000"/>
              </a:lnSpc>
              <a:spcBef>
                <a:spcPct val="0"/>
              </a:spcBef>
              <a:spcAft>
                <a:spcPts val="1800"/>
              </a:spcAft>
              <a:buFont typeface="Arial" panose="020B0604020202020204" pitchFamily="34" charset="0"/>
              <a:buNone/>
            </a:pPr>
            <a:r>
              <a:rPr lang="en-US" altLang="en-US" sz="1600" b="1" dirty="0">
                <a:solidFill>
                  <a:srgbClr val="DD7F01"/>
                </a:solidFill>
                <a:ea typeface="Times New Roman" panose="02020603050405020304" pitchFamily="18" charset="0"/>
                <a:cs typeface="Calibri" panose="020F0502020204030204" pitchFamily="34" charset="0"/>
              </a:rPr>
              <a:t>The Commonwealth Fund: </a:t>
            </a:r>
            <a:r>
              <a:rPr lang="en-US" altLang="en-US" sz="1600" b="1" dirty="0">
                <a:solidFill>
                  <a:srgbClr val="1186B3"/>
                </a:solidFill>
                <a:ea typeface="Times New Roman" panose="02020603050405020304" pitchFamily="18" charset="0"/>
                <a:cs typeface="Calibri" panose="020F0502020204030204" pitchFamily="34" charset="0"/>
                <a:hlinkClick r:id="rId4"/>
              </a:rPr>
              <a:t>Report</a:t>
            </a:r>
            <a:r>
              <a:rPr lang="en-US" altLang="en-US" sz="1600" dirty="0">
                <a:ea typeface="Times New Roman" panose="02020603050405020304" pitchFamily="18" charset="0"/>
                <a:cs typeface="Calibri" panose="020F0502020204030204" pitchFamily="34" charset="0"/>
              </a:rPr>
              <a:t>: </a:t>
            </a:r>
            <a:r>
              <a:rPr lang="en-US" altLang="en-US" sz="1600" dirty="0">
                <a:solidFill>
                  <a:srgbClr val="1A1A1A"/>
                </a:solidFill>
              </a:rPr>
              <a:t>Reducing Health Care Spending: What Tools Can States Leverage? 2021</a:t>
            </a:r>
          </a:p>
          <a:p>
            <a:pPr marL="0" indent="0">
              <a:lnSpc>
                <a:spcPct val="107000"/>
              </a:lnSpc>
              <a:spcBef>
                <a:spcPct val="0"/>
              </a:spcBef>
              <a:spcAft>
                <a:spcPts val="1800"/>
              </a:spcAft>
              <a:buFont typeface="Arial" panose="020B0604020202020204" pitchFamily="34" charset="0"/>
              <a:buNone/>
            </a:pPr>
            <a:r>
              <a:rPr lang="en-US" altLang="en-US" sz="1600" b="1" dirty="0">
                <a:solidFill>
                  <a:srgbClr val="DD7F01"/>
                </a:solidFill>
                <a:cs typeface="Times New Roman" panose="02020603050405020304" pitchFamily="18" charset="0"/>
              </a:rPr>
              <a:t>RAND Corporation:</a:t>
            </a:r>
            <a:r>
              <a:rPr lang="en-US" altLang="en-US" sz="1600" dirty="0">
                <a:solidFill>
                  <a:srgbClr val="333333"/>
                </a:solidFill>
                <a:cs typeface="Times New Roman" panose="02020603050405020304" pitchFamily="18" charset="0"/>
              </a:rPr>
              <a:t> </a:t>
            </a:r>
            <a:r>
              <a:rPr lang="en-US" altLang="en-US" sz="1600" b="1" dirty="0">
                <a:solidFill>
                  <a:srgbClr val="1186B3"/>
                </a:solidFill>
                <a:cs typeface="Times New Roman" panose="02020603050405020304" pitchFamily="18" charset="0"/>
                <a:hlinkClick r:id="rId5"/>
              </a:rPr>
              <a:t>Report</a:t>
            </a:r>
            <a:r>
              <a:rPr lang="en-US" altLang="en-US" sz="1600" dirty="0">
                <a:solidFill>
                  <a:srgbClr val="333333"/>
                </a:solidFill>
                <a:cs typeface="Times New Roman" panose="02020603050405020304" pitchFamily="18" charset="0"/>
              </a:rPr>
              <a:t>: </a:t>
            </a:r>
            <a:r>
              <a:rPr lang="en-US" altLang="en-US" sz="1600" dirty="0"/>
              <a:t>Prices Paid to Hospitals by Private Health Plans: Findings from Round 4 of an Employer-Led Transparency Initiative, 2022; </a:t>
            </a:r>
            <a:r>
              <a:rPr lang="en-US" altLang="en-US" sz="1600" b="1" dirty="0">
                <a:solidFill>
                  <a:srgbClr val="1186B3"/>
                </a:solidFill>
                <a:hlinkClick r:id="rId6"/>
              </a:rPr>
              <a:t>Report</a:t>
            </a:r>
            <a:r>
              <a:rPr lang="en-US" altLang="en-US" sz="1600" dirty="0"/>
              <a:t>: Nationwide Evaluation of Health Care Prices Paid by Private Health Plans: Findings from Round 3 of an Employer-Led Transparency Initiative, 2020</a:t>
            </a:r>
            <a:endParaRPr lang="en-US" altLang="en-US" sz="1600" dirty="0">
              <a:cs typeface="Times New Roman" panose="02020603050405020304" pitchFamily="18" charset="0"/>
            </a:endParaRPr>
          </a:p>
          <a:p>
            <a:pPr marL="0" indent="0">
              <a:lnSpc>
                <a:spcPct val="107000"/>
              </a:lnSpc>
              <a:spcBef>
                <a:spcPct val="0"/>
              </a:spcBef>
              <a:spcAft>
                <a:spcPts val="1800"/>
              </a:spcAft>
              <a:buFont typeface="Arial" panose="020B0604020202020204" pitchFamily="34" charset="0"/>
              <a:buNone/>
            </a:pPr>
            <a:r>
              <a:rPr lang="en-US" altLang="en-US" sz="1600" b="1" dirty="0">
                <a:solidFill>
                  <a:srgbClr val="DD7F01"/>
                </a:solidFill>
                <a:cs typeface="Times New Roman" panose="02020603050405020304" pitchFamily="18" charset="0"/>
              </a:rPr>
              <a:t>Harvard University</a:t>
            </a:r>
            <a:r>
              <a:rPr lang="en-US" altLang="en-US" sz="1600" dirty="0">
                <a:solidFill>
                  <a:srgbClr val="DD7F01"/>
                </a:solidFill>
                <a:cs typeface="Times New Roman" panose="02020603050405020304" pitchFamily="18" charset="0"/>
              </a:rPr>
              <a:t>: </a:t>
            </a:r>
            <a:r>
              <a:rPr lang="en-US" altLang="en-US" sz="1600" b="1" u="sng" dirty="0">
                <a:solidFill>
                  <a:srgbClr val="1186B3"/>
                </a:solidFill>
                <a:cs typeface="Times New Roman" panose="02020603050405020304" pitchFamily="18" charset="0"/>
                <a:hlinkClick r:id="rId7"/>
              </a:rPr>
              <a:t>Article</a:t>
            </a:r>
            <a:r>
              <a:rPr lang="en-US" altLang="en-US" sz="1600" dirty="0">
                <a:solidFill>
                  <a:srgbClr val="3C3C3B"/>
                </a:solidFill>
                <a:cs typeface="Times New Roman" panose="02020603050405020304" pitchFamily="18" charset="0"/>
              </a:rPr>
              <a:t>: Wide State-Level Variation in Commercial Health Care Prices Suggests Uneven Impact of Price Regulation, 2020</a:t>
            </a:r>
            <a:r>
              <a:rPr lang="en-US" altLang="en-US" sz="1600" dirty="0">
                <a:cs typeface="Times New Roman" panose="02020603050405020304" pitchFamily="18" charset="0"/>
              </a:rPr>
              <a:t>. </a:t>
            </a:r>
            <a:r>
              <a:rPr lang="en-US" altLang="en-US" sz="1600" b="1" u="sng" dirty="0">
                <a:solidFill>
                  <a:srgbClr val="1186B3"/>
                </a:solidFill>
                <a:cs typeface="Times New Roman" panose="02020603050405020304" pitchFamily="18" charset="0"/>
                <a:hlinkClick r:id="rId8"/>
              </a:rPr>
              <a:t>Bio</a:t>
            </a:r>
            <a:r>
              <a:rPr lang="en-US" altLang="en-US" sz="1600" b="1" dirty="0">
                <a:solidFill>
                  <a:srgbClr val="1186B3"/>
                </a:solidFill>
                <a:cs typeface="Times New Roman" panose="02020603050405020304" pitchFamily="18" charset="0"/>
              </a:rPr>
              <a:t> </a:t>
            </a:r>
            <a:r>
              <a:rPr lang="en-US" altLang="en-US" sz="1600" dirty="0">
                <a:solidFill>
                  <a:srgbClr val="222222"/>
                </a:solidFill>
                <a:cs typeface="Times New Roman" panose="02020603050405020304" pitchFamily="18" charset="0"/>
              </a:rPr>
              <a:t>Michael </a:t>
            </a:r>
            <a:r>
              <a:rPr lang="en-US" altLang="en-US" sz="1600" dirty="0" err="1">
                <a:solidFill>
                  <a:srgbClr val="222222"/>
                </a:solidFill>
                <a:cs typeface="Times New Roman" panose="02020603050405020304" pitchFamily="18" charset="0"/>
              </a:rPr>
              <a:t>Chernew</a:t>
            </a:r>
            <a:r>
              <a:rPr lang="en-US" altLang="en-US" sz="1600" dirty="0">
                <a:solidFill>
                  <a:srgbClr val="222222"/>
                </a:solidFill>
                <a:cs typeface="Times New Roman" panose="02020603050405020304" pitchFamily="18" charset="0"/>
              </a:rPr>
              <a:t>, PhD is also the current </a:t>
            </a:r>
            <a:r>
              <a:rPr lang="en-US" altLang="en-US" sz="1600" dirty="0">
                <a:solidFill>
                  <a:srgbClr val="1E1E1E"/>
                </a:solidFill>
                <a:cs typeface="Times New Roman" panose="02020603050405020304" pitchFamily="18" charset="0"/>
              </a:rPr>
              <a:t>Chairman of Medicare Payment Advisory Commission (</a:t>
            </a:r>
            <a:r>
              <a:rPr lang="en-US" altLang="en-US" sz="1600" dirty="0" err="1">
                <a:solidFill>
                  <a:srgbClr val="1E1E1E"/>
                </a:solidFill>
                <a:cs typeface="Times New Roman" panose="02020603050405020304" pitchFamily="18" charset="0"/>
              </a:rPr>
              <a:t>MedPAC</a:t>
            </a:r>
            <a:r>
              <a:rPr lang="en-US" altLang="en-US" sz="1600" dirty="0">
                <a:solidFill>
                  <a:srgbClr val="1E1E1E"/>
                </a:solidFill>
                <a:cs typeface="Times New Roman" panose="02020603050405020304" pitchFamily="18" charset="0"/>
              </a:rPr>
              <a:t>)</a:t>
            </a:r>
            <a:r>
              <a:rPr lang="en-US" altLang="en-US" sz="1600" dirty="0">
                <a:solidFill>
                  <a:srgbClr val="222222"/>
                </a:solidFill>
                <a:cs typeface="Times New Roman" panose="02020603050405020304" pitchFamily="18" charset="0"/>
              </a:rPr>
              <a:t>, </a:t>
            </a:r>
            <a:endParaRPr lang="en-US" altLang="en-US" sz="1600" dirty="0">
              <a:cs typeface="Times New Roman" panose="02020603050405020304" pitchFamily="18" charset="0"/>
            </a:endParaRPr>
          </a:p>
          <a:p>
            <a:pPr marL="0" indent="0">
              <a:lnSpc>
                <a:spcPct val="107000"/>
              </a:lnSpc>
              <a:spcBef>
                <a:spcPct val="0"/>
              </a:spcBef>
              <a:spcAft>
                <a:spcPts val="1800"/>
              </a:spcAft>
              <a:buFont typeface="Arial" panose="020B0604020202020204" pitchFamily="34" charset="0"/>
              <a:buNone/>
            </a:pPr>
            <a:r>
              <a:rPr lang="en-US" altLang="en-US" sz="1600" b="1" dirty="0">
                <a:solidFill>
                  <a:srgbClr val="DD7F01"/>
                </a:solidFill>
                <a:cs typeface="Times New Roman" panose="02020603050405020304" pitchFamily="18" charset="0"/>
              </a:rPr>
              <a:t>Johns Hopkins</a:t>
            </a:r>
            <a:r>
              <a:rPr lang="en-US" altLang="en-US" sz="1600" dirty="0">
                <a:solidFill>
                  <a:srgbClr val="DD7F01"/>
                </a:solidFill>
                <a:cs typeface="Times New Roman" panose="02020603050405020304" pitchFamily="18" charset="0"/>
              </a:rPr>
              <a:t> </a:t>
            </a:r>
            <a:r>
              <a:rPr lang="en-US" altLang="en-US" sz="1600" b="1" dirty="0">
                <a:solidFill>
                  <a:srgbClr val="DD7F01"/>
                </a:solidFill>
                <a:cs typeface="Times New Roman" panose="02020603050405020304" pitchFamily="18" charset="0"/>
              </a:rPr>
              <a:t>University: </a:t>
            </a:r>
            <a:r>
              <a:rPr lang="en-US" altLang="en-US" sz="1600" b="1" u="sng" dirty="0">
                <a:solidFill>
                  <a:srgbClr val="1186B3"/>
                </a:solidFill>
                <a:cs typeface="Times New Roman" panose="02020603050405020304" pitchFamily="18" charset="0"/>
                <a:hlinkClick r:id="rId9"/>
              </a:rPr>
              <a:t>Article</a:t>
            </a:r>
            <a:r>
              <a:rPr lang="en-US" altLang="en-US" sz="1600" dirty="0">
                <a:solidFill>
                  <a:srgbClr val="222222"/>
                </a:solidFill>
                <a:cs typeface="Times New Roman" panose="02020603050405020304" pitchFamily="18" charset="0"/>
              </a:rPr>
              <a:t>:  Market Power: Price Variation Among Commercial Insurers for Hospital Services, 2018. </a:t>
            </a:r>
            <a:endParaRPr lang="en-US" altLang="en-US" sz="1600" dirty="0">
              <a:cs typeface="Times New Roman" panose="02020603050405020304" pitchFamily="18" charset="0"/>
            </a:endParaRPr>
          </a:p>
          <a:p>
            <a:pPr marL="0" indent="0">
              <a:lnSpc>
                <a:spcPct val="107000"/>
              </a:lnSpc>
              <a:spcBef>
                <a:spcPct val="0"/>
              </a:spcBef>
              <a:spcAft>
                <a:spcPts val="1800"/>
              </a:spcAft>
              <a:buFont typeface="Arial" panose="020B0604020202020204" pitchFamily="34" charset="0"/>
              <a:buNone/>
            </a:pPr>
            <a:r>
              <a:rPr lang="en-US" altLang="en-US" sz="1600" b="1" dirty="0">
                <a:solidFill>
                  <a:srgbClr val="DD7F01"/>
                </a:solidFill>
                <a:cs typeface="Times New Roman" panose="02020603050405020304" pitchFamily="18" charset="0"/>
              </a:rPr>
              <a:t>Healthcare Cost Institute:</a:t>
            </a:r>
            <a:r>
              <a:rPr lang="en-US" altLang="en-US" sz="1600" dirty="0">
                <a:solidFill>
                  <a:srgbClr val="333333"/>
                </a:solidFill>
                <a:cs typeface="Times New Roman" panose="02020603050405020304" pitchFamily="18" charset="0"/>
              </a:rPr>
              <a:t> </a:t>
            </a:r>
            <a:r>
              <a:rPr lang="en-US" altLang="en-US" sz="1600" b="1" u="sng" dirty="0">
                <a:solidFill>
                  <a:srgbClr val="1186B3"/>
                </a:solidFill>
                <a:cs typeface="Times New Roman" panose="02020603050405020304" pitchFamily="18" charset="0"/>
                <a:hlinkClick r:id="rId10"/>
              </a:rPr>
              <a:t>Article</a:t>
            </a:r>
            <a:r>
              <a:rPr lang="en-US" altLang="en-US" sz="1600" dirty="0">
                <a:solidFill>
                  <a:srgbClr val="222222"/>
                </a:solidFill>
                <a:cs typeface="Times New Roman" panose="02020603050405020304" pitchFamily="18" charset="0"/>
              </a:rPr>
              <a:t>: Comparing Commercial and Medicare Professional Service Prices, 2020</a:t>
            </a:r>
            <a:r>
              <a:rPr lang="en-US" altLang="en-US" sz="1600" dirty="0">
                <a:cs typeface="Times New Roman" panose="02020603050405020304" pitchFamily="18" charset="0"/>
              </a:rPr>
              <a:t>. </a:t>
            </a:r>
            <a:r>
              <a:rPr lang="en-US" altLang="en-US" sz="1600" dirty="0">
                <a:solidFill>
                  <a:srgbClr val="333333"/>
                </a:solidFill>
                <a:cs typeface="Times New Roman" panose="02020603050405020304" pitchFamily="18" charset="0"/>
              </a:rPr>
              <a:t>Niall Brennan, PhD, CEO of the </a:t>
            </a:r>
            <a:r>
              <a:rPr lang="en-US" altLang="en-US" sz="1600" b="1" u="sng" dirty="0">
                <a:solidFill>
                  <a:srgbClr val="1186B3"/>
                </a:solidFill>
                <a:cs typeface="Times New Roman" panose="02020603050405020304" pitchFamily="18" charset="0"/>
                <a:hlinkClick r:id="rId11"/>
              </a:rPr>
              <a:t>HCCI</a:t>
            </a:r>
            <a:r>
              <a:rPr lang="en-US" altLang="en-US" sz="1600" dirty="0">
                <a:solidFill>
                  <a:srgbClr val="333333"/>
                </a:solidFill>
                <a:cs typeface="Times New Roman" panose="02020603050405020304" pitchFamily="18" charset="0"/>
              </a:rPr>
              <a:t> and former Chief Data Officer at the Centers for Medicare and Medicaid Services.</a:t>
            </a:r>
            <a:endParaRPr lang="en-US" altLang="en-US" sz="1600" dirty="0">
              <a:cs typeface="Times New Roman" panose="02020603050405020304" pitchFamily="18" charset="0"/>
            </a:endParaRPr>
          </a:p>
          <a:p>
            <a:pPr marL="0" indent="0">
              <a:lnSpc>
                <a:spcPct val="107000"/>
              </a:lnSpc>
              <a:spcBef>
                <a:spcPct val="0"/>
              </a:spcBef>
              <a:buFont typeface="Arial" panose="020B0604020202020204" pitchFamily="34" charset="0"/>
              <a:buNone/>
            </a:pPr>
            <a:r>
              <a:rPr lang="en-US" altLang="en-US" sz="1600" b="1" dirty="0">
                <a:solidFill>
                  <a:srgbClr val="DD7F01"/>
                </a:solidFill>
                <a:cs typeface="Calibri" panose="020F0502020204030204" pitchFamily="34" charset="0"/>
              </a:rPr>
              <a:t>America’s Health Insurance Plans (AHIP)</a:t>
            </a:r>
            <a:r>
              <a:rPr lang="en-US" altLang="en-US" sz="1600" b="1" dirty="0">
                <a:cs typeface="Calibri" panose="020F0502020204030204" pitchFamily="34" charset="0"/>
              </a:rPr>
              <a:t>:  </a:t>
            </a:r>
            <a:r>
              <a:rPr lang="en-US" altLang="en-US" sz="1600" b="1" u="sng" dirty="0">
                <a:solidFill>
                  <a:srgbClr val="1186B3"/>
                </a:solidFill>
                <a:cs typeface="Times New Roman" panose="02020603050405020304" pitchFamily="18" charset="0"/>
                <a:hlinkClick r:id="rId12"/>
              </a:rPr>
              <a:t>Article</a:t>
            </a:r>
            <a:r>
              <a:rPr lang="en-US" altLang="en-US" sz="1600" dirty="0">
                <a:solidFill>
                  <a:srgbClr val="222222"/>
                </a:solidFill>
                <a:cs typeface="Times New Roman" panose="02020603050405020304" pitchFamily="18" charset="0"/>
              </a:rPr>
              <a:t>: National Comparisons of Commercial and Medicare Fee-For-Service Payments to Hospitals, 2016</a:t>
            </a:r>
            <a:endParaRPr lang="en-US" altLang="en-US" sz="1600" dirty="0">
              <a:cs typeface="Calibri" panose="020F0502020204030204" pitchFamily="34" charset="0"/>
            </a:endParaRPr>
          </a:p>
        </p:txBody>
      </p:sp>
      <p:sp>
        <p:nvSpPr>
          <p:cNvPr id="3" name="Title 2">
            <a:extLst>
              <a:ext uri="{FF2B5EF4-FFF2-40B4-BE49-F238E27FC236}">
                <a16:creationId xmlns:a16="http://schemas.microsoft.com/office/drawing/2014/main" id="{B6656C48-088B-F162-0B9B-8F6D1C05F46B}"/>
              </a:ext>
            </a:extLst>
          </p:cNvPr>
          <p:cNvSpPr>
            <a:spLocks noGrp="1"/>
          </p:cNvSpPr>
          <p:nvPr>
            <p:ph type="title"/>
          </p:nvPr>
        </p:nvSpPr>
        <p:spPr>
          <a:xfrm>
            <a:off x="431800" y="320865"/>
            <a:ext cx="11328400" cy="600360"/>
          </a:xfrm>
        </p:spPr>
        <p:txBody>
          <a:bodyPr rtlCol="0"/>
          <a:lstStyle/>
          <a:p>
            <a:pPr fontAlgn="auto">
              <a:spcAft>
                <a:spcPts val="0"/>
              </a:spcAft>
              <a:defRPr/>
            </a:pPr>
            <a:r>
              <a:rPr lang="en-US" sz="2800" b="0" cap="none" dirty="0">
                <a:solidFill>
                  <a:srgbClr val="000000"/>
                </a:solidFill>
                <a:ea typeface="Calibri" panose="020F0502020204030204" pitchFamily="34" charset="0"/>
                <a:cs typeface="Times New Roman" panose="02020603050405020304" pitchFamily="18" charset="0"/>
              </a:rPr>
              <a:t>Scholars Use “Percent Of Medicare” as a National Benchmarking Standard</a:t>
            </a:r>
            <a:endParaRPr lang="en-US" b="0" cap="none" dirty="0"/>
          </a:p>
        </p:txBody>
      </p:sp>
      <p:sp>
        <p:nvSpPr>
          <p:cNvPr id="71684" name="Slide Number Placeholder 4">
            <a:extLst>
              <a:ext uri="{FF2B5EF4-FFF2-40B4-BE49-F238E27FC236}">
                <a16:creationId xmlns:a16="http://schemas.microsoft.com/office/drawing/2014/main" id="{336AF5D6-7FE3-2CA3-23D7-0607E39D50CF}"/>
              </a:ext>
            </a:extLst>
          </p:cNvPr>
          <p:cNvSpPr>
            <a:spLocks noGrp="1" noChangeArrowheads="1"/>
          </p:cNvSpPr>
          <p:nvPr>
            <p:ph type="sldNum" sz="quarter" idx="10"/>
          </p:nvPr>
        </p:nvSpPr>
        <p:spPr bwMode="auto">
          <a:xfrm>
            <a:off x="11360150" y="6456363"/>
            <a:ext cx="295275" cy="18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smtClean="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08B853BA-6CC1-4657-8F85-8827CDBD02A2}"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en-US" altLang="en-US" sz="9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0C38-100F-B9F0-0751-9571E0F924A8}"/>
              </a:ext>
            </a:extLst>
          </p:cNvPr>
          <p:cNvSpPr txBox="1">
            <a:spLocks/>
          </p:cNvSpPr>
          <p:nvPr/>
        </p:nvSpPr>
        <p:spPr>
          <a:xfrm>
            <a:off x="385615" y="315825"/>
            <a:ext cx="11413371" cy="84645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j-ea"/>
                <a:cs typeface="+mj-cs"/>
              </a:rPr>
              <a:t>2023 Indiana Legislation: Two Bills that Passed into Law</a:t>
            </a:r>
            <a:endParaRPr kumimoji="0" lang="en-US" sz="3200" b="1" i="0" u="none" strike="noStrike" kern="1200" cap="none" spc="0" normalizeH="0" baseline="0" noProof="0" dirty="0">
              <a:ln>
                <a:noFill/>
              </a:ln>
              <a:solidFill>
                <a:prstClr val="black"/>
              </a:solidFill>
              <a:effectLst/>
              <a:uLnTx/>
              <a:uFillTx/>
              <a:latin typeface="Calibri"/>
              <a:ea typeface="+mj-ea"/>
              <a:cs typeface="+mj-cs"/>
            </a:endParaRPr>
          </a:p>
        </p:txBody>
      </p:sp>
      <p:graphicFrame>
        <p:nvGraphicFramePr>
          <p:cNvPr id="6" name="Diagram 5">
            <a:extLst>
              <a:ext uri="{FF2B5EF4-FFF2-40B4-BE49-F238E27FC236}">
                <a16:creationId xmlns:a16="http://schemas.microsoft.com/office/drawing/2014/main" id="{71930FB7-F5D0-6CD5-EEA0-7331BC9D9F0E}"/>
              </a:ext>
            </a:extLst>
          </p:cNvPr>
          <p:cNvGraphicFramePr/>
          <p:nvPr/>
        </p:nvGraphicFramePr>
        <p:xfrm>
          <a:off x="385615" y="1438170"/>
          <a:ext cx="11549603" cy="5290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125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C188-F347-5DBF-1AEA-7CCD39506401}"/>
              </a:ext>
            </a:extLst>
          </p:cNvPr>
          <p:cNvSpPr txBox="1">
            <a:spLocks/>
          </p:cNvSpPr>
          <p:nvPr/>
        </p:nvSpPr>
        <p:spPr>
          <a:xfrm>
            <a:off x="317500" y="287193"/>
            <a:ext cx="11413371" cy="4139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j-ea"/>
                <a:cs typeface="+mj-cs"/>
              </a:rPr>
              <a:t>Indiana HEA 1004 Details - Rep. Donna Schaibley (R)</a:t>
            </a:r>
          </a:p>
        </p:txBody>
      </p:sp>
      <p:sp>
        <p:nvSpPr>
          <p:cNvPr id="3" name="Text Placeholder 4">
            <a:extLst>
              <a:ext uri="{FF2B5EF4-FFF2-40B4-BE49-F238E27FC236}">
                <a16:creationId xmlns:a16="http://schemas.microsoft.com/office/drawing/2014/main" id="{636F31DA-AD25-AF8B-B422-93B159D2ED45}"/>
              </a:ext>
            </a:extLst>
          </p:cNvPr>
          <p:cNvSpPr txBox="1">
            <a:spLocks/>
          </p:cNvSpPr>
          <p:nvPr/>
        </p:nvSpPr>
        <p:spPr>
          <a:xfrm>
            <a:off x="316746" y="1132753"/>
            <a:ext cx="11414125" cy="5360122"/>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mn-cs"/>
              <a:sym typeface="Calibri"/>
            </a:endParaRPr>
          </a:p>
        </p:txBody>
      </p:sp>
      <p:sp>
        <p:nvSpPr>
          <p:cNvPr id="5" name="TextBox 4">
            <a:extLst>
              <a:ext uri="{FF2B5EF4-FFF2-40B4-BE49-F238E27FC236}">
                <a16:creationId xmlns:a16="http://schemas.microsoft.com/office/drawing/2014/main" id="{BB4D9549-6C15-C622-DDED-80AA6B089233}"/>
              </a:ext>
            </a:extLst>
          </p:cNvPr>
          <p:cNvSpPr txBox="1"/>
          <p:nvPr/>
        </p:nvSpPr>
        <p:spPr>
          <a:xfrm>
            <a:off x="316746" y="1012793"/>
            <a:ext cx="11559886" cy="585474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HEA 1004</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passed </a:t>
            </a:r>
            <a:r>
              <a:rPr kumimoji="0" lang="en-US" sz="1600" b="0" i="0" u="sng"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with bipartisan support</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45-5 in the Senate and 90-7 in the House of Representatives. This bill establishes the following:</a:t>
            </a:r>
          </a:p>
          <a:p>
            <a:pPr marL="342900" marR="0" lvl="0" indent="-342900" algn="l" defTabSz="914400" rtl="0" eaLnBrk="1" fontAlgn="auto" latinLnBrk="0" hangingPunct="1">
              <a:lnSpc>
                <a:spcPct val="100000"/>
              </a:lnSpc>
              <a:spcBef>
                <a:spcPts val="200"/>
              </a:spcBef>
              <a:spcAft>
                <a:spcPts val="800"/>
              </a:spcAft>
              <a:buClrTx/>
              <a:buSzTx/>
              <a:buFont typeface="+mj-lt"/>
              <a:buAutoNum type="arabicPeriod"/>
              <a:tabLst>
                <a:tab pos="457200" algn="l"/>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Effective 1-1-25, </a:t>
            </a:r>
            <a:r>
              <a:rPr kumimoji="0" lang="en-US" sz="1600" b="0" i="0" u="sng"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prohibits 5 nonprofit health systems from charging facility fees for off-campus</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services provided in an “office setting” including hospital, medical, surgical, and pharmaceutical services or products. Requires bills for healthcare services to be submitted on an individual provider form and prohibits payers’ acceptance of institutional provider forms. Several exceptions are noted.</a:t>
            </a:r>
          </a:p>
          <a:p>
            <a:pPr marL="342900" marR="0" lvl="0" indent="-342900" algn="l" defTabSz="914400" rtl="0" eaLnBrk="1" fontAlgn="auto" latinLnBrk="0" hangingPunct="1">
              <a:lnSpc>
                <a:spcPct val="100000"/>
              </a:lnSpc>
              <a:spcBef>
                <a:spcPts val="200"/>
              </a:spcBef>
              <a:spcAft>
                <a:spcPts val="800"/>
              </a:spcAft>
              <a:buClrTx/>
              <a:buSzTx/>
              <a:buFont typeface="+mj-lt"/>
              <a:buAutoNum type="arabicPeriod"/>
              <a:tabLst>
                <a:tab pos="457200" algn="l"/>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Requires </a:t>
            </a:r>
            <a:r>
              <a:rPr kumimoji="0" lang="en-US" sz="1600" b="0" i="0" u="sng"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5 nonprofit health systems to submit their hospital price data annually</a:t>
            </a:r>
            <a:r>
              <a:rPr kumimoji="0" lang="en-US" sz="1600" b="0" i="0" u="none"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the Department of Insurance (DOI). Requires DOI to contract with a third party to calculate Indiana nonprofit hospital systems’ prices for self-funded, fully-funded, individual market health plans, and total. </a:t>
            </a:r>
            <a:r>
              <a:rPr kumimoji="0" lang="en-US" sz="16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"Prices" means </a:t>
            </a:r>
            <a:r>
              <a:rPr kumimoji="0" lang="en-US" sz="1600" b="0" i="1"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allowables</a:t>
            </a:r>
            <a:r>
              <a:rPr kumimoji="0" lang="en-US" sz="16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that are paid for patient care services.”</a:t>
            </a: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By 3-1-24, and by March 1 annually thereafter, requires these hospital systems to submit price data for 2021-2023 to DOI or DOI’s third party contractor, to analyze data required, as well as provide hospital price transparency data required to be made public by CMS.</a:t>
            </a:r>
          </a:p>
          <a:p>
            <a:pPr marL="800100" marR="0" lvl="1" indent="-342900" algn="l" defTabSz="914400" rtl="0" eaLnBrk="1" fontAlgn="auto" latinLnBrk="0" hangingPunct="1">
              <a:lnSpc>
                <a:spcPct val="100000"/>
              </a:lnSpc>
              <a:spcBef>
                <a:spcPts val="200"/>
              </a:spcBef>
              <a:spcAft>
                <a:spcPts val="80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By 12-1-24, and annually thereafter, require the DOI contractor to compare hospital system commercial inpatient, outpatient, and “practitioner” prices per hospital and per health system to </a:t>
            </a:r>
            <a:r>
              <a:rPr kumimoji="0" lang="en-US" sz="1600" b="0" i="0" u="sng"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285% of Medicare</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provide a report to DOI, the Health Care Cost Oversight Task Force, and the Budget Committee.</a:t>
            </a:r>
          </a:p>
          <a:p>
            <a:pPr marL="342900" marR="0" lvl="0" indent="-342900" algn="l" defTabSz="914400" rtl="0" eaLnBrk="1" fontAlgn="auto" latinLnBrk="0" hangingPunct="1">
              <a:lnSpc>
                <a:spcPct val="100000"/>
              </a:lnSpc>
              <a:spcBef>
                <a:spcPts val="200"/>
              </a:spcBef>
              <a:spcAft>
                <a:spcPts val="800"/>
              </a:spcAft>
              <a:buClrTx/>
              <a:buSzTx/>
              <a:buFont typeface="+mj-lt"/>
              <a:buAutoNum type="arabicPeriod"/>
              <a:tabLst>
                <a:tab pos="457200" algn="l"/>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Effective 7-1-23, and annually thereafter, </a:t>
            </a:r>
            <a:r>
              <a:rPr kumimoji="0" lang="en-US" sz="1600" b="0" i="0" u="sng"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requires hospitals to report net patient revenue and total number of paid claims</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by payer to Indiana State Department of Health as part of their annual financial reports. </a:t>
            </a:r>
          </a:p>
          <a:p>
            <a:pPr marL="800100" marR="0" lvl="1"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first report is due by 12-1-23. </a:t>
            </a:r>
          </a:p>
          <a:p>
            <a:pPr marL="800100" marR="0" lvl="1" indent="-342900" algn="l" defTabSz="914400" rtl="0" eaLnBrk="1" fontAlgn="auto" latinLnBrk="0" hangingPunct="1">
              <a:lnSpc>
                <a:spcPct val="100000"/>
              </a:lnSpc>
              <a:spcBef>
                <a:spcPts val="200"/>
              </a:spcBef>
              <a:spcAft>
                <a:spcPts val="80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Establishes a $1,000/day late submission fine which goes into the payer affordability penalty fund.</a:t>
            </a:r>
          </a:p>
          <a:p>
            <a:pPr marL="342900" marR="0" lvl="0" indent="-342900" algn="l" defTabSz="914400" rtl="0" eaLnBrk="1" fontAlgn="auto" latinLnBrk="0" hangingPunct="1">
              <a:lnSpc>
                <a:spcPct val="100000"/>
              </a:lnSpc>
              <a:spcBef>
                <a:spcPts val="200"/>
              </a:spcBef>
              <a:spcAft>
                <a:spcPts val="800"/>
              </a:spcAft>
              <a:buClrTx/>
              <a:buSzTx/>
              <a:buFont typeface="+mj-lt"/>
              <a:buAutoNum type="arabicPeriod"/>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By 11-1-23, requires FSSA to do a one-time analysis on Medicaid hospital and professional reimbursement rates for Indiana, all other states and determine a national reimbursement rate average. By 12-1-23, this report is to be submitted to Health Care Oversight Task Force and General Assembly.</a:t>
            </a:r>
          </a:p>
        </p:txBody>
      </p:sp>
    </p:spTree>
    <p:extLst>
      <p:ext uri="{BB962C8B-B14F-4D97-AF65-F5344CB8AC3E}">
        <p14:creationId xmlns:p14="http://schemas.microsoft.com/office/powerpoint/2010/main" val="3128726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4C3C-9686-BDD7-DA82-6D324A8413F8}"/>
              </a:ext>
            </a:extLst>
          </p:cNvPr>
          <p:cNvSpPr txBox="1">
            <a:spLocks/>
          </p:cNvSpPr>
          <p:nvPr/>
        </p:nvSpPr>
        <p:spPr>
          <a:xfrm>
            <a:off x="317500" y="230043"/>
            <a:ext cx="11413371" cy="4139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j-ea"/>
                <a:cs typeface="+mj-cs"/>
              </a:rPr>
              <a:t>Continued HEA 1004</a:t>
            </a:r>
          </a:p>
        </p:txBody>
      </p:sp>
      <p:sp>
        <p:nvSpPr>
          <p:cNvPr id="3" name="Text Placeholder 4">
            <a:extLst>
              <a:ext uri="{FF2B5EF4-FFF2-40B4-BE49-F238E27FC236}">
                <a16:creationId xmlns:a16="http://schemas.microsoft.com/office/drawing/2014/main" id="{05145C43-7D5B-C316-7A1D-A160E68BDCA9}"/>
              </a:ext>
            </a:extLst>
          </p:cNvPr>
          <p:cNvSpPr txBox="1">
            <a:spLocks/>
          </p:cNvSpPr>
          <p:nvPr/>
        </p:nvSpPr>
        <p:spPr>
          <a:xfrm>
            <a:off x="317500" y="1052436"/>
            <a:ext cx="11414125" cy="5440439"/>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0" algn="l" defTabSz="914400" rtl="0" eaLnBrk="1" fontAlgn="auto" latinLnBrk="0" hangingPunct="1">
              <a:lnSpc>
                <a:spcPct val="150000"/>
              </a:lnSpc>
              <a:spcBef>
                <a:spcPts val="600"/>
              </a:spcBef>
              <a:spcAft>
                <a:spcPts val="0"/>
              </a:spcAft>
              <a:buClr>
                <a:prstClr val="black"/>
              </a:buClr>
              <a:buSzPct val="100000"/>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Calibri"/>
              <a:cs typeface="+mn-cs"/>
              <a:sym typeface="Calibri"/>
            </a:endParaRPr>
          </a:p>
        </p:txBody>
      </p:sp>
      <p:sp>
        <p:nvSpPr>
          <p:cNvPr id="5" name="TextBox 4">
            <a:extLst>
              <a:ext uri="{FF2B5EF4-FFF2-40B4-BE49-F238E27FC236}">
                <a16:creationId xmlns:a16="http://schemas.microsoft.com/office/drawing/2014/main" id="{A9E96FE2-F6A3-2EB3-BA33-CDD61C9C5FD3}"/>
              </a:ext>
            </a:extLst>
          </p:cNvPr>
          <p:cNvSpPr txBox="1"/>
          <p:nvPr/>
        </p:nvSpPr>
        <p:spPr>
          <a:xfrm>
            <a:off x="222939" y="821460"/>
            <a:ext cx="11716216" cy="571951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200"/>
              </a:spcBef>
              <a:spcAft>
                <a:spcPts val="800"/>
              </a:spcAft>
              <a:buClrTx/>
              <a:buSzTx/>
              <a:buFont typeface="+mj-lt"/>
              <a:buAutoNum type="arabicPeriod" startAt="5"/>
              <a:tabLst>
                <a:tab pos="457200" algn="l"/>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Effective 7-1-23, Requires that </a:t>
            </a:r>
            <a:r>
              <a:rPr kumimoji="0" lang="en-US" sz="18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 more than twice annually”,</a:t>
            </a: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Third Party Administrators (TPA), insurers, and HMO’s contracted with self-funded or fully-insured group plan provide </a:t>
            </a:r>
            <a:r>
              <a:rPr kumimoji="0" lang="en-US" sz="1800" b="0" i="0" u="sng"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any requested information to health plans within 15 business days.</a:t>
            </a: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Minimum reporting shall include timing of paid claims, information on individual claims more than $50,000, and more.</a:t>
            </a:r>
          </a:p>
          <a:p>
            <a:pPr marL="742950" marR="0" lvl="1" indent="-285750" algn="l" defTabSz="914400" rtl="0" eaLnBrk="1" fontAlgn="auto" latinLnBrk="0" hangingPunct="1">
              <a:lnSpc>
                <a:spcPct val="100000"/>
              </a:lnSpc>
              <a:spcBef>
                <a:spcPts val="200"/>
              </a:spcBef>
              <a:spcAft>
                <a:spcPts val="800"/>
              </a:spcAft>
              <a:buClrTx/>
              <a:buSzTx/>
              <a:buFont typeface="Symbol" panose="05050102010706020507" pitchFamily="18" charset="2"/>
              <a:buChar char=""/>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DOI </a:t>
            </a:r>
            <a:r>
              <a:rPr kumimoji="0" lang="en-US" sz="1800" b="0" i="1" u="sng"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may</a:t>
            </a: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assess a $1,000 per day fine to TPAs, insurers, and HMOs if claims data is provided after 15 business days. Fines to be deposited into the payer affordability penalty fund.</a:t>
            </a:r>
          </a:p>
          <a:p>
            <a:pPr marL="342900" marR="0" lvl="0" indent="-342900" algn="l" defTabSz="914400" rtl="0" eaLnBrk="1" fontAlgn="auto" latinLnBrk="0" hangingPunct="1">
              <a:lnSpc>
                <a:spcPct val="100000"/>
              </a:lnSpc>
              <a:spcBef>
                <a:spcPts val="200"/>
              </a:spcBef>
              <a:spcAft>
                <a:spcPts val="800"/>
              </a:spcAft>
              <a:buClrTx/>
              <a:buSzTx/>
              <a:buFont typeface="+mj-lt"/>
              <a:buAutoNum type="arabicPeriod" startAt="5"/>
              <a:tabLst>
                <a:tab pos="457200" algn="l"/>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Effective 1-1-24, provides a </a:t>
            </a:r>
            <a:r>
              <a:rPr kumimoji="0" lang="en-US" sz="1800" b="0" i="0" u="sng"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tax credit for employers</a:t>
            </a:r>
            <a:r>
              <a:rPr kumimoji="0" lang="en-US" sz="1800" b="0" i="0" u="none"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with &lt; 50 employees if they adopt a health reimbursement arrangement (HRA) in lieu of traditional employer provided health insurance plan. The tax credit is up to $400 for the first year and $200 for second year. The amount of tax credit granted may not exceed $10 million per year.</a:t>
            </a:r>
          </a:p>
          <a:p>
            <a:pPr marL="342900" marR="0" lvl="0" indent="-342900" algn="l" defTabSz="914400" rtl="0" eaLnBrk="1" fontAlgn="auto" latinLnBrk="0" hangingPunct="1">
              <a:lnSpc>
                <a:spcPct val="100000"/>
              </a:lnSpc>
              <a:spcBef>
                <a:spcPts val="200"/>
              </a:spcBef>
              <a:spcAft>
                <a:spcPts val="800"/>
              </a:spcAft>
              <a:buClrTx/>
              <a:buSzTx/>
              <a:buFont typeface="+mj-lt"/>
              <a:buAutoNum type="arabicPeriod" startAt="5"/>
              <a:tabLst>
                <a:tab pos="457200" algn="l"/>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Effective 1-1-24, allows for </a:t>
            </a:r>
            <a:r>
              <a:rPr kumimoji="0" lang="en-US" sz="1800" b="0" i="0" u="sng"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primary care providers to be eligible to receive a tax credit</a:t>
            </a:r>
            <a:r>
              <a:rPr kumimoji="0" lang="en-US" sz="1800" b="0" i="0" u="none"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 $20,000 x 3 years, if they meet certain criteria. Qualifying providers include those in family medicine, general pediatrics, internal medicine, and general practitioners (GPs). </a:t>
            </a:r>
          </a:p>
          <a:p>
            <a:pPr marL="342900" marR="0" lvl="0" indent="-342900" algn="l" defTabSz="914400" rtl="0" eaLnBrk="1" fontAlgn="auto" latinLnBrk="0" hangingPunct="1">
              <a:lnSpc>
                <a:spcPct val="100000"/>
              </a:lnSpc>
              <a:spcBef>
                <a:spcPts val="200"/>
              </a:spcBef>
              <a:spcAft>
                <a:spcPts val="800"/>
              </a:spcAft>
              <a:buClrTx/>
              <a:buSzTx/>
              <a:buFont typeface="+mj-lt"/>
              <a:buAutoNum type="arabicPeriod" startAt="5"/>
              <a:tabLst>
                <a:tab pos="457200" algn="l"/>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Effective 7-1-23, allows physicians who were credentialed by Medicaid in prior 12 months to be </a:t>
            </a:r>
            <a:r>
              <a:rPr kumimoji="0" lang="en-US" sz="1800" b="0" i="0" u="sng"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provisional credentialed to establish or join an independent primary care practice</a:t>
            </a: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This allows for expediated credentialing while insurers continue their own credentialing process.</a:t>
            </a:r>
          </a:p>
          <a:p>
            <a:pPr marL="342900" marR="0" lvl="0" indent="-342900" algn="l" defTabSz="914400" rtl="0" eaLnBrk="1" fontAlgn="auto" latinLnBrk="0" hangingPunct="1">
              <a:lnSpc>
                <a:spcPct val="100000"/>
              </a:lnSpc>
              <a:spcBef>
                <a:spcPts val="200"/>
              </a:spcBef>
              <a:spcAft>
                <a:spcPts val="800"/>
              </a:spcAft>
              <a:buClrTx/>
              <a:buSzTx/>
              <a:buFont typeface="+mj-lt"/>
              <a:buAutoNum type="arabicPeriod" startAt="5"/>
              <a:tabLst>
                <a:tab pos="457200" algn="l"/>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Effective 7-1-23, Establishes that providers who enter into a value based health care reimbursement agreement and an electronic medical records access agreement with a health plan </a:t>
            </a:r>
            <a:r>
              <a:rPr kumimoji="0" lang="en-US" sz="1800" b="0" i="0" u="sng"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may</a:t>
            </a: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qualify to participate in a program established by the health plan to reduce or eliminate </a:t>
            </a:r>
            <a:r>
              <a:rPr kumimoji="0" lang="en-US" sz="1800" b="0" i="0" u="sng"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Prior Authorization</a:t>
            </a:r>
            <a:r>
              <a:rPr kumimoji="0" lang="en-US" sz="1800" b="0" i="0" u="none"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requirements.</a:t>
            </a:r>
          </a:p>
        </p:txBody>
      </p:sp>
    </p:spTree>
    <p:extLst>
      <p:ext uri="{BB962C8B-B14F-4D97-AF65-F5344CB8AC3E}">
        <p14:creationId xmlns:p14="http://schemas.microsoft.com/office/powerpoint/2010/main" val="3479696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4C3C-9686-BDD7-DA82-6D324A8413F8}"/>
              </a:ext>
            </a:extLst>
          </p:cNvPr>
          <p:cNvSpPr txBox="1">
            <a:spLocks/>
          </p:cNvSpPr>
          <p:nvPr/>
        </p:nvSpPr>
        <p:spPr>
          <a:xfrm>
            <a:off x="318254" y="531379"/>
            <a:ext cx="11413371" cy="4139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j-ea"/>
                <a:cs typeface="+mj-cs"/>
              </a:rPr>
              <a:t>Continued HEA 1004</a:t>
            </a:r>
          </a:p>
        </p:txBody>
      </p:sp>
      <p:sp>
        <p:nvSpPr>
          <p:cNvPr id="3" name="Text Placeholder 4">
            <a:extLst>
              <a:ext uri="{FF2B5EF4-FFF2-40B4-BE49-F238E27FC236}">
                <a16:creationId xmlns:a16="http://schemas.microsoft.com/office/drawing/2014/main" id="{05145C43-7D5B-C316-7A1D-A160E68BDCA9}"/>
              </a:ext>
            </a:extLst>
          </p:cNvPr>
          <p:cNvSpPr txBox="1">
            <a:spLocks/>
          </p:cNvSpPr>
          <p:nvPr/>
        </p:nvSpPr>
        <p:spPr>
          <a:xfrm>
            <a:off x="317500" y="1052436"/>
            <a:ext cx="11414125" cy="5440439"/>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0" algn="l" defTabSz="914400" rtl="0" eaLnBrk="1" fontAlgn="auto" latinLnBrk="0" hangingPunct="1">
              <a:lnSpc>
                <a:spcPct val="150000"/>
              </a:lnSpc>
              <a:spcBef>
                <a:spcPts val="600"/>
              </a:spcBef>
              <a:spcAft>
                <a:spcPts val="0"/>
              </a:spcAft>
              <a:buClr>
                <a:prstClr val="black"/>
              </a:buClr>
              <a:buSzPct val="100000"/>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Calibri"/>
              <a:cs typeface="+mn-cs"/>
              <a:sym typeface="Calibri"/>
            </a:endParaRPr>
          </a:p>
        </p:txBody>
      </p:sp>
      <p:sp>
        <p:nvSpPr>
          <p:cNvPr id="5" name="TextBox 4">
            <a:extLst>
              <a:ext uri="{FF2B5EF4-FFF2-40B4-BE49-F238E27FC236}">
                <a16:creationId xmlns:a16="http://schemas.microsoft.com/office/drawing/2014/main" id="{A9E96FE2-F6A3-2EB3-BA33-CDD61C9C5FD3}"/>
              </a:ext>
            </a:extLst>
          </p:cNvPr>
          <p:cNvSpPr txBox="1"/>
          <p:nvPr/>
        </p:nvSpPr>
        <p:spPr>
          <a:xfrm>
            <a:off x="237892" y="1496869"/>
            <a:ext cx="11716216" cy="24314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200"/>
              </a:spcBef>
              <a:spcAft>
                <a:spcPts val="0"/>
              </a:spcAft>
              <a:buClrTx/>
              <a:buSzTx/>
              <a:buFont typeface="+mj-lt"/>
              <a:buAutoNum type="arabicPeriod" startAt="10"/>
              <a:tabLst>
                <a:tab pos="457200" algn="l"/>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Effective immediately, establishes the </a:t>
            </a:r>
            <a:r>
              <a:rPr kumimoji="0" lang="en-US" sz="1800" b="0" i="0" u="sng"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rPr>
              <a:t>Health Care Cost Oversight Task Force</a:t>
            </a:r>
            <a:endParaRPr kumimoji="0" lang="en-US" sz="1800" b="0" i="0" u="none" strike="noStrike" kern="100" cap="none" spc="0" normalizeH="0" baseline="0" noProof="0" dirty="0">
              <a:ln>
                <a:noFill/>
              </a:ln>
              <a:solidFill>
                <a:srgbClr val="F58C0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Consist of six legislators whose duties are defined</a:t>
            </a:r>
          </a:p>
          <a:p>
            <a:pPr marL="800100" marR="0" lvl="1"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Indiana State Department of Health, the Family and Social Services Administration, and DOI are required  to provide data, documents an information deemed necessary to the task force.</a:t>
            </a:r>
          </a:p>
          <a:p>
            <a:pPr marL="800100" marR="0" lvl="1" indent="-3429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Charges this task force to assess and monitor Indiana’s healthcare costs across industries.</a:t>
            </a:r>
          </a:p>
          <a:p>
            <a:pPr marL="1028700" marR="0" lvl="0" indent="-342900" algn="l" defTabSz="914400" rtl="0" eaLnBrk="1" fontAlgn="auto" latinLnBrk="0" hangingPunct="1">
              <a:lnSpc>
                <a:spcPct val="100000"/>
              </a:lnSpc>
              <a:spcBef>
                <a:spcPts val="200"/>
              </a:spcBef>
              <a:spcAft>
                <a:spcPts val="0"/>
              </a:spcAft>
              <a:buClrTx/>
              <a:buSzTx/>
              <a:buFont typeface="+mj-lt"/>
              <a:buAutoNum type="arabicPeriod" startAt="10"/>
              <a:tabLst/>
              <a:defRPr/>
            </a:pP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200"/>
              </a:spcBef>
              <a:spcAft>
                <a:spcPts val="0"/>
              </a:spcAft>
              <a:buClrTx/>
              <a:buSzTx/>
              <a:buFont typeface="+mj-lt"/>
              <a:buAutoNum type="arabicPeriod" startAt="10"/>
              <a:tabLst>
                <a:tab pos="457200" algn="l"/>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Repeals Public Forum requirement for Hospitals and Insurance Companies.</a:t>
            </a:r>
          </a:p>
          <a:p>
            <a:pPr marL="342900" marR="0" lvl="0" indent="-342900" algn="l" defTabSz="914400" rtl="0" eaLnBrk="1" fontAlgn="auto" latinLnBrk="0" hangingPunct="1">
              <a:lnSpc>
                <a:spcPct val="100000"/>
              </a:lnSpc>
              <a:spcBef>
                <a:spcPts val="200"/>
              </a:spcBef>
              <a:spcAft>
                <a:spcPts val="800"/>
              </a:spcAft>
              <a:buClrTx/>
              <a:buSzTx/>
              <a:buFont typeface="+mj-lt"/>
              <a:buAutoNum type="arabicPeriod" startAt="10"/>
              <a:tabLst>
                <a:tab pos="457200" algn="l"/>
              </a:tabLst>
              <a:defRPr/>
            </a:pPr>
            <a:endPar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2280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371C3E-0CEC-AE86-AC22-CD7C5FA2EBB2}"/>
              </a:ext>
            </a:extLst>
          </p:cNvPr>
          <p:cNvSpPr>
            <a:spLocks noGrp="1"/>
          </p:cNvSpPr>
          <p:nvPr>
            <p:ph type="title"/>
          </p:nvPr>
        </p:nvSpPr>
        <p:spPr/>
        <p:txBody>
          <a:bodyPr/>
          <a:lstStyle/>
          <a:p>
            <a:r>
              <a:rPr lang="en-US" cap="none" dirty="0"/>
              <a:t>SageTransparency.com Hospital Price, Quality, Cost Data Sources</a:t>
            </a:r>
          </a:p>
        </p:txBody>
      </p:sp>
      <p:sp>
        <p:nvSpPr>
          <p:cNvPr id="3" name="Slide Number Placeholder 2">
            <a:extLst>
              <a:ext uri="{FF2B5EF4-FFF2-40B4-BE49-F238E27FC236}">
                <a16:creationId xmlns:a16="http://schemas.microsoft.com/office/drawing/2014/main" id="{64621C0F-996D-7F67-3F64-63D4B549DF1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5358301-8E0C-A7D4-29E7-7022AE7C66FD}"/>
              </a:ext>
            </a:extLst>
          </p:cNvPr>
          <p:cNvSpPr/>
          <p:nvPr/>
        </p:nvSpPr>
        <p:spPr>
          <a:xfrm>
            <a:off x="897267" y="1561076"/>
            <a:ext cx="3497624" cy="18670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7" name="Text Placeholder 12">
            <a:extLst>
              <a:ext uri="{FF2B5EF4-FFF2-40B4-BE49-F238E27FC236}">
                <a16:creationId xmlns:a16="http://schemas.microsoft.com/office/drawing/2014/main" id="{FFD13C1B-6550-53A1-D470-9F177D0C706C}"/>
              </a:ext>
            </a:extLst>
          </p:cNvPr>
          <p:cNvSpPr txBox="1">
            <a:spLocks/>
          </p:cNvSpPr>
          <p:nvPr/>
        </p:nvSpPr>
        <p:spPr>
          <a:xfrm>
            <a:off x="1194347" y="2062445"/>
            <a:ext cx="3016550" cy="1226907"/>
          </a:xfrm>
          <a:prstGeom prst="rect">
            <a:avLst/>
          </a:prstGeom>
        </p:spPr>
        <p:txBody>
          <a:bodyPr anchor="t">
            <a:normAutofit/>
          </a:bodyPr>
          <a:lstStyle>
            <a:lvl1pPr marL="0" indent="0" algn="ctr" defTabSz="457200" rtl="0" eaLnBrk="1" latinLnBrk="0" hangingPunct="1">
              <a:lnSpc>
                <a:spcPct val="100000"/>
              </a:lnSpc>
              <a:spcBef>
                <a:spcPts val="0"/>
              </a:spcBef>
              <a:spcAft>
                <a:spcPts val="0"/>
              </a:spcAft>
              <a:buClr>
                <a:schemeClr val="tx1">
                  <a:lumMod val="50000"/>
                  <a:lumOff val="50000"/>
                </a:schemeClr>
              </a:buClr>
              <a:buSzPct val="80000"/>
              <a:buFont typeface="Wingdings" panose="05000000000000000000" pitchFamily="2" charset="2"/>
              <a:buNone/>
              <a:defRPr lang="en-US" sz="1600" b="0" kern="1200" noProof="0">
                <a:solidFill>
                  <a:srgbClr val="000000"/>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r>
              <a:rPr kumimoji="0" lang="en-US" sz="1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Prices paid</a:t>
            </a:r>
            <a:r>
              <a:rPr kumimoji="0" lang="en-US"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by employers &amp; insurers</a:t>
            </a:r>
          </a:p>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endParaRPr kumimoji="0" lang="en-US" sz="9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Claims data from employers, insurers, and APCDs</a:t>
            </a:r>
          </a:p>
        </p:txBody>
      </p:sp>
      <p:sp>
        <p:nvSpPr>
          <p:cNvPr id="8" name="Text Placeholder 12">
            <a:extLst>
              <a:ext uri="{FF2B5EF4-FFF2-40B4-BE49-F238E27FC236}">
                <a16:creationId xmlns:a16="http://schemas.microsoft.com/office/drawing/2014/main" id="{9F9F66E0-1932-A144-0E0E-D725CBD7540E}"/>
              </a:ext>
            </a:extLst>
          </p:cNvPr>
          <p:cNvSpPr txBox="1">
            <a:spLocks/>
          </p:cNvSpPr>
          <p:nvPr/>
        </p:nvSpPr>
        <p:spPr>
          <a:xfrm>
            <a:off x="1249701" y="1617235"/>
            <a:ext cx="2905841" cy="501369"/>
          </a:xfrm>
          <a:prstGeom prst="rect">
            <a:avLst/>
          </a:prstGeom>
        </p:spPr>
        <p:txBody>
          <a:bodyPr anchor="b">
            <a:noAutofit/>
          </a:bodyPr>
          <a:lstStyle>
            <a:lvl1pPr marL="0" indent="0" algn="ctr" defTabSz="457200" rtl="0" eaLnBrk="1" latinLnBrk="0" hangingPunct="1">
              <a:lnSpc>
                <a:spcPct val="100000"/>
              </a:lnSpc>
              <a:spcBef>
                <a:spcPts val="1000"/>
              </a:spcBef>
              <a:spcAft>
                <a:spcPts val="0"/>
              </a:spcAft>
              <a:buClr>
                <a:schemeClr val="tx1">
                  <a:lumMod val="50000"/>
                  <a:lumOff val="50000"/>
                </a:schemeClr>
              </a:buClr>
              <a:buSzPct val="80000"/>
              <a:buFont typeface="Wingdings" panose="05000000000000000000" pitchFamily="2" charset="2"/>
              <a:buNone/>
              <a:defRPr lang="en-US" sz="1400" b="0" kern="1200" noProof="0">
                <a:solidFill>
                  <a:schemeClr val="accent1"/>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prstClr val="black">
                  <a:lumMod val="50000"/>
                  <a:lumOff val="50000"/>
                </a:prstClr>
              </a:buClr>
              <a:buSzPct val="80000"/>
              <a:buFont typeface="Wingdings" panose="05000000000000000000" pitchFamily="2" charset="2"/>
              <a:buNone/>
              <a:tabLst/>
              <a:defRPr/>
            </a:pPr>
            <a:r>
              <a:rPr kumimoji="0" lang="en-US" sz="2000" b="1" i="0" u="none" strike="noStrike" kern="1200" cap="none" spc="0" normalizeH="0" baseline="0" noProof="0" dirty="0">
                <a:ln>
                  <a:noFill/>
                </a:ln>
                <a:solidFill>
                  <a:srgbClr val="FE9103"/>
                </a:solidFill>
                <a:effectLst/>
                <a:uLnTx/>
                <a:uFillTx/>
                <a:latin typeface="Open Sans" panose="020B0606030504020204" pitchFamily="34" charset="0"/>
                <a:ea typeface="Open Sans" panose="020B0606030504020204" pitchFamily="34" charset="0"/>
                <a:cs typeface="Open Sans" panose="020B0606030504020204" pitchFamily="34" charset="0"/>
              </a:rPr>
              <a:t>RAND 4.0</a:t>
            </a:r>
          </a:p>
        </p:txBody>
      </p:sp>
      <p:sp>
        <p:nvSpPr>
          <p:cNvPr id="9" name="Rectangle 8">
            <a:extLst>
              <a:ext uri="{FF2B5EF4-FFF2-40B4-BE49-F238E27FC236}">
                <a16:creationId xmlns:a16="http://schemas.microsoft.com/office/drawing/2014/main" id="{C64DA320-AA4C-1A04-E7E2-F6C41870746C}"/>
              </a:ext>
            </a:extLst>
          </p:cNvPr>
          <p:cNvSpPr/>
          <p:nvPr/>
        </p:nvSpPr>
        <p:spPr>
          <a:xfrm>
            <a:off x="4597307" y="1535342"/>
            <a:ext cx="3497624" cy="18670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0" name="Text Placeholder 12">
            <a:extLst>
              <a:ext uri="{FF2B5EF4-FFF2-40B4-BE49-F238E27FC236}">
                <a16:creationId xmlns:a16="http://schemas.microsoft.com/office/drawing/2014/main" id="{20CE2A5C-14C6-B35E-FEC8-5E56AC803FE7}"/>
              </a:ext>
            </a:extLst>
          </p:cNvPr>
          <p:cNvSpPr txBox="1">
            <a:spLocks/>
          </p:cNvSpPr>
          <p:nvPr/>
        </p:nvSpPr>
        <p:spPr>
          <a:xfrm>
            <a:off x="4616660" y="2255540"/>
            <a:ext cx="3486818" cy="1207643"/>
          </a:xfrm>
          <a:prstGeom prst="rect">
            <a:avLst/>
          </a:prstGeom>
        </p:spPr>
        <p:txBody>
          <a:bodyPr anchor="t">
            <a:normAutofit/>
          </a:bodyPr>
          <a:lstStyle>
            <a:lvl1pPr marL="0" indent="0" algn="ctr" defTabSz="457200" rtl="0" eaLnBrk="1" latinLnBrk="0" hangingPunct="1">
              <a:lnSpc>
                <a:spcPct val="100000"/>
              </a:lnSpc>
              <a:spcBef>
                <a:spcPts val="0"/>
              </a:spcBef>
              <a:spcAft>
                <a:spcPts val="0"/>
              </a:spcAft>
              <a:buClr>
                <a:schemeClr val="tx1">
                  <a:lumMod val="50000"/>
                  <a:lumOff val="50000"/>
                </a:schemeClr>
              </a:buClr>
              <a:buSzPct val="80000"/>
              <a:buFont typeface="Wingdings" panose="05000000000000000000" pitchFamily="2" charset="2"/>
              <a:buNone/>
              <a:defRPr lang="en-US" sz="1600" b="0" kern="1200" noProof="0">
                <a:solidFill>
                  <a:srgbClr val="000000"/>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r>
              <a:rPr kumimoji="0" lang="en-US"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Commercial </a:t>
            </a:r>
            <a:r>
              <a:rPr kumimoji="0" lang="en-US" sz="1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breakeven price</a:t>
            </a:r>
            <a:r>
              <a:rPr kumimoji="0" lang="en-US"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endParaRPr kumimoji="0" lang="en-US" sz="105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Federal government data submitted by hospital</a:t>
            </a:r>
          </a:p>
        </p:txBody>
      </p:sp>
      <p:sp>
        <p:nvSpPr>
          <p:cNvPr id="11" name="Text Placeholder 12">
            <a:extLst>
              <a:ext uri="{FF2B5EF4-FFF2-40B4-BE49-F238E27FC236}">
                <a16:creationId xmlns:a16="http://schemas.microsoft.com/office/drawing/2014/main" id="{BBD791B6-6474-1B96-A57E-7B64A91290ED}"/>
              </a:ext>
            </a:extLst>
          </p:cNvPr>
          <p:cNvSpPr txBox="1">
            <a:spLocks/>
          </p:cNvSpPr>
          <p:nvPr/>
        </p:nvSpPr>
        <p:spPr>
          <a:xfrm>
            <a:off x="4339693" y="1726651"/>
            <a:ext cx="4049258" cy="501369"/>
          </a:xfrm>
          <a:prstGeom prst="rect">
            <a:avLst/>
          </a:prstGeom>
        </p:spPr>
        <p:txBody>
          <a:bodyPr anchor="b">
            <a:noAutofit/>
          </a:bodyPr>
          <a:lstStyle>
            <a:lvl1pPr marL="0" indent="0" algn="ctr" defTabSz="457200" rtl="0" eaLnBrk="1" latinLnBrk="0" hangingPunct="1">
              <a:lnSpc>
                <a:spcPct val="100000"/>
              </a:lnSpc>
              <a:spcBef>
                <a:spcPts val="1000"/>
              </a:spcBef>
              <a:spcAft>
                <a:spcPts val="0"/>
              </a:spcAft>
              <a:buClr>
                <a:schemeClr val="tx1">
                  <a:lumMod val="50000"/>
                  <a:lumOff val="50000"/>
                </a:schemeClr>
              </a:buClr>
              <a:buSzPct val="80000"/>
              <a:buFont typeface="Wingdings" panose="05000000000000000000" pitchFamily="2" charset="2"/>
              <a:buNone/>
              <a:defRPr lang="en-US" sz="1400" b="0" kern="1200" noProof="0">
                <a:solidFill>
                  <a:schemeClr val="accent1"/>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prstClr val="black">
                  <a:lumMod val="50000"/>
                  <a:lumOff val="50000"/>
                </a:prstClr>
              </a:buClr>
              <a:buSzPct val="80000"/>
              <a:buFont typeface="Wingdings" panose="05000000000000000000" pitchFamily="2" charset="2"/>
              <a:buNone/>
              <a:tabLst/>
              <a:defRPr/>
            </a:pPr>
            <a:r>
              <a:rPr kumimoji="0" lang="en-US" sz="2000" b="1" i="0" u="none" strike="noStrike" kern="1200" cap="none" spc="0" normalizeH="0" baseline="0" noProof="0" dirty="0">
                <a:ln>
                  <a:noFill/>
                </a:ln>
                <a:solidFill>
                  <a:srgbClr val="FE9103"/>
                </a:solidFill>
                <a:effectLst/>
                <a:uLnTx/>
                <a:uFillTx/>
                <a:latin typeface="Open Sans" panose="020B0606030504020204" pitchFamily="34" charset="0"/>
                <a:ea typeface="Open Sans" panose="020B0606030504020204" pitchFamily="34" charset="0"/>
                <a:cs typeface="Open Sans" panose="020B0606030504020204" pitchFamily="34" charset="0"/>
              </a:rPr>
              <a:t>NASHP Hospital Cost Tool</a:t>
            </a:r>
          </a:p>
        </p:txBody>
      </p:sp>
      <p:sp>
        <p:nvSpPr>
          <p:cNvPr id="12" name="Rectangle 11">
            <a:extLst>
              <a:ext uri="{FF2B5EF4-FFF2-40B4-BE49-F238E27FC236}">
                <a16:creationId xmlns:a16="http://schemas.microsoft.com/office/drawing/2014/main" id="{B8CC4ECC-D7CB-416B-F64E-8E3525221457}"/>
              </a:ext>
            </a:extLst>
          </p:cNvPr>
          <p:cNvSpPr/>
          <p:nvPr/>
        </p:nvSpPr>
        <p:spPr>
          <a:xfrm>
            <a:off x="8291885" y="1490117"/>
            <a:ext cx="3497624" cy="18670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3" name="Text Placeholder 12">
            <a:extLst>
              <a:ext uri="{FF2B5EF4-FFF2-40B4-BE49-F238E27FC236}">
                <a16:creationId xmlns:a16="http://schemas.microsoft.com/office/drawing/2014/main" id="{4A41E099-C2C4-CD0B-F2F2-4F2ED4C55613}"/>
              </a:ext>
            </a:extLst>
          </p:cNvPr>
          <p:cNvSpPr txBox="1">
            <a:spLocks/>
          </p:cNvSpPr>
          <p:nvPr/>
        </p:nvSpPr>
        <p:spPr>
          <a:xfrm>
            <a:off x="8526770" y="2232068"/>
            <a:ext cx="3056204" cy="1015518"/>
          </a:xfrm>
          <a:prstGeom prst="rect">
            <a:avLst/>
          </a:prstGeom>
        </p:spPr>
        <p:txBody>
          <a:bodyPr anchor="t">
            <a:normAutofit/>
          </a:bodyPr>
          <a:lstStyle>
            <a:lvl1pPr marL="0" indent="0" algn="ctr" defTabSz="457200" rtl="0" eaLnBrk="1" latinLnBrk="0" hangingPunct="1">
              <a:lnSpc>
                <a:spcPct val="100000"/>
              </a:lnSpc>
              <a:spcBef>
                <a:spcPts val="0"/>
              </a:spcBef>
              <a:spcAft>
                <a:spcPts val="0"/>
              </a:spcAft>
              <a:buClr>
                <a:schemeClr val="tx1">
                  <a:lumMod val="50000"/>
                  <a:lumOff val="50000"/>
                </a:schemeClr>
              </a:buClr>
              <a:buSzPct val="80000"/>
              <a:buFont typeface="Wingdings" panose="05000000000000000000" pitchFamily="2" charset="2"/>
              <a:buNone/>
              <a:defRPr lang="en-US" sz="1600" b="0" kern="1200" noProof="0">
                <a:solidFill>
                  <a:srgbClr val="000000"/>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r>
              <a:rPr kumimoji="0" lang="en-US" sz="1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Quality ratings</a:t>
            </a:r>
          </a:p>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endPar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Posted by the federal government</a:t>
            </a:r>
          </a:p>
        </p:txBody>
      </p:sp>
      <p:sp>
        <p:nvSpPr>
          <p:cNvPr id="14" name="Text Placeholder 12">
            <a:extLst>
              <a:ext uri="{FF2B5EF4-FFF2-40B4-BE49-F238E27FC236}">
                <a16:creationId xmlns:a16="http://schemas.microsoft.com/office/drawing/2014/main" id="{F4E96C7F-D0D4-943B-49A7-9679AE7C792F}"/>
              </a:ext>
            </a:extLst>
          </p:cNvPr>
          <p:cNvSpPr txBox="1">
            <a:spLocks/>
          </p:cNvSpPr>
          <p:nvPr/>
        </p:nvSpPr>
        <p:spPr>
          <a:xfrm>
            <a:off x="8349951" y="1730699"/>
            <a:ext cx="3453733" cy="501369"/>
          </a:xfrm>
          <a:prstGeom prst="rect">
            <a:avLst/>
          </a:prstGeom>
        </p:spPr>
        <p:txBody>
          <a:bodyPr anchor="b">
            <a:noAutofit/>
          </a:bodyPr>
          <a:lstStyle>
            <a:lvl1pPr marL="0" indent="0" algn="ctr" defTabSz="457200" rtl="0" eaLnBrk="1" latinLnBrk="0" hangingPunct="1">
              <a:lnSpc>
                <a:spcPct val="100000"/>
              </a:lnSpc>
              <a:spcBef>
                <a:spcPts val="1000"/>
              </a:spcBef>
              <a:spcAft>
                <a:spcPts val="0"/>
              </a:spcAft>
              <a:buClr>
                <a:schemeClr val="tx1">
                  <a:lumMod val="50000"/>
                  <a:lumOff val="50000"/>
                </a:schemeClr>
              </a:buClr>
              <a:buSzPct val="80000"/>
              <a:buFont typeface="Wingdings" panose="05000000000000000000" pitchFamily="2" charset="2"/>
              <a:buNone/>
              <a:defRPr lang="en-US" sz="1400" b="0" kern="1200" noProof="0">
                <a:solidFill>
                  <a:schemeClr val="accent1"/>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prstClr val="black">
                  <a:lumMod val="50000"/>
                  <a:lumOff val="50000"/>
                </a:prstClr>
              </a:buClr>
              <a:buSzPct val="80000"/>
              <a:buFont typeface="Wingdings" panose="05000000000000000000" pitchFamily="2" charset="2"/>
              <a:buNone/>
              <a:tabLst/>
              <a:defRPr/>
            </a:pPr>
            <a:r>
              <a:rPr kumimoji="0" lang="en-US" sz="2000" b="1" i="0" u="none" strike="noStrike" kern="1200" cap="none" spc="0" normalizeH="0" baseline="0" noProof="0" dirty="0">
                <a:ln>
                  <a:noFill/>
                </a:ln>
                <a:solidFill>
                  <a:srgbClr val="FE9103"/>
                </a:solidFill>
                <a:effectLst/>
                <a:uLnTx/>
                <a:uFillTx/>
                <a:latin typeface="Open Sans" panose="020B0606030504020204" pitchFamily="34" charset="0"/>
                <a:ea typeface="Open Sans" panose="020B0606030504020204" pitchFamily="34" charset="0"/>
                <a:cs typeface="Open Sans" panose="020B0606030504020204" pitchFamily="34" charset="0"/>
              </a:rPr>
              <a:t>CMS Hospital Star Rating</a:t>
            </a:r>
          </a:p>
        </p:txBody>
      </p:sp>
      <p:sp>
        <p:nvSpPr>
          <p:cNvPr id="15" name="Rectangle 14">
            <a:extLst>
              <a:ext uri="{FF2B5EF4-FFF2-40B4-BE49-F238E27FC236}">
                <a16:creationId xmlns:a16="http://schemas.microsoft.com/office/drawing/2014/main" id="{8CE427D6-D843-7FEA-EAD7-3597B6E327FC}"/>
              </a:ext>
            </a:extLst>
          </p:cNvPr>
          <p:cNvSpPr/>
          <p:nvPr/>
        </p:nvSpPr>
        <p:spPr>
          <a:xfrm>
            <a:off x="912938" y="3689849"/>
            <a:ext cx="3497624" cy="18670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6" name="Text Placeholder 12">
            <a:extLst>
              <a:ext uri="{FF2B5EF4-FFF2-40B4-BE49-F238E27FC236}">
                <a16:creationId xmlns:a16="http://schemas.microsoft.com/office/drawing/2014/main" id="{3D72875C-42B2-A3FB-92B3-049F10F7C24B}"/>
              </a:ext>
            </a:extLst>
          </p:cNvPr>
          <p:cNvSpPr txBox="1">
            <a:spLocks/>
          </p:cNvSpPr>
          <p:nvPr/>
        </p:nvSpPr>
        <p:spPr>
          <a:xfrm>
            <a:off x="1142604" y="4253186"/>
            <a:ext cx="2905841" cy="1203953"/>
          </a:xfrm>
          <a:prstGeom prst="rect">
            <a:avLst/>
          </a:prstGeom>
        </p:spPr>
        <p:txBody>
          <a:bodyPr anchor="t">
            <a:normAutofit lnSpcReduction="10000"/>
          </a:bodyPr>
          <a:lstStyle>
            <a:lvl1pPr marL="0" indent="0" algn="ctr" defTabSz="457200" rtl="0" eaLnBrk="1" latinLnBrk="0" hangingPunct="1">
              <a:lnSpc>
                <a:spcPct val="100000"/>
              </a:lnSpc>
              <a:spcBef>
                <a:spcPts val="0"/>
              </a:spcBef>
              <a:spcAft>
                <a:spcPts val="0"/>
              </a:spcAft>
              <a:buClr>
                <a:schemeClr val="tx1">
                  <a:lumMod val="50000"/>
                  <a:lumOff val="50000"/>
                </a:schemeClr>
              </a:buClr>
              <a:buSzPct val="80000"/>
              <a:buFont typeface="Wingdings" panose="05000000000000000000" pitchFamily="2" charset="2"/>
              <a:buNone/>
              <a:defRPr lang="en-US" sz="1600" b="0" kern="1200" noProof="0">
                <a:solidFill>
                  <a:srgbClr val="000000"/>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r>
              <a:rPr kumimoji="0" lang="en-US" sz="19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Prices posted by payer </a:t>
            </a:r>
          </a:p>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endPar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Hospitals’ own websites aggregated by Turquoise Health into clinical categories</a:t>
            </a:r>
          </a:p>
        </p:txBody>
      </p:sp>
      <p:sp>
        <p:nvSpPr>
          <p:cNvPr id="17" name="Text Placeholder 12">
            <a:extLst>
              <a:ext uri="{FF2B5EF4-FFF2-40B4-BE49-F238E27FC236}">
                <a16:creationId xmlns:a16="http://schemas.microsoft.com/office/drawing/2014/main" id="{58EF9624-18DF-99A3-D508-327F64C36748}"/>
              </a:ext>
            </a:extLst>
          </p:cNvPr>
          <p:cNvSpPr txBox="1">
            <a:spLocks/>
          </p:cNvSpPr>
          <p:nvPr/>
        </p:nvSpPr>
        <p:spPr>
          <a:xfrm>
            <a:off x="991143" y="3771076"/>
            <a:ext cx="3219754" cy="477447"/>
          </a:xfrm>
          <a:prstGeom prst="rect">
            <a:avLst/>
          </a:prstGeom>
        </p:spPr>
        <p:txBody>
          <a:bodyPr anchor="b">
            <a:noAutofit/>
          </a:bodyPr>
          <a:lstStyle>
            <a:lvl1pPr marL="0" indent="0" algn="ctr" defTabSz="457200" rtl="0" eaLnBrk="1" latinLnBrk="0" hangingPunct="1">
              <a:lnSpc>
                <a:spcPct val="100000"/>
              </a:lnSpc>
              <a:spcBef>
                <a:spcPts val="1000"/>
              </a:spcBef>
              <a:spcAft>
                <a:spcPts val="0"/>
              </a:spcAft>
              <a:buClr>
                <a:schemeClr val="tx1">
                  <a:lumMod val="50000"/>
                  <a:lumOff val="50000"/>
                </a:schemeClr>
              </a:buClr>
              <a:buSzPct val="80000"/>
              <a:buFont typeface="Wingdings" panose="05000000000000000000" pitchFamily="2" charset="2"/>
              <a:buNone/>
              <a:defRPr lang="en-US" sz="1400" b="0" kern="1200" noProof="0">
                <a:solidFill>
                  <a:schemeClr val="accent1"/>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prstClr val="black">
                  <a:lumMod val="50000"/>
                  <a:lumOff val="50000"/>
                </a:prstClr>
              </a:buClr>
              <a:buSzPct val="80000"/>
              <a:buFont typeface="Wingdings" panose="05000000000000000000" pitchFamily="2" charset="2"/>
              <a:buNone/>
              <a:tabLst/>
              <a:defRPr/>
            </a:pPr>
            <a:r>
              <a:rPr kumimoji="0" lang="en-US" sz="2000" b="1" i="0" u="none" strike="noStrike" kern="1200" cap="none" spc="0" normalizeH="0" baseline="0" noProof="0" dirty="0">
                <a:ln>
                  <a:noFill/>
                </a:ln>
                <a:solidFill>
                  <a:srgbClr val="1186B3"/>
                </a:solidFill>
                <a:effectLst/>
                <a:uLnTx/>
                <a:uFillTx/>
                <a:latin typeface="Open Sans" panose="020B0606030504020204" pitchFamily="34" charset="0"/>
                <a:ea typeface="Open Sans" panose="020B0606030504020204" pitchFamily="34" charset="0"/>
                <a:cs typeface="Open Sans" panose="020B0606030504020204" pitchFamily="34" charset="0"/>
              </a:rPr>
              <a:t>Turquoise Health</a:t>
            </a:r>
          </a:p>
        </p:txBody>
      </p:sp>
      <p:sp>
        <p:nvSpPr>
          <p:cNvPr id="18" name="Rectangle 17">
            <a:extLst>
              <a:ext uri="{FF2B5EF4-FFF2-40B4-BE49-F238E27FC236}">
                <a16:creationId xmlns:a16="http://schemas.microsoft.com/office/drawing/2014/main" id="{23A90DF8-75B9-66CF-F449-C6DB454D4B0F}"/>
              </a:ext>
            </a:extLst>
          </p:cNvPr>
          <p:cNvSpPr/>
          <p:nvPr/>
        </p:nvSpPr>
        <p:spPr>
          <a:xfrm>
            <a:off x="4587934" y="3689849"/>
            <a:ext cx="3497624" cy="18670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9" name="Text Placeholder 12">
            <a:extLst>
              <a:ext uri="{FF2B5EF4-FFF2-40B4-BE49-F238E27FC236}">
                <a16:creationId xmlns:a16="http://schemas.microsoft.com/office/drawing/2014/main" id="{92BC2BD0-86A0-5DE1-6BD1-D1EC91918E9D}"/>
              </a:ext>
            </a:extLst>
          </p:cNvPr>
          <p:cNvSpPr txBox="1">
            <a:spLocks/>
          </p:cNvSpPr>
          <p:nvPr/>
        </p:nvSpPr>
        <p:spPr>
          <a:xfrm>
            <a:off x="4958456" y="4533231"/>
            <a:ext cx="2905841" cy="796988"/>
          </a:xfrm>
          <a:prstGeom prst="rect">
            <a:avLst/>
          </a:prstGeom>
        </p:spPr>
        <p:txBody>
          <a:bodyPr anchor="t">
            <a:normAutofit/>
          </a:bodyPr>
          <a:lstStyle>
            <a:lvl1pPr marL="0" indent="0" algn="ctr" defTabSz="457200" rtl="0" eaLnBrk="1" latinLnBrk="0" hangingPunct="1">
              <a:lnSpc>
                <a:spcPct val="100000"/>
              </a:lnSpc>
              <a:spcBef>
                <a:spcPts val="0"/>
              </a:spcBef>
              <a:spcAft>
                <a:spcPts val="0"/>
              </a:spcAft>
              <a:buClr>
                <a:schemeClr val="tx1">
                  <a:lumMod val="50000"/>
                  <a:lumOff val="50000"/>
                </a:schemeClr>
              </a:buClr>
              <a:buSzPct val="80000"/>
              <a:buFont typeface="Wingdings" panose="05000000000000000000" pitchFamily="2" charset="2"/>
              <a:buNone/>
              <a:defRPr lang="en-US" sz="1600" b="0" kern="1200" noProof="0">
                <a:solidFill>
                  <a:srgbClr val="000000"/>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r>
              <a:rPr kumimoji="0" lang="en-US" sz="18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Quality ratings </a:t>
            </a:r>
          </a:p>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endPar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100000"/>
              </a:lnSpc>
              <a:spcBef>
                <a:spcPts val="0"/>
              </a:spcBef>
              <a:spcAft>
                <a:spcPts val="0"/>
              </a:spcAft>
              <a:buClr>
                <a:prstClr val="black">
                  <a:lumMod val="50000"/>
                  <a:lumOff val="50000"/>
                </a:prstClr>
              </a:buClr>
              <a:buSzPct val="8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Determined by Quantros</a:t>
            </a:r>
          </a:p>
        </p:txBody>
      </p:sp>
      <p:sp>
        <p:nvSpPr>
          <p:cNvPr id="20" name="Text Placeholder 12">
            <a:extLst>
              <a:ext uri="{FF2B5EF4-FFF2-40B4-BE49-F238E27FC236}">
                <a16:creationId xmlns:a16="http://schemas.microsoft.com/office/drawing/2014/main" id="{4408C6BF-71B7-DAA8-DB0E-A7525819B750}"/>
              </a:ext>
            </a:extLst>
          </p:cNvPr>
          <p:cNvSpPr txBox="1">
            <a:spLocks/>
          </p:cNvSpPr>
          <p:nvPr/>
        </p:nvSpPr>
        <p:spPr>
          <a:xfrm>
            <a:off x="4952962" y="4118873"/>
            <a:ext cx="2905841" cy="501369"/>
          </a:xfrm>
          <a:prstGeom prst="rect">
            <a:avLst/>
          </a:prstGeom>
        </p:spPr>
        <p:txBody>
          <a:bodyPr anchor="b">
            <a:noAutofit/>
          </a:bodyPr>
          <a:lstStyle>
            <a:lvl1pPr marL="0" indent="0" algn="ctr" defTabSz="457200" rtl="0" eaLnBrk="1" latinLnBrk="0" hangingPunct="1">
              <a:lnSpc>
                <a:spcPct val="100000"/>
              </a:lnSpc>
              <a:spcBef>
                <a:spcPts val="1000"/>
              </a:spcBef>
              <a:spcAft>
                <a:spcPts val="0"/>
              </a:spcAft>
              <a:buClr>
                <a:schemeClr val="tx1">
                  <a:lumMod val="50000"/>
                  <a:lumOff val="50000"/>
                </a:schemeClr>
              </a:buClr>
              <a:buSzPct val="80000"/>
              <a:buFont typeface="Wingdings" panose="05000000000000000000" pitchFamily="2" charset="2"/>
              <a:buNone/>
              <a:defRPr lang="en-US" sz="1400" b="0" kern="1200" noProof="0">
                <a:solidFill>
                  <a:schemeClr val="accent1"/>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prstClr val="black">
                  <a:lumMod val="50000"/>
                  <a:lumOff val="50000"/>
                </a:prstClr>
              </a:buClr>
              <a:buSzPct val="80000"/>
              <a:buFont typeface="Wingdings" panose="05000000000000000000" pitchFamily="2" charset="2"/>
              <a:buNone/>
              <a:tabLst/>
              <a:defRPr/>
            </a:pPr>
            <a:r>
              <a:rPr kumimoji="0" lang="en-US" sz="2000" b="1" i="0" u="none" strike="noStrike" kern="1200" cap="none" spc="0" normalizeH="0" baseline="0" noProof="0" dirty="0" err="1">
                <a:ln>
                  <a:noFill/>
                </a:ln>
                <a:solidFill>
                  <a:srgbClr val="1186B3"/>
                </a:solidFill>
                <a:effectLst/>
                <a:uLnTx/>
                <a:uFillTx/>
                <a:latin typeface="Open Sans" panose="020B0606030504020204" pitchFamily="34" charset="0"/>
                <a:ea typeface="Open Sans" panose="020B0606030504020204" pitchFamily="34" charset="0"/>
                <a:cs typeface="Open Sans" panose="020B0606030504020204" pitchFamily="34" charset="0"/>
              </a:rPr>
              <a:t>Quantros</a:t>
            </a:r>
            <a:r>
              <a:rPr kumimoji="0" lang="en-US" sz="2000" b="1" i="0" u="none" strike="noStrike" kern="1200" cap="none" spc="0" normalizeH="0" baseline="0" noProof="0" dirty="0">
                <a:ln>
                  <a:noFill/>
                </a:ln>
                <a:solidFill>
                  <a:srgbClr val="1186B3"/>
                </a:solidFill>
                <a:effectLst/>
                <a:uLnTx/>
                <a:uFillTx/>
                <a:latin typeface="Open Sans" panose="020B0606030504020204" pitchFamily="34" charset="0"/>
                <a:ea typeface="Open Sans" panose="020B0606030504020204" pitchFamily="34" charset="0"/>
                <a:cs typeface="Open Sans" panose="020B0606030504020204" pitchFamily="34" charset="0"/>
              </a:rPr>
              <a:t>/Healthcare Bluebook</a:t>
            </a:r>
          </a:p>
        </p:txBody>
      </p:sp>
      <p:pic>
        <p:nvPicPr>
          <p:cNvPr id="21" name="Picture 20" descr="A picture containing icon&#10;&#10;Description automatically generated">
            <a:extLst>
              <a:ext uri="{FF2B5EF4-FFF2-40B4-BE49-F238E27FC236}">
                <a16:creationId xmlns:a16="http://schemas.microsoft.com/office/drawing/2014/main" id="{71869727-5C95-1811-0F07-15B17BEE278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49951" y="2933885"/>
            <a:ext cx="3278408" cy="3198692"/>
          </a:xfrm>
          <a:prstGeom prst="rect">
            <a:avLst/>
          </a:prstGeom>
        </p:spPr>
      </p:pic>
      <p:sp>
        <p:nvSpPr>
          <p:cNvPr id="22" name="Text Placeholder 12">
            <a:extLst>
              <a:ext uri="{FF2B5EF4-FFF2-40B4-BE49-F238E27FC236}">
                <a16:creationId xmlns:a16="http://schemas.microsoft.com/office/drawing/2014/main" id="{E2D8E7CD-2041-D601-939E-97E88DA7E785}"/>
              </a:ext>
            </a:extLst>
          </p:cNvPr>
          <p:cNvSpPr txBox="1">
            <a:spLocks/>
          </p:cNvSpPr>
          <p:nvPr/>
        </p:nvSpPr>
        <p:spPr>
          <a:xfrm rot="16200000">
            <a:off x="-214438" y="2281092"/>
            <a:ext cx="1867037" cy="372102"/>
          </a:xfrm>
          <a:prstGeom prst="rect">
            <a:avLst/>
          </a:prstGeom>
          <a:solidFill>
            <a:srgbClr val="FEA61C"/>
          </a:solidFill>
        </p:spPr>
        <p:txBody>
          <a:bodyPr anchor="b">
            <a:noAutofit/>
          </a:bodyPr>
          <a:lstStyle>
            <a:lvl1pPr marL="0" indent="0" algn="ctr" defTabSz="457200" rtl="0" eaLnBrk="1" latinLnBrk="0" hangingPunct="1">
              <a:lnSpc>
                <a:spcPct val="100000"/>
              </a:lnSpc>
              <a:spcBef>
                <a:spcPts val="1000"/>
              </a:spcBef>
              <a:spcAft>
                <a:spcPts val="0"/>
              </a:spcAft>
              <a:buClr>
                <a:schemeClr val="tx1">
                  <a:lumMod val="50000"/>
                  <a:lumOff val="50000"/>
                </a:schemeClr>
              </a:buClr>
              <a:buSzPct val="80000"/>
              <a:buFont typeface="Wingdings" panose="05000000000000000000" pitchFamily="2" charset="2"/>
              <a:buNone/>
              <a:defRPr lang="en-US" sz="1400" b="0" kern="1200" noProof="0">
                <a:solidFill>
                  <a:schemeClr val="accent1"/>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prstClr val="black">
                  <a:lumMod val="50000"/>
                  <a:lumOff val="50000"/>
                </a:prstClr>
              </a:buClr>
              <a:buSzPct val="80000"/>
              <a:buFont typeface="Wingdings" panose="05000000000000000000" pitchFamily="2" charset="2"/>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PUBLIC</a:t>
            </a:r>
          </a:p>
        </p:txBody>
      </p:sp>
      <p:sp>
        <p:nvSpPr>
          <p:cNvPr id="23" name="Text Placeholder 12">
            <a:extLst>
              <a:ext uri="{FF2B5EF4-FFF2-40B4-BE49-F238E27FC236}">
                <a16:creationId xmlns:a16="http://schemas.microsoft.com/office/drawing/2014/main" id="{B60B99E5-B114-2D57-C173-3FBF8DA1E8E4}"/>
              </a:ext>
            </a:extLst>
          </p:cNvPr>
          <p:cNvSpPr txBox="1">
            <a:spLocks/>
          </p:cNvSpPr>
          <p:nvPr/>
        </p:nvSpPr>
        <p:spPr>
          <a:xfrm rot="16200000">
            <a:off x="-219937" y="4425724"/>
            <a:ext cx="1843854" cy="372104"/>
          </a:xfrm>
          <a:prstGeom prst="rect">
            <a:avLst/>
          </a:prstGeom>
          <a:solidFill>
            <a:srgbClr val="0085B2"/>
          </a:solidFill>
        </p:spPr>
        <p:txBody>
          <a:bodyPr anchor="b">
            <a:noAutofit/>
          </a:bodyPr>
          <a:lstStyle>
            <a:lvl1pPr marL="0" indent="0" algn="ctr" defTabSz="457200" rtl="0" eaLnBrk="1" latinLnBrk="0" hangingPunct="1">
              <a:lnSpc>
                <a:spcPct val="100000"/>
              </a:lnSpc>
              <a:spcBef>
                <a:spcPts val="1000"/>
              </a:spcBef>
              <a:spcAft>
                <a:spcPts val="0"/>
              </a:spcAft>
              <a:buClr>
                <a:schemeClr val="tx1">
                  <a:lumMod val="50000"/>
                  <a:lumOff val="50000"/>
                </a:schemeClr>
              </a:buClr>
              <a:buSzPct val="80000"/>
              <a:buFont typeface="Wingdings" panose="05000000000000000000" pitchFamily="2" charset="2"/>
              <a:buNone/>
              <a:defRPr lang="en-US" sz="1400" b="0" kern="1200" noProof="0">
                <a:solidFill>
                  <a:schemeClr val="accent1"/>
                </a:solidFill>
                <a:latin typeface="Avenir Next LT Pro" panose="020B050402020202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rgbClr val="0085B2"/>
              </a:buClr>
              <a:buSzPct val="80000"/>
              <a:buFont typeface="Courier New" panose="02070309020205020404" pitchFamily="49" charset="0"/>
              <a:buChar char="o"/>
              <a:defRPr lang="en-US" sz="1800" kern="1200" noProof="0" dirty="0" smtClean="0">
                <a:solidFill>
                  <a:schemeClr val="tx1"/>
                </a:solidFill>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ts val="1000"/>
              </a:spcBef>
              <a:spcAft>
                <a:spcPts val="0"/>
              </a:spcAft>
              <a:buClr>
                <a:srgbClr val="0085B2"/>
              </a:buClr>
              <a:buSzPct val="80000"/>
              <a:buFont typeface="Cambria" panose="02040503050406030204" pitchFamily="18" charset="0"/>
              <a:buChar char="―"/>
              <a:defRPr lang="en-US" sz="1600" kern="1200" noProof="0" dirty="0" smtClean="0">
                <a:solidFill>
                  <a:schemeClr val="tx1"/>
                </a:solidFill>
                <a:latin typeface="Calibri" panose="020F0502020204030204" pitchFamily="34" charset="0"/>
                <a:ea typeface="+mn-ea"/>
                <a:cs typeface="Calibri" panose="020F0502020204030204" pitchFamily="34" charset="0"/>
              </a:defRPr>
            </a:lvl3pPr>
            <a:lvl4pPr marL="1143000" indent="-228600" algn="l" defTabSz="457200" rtl="0" eaLnBrk="1" latinLnBrk="0" hangingPunct="1">
              <a:spcBef>
                <a:spcPts val="1000"/>
              </a:spcBef>
              <a:spcAft>
                <a:spcPts val="0"/>
              </a:spcAft>
              <a:buClr>
                <a:srgbClr val="0085B2"/>
              </a:buClr>
              <a:buSzPct val="80000"/>
              <a:buFont typeface="Arial" panose="020B0604020202020204" pitchFamily="34" charset="0"/>
              <a:buChar char="•"/>
              <a:defRPr lang="en-US" sz="1400" kern="1200" noProof="0" dirty="0" smtClean="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panose="05000000000000000000" pitchFamily="2" charset="2"/>
              <a:buChar char="Ø"/>
              <a:defRPr lang="en-US" sz="1400" kern="1200" noProof="0" dirty="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prstClr val="black">
                  <a:lumMod val="50000"/>
                  <a:lumOff val="50000"/>
                </a:prstClr>
              </a:buClr>
              <a:buSzPct val="80000"/>
              <a:buFont typeface="Wingdings" panose="05000000000000000000" pitchFamily="2" charset="2"/>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PROPRIETARY</a:t>
            </a:r>
          </a:p>
        </p:txBody>
      </p:sp>
    </p:spTree>
    <p:extLst>
      <p:ext uri="{BB962C8B-B14F-4D97-AF65-F5344CB8AC3E}">
        <p14:creationId xmlns:p14="http://schemas.microsoft.com/office/powerpoint/2010/main" val="1747382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28BC58-AEE3-D973-5AE5-6B75D10019B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0218C05-AFA9-EC21-5970-A8B7BE2441D6}"/>
              </a:ext>
            </a:extLst>
          </p:cNvPr>
          <p:cNvPicPr>
            <a:picLocks noChangeAspect="1"/>
          </p:cNvPicPr>
          <p:nvPr/>
        </p:nvPicPr>
        <p:blipFill>
          <a:blip r:embed="rId2"/>
          <a:stretch>
            <a:fillRect/>
          </a:stretch>
        </p:blipFill>
        <p:spPr>
          <a:xfrm>
            <a:off x="401935" y="376449"/>
            <a:ext cx="4944726" cy="2492355"/>
          </a:xfrm>
          <a:prstGeom prst="rect">
            <a:avLst/>
          </a:prstGeom>
          <a:ln>
            <a:solidFill>
              <a:schemeClr val="accent1"/>
            </a:solidFill>
          </a:ln>
        </p:spPr>
      </p:pic>
      <p:pic>
        <p:nvPicPr>
          <p:cNvPr id="10" name="Picture 9">
            <a:extLst>
              <a:ext uri="{FF2B5EF4-FFF2-40B4-BE49-F238E27FC236}">
                <a16:creationId xmlns:a16="http://schemas.microsoft.com/office/drawing/2014/main" id="{D55981A2-82E9-BEC4-9836-36793567A9E5}"/>
              </a:ext>
            </a:extLst>
          </p:cNvPr>
          <p:cNvPicPr>
            <a:picLocks noChangeAspect="1"/>
          </p:cNvPicPr>
          <p:nvPr/>
        </p:nvPicPr>
        <p:blipFill>
          <a:blip r:embed="rId3"/>
          <a:stretch>
            <a:fillRect/>
          </a:stretch>
        </p:blipFill>
        <p:spPr>
          <a:xfrm>
            <a:off x="5471327" y="2191768"/>
            <a:ext cx="6536454" cy="2144210"/>
          </a:xfrm>
          <a:prstGeom prst="rect">
            <a:avLst/>
          </a:prstGeom>
          <a:ln>
            <a:solidFill>
              <a:schemeClr val="accent1"/>
            </a:solidFill>
          </a:ln>
        </p:spPr>
      </p:pic>
      <p:pic>
        <p:nvPicPr>
          <p:cNvPr id="12" name="Picture 11">
            <a:extLst>
              <a:ext uri="{FF2B5EF4-FFF2-40B4-BE49-F238E27FC236}">
                <a16:creationId xmlns:a16="http://schemas.microsoft.com/office/drawing/2014/main" id="{016A72DA-66E4-AE45-1D72-D06B414646D9}"/>
              </a:ext>
            </a:extLst>
          </p:cNvPr>
          <p:cNvPicPr>
            <a:picLocks noChangeAspect="1"/>
          </p:cNvPicPr>
          <p:nvPr/>
        </p:nvPicPr>
        <p:blipFill>
          <a:blip r:embed="rId4"/>
          <a:stretch>
            <a:fillRect/>
          </a:stretch>
        </p:blipFill>
        <p:spPr>
          <a:xfrm>
            <a:off x="6161480" y="166643"/>
            <a:ext cx="5346661" cy="1834603"/>
          </a:xfrm>
          <a:prstGeom prst="rect">
            <a:avLst/>
          </a:prstGeom>
          <a:ln>
            <a:solidFill>
              <a:schemeClr val="accent1"/>
            </a:solidFill>
          </a:ln>
        </p:spPr>
      </p:pic>
      <p:pic>
        <p:nvPicPr>
          <p:cNvPr id="3" name="Picture 2">
            <a:extLst>
              <a:ext uri="{FF2B5EF4-FFF2-40B4-BE49-F238E27FC236}">
                <a16:creationId xmlns:a16="http://schemas.microsoft.com/office/drawing/2014/main" id="{1DEE3EAB-4609-1030-6547-650CAD2BD75E}"/>
              </a:ext>
            </a:extLst>
          </p:cNvPr>
          <p:cNvPicPr>
            <a:picLocks noChangeAspect="1"/>
          </p:cNvPicPr>
          <p:nvPr/>
        </p:nvPicPr>
        <p:blipFill>
          <a:blip r:embed="rId5"/>
          <a:stretch>
            <a:fillRect/>
          </a:stretch>
        </p:blipFill>
        <p:spPr>
          <a:xfrm>
            <a:off x="4008038" y="4591757"/>
            <a:ext cx="7647333" cy="1608201"/>
          </a:xfrm>
          <a:prstGeom prst="rect">
            <a:avLst/>
          </a:prstGeom>
          <a:ln>
            <a:solidFill>
              <a:schemeClr val="accent1"/>
            </a:solidFill>
          </a:ln>
        </p:spPr>
      </p:pic>
      <p:pic>
        <p:nvPicPr>
          <p:cNvPr id="6" name="Picture 5">
            <a:extLst>
              <a:ext uri="{FF2B5EF4-FFF2-40B4-BE49-F238E27FC236}">
                <a16:creationId xmlns:a16="http://schemas.microsoft.com/office/drawing/2014/main" id="{887402AB-7830-1538-7F37-0F5B253F07B8}"/>
              </a:ext>
            </a:extLst>
          </p:cNvPr>
          <p:cNvPicPr>
            <a:picLocks noChangeAspect="1"/>
          </p:cNvPicPr>
          <p:nvPr/>
        </p:nvPicPr>
        <p:blipFill>
          <a:blip r:embed="rId6"/>
          <a:stretch>
            <a:fillRect/>
          </a:stretch>
        </p:blipFill>
        <p:spPr>
          <a:xfrm>
            <a:off x="401935" y="2983135"/>
            <a:ext cx="4635353" cy="1494291"/>
          </a:xfrm>
          <a:prstGeom prst="rect">
            <a:avLst/>
          </a:prstGeom>
          <a:ln>
            <a:solidFill>
              <a:schemeClr val="accent1"/>
            </a:solidFill>
          </a:ln>
        </p:spPr>
      </p:pic>
    </p:spTree>
    <p:extLst>
      <p:ext uri="{BB962C8B-B14F-4D97-AF65-F5344CB8AC3E}">
        <p14:creationId xmlns:p14="http://schemas.microsoft.com/office/powerpoint/2010/main" val="3517575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3BFEFA-395F-1803-C248-331BB35795C0}"/>
              </a:ext>
            </a:extLst>
          </p:cNvPr>
          <p:cNvSpPr>
            <a:spLocks noGrp="1"/>
          </p:cNvSpPr>
          <p:nvPr>
            <p:ph idx="1"/>
          </p:nvPr>
        </p:nvSpPr>
        <p:spPr>
          <a:xfrm>
            <a:off x="513772" y="3028950"/>
            <a:ext cx="5720907" cy="2189760"/>
          </a:xfrm>
        </p:spPr>
        <p:txBody>
          <a:bodyPr/>
          <a:lstStyle/>
          <a:p>
            <a:pPr marL="0" indent="0">
              <a:buNone/>
            </a:pPr>
            <a:r>
              <a:rPr lang="en-US" b="1" dirty="0"/>
              <a:t>Location:</a:t>
            </a:r>
            <a:r>
              <a:rPr lang="en-US" dirty="0"/>
              <a:t> Indiana Landmarks Center</a:t>
            </a:r>
          </a:p>
          <a:p>
            <a:pPr marL="0" indent="0">
              <a:buNone/>
            </a:pPr>
            <a:r>
              <a:rPr lang="en-US" b="1" dirty="0"/>
              <a:t>Time: </a:t>
            </a:r>
            <a:r>
              <a:rPr lang="en-US" dirty="0"/>
              <a:t>1 – 5pm ET</a:t>
            </a:r>
          </a:p>
          <a:p>
            <a:pPr marL="0" indent="0">
              <a:buNone/>
            </a:pPr>
            <a:r>
              <a:rPr lang="en-US" dirty="0">
                <a:solidFill>
                  <a:srgbClr val="F58C01"/>
                </a:solidFill>
              </a:rPr>
              <a:t>Please come as my guest. </a:t>
            </a:r>
            <a:r>
              <a:rPr lang="en-US" dirty="0">
                <a:solidFill>
                  <a:srgbClr val="F58C01"/>
                </a:solidFill>
                <a:sym typeface="Wingdings" panose="05000000000000000000" pitchFamily="2" charset="2"/>
              </a:rPr>
              <a:t></a:t>
            </a:r>
            <a:endParaRPr lang="en-US" dirty="0">
              <a:solidFill>
                <a:srgbClr val="F58C01"/>
              </a:solidFill>
            </a:endParaRPr>
          </a:p>
          <a:p>
            <a:pPr marL="0" indent="0">
              <a:buNone/>
            </a:pPr>
            <a:endParaRPr lang="en-US" b="1" dirty="0"/>
          </a:p>
          <a:p>
            <a:pPr marL="0" indent="0">
              <a:buNone/>
            </a:pPr>
            <a:endParaRPr lang="en-US" b="1" dirty="0"/>
          </a:p>
          <a:p>
            <a:endParaRPr lang="en-US" dirty="0"/>
          </a:p>
        </p:txBody>
      </p:sp>
      <p:sp>
        <p:nvSpPr>
          <p:cNvPr id="3" name="Title 2">
            <a:extLst>
              <a:ext uri="{FF2B5EF4-FFF2-40B4-BE49-F238E27FC236}">
                <a16:creationId xmlns:a16="http://schemas.microsoft.com/office/drawing/2014/main" id="{1DBCB9D6-295C-C4A3-7F88-CBEBD2B05714}"/>
              </a:ext>
            </a:extLst>
          </p:cNvPr>
          <p:cNvSpPr>
            <a:spLocks noGrp="1"/>
          </p:cNvSpPr>
          <p:nvPr>
            <p:ph type="title"/>
          </p:nvPr>
        </p:nvSpPr>
        <p:spPr>
          <a:xfrm>
            <a:off x="513772" y="1332471"/>
            <a:ext cx="5720907" cy="789419"/>
          </a:xfrm>
        </p:spPr>
        <p:txBody>
          <a:bodyPr/>
          <a:lstStyle/>
          <a:p>
            <a:r>
              <a:rPr lang="en-US" sz="3600" u="sng" cap="none" dirty="0"/>
              <a:t>You are Invited</a:t>
            </a:r>
            <a:r>
              <a:rPr lang="en-US" sz="3600" cap="none" dirty="0"/>
              <a:t>: Upcoming Forum All-Stakeholder Meeting November </a:t>
            </a:r>
            <a:r>
              <a:rPr lang="en-US" sz="3600" dirty="0"/>
              <a:t>2</a:t>
            </a:r>
            <a:r>
              <a:rPr lang="en-US" sz="3600" baseline="30000" dirty="0"/>
              <a:t>nd</a:t>
            </a:r>
            <a:r>
              <a:rPr lang="en-US" sz="3600" dirty="0"/>
              <a:t> </a:t>
            </a:r>
          </a:p>
        </p:txBody>
      </p:sp>
      <p:pic>
        <p:nvPicPr>
          <p:cNvPr id="6" name="Picture 5">
            <a:extLst>
              <a:ext uri="{FF2B5EF4-FFF2-40B4-BE49-F238E27FC236}">
                <a16:creationId xmlns:a16="http://schemas.microsoft.com/office/drawing/2014/main" id="{45341F0A-6673-BF15-012A-E46573872832}"/>
              </a:ext>
            </a:extLst>
          </p:cNvPr>
          <p:cNvPicPr>
            <a:picLocks noChangeAspect="1"/>
          </p:cNvPicPr>
          <p:nvPr/>
        </p:nvPicPr>
        <p:blipFill>
          <a:blip r:embed="rId2"/>
          <a:stretch>
            <a:fillRect/>
          </a:stretch>
        </p:blipFill>
        <p:spPr>
          <a:xfrm>
            <a:off x="6546851" y="146596"/>
            <a:ext cx="5408736" cy="6564807"/>
          </a:xfrm>
          <a:prstGeom prst="rect">
            <a:avLst/>
          </a:prstGeom>
        </p:spPr>
      </p:pic>
    </p:spTree>
    <p:extLst>
      <p:ext uri="{BB962C8B-B14F-4D97-AF65-F5344CB8AC3E}">
        <p14:creationId xmlns:p14="http://schemas.microsoft.com/office/powerpoint/2010/main" val="402430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D190F3-AD30-6F55-B68E-1C27B36A788A}"/>
              </a:ext>
            </a:extLst>
          </p:cNvPr>
          <p:cNvSpPr>
            <a:spLocks noGrp="1"/>
          </p:cNvSpPr>
          <p:nvPr>
            <p:ph type="title"/>
          </p:nvPr>
        </p:nvSpPr>
        <p:spPr>
          <a:xfrm>
            <a:off x="520700" y="151162"/>
            <a:ext cx="11150600" cy="491933"/>
          </a:xfrm>
        </p:spPr>
        <p:txBody>
          <a:bodyPr/>
          <a:lstStyle/>
          <a:p>
            <a:r>
              <a:rPr lang="en-US" cap="none" dirty="0"/>
              <a:t>Employers’ Forum of Indiana Members</a:t>
            </a:r>
          </a:p>
        </p:txBody>
      </p:sp>
      <p:sp>
        <p:nvSpPr>
          <p:cNvPr id="9" name="TextBox 8">
            <a:extLst>
              <a:ext uri="{FF2B5EF4-FFF2-40B4-BE49-F238E27FC236}">
                <a16:creationId xmlns:a16="http://schemas.microsoft.com/office/drawing/2014/main" id="{3A5FFDCE-8FCC-2E30-5C0B-0C049ECE60AF}"/>
              </a:ext>
            </a:extLst>
          </p:cNvPr>
          <p:cNvSpPr txBox="1"/>
          <p:nvPr/>
        </p:nvSpPr>
        <p:spPr>
          <a:xfrm>
            <a:off x="413614" y="730056"/>
            <a:ext cx="3629007" cy="6340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EC13F"/>
                </a:solidFill>
                <a:effectLst/>
                <a:uLnTx/>
                <a:uFillTx/>
                <a:latin typeface="Calibri"/>
                <a:ea typeface="+mn-ea"/>
                <a:cs typeface="+mn-cs"/>
              </a:rPr>
              <a:t>Individual Members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Allison Transmission*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American Health Network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Anthem BCBS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ApexBenefits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Apollo Pain Center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Ashley Industrial Molding*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Barnes &amp; Thornburg*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Cameron Memorial Community Hospital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Capital RX (affiliate member)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Carrum Health (affiliate member)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Central Noble Schools*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Certus Management Group</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Chris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Magiera</a:t>
            </a:r>
            <a:r>
              <a:rPr kumimoji="0" lang="en-US" sz="1400" b="0" i="0" u="none" strike="noStrike" kern="1200" cap="none" spc="0" normalizeH="0" baseline="0" noProof="0" dirty="0">
                <a:ln>
                  <a:noFill/>
                </a:ln>
                <a:solidFill>
                  <a:prstClr val="black"/>
                </a:solidFill>
                <a:effectLst/>
                <a:uLnTx/>
                <a:uFillTx/>
                <a:latin typeface="Calibri"/>
                <a:ea typeface="+mn-ea"/>
                <a:cs typeface="+mn-cs"/>
              </a:rPr>
              <a:t>, MD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Clear Healthcare Advocacy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Conner Insurance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Cummins*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err="1">
                <a:ln>
                  <a:noFill/>
                </a:ln>
                <a:solidFill>
                  <a:srgbClr val="AB256C"/>
                </a:solidFill>
                <a:effectLst/>
                <a:uLnTx/>
                <a:uFillTx/>
                <a:latin typeface="Calibri"/>
                <a:ea typeface="+mn-ea"/>
                <a:cs typeface="+mn-cs"/>
              </a:rPr>
              <a:t>Danzer</a:t>
            </a:r>
            <a:r>
              <a:rPr kumimoji="0" lang="en-US" sz="1400" b="0" i="0" u="none" strike="noStrike" kern="1200" cap="none" spc="0" normalizeH="0" baseline="0" noProof="0" dirty="0">
                <a:ln>
                  <a:noFill/>
                </a:ln>
                <a:solidFill>
                  <a:srgbClr val="AB256C"/>
                </a:solidFill>
                <a:effectLst/>
                <a:uLnTx/>
                <a:uFillTx/>
                <a:latin typeface="Calibri"/>
                <a:ea typeface="+mn-ea"/>
                <a:cs typeface="+mn-cs"/>
              </a:rPr>
              <a:t> Veneer Americas, Inc*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Deaconess Hospital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Delta Dental of Indiana (affiliate member)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Eli Lilly and Co.*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Encore Health Network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Eskenazi</a:t>
            </a:r>
            <a:r>
              <a:rPr kumimoji="0" lang="en-US" sz="1400" b="0" i="0" u="none" strike="noStrike" kern="1200" cap="none" spc="0" normalizeH="0" baseline="0" noProof="0" dirty="0">
                <a:ln>
                  <a:noFill/>
                </a:ln>
                <a:solidFill>
                  <a:prstClr val="black"/>
                </a:solidFill>
                <a:effectLst/>
                <a:uLnTx/>
                <a:uFillTx/>
                <a:latin typeface="Calibri"/>
                <a:ea typeface="+mn-ea"/>
                <a:cs typeface="+mn-cs"/>
              </a:rPr>
              <a:t> Health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Everside</a:t>
            </a:r>
            <a:r>
              <a:rPr kumimoji="0" lang="en-US" sz="1400" b="0" i="0" u="none" strike="noStrike" kern="1200" cap="none" spc="0" normalizeH="0" baseline="0" noProof="0" dirty="0">
                <a:ln>
                  <a:noFill/>
                </a:ln>
                <a:solidFill>
                  <a:prstClr val="black"/>
                </a:solidFill>
                <a:effectLst/>
                <a:uLnTx/>
                <a:uFillTx/>
                <a:latin typeface="Calibri"/>
                <a:ea typeface="+mn-ea"/>
                <a:cs typeface="+mn-cs"/>
              </a:rPr>
              <a:t> Health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Express Scripts/Cigna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Fiat Chrysler Automobiles (</a:t>
            </a:r>
            <a:r>
              <a:rPr kumimoji="0" lang="en-US" sz="1400" b="0" i="0" u="none" strike="noStrike" kern="1200" cap="none" spc="0" normalizeH="0" baseline="0" noProof="0" dirty="0" err="1">
                <a:ln>
                  <a:noFill/>
                </a:ln>
                <a:solidFill>
                  <a:srgbClr val="AB256C"/>
                </a:solidFill>
                <a:effectLst/>
                <a:uLnTx/>
                <a:uFillTx/>
                <a:latin typeface="Calibri"/>
                <a:ea typeface="+mn-ea"/>
                <a:cs typeface="+mn-cs"/>
              </a:rPr>
              <a:t>Stellantis</a:t>
            </a:r>
            <a:r>
              <a:rPr kumimoji="0" lang="en-US" sz="1400" b="0" i="0" u="none" strike="noStrike" kern="1200" cap="none" spc="0" normalizeH="0" baseline="0" noProof="0" dirty="0">
                <a:ln>
                  <a:noFill/>
                </a:ln>
                <a:solidFill>
                  <a:srgbClr val="AB256C"/>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DF122173-F5FA-A33F-6848-1065761A046D}"/>
              </a:ext>
            </a:extLst>
          </p:cNvPr>
          <p:cNvSpPr txBox="1"/>
          <p:nvPr/>
        </p:nvSpPr>
        <p:spPr>
          <a:xfrm>
            <a:off x="3935535" y="643095"/>
            <a:ext cx="3775669" cy="63401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Fort Wayne Medical Oncology &amp; Hematology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Gibson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Goodman Campbell Brain and Spine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Gregory &amp; Appel Insurance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Haynes International*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Healthcare Options*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Hylant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Indiana Health Information Exchange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Indiana Spine Group</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Indiana State Teachers Association*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Indiana University*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Ivy Tech*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JA Benefits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LHD Benefit Advisors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Lutheran Health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Managed Health Services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Marathon Health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Merck (affiliate member)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Meridian Medical Services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Metro Plastics*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MJ Insurance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Northwest Cancer Center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Northwest Radiology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err="1">
                <a:ln>
                  <a:noFill/>
                </a:ln>
                <a:solidFill>
                  <a:srgbClr val="AB256C"/>
                </a:solidFill>
                <a:effectLst/>
                <a:uLnTx/>
                <a:uFillTx/>
                <a:latin typeface="Calibri"/>
                <a:ea typeface="+mn-ea"/>
                <a:cs typeface="+mn-cs"/>
              </a:rPr>
              <a:t>OneBridge</a:t>
            </a:r>
            <a:r>
              <a:rPr kumimoji="0" lang="en-US" sz="1400" b="0" i="0" u="none" strike="noStrike" kern="1200" cap="none" spc="0" normalizeH="0" baseline="0" noProof="0" dirty="0">
                <a:ln>
                  <a:noFill/>
                </a:ln>
                <a:solidFill>
                  <a:srgbClr val="AB256C"/>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Ortho Indy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PatientMD</a:t>
            </a:r>
            <a:r>
              <a:rPr kumimoji="0" lang="en-US" sz="1400" b="0" i="0" u="none" strike="noStrike" kern="1200" cap="none" spc="0" normalizeH="0" baseline="0" noProof="0" dirty="0">
                <a:ln>
                  <a:noFill/>
                </a:ln>
                <a:solidFill>
                  <a:prstClr val="black"/>
                </a:solidFill>
                <a:effectLst/>
                <a:uLnTx/>
                <a:uFillTx/>
                <a:latin typeface="Calibri"/>
                <a:ea typeface="+mn-ea"/>
                <a:cs typeface="+mn-cs"/>
              </a:rPr>
              <a:t> (affiliate member)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Physicians Health Plan of Northern Indiana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6"/>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Purdue University*</a:t>
            </a:r>
          </a:p>
        </p:txBody>
      </p:sp>
      <p:sp>
        <p:nvSpPr>
          <p:cNvPr id="11" name="TextBox 10">
            <a:extLst>
              <a:ext uri="{FF2B5EF4-FFF2-40B4-BE49-F238E27FC236}">
                <a16:creationId xmlns:a16="http://schemas.microsoft.com/office/drawing/2014/main" id="{03D60693-E402-C342-BBD0-4FB91821E15D}"/>
              </a:ext>
            </a:extLst>
          </p:cNvPr>
          <p:cNvSpPr txBox="1"/>
          <p:nvPr/>
        </p:nvSpPr>
        <p:spPr>
          <a:xfrm>
            <a:off x="7980470" y="643095"/>
            <a:ext cx="3856489" cy="63401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Qsource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Red Gold*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 Sutton and Associates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Roche &amp; Genentech*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Roman Catholic Archdiocese of Indianapolis*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Sacred Roots Birth &amp; Wellness Center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Sandoz (affiliate member)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Sanofi Genzyme (affiliate member)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Schweitzer Engineering Laboratories*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Shery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Roussarie</a:t>
            </a:r>
            <a:r>
              <a:rPr kumimoji="0" lang="en-US" sz="1400" b="0" i="0" u="none" strike="noStrike" kern="1200" cap="none" spc="0" normalizeH="0" baseline="0" noProof="0" dirty="0">
                <a:ln>
                  <a:noFill/>
                </a:ln>
                <a:solidFill>
                  <a:prstClr val="black"/>
                </a:solidFill>
                <a:effectLst/>
                <a:uLnTx/>
                <a:uFillTx/>
                <a:latin typeface="Calibri"/>
                <a:ea typeface="+mn-ea"/>
                <a:cs typeface="+mn-cs"/>
              </a:rPr>
              <a:t>, MHA/MBA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Suburban Health Organization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 Alliance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DeHayes</a:t>
            </a:r>
            <a:r>
              <a:rPr kumimoji="0" lang="en-US" sz="1400" b="0" i="0" u="none" strike="noStrike" kern="1200" cap="none" spc="0" normalizeH="0" baseline="0" noProof="0" dirty="0">
                <a:ln>
                  <a:noFill/>
                </a:ln>
                <a:solidFill>
                  <a:prstClr val="black"/>
                </a:solidFill>
                <a:effectLst/>
                <a:uLnTx/>
                <a:uFillTx/>
                <a:latin typeface="Calibri"/>
                <a:ea typeface="+mn-ea"/>
                <a:cs typeface="+mn-cs"/>
              </a:rPr>
              <a:t> Group</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TrueRx</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UnitedHealthcare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University of Notre Dame*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VeriVitae</a:t>
            </a:r>
            <a:r>
              <a:rPr kumimoji="0" lang="en-US" sz="1400" b="0" i="0" u="none" strike="noStrike" kern="1200" cap="none" spc="0" normalizeH="0" baseline="0" noProof="0" dirty="0">
                <a:ln>
                  <a:noFill/>
                </a:ln>
                <a:solidFill>
                  <a:prstClr val="black"/>
                </a:solidFill>
                <a:effectLst/>
                <a:uLnTx/>
                <a:uFillTx/>
                <a:latin typeface="Calibri"/>
                <a:ea typeface="+mn-ea"/>
                <a:cs typeface="+mn-cs"/>
              </a:rPr>
              <a:t> (affiliate member)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Weaver Popcorn*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5"/>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Wellbridge Surgical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7EC13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EC13F"/>
                </a:solidFill>
                <a:effectLst/>
                <a:uLnTx/>
                <a:uFillTx/>
                <a:latin typeface="Calibri"/>
                <a:ea typeface="+mn-ea"/>
                <a:cs typeface="+mn-cs"/>
              </a:rPr>
              <a:t>Group Members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4"/>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American Physical Therapy Association, Indiana Chapter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4"/>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Bartholomew Consolidated School Corp*</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4"/>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Fort Wayne Community School Corporation*</a:t>
            </a:r>
            <a:r>
              <a:rPr kumimoji="0" lang="en-US" sz="1400" b="0" i="0" u="none" strike="noStrike" kern="1200" cap="none" spc="0" normalizeH="0" baseline="0" noProof="0" dirty="0">
                <a:ln>
                  <a:noFill/>
                </a:ln>
                <a:solidFill>
                  <a:srgbClr val="AB256C"/>
                </a:solidFill>
                <a:effectLst/>
                <a:uLnTx/>
                <a:uFillTx/>
                <a:latin typeface="Nunito Sans" pitchFamily="2"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4"/>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Indiana Manufacturers Association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4"/>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Indiana Pharmacists Association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4"/>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Patoka Valley Healthcare Cooperative*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4"/>
              <a:tabLst/>
              <a:defRPr/>
            </a:pPr>
            <a:r>
              <a:rPr kumimoji="0" lang="en-US" sz="1400" b="0" i="0" u="none" strike="noStrike" kern="1200" cap="none" spc="0" normalizeH="0" baseline="0" noProof="0" dirty="0">
                <a:ln>
                  <a:noFill/>
                </a:ln>
                <a:solidFill>
                  <a:srgbClr val="AB256C"/>
                </a:solidFill>
                <a:effectLst/>
                <a:uLnTx/>
                <a:uFillTx/>
                <a:latin typeface="Calibri"/>
                <a:ea typeface="+mn-ea"/>
                <a:cs typeface="+mn-cs"/>
              </a:rPr>
              <a:t>South Central Indiana School Trust*</a:t>
            </a:r>
          </a:p>
        </p:txBody>
      </p:sp>
      <p:sp>
        <p:nvSpPr>
          <p:cNvPr id="18" name="TextBox 17">
            <a:extLst>
              <a:ext uri="{FF2B5EF4-FFF2-40B4-BE49-F238E27FC236}">
                <a16:creationId xmlns:a16="http://schemas.microsoft.com/office/drawing/2014/main" id="{1EA1A173-419F-6A65-EF6A-9234480A2C6E}"/>
              </a:ext>
            </a:extLst>
          </p:cNvPr>
          <p:cNvSpPr txBox="1"/>
          <p:nvPr/>
        </p:nvSpPr>
        <p:spPr>
          <a:xfrm>
            <a:off x="8742066" y="151162"/>
            <a:ext cx="3094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B256C"/>
                </a:solidFill>
                <a:effectLst/>
                <a:uLnTx/>
                <a:uFillTx/>
                <a:latin typeface="Calibri"/>
                <a:ea typeface="+mn-ea"/>
                <a:cs typeface="+mn-cs"/>
              </a:rPr>
              <a:t>*Executive Committee Members</a:t>
            </a:r>
          </a:p>
        </p:txBody>
      </p:sp>
      <p:sp>
        <p:nvSpPr>
          <p:cNvPr id="2" name="TextBox 1">
            <a:extLst>
              <a:ext uri="{FF2B5EF4-FFF2-40B4-BE49-F238E27FC236}">
                <a16:creationId xmlns:a16="http://schemas.microsoft.com/office/drawing/2014/main" id="{ED4F33B7-BF2E-75C2-BF38-D5B2DA819C5F}"/>
              </a:ext>
            </a:extLst>
          </p:cNvPr>
          <p:cNvSpPr txBox="1"/>
          <p:nvPr/>
        </p:nvSpPr>
        <p:spPr>
          <a:xfrm>
            <a:off x="10198677" y="412263"/>
            <a:ext cx="1411991"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Updated August 14, 2023</a:t>
            </a:r>
          </a:p>
        </p:txBody>
      </p:sp>
      <p:sp>
        <p:nvSpPr>
          <p:cNvPr id="3" name="Slide Number Placeholder 2">
            <a:extLst>
              <a:ext uri="{FF2B5EF4-FFF2-40B4-BE49-F238E27FC236}">
                <a16:creationId xmlns:a16="http://schemas.microsoft.com/office/drawing/2014/main" id="{E057682D-37C0-9C3D-BA98-22CEFDA3F04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sysClr val="windowText" lastClr="000000"/>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406702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469777" y="2729075"/>
            <a:ext cx="5722223" cy="921807"/>
          </a:xfrm>
        </p:spPr>
        <p:txBody>
          <a:bodyPr/>
          <a:lstStyle/>
          <a:p>
            <a:r>
              <a:rPr lang="en-US" sz="7200" dirty="0"/>
              <a:t>Thank you!</a:t>
            </a:r>
            <a:endParaRPr lang="en-US" sz="7200" dirty="0">
              <a:solidFill>
                <a:srgbClr val="FE9103"/>
              </a:solidFill>
            </a:endParaRPr>
          </a:p>
        </p:txBody>
      </p:sp>
      <p:sp>
        <p:nvSpPr>
          <p:cNvPr id="5" name="Subtitle 4">
            <a:extLst>
              <a:ext uri="{FF2B5EF4-FFF2-40B4-BE49-F238E27FC236}">
                <a16:creationId xmlns:a16="http://schemas.microsoft.com/office/drawing/2014/main" id="{E3C40962-BA6A-43E4-97BA-511A9B90CF41}"/>
              </a:ext>
            </a:extLst>
          </p:cNvPr>
          <p:cNvSpPr>
            <a:spLocks noGrp="1"/>
          </p:cNvSpPr>
          <p:nvPr>
            <p:ph type="subTitle" idx="1"/>
          </p:nvPr>
        </p:nvSpPr>
        <p:spPr>
          <a:xfrm>
            <a:off x="6469777" y="5350964"/>
            <a:ext cx="4965036" cy="503167"/>
          </a:xfrm>
        </p:spPr>
        <p:txBody>
          <a:bodyPr/>
          <a:lstStyle/>
          <a:p>
            <a:pPr>
              <a:lnSpc>
                <a:spcPct val="100000"/>
              </a:lnSpc>
              <a:spcBef>
                <a:spcPts val="0"/>
              </a:spcBef>
            </a:pPr>
            <a:r>
              <a:rPr lang="en-US" sz="1800" b="1" cap="none" dirty="0"/>
              <a:t>Gloria Sachdev</a:t>
            </a:r>
            <a:endParaRPr lang="en-US" sz="1800" b="1" cap="none" dirty="0">
              <a:hlinkClick r:id="rId3">
                <a:extLst>
                  <a:ext uri="{A12FA001-AC4F-418D-AE19-62706E023703}">
                    <ahyp:hlinkClr xmlns:ahyp="http://schemas.microsoft.com/office/drawing/2018/hyperlinkcolor" val="tx"/>
                  </a:ext>
                </a:extLst>
              </a:hlinkClick>
            </a:endParaRPr>
          </a:p>
          <a:p>
            <a:pPr>
              <a:lnSpc>
                <a:spcPct val="100000"/>
              </a:lnSpc>
              <a:spcBef>
                <a:spcPts val="0"/>
              </a:spcBef>
            </a:pPr>
            <a:r>
              <a:rPr lang="en-US" b="1" cap="none" dirty="0">
                <a:hlinkClick r:id="rId3">
                  <a:extLst>
                    <a:ext uri="{A12FA001-AC4F-418D-AE19-62706E023703}">
                      <ahyp:hlinkClr xmlns:ahyp="http://schemas.microsoft.com/office/drawing/2018/hyperlinkcolor" val="tx"/>
                    </a:ext>
                  </a:extLst>
                </a:hlinkClick>
              </a:rPr>
              <a:t>gloria@employersforumindiana.org</a:t>
            </a:r>
            <a:r>
              <a:rPr lang="en-US" b="1" cap="none" dirty="0"/>
              <a:t> </a:t>
            </a:r>
          </a:p>
        </p:txBody>
      </p:sp>
      <p:pic>
        <p:nvPicPr>
          <p:cNvPr id="10" name="Picture Placeholder 9" descr="Shape&#10;&#10;Description automatically generated">
            <a:extLst>
              <a:ext uri="{FF2B5EF4-FFF2-40B4-BE49-F238E27FC236}">
                <a16:creationId xmlns:a16="http://schemas.microsoft.com/office/drawing/2014/main" id="{5F4E0941-8584-1DC2-8EA4-3AEE8BF728CC}"/>
              </a:ext>
            </a:extLst>
          </p:cNvPr>
          <p:cNvPicPr>
            <a:picLocks noGrp="1" noChangeAspect="1"/>
          </p:cNvPicPr>
          <p:nvPr>
            <p:ph type="pic" sz="quarter" idx="10"/>
          </p:nvPr>
        </p:nvPicPr>
        <p:blipFill>
          <a:blip r:embed="rId4"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5478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Slide Number Placeholder 2">
            <a:extLst>
              <a:ext uri="{FF2B5EF4-FFF2-40B4-BE49-F238E27FC236}">
                <a16:creationId xmlns:a16="http://schemas.microsoft.com/office/drawing/2014/main" id="{C1395E70-3632-228F-6D07-275BF2DC300E}"/>
              </a:ext>
            </a:extLst>
          </p:cNvPr>
          <p:cNvSpPr>
            <a:spLocks noGrp="1" noChangeArrowheads="1"/>
          </p:cNvSpPr>
          <p:nvPr>
            <p:ph type="sldNum" sz="quarter" idx="4294967295"/>
          </p:nvPr>
        </p:nvSpPr>
        <p:spPr bwMode="auto">
          <a:xfrm>
            <a:off x="11896725" y="6456363"/>
            <a:ext cx="295275" cy="18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algn="ctr" rtl="0" eaLnBrk="1" fontAlgn="auto" hangingPunct="1">
              <a:spcBef>
                <a:spcPts val="0"/>
              </a:spcBef>
              <a:spcAft>
                <a:spcPts val="0"/>
              </a:spcAft>
              <a:defRPr sz="900" kern="1200" smtClean="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defRPr/>
            </a:pPr>
            <a:fld id="{08B853BA-6CC1-4657-8F85-8827CDBD02A2}" type="slidenum">
              <a:rPr lang="en-US" smtClean="0"/>
              <a:pPr fontAlgn="base">
                <a:spcBef>
                  <a:spcPct val="0"/>
                </a:spcBef>
                <a:spcAft>
                  <a:spcPct val="0"/>
                </a:spcAft>
                <a:defRPr/>
              </a:pPr>
              <a:t>31</a:t>
            </a:fld>
            <a:endParaRPr lang="en-US" altLang="en-US"/>
          </a:p>
        </p:txBody>
      </p:sp>
      <p:graphicFrame>
        <p:nvGraphicFramePr>
          <p:cNvPr id="7" name="Table 8">
            <a:extLst>
              <a:ext uri="{FF2B5EF4-FFF2-40B4-BE49-F238E27FC236}">
                <a16:creationId xmlns:a16="http://schemas.microsoft.com/office/drawing/2014/main" id="{744AC4EA-D7FD-90F3-BE08-421FC3185903}"/>
              </a:ext>
            </a:extLst>
          </p:cNvPr>
          <p:cNvGraphicFramePr>
            <a:graphicFrameLocks noGrp="1"/>
          </p:cNvGraphicFramePr>
          <p:nvPr>
            <p:extLst>
              <p:ext uri="{D42A27DB-BD31-4B8C-83A1-F6EECF244321}">
                <p14:modId xmlns:p14="http://schemas.microsoft.com/office/powerpoint/2010/main" val="1964012448"/>
              </p:ext>
            </p:extLst>
          </p:nvPr>
        </p:nvGraphicFramePr>
        <p:xfrm>
          <a:off x="238991" y="1737975"/>
          <a:ext cx="11612880" cy="2743200"/>
        </p:xfrm>
        <a:graphic>
          <a:graphicData uri="http://schemas.openxmlformats.org/drawingml/2006/table">
            <a:tbl>
              <a:tblPr firstRow="1" bandRow="1">
                <a:tableStyleId>{5C22544A-7EE6-4342-B048-85BDC9FD1C3A}</a:tableStyleId>
              </a:tblPr>
              <a:tblGrid>
                <a:gridCol w="3566160">
                  <a:extLst>
                    <a:ext uri="{9D8B030D-6E8A-4147-A177-3AD203B41FA5}">
                      <a16:colId xmlns:a16="http://schemas.microsoft.com/office/drawing/2014/main" val="1696905723"/>
                    </a:ext>
                  </a:extLst>
                </a:gridCol>
                <a:gridCol w="2011680">
                  <a:extLst>
                    <a:ext uri="{9D8B030D-6E8A-4147-A177-3AD203B41FA5}">
                      <a16:colId xmlns:a16="http://schemas.microsoft.com/office/drawing/2014/main" val="1499343608"/>
                    </a:ext>
                  </a:extLst>
                </a:gridCol>
                <a:gridCol w="2011680">
                  <a:extLst>
                    <a:ext uri="{9D8B030D-6E8A-4147-A177-3AD203B41FA5}">
                      <a16:colId xmlns:a16="http://schemas.microsoft.com/office/drawing/2014/main" val="2511358859"/>
                    </a:ext>
                  </a:extLst>
                </a:gridCol>
                <a:gridCol w="2011680">
                  <a:extLst>
                    <a:ext uri="{9D8B030D-6E8A-4147-A177-3AD203B41FA5}">
                      <a16:colId xmlns:a16="http://schemas.microsoft.com/office/drawing/2014/main" val="833742359"/>
                    </a:ext>
                  </a:extLst>
                </a:gridCol>
                <a:gridCol w="2011680">
                  <a:extLst>
                    <a:ext uri="{9D8B030D-6E8A-4147-A177-3AD203B41FA5}">
                      <a16:colId xmlns:a16="http://schemas.microsoft.com/office/drawing/2014/main" val="1419770120"/>
                    </a:ext>
                  </a:extLst>
                </a:gridCol>
              </a:tblGrid>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CMS Hospital Quality Star Rating</a:t>
                      </a:r>
                      <a:r>
                        <a:rPr lang="en-US" baseline="30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Total Facility Plus Professional</a:t>
                      </a:r>
                      <a:r>
                        <a:rPr lang="en-US" baseline="30000" dirty="0"/>
                        <a:t>2</a:t>
                      </a:r>
                      <a:r>
                        <a:rPr lang="en-US"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Total Facility</a:t>
                      </a:r>
                      <a:r>
                        <a:rPr lang="en-US" baseline="30000" dirty="0"/>
                        <a:t>2</a:t>
                      </a:r>
                      <a:r>
                        <a:rPr lang="en-US"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Total Professional</a:t>
                      </a:r>
                      <a:r>
                        <a:rPr lang="en-US" baseline="30000" dirty="0"/>
                        <a:t>2</a:t>
                      </a:r>
                      <a:r>
                        <a:rPr lang="en-US"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0610730"/>
                  </a:ext>
                </a:extLst>
              </a:tr>
              <a:tr h="457200">
                <a:tc>
                  <a:txBody>
                    <a:bodyPr/>
                    <a:lstStyle/>
                    <a:p>
                      <a:pPr algn="ctr"/>
                      <a:r>
                        <a:rPr lang="en-US" dirty="0"/>
                        <a:t>Indiana University Health West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3029146"/>
                  </a:ext>
                </a:extLst>
              </a:tr>
              <a:tr h="457200">
                <a:tc>
                  <a:txBody>
                    <a:bodyPr/>
                    <a:lstStyle/>
                    <a:p>
                      <a:pPr algn="ctr"/>
                      <a:r>
                        <a:rPr lang="en-US" dirty="0"/>
                        <a:t>Hendricks County Regional Hospital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1869812"/>
                  </a:ext>
                </a:extLst>
              </a:tr>
              <a:tr h="457200">
                <a:tc>
                  <a:txBody>
                    <a:bodyPr/>
                    <a:lstStyle/>
                    <a:p>
                      <a:pPr algn="ctr"/>
                      <a:r>
                        <a:rPr lang="en-US" dirty="0"/>
                        <a:t>Indiana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0764615"/>
                  </a:ext>
                </a:extLst>
              </a:tr>
              <a:tr h="457200">
                <a:tc>
                  <a:txBody>
                    <a:bodyPr/>
                    <a:lstStyle/>
                    <a:p>
                      <a:pPr algn="ctr"/>
                      <a:r>
                        <a:rPr lang="en-US" dirty="0"/>
                        <a:t>National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770877"/>
                  </a:ext>
                </a:extLst>
              </a:tr>
            </a:tbl>
          </a:graphicData>
        </a:graphic>
      </p:graphicFrame>
      <p:sp>
        <p:nvSpPr>
          <p:cNvPr id="9" name="TextBox 8">
            <a:extLst>
              <a:ext uri="{FF2B5EF4-FFF2-40B4-BE49-F238E27FC236}">
                <a16:creationId xmlns:a16="http://schemas.microsoft.com/office/drawing/2014/main" id="{9D340CC5-F8B7-C799-7929-D479C940CD7A}"/>
              </a:ext>
            </a:extLst>
          </p:cNvPr>
          <p:cNvSpPr txBox="1"/>
          <p:nvPr/>
        </p:nvSpPr>
        <p:spPr>
          <a:xfrm>
            <a:off x="2589645" y="4974936"/>
            <a:ext cx="6743700" cy="954107"/>
          </a:xfrm>
          <a:prstGeom prst="rect">
            <a:avLst/>
          </a:prstGeom>
          <a:noFill/>
        </p:spPr>
        <p:txBody>
          <a:bodyPr wrap="square" rtlCol="0">
            <a:spAutoFit/>
          </a:bodyPr>
          <a:lstStyle/>
          <a:p>
            <a:r>
              <a:rPr lang="en-US" sz="1400" dirty="0"/>
              <a:t>1. CMS Hospital Quality Ratings (as of July 26, 2023): </a:t>
            </a:r>
            <a:r>
              <a:rPr lang="en-US" sz="1400" dirty="0">
                <a:hlinkClick r:id="rId2"/>
              </a:rPr>
              <a:t>https://data.cms.gov/provider-data/dataset/xubh-q36u</a:t>
            </a:r>
            <a:r>
              <a:rPr lang="en-US" sz="1400" dirty="0"/>
              <a:t> </a:t>
            </a:r>
          </a:p>
          <a:p>
            <a:endParaRPr lang="en-US" sz="1400" dirty="0"/>
          </a:p>
          <a:p>
            <a:r>
              <a:rPr lang="en-US" sz="1400" dirty="0"/>
              <a:t>2. Sage Transparency: </a:t>
            </a:r>
            <a:r>
              <a:rPr lang="en-US" sz="1400" dirty="0">
                <a:hlinkClick r:id="rId3"/>
              </a:rPr>
              <a:t>https://dashboard.sagetransparency.com/</a:t>
            </a:r>
            <a:r>
              <a:rPr lang="en-US" sz="1400" dirty="0"/>
              <a:t> </a:t>
            </a:r>
          </a:p>
        </p:txBody>
      </p:sp>
    </p:spTree>
    <p:extLst>
      <p:ext uri="{BB962C8B-B14F-4D97-AF65-F5344CB8AC3E}">
        <p14:creationId xmlns:p14="http://schemas.microsoft.com/office/powerpoint/2010/main" val="2266670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0993-D905-2BD0-B65F-799BC4B6C119}"/>
              </a:ext>
            </a:extLst>
          </p:cNvPr>
          <p:cNvSpPr>
            <a:spLocks noGrp="1"/>
          </p:cNvSpPr>
          <p:nvPr>
            <p:ph type="title"/>
          </p:nvPr>
        </p:nvSpPr>
        <p:spPr/>
        <p:txBody>
          <a:bodyPr/>
          <a:lstStyle/>
          <a:p>
            <a:r>
              <a:rPr lang="en-US" dirty="0"/>
              <a:t>Questions for Thought…</a:t>
            </a:r>
          </a:p>
        </p:txBody>
      </p:sp>
      <p:sp>
        <p:nvSpPr>
          <p:cNvPr id="3" name="Content Placeholder 2">
            <a:extLst>
              <a:ext uri="{FF2B5EF4-FFF2-40B4-BE49-F238E27FC236}">
                <a16:creationId xmlns:a16="http://schemas.microsoft.com/office/drawing/2014/main" id="{E896744A-D9C2-3610-A838-D42C891DDFC4}"/>
              </a:ext>
            </a:extLst>
          </p:cNvPr>
          <p:cNvSpPr>
            <a:spLocks noGrp="1"/>
          </p:cNvSpPr>
          <p:nvPr>
            <p:ph idx="1"/>
          </p:nvPr>
        </p:nvSpPr>
        <p:spPr>
          <a:xfrm>
            <a:off x="538961" y="1825625"/>
            <a:ext cx="4531804" cy="4351338"/>
          </a:xfrm>
        </p:spPr>
        <p:txBody>
          <a:bodyPr/>
          <a:lstStyle/>
          <a:p>
            <a:pPr marL="457200" indent="-457200">
              <a:buFont typeface="+mj-lt"/>
              <a:buAutoNum type="arabicPeriod"/>
            </a:pPr>
            <a:r>
              <a:rPr lang="en-US" dirty="0"/>
              <a:t>Are your employees getting hospital care services from the best quality at the best price?</a:t>
            </a:r>
          </a:p>
          <a:p>
            <a:pPr marL="457200" indent="-457200">
              <a:buFont typeface="+mj-lt"/>
              <a:buAutoNum type="arabicPeriod"/>
            </a:pPr>
            <a:endParaRPr lang="en-US" dirty="0"/>
          </a:p>
          <a:p>
            <a:pPr marL="457200" indent="-457200">
              <a:buFont typeface="+mj-lt"/>
              <a:buAutoNum type="arabicPeriod"/>
            </a:pPr>
            <a:r>
              <a:rPr lang="en-US" dirty="0"/>
              <a:t>Do you own your healthcare claims data, understand the data, and use your data to make evidence-based purchasing decisions?</a:t>
            </a:r>
          </a:p>
        </p:txBody>
      </p:sp>
      <p:pic>
        <p:nvPicPr>
          <p:cNvPr id="7" name="Picture Placeholder 6" descr="Question mark with solid fill">
            <a:extLst>
              <a:ext uri="{FF2B5EF4-FFF2-40B4-BE49-F238E27FC236}">
                <a16:creationId xmlns:a16="http://schemas.microsoft.com/office/drawing/2014/main" id="{63FCA29B-D085-F982-4858-91CDF5A41083}"/>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a:fillRect/>
          </a:stretch>
        </p:blipFill>
        <p:spPr/>
      </p:pic>
      <p:sp>
        <p:nvSpPr>
          <p:cNvPr id="5" name="Slide Number Placeholder 4">
            <a:extLst>
              <a:ext uri="{FF2B5EF4-FFF2-40B4-BE49-F238E27FC236}">
                <a16:creationId xmlns:a16="http://schemas.microsoft.com/office/drawing/2014/main" id="{932FA3D2-1BB6-E6A3-D634-E1239AAE6D6B}"/>
              </a:ext>
            </a:extLst>
          </p:cNvPr>
          <p:cNvSpPr>
            <a:spLocks noGrp="1"/>
          </p:cNvSpPr>
          <p:nvPr>
            <p:ph type="sldNum" sz="quarter" idx="12"/>
          </p:nvPr>
        </p:nvSpPr>
        <p:spPr/>
        <p:txBody>
          <a:bodyPr/>
          <a:lstStyle/>
          <a:p>
            <a:fld id="{9EC71654-96A5-4280-94F3-931C61A9F92C}" type="slidenum">
              <a:rPr lang="en-US" smtClean="0"/>
              <a:pPr/>
              <a:t>4</a:t>
            </a:fld>
            <a:endParaRPr lang="en-US" dirty="0"/>
          </a:p>
        </p:txBody>
      </p:sp>
    </p:spTree>
    <p:extLst>
      <p:ext uri="{BB962C8B-B14F-4D97-AF65-F5344CB8AC3E}">
        <p14:creationId xmlns:p14="http://schemas.microsoft.com/office/powerpoint/2010/main" val="195203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B63A-8698-778D-6F1A-27E2EF82BC6B}"/>
              </a:ext>
            </a:extLst>
          </p:cNvPr>
          <p:cNvSpPr>
            <a:spLocks noGrp="1"/>
          </p:cNvSpPr>
          <p:nvPr>
            <p:ph type="title"/>
          </p:nvPr>
        </p:nvSpPr>
        <p:spPr/>
        <p:txBody>
          <a:bodyPr/>
          <a:lstStyle/>
          <a:p>
            <a:pPr algn="ctr"/>
            <a:r>
              <a:rPr lang="en-US" sz="2900" b="0" dirty="0"/>
              <a:t>U.S. Employees &amp; Employers are paying more for health insurance Premiums: </a:t>
            </a:r>
            <a:r>
              <a:rPr lang="en-US" sz="2900" b="0" u="sng" dirty="0"/>
              <a:t>Family</a:t>
            </a:r>
            <a:r>
              <a:rPr lang="en-US" sz="2900" b="0" dirty="0"/>
              <a:t> coverage, trend 1999-2022</a:t>
            </a:r>
          </a:p>
        </p:txBody>
      </p:sp>
      <p:sp>
        <p:nvSpPr>
          <p:cNvPr id="3" name="Slide Number Placeholder 2">
            <a:extLst>
              <a:ext uri="{FF2B5EF4-FFF2-40B4-BE49-F238E27FC236}">
                <a16:creationId xmlns:a16="http://schemas.microsoft.com/office/drawing/2014/main" id="{C086B5A3-A49D-B4B6-5C73-19DBB00E3B5D}"/>
              </a:ext>
            </a:extLst>
          </p:cNvPr>
          <p:cNvSpPr>
            <a:spLocks noGrp="1"/>
          </p:cNvSpPr>
          <p:nvPr>
            <p:ph type="sldNum" sz="quarter" idx="12"/>
          </p:nvPr>
        </p:nvSpPr>
        <p:spPr/>
        <p:txBody>
          <a:bodyPr/>
          <a:lstStyle/>
          <a:p>
            <a:fld id="{9EC71654-96A5-4280-94F3-931C61A9F92C}" type="slidenum">
              <a:rPr lang="en-US" noProof="0" smtClean="0"/>
              <a:pPr/>
              <a:t>5</a:t>
            </a:fld>
            <a:endParaRPr lang="en-US" noProof="0" dirty="0"/>
          </a:p>
        </p:txBody>
      </p:sp>
      <p:pic>
        <p:nvPicPr>
          <p:cNvPr id="6" name="Picture 5">
            <a:extLst>
              <a:ext uri="{FF2B5EF4-FFF2-40B4-BE49-F238E27FC236}">
                <a16:creationId xmlns:a16="http://schemas.microsoft.com/office/drawing/2014/main" id="{014C363C-FB8A-423F-A89D-E75966F27E61}"/>
              </a:ext>
            </a:extLst>
          </p:cNvPr>
          <p:cNvPicPr>
            <a:picLocks noChangeAspect="1"/>
          </p:cNvPicPr>
          <p:nvPr/>
        </p:nvPicPr>
        <p:blipFill rotWithShape="1">
          <a:blip r:embed="rId3"/>
          <a:srcRect t="4372"/>
          <a:stretch/>
        </p:blipFill>
        <p:spPr>
          <a:xfrm>
            <a:off x="633882" y="1133501"/>
            <a:ext cx="9060534" cy="5023460"/>
          </a:xfrm>
          <a:prstGeom prst="rect">
            <a:avLst/>
          </a:prstGeom>
        </p:spPr>
      </p:pic>
      <p:sp>
        <p:nvSpPr>
          <p:cNvPr id="7" name="TextBox 6">
            <a:extLst>
              <a:ext uri="{FF2B5EF4-FFF2-40B4-BE49-F238E27FC236}">
                <a16:creationId xmlns:a16="http://schemas.microsoft.com/office/drawing/2014/main" id="{3DB78E46-2601-A865-42F6-0F0DD155C134}"/>
              </a:ext>
            </a:extLst>
          </p:cNvPr>
          <p:cNvSpPr txBox="1"/>
          <p:nvPr/>
        </p:nvSpPr>
        <p:spPr>
          <a:xfrm>
            <a:off x="8629596" y="2632075"/>
            <a:ext cx="2394004" cy="1446550"/>
          </a:xfrm>
          <a:prstGeom prst="rect">
            <a:avLst/>
          </a:prstGeom>
          <a:noFill/>
        </p:spPr>
        <p:txBody>
          <a:bodyPr wrap="square" rtlCol="0">
            <a:spAutoFit/>
          </a:bodyPr>
          <a:lstStyle/>
          <a:p>
            <a:r>
              <a:rPr lang="en-US" sz="2400" dirty="0"/>
              <a:t>           </a:t>
            </a:r>
            <a:r>
              <a:rPr lang="en-US" sz="2000" b="1" dirty="0"/>
              <a:t>2022</a:t>
            </a:r>
            <a:endParaRPr lang="en-US" sz="2400" b="1" dirty="0"/>
          </a:p>
          <a:p>
            <a:r>
              <a:rPr lang="en-US" sz="2000" b="1" dirty="0"/>
              <a:t>$6,106 employee  + $16,357 employer = </a:t>
            </a:r>
          </a:p>
          <a:p>
            <a:r>
              <a:rPr lang="en-US" sz="2400" b="1" dirty="0">
                <a:solidFill>
                  <a:srgbClr val="DD7F01"/>
                </a:solidFill>
              </a:rPr>
              <a:t>$22,463 total</a:t>
            </a:r>
          </a:p>
        </p:txBody>
      </p:sp>
      <p:sp>
        <p:nvSpPr>
          <p:cNvPr id="10" name="TextBox 9">
            <a:extLst>
              <a:ext uri="{FF2B5EF4-FFF2-40B4-BE49-F238E27FC236}">
                <a16:creationId xmlns:a16="http://schemas.microsoft.com/office/drawing/2014/main" id="{CAACAC32-1857-0C02-D7A2-F1771ADEF923}"/>
              </a:ext>
            </a:extLst>
          </p:cNvPr>
          <p:cNvSpPr txBox="1"/>
          <p:nvPr/>
        </p:nvSpPr>
        <p:spPr>
          <a:xfrm>
            <a:off x="633882" y="6018461"/>
            <a:ext cx="9725126" cy="276999"/>
          </a:xfrm>
          <a:prstGeom prst="rect">
            <a:avLst/>
          </a:prstGeom>
          <a:noFill/>
        </p:spPr>
        <p:txBody>
          <a:bodyPr wrap="square">
            <a:spAutoFit/>
          </a:bodyPr>
          <a:lstStyle/>
          <a:p>
            <a:r>
              <a:rPr lang="en-US" sz="1200" dirty="0">
                <a:hlinkClick r:id="rId4"/>
              </a:rPr>
              <a:t>https://www.kff.org/report-section/</a:t>
            </a:r>
            <a:r>
              <a:rPr lang="en-US" sz="1100" dirty="0">
                <a:hlinkClick r:id="rId4"/>
              </a:rPr>
              <a:t>ehbs-2022-section-6-worker-and-employer-contributions-for-premiums</a:t>
            </a:r>
            <a:r>
              <a:rPr lang="en-US" sz="1200" dirty="0">
                <a:hlinkClick r:id="rId4"/>
              </a:rPr>
              <a:t>/</a:t>
            </a:r>
            <a:r>
              <a:rPr lang="en-US" sz="1200" dirty="0"/>
              <a:t> </a:t>
            </a:r>
          </a:p>
        </p:txBody>
      </p:sp>
    </p:spTree>
    <p:extLst>
      <p:ext uri="{BB962C8B-B14F-4D97-AF65-F5344CB8AC3E}">
        <p14:creationId xmlns:p14="http://schemas.microsoft.com/office/powerpoint/2010/main" val="350498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71D417-60C6-35EB-FC1C-E5F104E5E708}"/>
              </a:ext>
            </a:extLst>
          </p:cNvPr>
          <p:cNvSpPr>
            <a:spLocks noGrp="1"/>
          </p:cNvSpPr>
          <p:nvPr>
            <p:ph type="title"/>
          </p:nvPr>
        </p:nvSpPr>
        <p:spPr/>
        <p:txBody>
          <a:bodyPr/>
          <a:lstStyle/>
          <a:p>
            <a:pPr algn="ctr"/>
            <a:r>
              <a:rPr lang="en-US" dirty="0">
                <a:solidFill>
                  <a:srgbClr val="2C567A"/>
                </a:solidFill>
              </a:rPr>
              <a:t>PROBLEM: </a:t>
            </a:r>
            <a:r>
              <a:rPr lang="en-US" b="0" dirty="0"/>
              <a:t>Employee Deductibles &amp; Premiums have Risen Much Faster than Wages, 2010-2020</a:t>
            </a:r>
          </a:p>
        </p:txBody>
      </p:sp>
      <p:sp>
        <p:nvSpPr>
          <p:cNvPr id="4" name="Slide Number Placeholder 3">
            <a:extLst>
              <a:ext uri="{FF2B5EF4-FFF2-40B4-BE49-F238E27FC236}">
                <a16:creationId xmlns:a16="http://schemas.microsoft.com/office/drawing/2014/main" id="{E95EE01B-BAE9-2363-9093-B0BD589DE934}"/>
              </a:ext>
            </a:extLst>
          </p:cNvPr>
          <p:cNvSpPr>
            <a:spLocks noGrp="1"/>
          </p:cNvSpPr>
          <p:nvPr>
            <p:ph type="sldNum" sz="quarter" idx="12"/>
          </p:nvPr>
        </p:nvSpPr>
        <p:spPr/>
        <p:txBody>
          <a:bodyPr/>
          <a:lstStyle/>
          <a:p>
            <a:fld id="{9EC71654-96A5-4280-94F3-931C61A9F92C}" type="slidenum">
              <a:rPr lang="en-US" smtClean="0"/>
              <a:pPr/>
              <a:t>6</a:t>
            </a:fld>
            <a:endParaRPr lang="en-US" dirty="0"/>
          </a:p>
        </p:txBody>
      </p:sp>
      <p:pic>
        <p:nvPicPr>
          <p:cNvPr id="5" name="Picture 4">
            <a:extLst>
              <a:ext uri="{FF2B5EF4-FFF2-40B4-BE49-F238E27FC236}">
                <a16:creationId xmlns:a16="http://schemas.microsoft.com/office/drawing/2014/main" id="{5B5148C3-660D-FA73-E98A-D55041D6CBA3}"/>
              </a:ext>
            </a:extLst>
          </p:cNvPr>
          <p:cNvPicPr>
            <a:picLocks noChangeAspect="1"/>
          </p:cNvPicPr>
          <p:nvPr/>
        </p:nvPicPr>
        <p:blipFill>
          <a:blip r:embed="rId2"/>
          <a:stretch>
            <a:fillRect/>
          </a:stretch>
        </p:blipFill>
        <p:spPr>
          <a:xfrm>
            <a:off x="765398" y="1432325"/>
            <a:ext cx="9501400" cy="4313846"/>
          </a:xfrm>
          <a:prstGeom prst="rect">
            <a:avLst/>
          </a:prstGeom>
        </p:spPr>
      </p:pic>
      <p:sp>
        <p:nvSpPr>
          <p:cNvPr id="6" name="Right Brace 5">
            <a:extLst>
              <a:ext uri="{FF2B5EF4-FFF2-40B4-BE49-F238E27FC236}">
                <a16:creationId xmlns:a16="http://schemas.microsoft.com/office/drawing/2014/main" id="{2B4D8B8E-9150-43A5-B950-E70E2A5B0D5E}"/>
              </a:ext>
            </a:extLst>
          </p:cNvPr>
          <p:cNvSpPr/>
          <p:nvPr/>
        </p:nvSpPr>
        <p:spPr>
          <a:xfrm>
            <a:off x="10266798" y="2032000"/>
            <a:ext cx="655662" cy="2425123"/>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1020CE1B-0E05-938C-1EFE-794BBD5DB152}"/>
              </a:ext>
            </a:extLst>
          </p:cNvPr>
          <p:cNvSpPr txBox="1"/>
          <p:nvPr/>
        </p:nvSpPr>
        <p:spPr>
          <a:xfrm>
            <a:off x="11046476" y="2327752"/>
            <a:ext cx="461665" cy="2013610"/>
          </a:xfrm>
          <a:prstGeom prst="rect">
            <a:avLst/>
          </a:prstGeom>
          <a:noFill/>
        </p:spPr>
        <p:txBody>
          <a:bodyPr vert="vert" wrap="square" rtlCol="0">
            <a:spAutoFit/>
          </a:bodyPr>
          <a:lstStyle/>
          <a:p>
            <a:r>
              <a:rPr lang="en-US" dirty="0"/>
              <a:t>Less Pocket Money</a:t>
            </a:r>
          </a:p>
        </p:txBody>
      </p:sp>
      <p:sp>
        <p:nvSpPr>
          <p:cNvPr id="8" name="Content Placeholder 1">
            <a:extLst>
              <a:ext uri="{FF2B5EF4-FFF2-40B4-BE49-F238E27FC236}">
                <a16:creationId xmlns:a16="http://schemas.microsoft.com/office/drawing/2014/main" id="{91579C4E-7C76-6995-2E8A-C1F5D997EC12}"/>
              </a:ext>
            </a:extLst>
          </p:cNvPr>
          <p:cNvSpPr txBox="1">
            <a:spLocks/>
          </p:cNvSpPr>
          <p:nvPr/>
        </p:nvSpPr>
        <p:spPr>
          <a:xfrm>
            <a:off x="1089571" y="5690052"/>
            <a:ext cx="8853054" cy="921327"/>
          </a:xfrm>
          <a:prstGeom prst="rect">
            <a:avLst/>
          </a:prstGeom>
        </p:spPr>
        <p:txBody>
          <a:bodyPr>
            <a:normAutofit/>
          </a:bodyPr>
          <a:lst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rgbClr val="0A2D3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rgbClr val="0A2D3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rgbClr val="0A2D3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rgbClr val="0A2D3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rgbClr val="0A2D3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solidFill>
                  <a:schemeClr val="tx1"/>
                </a:solidFill>
              </a:rPr>
              <a:t>NOTE: Average general annual deductibles are for single coverage. Workers in  plans without a general annual deductible for in-network services are assigned a value of zero.  Source: KFF Employer Health Benefits Survey, 2020; Kaiser/HRET Survey of Employer-Sponsored Health Benefits, 2010 and 2015: </a:t>
            </a:r>
            <a:r>
              <a:rPr lang="en-US" sz="1100" dirty="0">
                <a:solidFill>
                  <a:schemeClr val="tx1"/>
                </a:solidFill>
                <a:hlinkClick r:id="rId3"/>
              </a:rPr>
              <a:t>https://www.kff.org/health-costs/report/2020-employer-health-benefits-survey/</a:t>
            </a:r>
            <a:r>
              <a:rPr lang="en-US" sz="1100" dirty="0">
                <a:solidFill>
                  <a:schemeClr val="tx1"/>
                </a:solidFill>
              </a:rPr>
              <a:t> </a:t>
            </a:r>
          </a:p>
        </p:txBody>
      </p:sp>
    </p:spTree>
    <p:extLst>
      <p:ext uri="{BB962C8B-B14F-4D97-AF65-F5344CB8AC3E}">
        <p14:creationId xmlns:p14="http://schemas.microsoft.com/office/powerpoint/2010/main" val="3819099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034D5-AF3B-8F7A-6355-E757EBF631A3}"/>
              </a:ext>
            </a:extLst>
          </p:cNvPr>
          <p:cNvSpPr>
            <a:spLocks noGrp="1"/>
          </p:cNvSpPr>
          <p:nvPr>
            <p:ph type="title"/>
          </p:nvPr>
        </p:nvSpPr>
        <p:spPr>
          <a:xfrm>
            <a:off x="503889" y="146838"/>
            <a:ext cx="11184222" cy="810186"/>
          </a:xfrm>
        </p:spPr>
        <p:txBody>
          <a:bodyPr>
            <a:noAutofit/>
          </a:bodyPr>
          <a:lstStyle/>
          <a:p>
            <a:pPr algn="ctr"/>
            <a:r>
              <a:rPr lang="en-US" b="1" dirty="0"/>
              <a:t>PRICE </a:t>
            </a:r>
            <a:r>
              <a:rPr lang="en-US" b="0" dirty="0"/>
              <a:t>is the Main Driver of Healthcare Spending</a:t>
            </a:r>
            <a:endParaRPr lang="en-US" b="0" cap="none" dirty="0"/>
          </a:p>
        </p:txBody>
      </p:sp>
      <p:sp>
        <p:nvSpPr>
          <p:cNvPr id="4" name="Slide Number Placeholder 3">
            <a:extLst>
              <a:ext uri="{FF2B5EF4-FFF2-40B4-BE49-F238E27FC236}">
                <a16:creationId xmlns:a16="http://schemas.microsoft.com/office/drawing/2014/main" id="{7478392C-9E37-7809-1BCA-B4CA083E86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CEED4B3-8BFB-A24E-A4FB-57A675981E1F}"/>
              </a:ext>
            </a:extLst>
          </p:cNvPr>
          <p:cNvSpPr txBox="1"/>
          <p:nvPr/>
        </p:nvSpPr>
        <p:spPr>
          <a:xfrm>
            <a:off x="4101712" y="6422463"/>
            <a:ext cx="732817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186B3"/>
                </a:solidFill>
                <a:effectLst/>
                <a:uLnTx/>
                <a:uFillTx/>
                <a:latin typeface="Calibri"/>
                <a:ea typeface="+mn-ea"/>
                <a:cs typeface="+mn-cs"/>
                <a:hlinkClick r:id="rId2"/>
              </a:rPr>
              <a:t>https://healthcostinstitute.org/images/pdfs/HCCI_2021_Health_Care_Cost_and_Utilization_Report.pdf</a:t>
            </a:r>
            <a:r>
              <a:rPr kumimoji="0" lang="en-US" sz="1000" b="1" i="0" u="none" strike="noStrike" kern="1200" cap="none" spc="0" normalizeH="0" baseline="0" noProof="0" dirty="0">
                <a:ln>
                  <a:noFill/>
                </a:ln>
                <a:solidFill>
                  <a:srgbClr val="1186B3"/>
                </a:solidFill>
                <a:effectLst/>
                <a:uLnTx/>
                <a:uFillTx/>
                <a:latin typeface="Calibri"/>
                <a:ea typeface="+mn-ea"/>
                <a:cs typeface="+mn-cs"/>
              </a:rPr>
              <a:t> </a:t>
            </a:r>
          </a:p>
        </p:txBody>
      </p:sp>
      <p:pic>
        <p:nvPicPr>
          <p:cNvPr id="6" name="Picture 5">
            <a:extLst>
              <a:ext uri="{FF2B5EF4-FFF2-40B4-BE49-F238E27FC236}">
                <a16:creationId xmlns:a16="http://schemas.microsoft.com/office/drawing/2014/main" id="{30941277-FA84-C737-6E4D-1B1CBF6D5FA1}"/>
              </a:ext>
            </a:extLst>
          </p:cNvPr>
          <p:cNvPicPr>
            <a:picLocks noChangeAspect="1"/>
          </p:cNvPicPr>
          <p:nvPr/>
        </p:nvPicPr>
        <p:blipFill>
          <a:blip r:embed="rId3"/>
          <a:stretch>
            <a:fillRect/>
          </a:stretch>
        </p:blipFill>
        <p:spPr>
          <a:xfrm>
            <a:off x="3718560" y="1112507"/>
            <a:ext cx="4132249" cy="4998990"/>
          </a:xfrm>
          <a:prstGeom prst="rect">
            <a:avLst/>
          </a:prstGeom>
        </p:spPr>
      </p:pic>
    </p:spTree>
    <p:extLst>
      <p:ext uri="{BB962C8B-B14F-4D97-AF65-F5344CB8AC3E}">
        <p14:creationId xmlns:p14="http://schemas.microsoft.com/office/powerpoint/2010/main" val="2179303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3C142A1D-1080-FE41-0986-CE2A0778643F}"/>
              </a:ext>
            </a:extLst>
          </p:cNvPr>
          <p:cNvSpPr>
            <a:spLocks noGrp="1"/>
          </p:cNvSpPr>
          <p:nvPr>
            <p:ph type="body" idx="1"/>
          </p:nvPr>
        </p:nvSpPr>
        <p:spPr>
          <a:xfrm>
            <a:off x="817346" y="1661273"/>
            <a:ext cx="10466603" cy="3679077"/>
          </a:xfrm>
        </p:spPr>
        <p:txBody>
          <a:bodyPr>
            <a:normAutofit lnSpcReduction="10000"/>
          </a:bodyPr>
          <a:lstStyle/>
          <a:p>
            <a:pPr marL="0" marR="0">
              <a:lnSpc>
                <a:spcPct val="107000"/>
              </a:lnSpc>
              <a:spcBef>
                <a:spcPts val="0"/>
              </a:spcBef>
              <a:spcAft>
                <a:spcPts val="800"/>
              </a:spcAft>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Interactive map noting </a:t>
            </a:r>
            <a:r>
              <a:rPr lang="en-US" sz="2400" u="sng" dirty="0">
                <a:solidFill>
                  <a:srgbClr val="FE9103"/>
                </a:solidFill>
                <a:effectLst/>
                <a:latin typeface="Calibri" panose="020F0502020204030204" pitchFamily="34" charset="0"/>
                <a:ea typeface="Calibri" panose="020F0502020204030204" pitchFamily="34" charset="0"/>
                <a:cs typeface="Times New Roman" panose="02020603050405020304" pitchFamily="18" charset="0"/>
              </a:rPr>
              <a:t>“Share of medical debt in collections”</a:t>
            </a:r>
            <a:r>
              <a:rPr lang="en-US" sz="2400" dirty="0">
                <a:solidFill>
                  <a:srgbClr val="FE9103"/>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 Median amount in collections per country, state, national levels</a:t>
            </a:r>
          </a:p>
          <a:p>
            <a:pPr marL="342900" marR="0" lvl="0" indent="-342900">
              <a:lnSpc>
                <a:spcPct val="107000"/>
              </a:lnSpc>
              <a:spcBef>
                <a:spcPts val="0"/>
              </a:spcBef>
              <a:spcAft>
                <a:spcPts val="0"/>
              </a:spcAft>
              <a:buFont typeface="Symbol" panose="05050102010706020507" pitchFamily="18" charset="2"/>
              <a:buChar char=""/>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Conducted by Urban Institute, non-profit research organization</a:t>
            </a:r>
          </a:p>
          <a:p>
            <a:pPr marL="342900" indent="-342900">
              <a:lnSpc>
                <a:spcPct val="107000"/>
              </a:lnSpc>
              <a:spcBef>
                <a:spcPts val="0"/>
              </a:spcBef>
              <a:buFont typeface="Symbol" panose="05050102010706020507" pitchFamily="18" charset="2"/>
              <a:buChar char=""/>
            </a:pPr>
            <a:r>
              <a:rPr kumimoji="0" lang="en-US" altLang="en-US" sz="2400" b="0" i="0" u="none" strike="noStrike" kern="1200" cap="none" normalizeH="0" baseline="0" dirty="0">
                <a:ln>
                  <a:noFill/>
                </a:ln>
                <a:solidFill>
                  <a:schemeClr val="accent2"/>
                </a:solidFill>
                <a:effectLst/>
                <a:latin typeface="+mn-lt"/>
                <a:ea typeface="+mn-ea"/>
                <a:cs typeface="+mn-cs"/>
              </a:rPr>
              <a:t>Last updated June 23, 2022; credit data from February 2022 </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Includes 10 million lives</a:t>
            </a:r>
          </a:p>
          <a:p>
            <a:pPr marL="342900" marR="0" lvl="0" indent="-342900">
              <a:lnSpc>
                <a:spcPct val="107000"/>
              </a:lnSpc>
              <a:spcBef>
                <a:spcPts val="0"/>
              </a:spcBef>
              <a:spcAft>
                <a:spcPts val="0"/>
              </a:spcAft>
              <a:buFont typeface="Symbol" panose="05050102010706020507" pitchFamily="18" charset="2"/>
              <a:buChar char=""/>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Provides demographic information at county level including: white vs communities of color, share without insurance, avg household income</a:t>
            </a:r>
          </a:p>
          <a:p>
            <a:pPr marL="342900" marR="0" lvl="0" indent="-342900">
              <a:lnSpc>
                <a:spcPct val="107000"/>
              </a:lnSpc>
              <a:spcBef>
                <a:spcPts val="0"/>
              </a:spcBef>
              <a:spcAft>
                <a:spcPts val="800"/>
              </a:spcAft>
              <a:buFont typeface="Symbol" panose="05050102010706020507" pitchFamily="18" charset="2"/>
              <a:buChar char=""/>
            </a:pPr>
            <a:r>
              <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Downloadable Excel Spreadsheets for country, state, and national level data available</a:t>
            </a:r>
          </a:p>
          <a:p>
            <a:endParaRPr lang="en-US" dirty="0"/>
          </a:p>
        </p:txBody>
      </p:sp>
      <p:sp>
        <p:nvSpPr>
          <p:cNvPr id="7" name="Rectangle 6">
            <a:extLst>
              <a:ext uri="{FF2B5EF4-FFF2-40B4-BE49-F238E27FC236}">
                <a16:creationId xmlns:a16="http://schemas.microsoft.com/office/drawing/2014/main" id="{1D543731-4AA5-10A8-C9B5-CB771F9C24C6}"/>
              </a:ext>
            </a:extLst>
          </p:cNvPr>
          <p:cNvSpPr>
            <a:spLocks noChangeArrowheads="1"/>
          </p:cNvSpPr>
          <p:nvPr/>
        </p:nvSpPr>
        <p:spPr bwMode="auto">
          <a:xfrm>
            <a:off x="2001577" y="5243703"/>
            <a:ext cx="7516173" cy="57995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r>
              <a:rPr kumimoji="0" lang="en-US" altLang="en-US" sz="1400" b="0" i="0" u="none" strike="noStrike" cap="none" normalizeH="0" baseline="0" dirty="0">
                <a:ln>
                  <a:noFill/>
                </a:ln>
                <a:effectLst/>
                <a:hlinkClick r:id="rId2"/>
              </a:rPr>
              <a:t>https://apps.urban.org/features/debt-interactive-map/?type=medical&amp;variable=medcoll</a:t>
            </a:r>
            <a:r>
              <a:rPr kumimoji="0" lang="en-US" altLang="en-US" sz="1400" b="0" i="0" u="none" strike="noStrike" cap="none" normalizeH="0" baseline="0" dirty="0">
                <a:ln>
                  <a:noFill/>
                </a:ln>
                <a:effectLst/>
              </a:rPr>
              <a:t> </a:t>
            </a:r>
          </a:p>
        </p:txBody>
      </p:sp>
      <p:sp>
        <p:nvSpPr>
          <p:cNvPr id="2" name="Title 1">
            <a:extLst>
              <a:ext uri="{FF2B5EF4-FFF2-40B4-BE49-F238E27FC236}">
                <a16:creationId xmlns:a16="http://schemas.microsoft.com/office/drawing/2014/main" id="{BE6A7AE5-DBB9-9F9A-EFCF-9D244B979BB9}"/>
              </a:ext>
            </a:extLst>
          </p:cNvPr>
          <p:cNvSpPr>
            <a:spLocks noGrp="1"/>
          </p:cNvSpPr>
          <p:nvPr>
            <p:ph type="title"/>
          </p:nvPr>
        </p:nvSpPr>
        <p:spPr>
          <a:xfrm>
            <a:off x="520700" y="444500"/>
            <a:ext cx="11150600" cy="787400"/>
          </a:xfrm>
        </p:spPr>
        <p:txBody>
          <a:bodyPr vert="horz" lIns="0" tIns="0" rIns="0" bIns="0" rtlCol="0" anchor="b">
            <a:normAutofit fontScale="90000"/>
          </a:bodyPr>
          <a:lstStyle/>
          <a:p>
            <a:r>
              <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PROBLEM</a:t>
            </a: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32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MEDICAL</a:t>
            </a: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lang="en-US" b="1" kern="1200" cap="all" baseline="0" dirty="0">
                <a:effectLst/>
                <a:latin typeface="+mn-lt"/>
                <a:ea typeface="+mj-ea"/>
                <a:cs typeface="+mj-cs"/>
              </a:rPr>
              <a:t>Debt in America</a:t>
            </a:r>
            <a:br>
              <a:rPr lang="en-US" b="1" kern="1200" cap="all" baseline="0" dirty="0">
                <a:effectLst/>
                <a:latin typeface="+mn-lt"/>
                <a:ea typeface="+mj-ea"/>
                <a:cs typeface="+mj-cs"/>
              </a:rPr>
            </a:br>
            <a:endParaRPr lang="en-US" b="1" kern="1200" cap="all" baseline="0" dirty="0">
              <a:latin typeface="+mn-lt"/>
              <a:ea typeface="+mj-ea"/>
              <a:cs typeface="+mj-cs"/>
            </a:endParaRPr>
          </a:p>
        </p:txBody>
      </p:sp>
      <p:sp>
        <p:nvSpPr>
          <p:cNvPr id="3" name="Slide Number Placeholder 2">
            <a:extLst>
              <a:ext uri="{FF2B5EF4-FFF2-40B4-BE49-F238E27FC236}">
                <a16:creationId xmlns:a16="http://schemas.microsoft.com/office/drawing/2014/main" id="{C5227484-9B03-F99F-5CA8-D71CB06B97DA}"/>
              </a:ext>
            </a:extLst>
          </p:cNvPr>
          <p:cNvSpPr>
            <a:spLocks noGrp="1"/>
          </p:cNvSpPr>
          <p:nvPr>
            <p:ph type="sldNum" sz="quarter" idx="12"/>
          </p:nvPr>
        </p:nvSpPr>
        <p:spPr>
          <a:xfrm>
            <a:off x="11360911" y="6455738"/>
            <a:ext cx="294460" cy="187367"/>
          </a:xfrm>
          <a:prstGeom prst="rect">
            <a:avLst/>
          </a:prstGeom>
        </p:spPr>
        <p:txBody>
          <a:bodyPr vert="horz" lIns="0" tIns="0" rIns="0" bIns="0" rtlCol="0" anchor="ctr">
            <a:normAutofit/>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EC71654-96A5-4280-94F3-931C61A9F92C}" type="slidenum">
              <a:rPr lang="en-US" smtClean="0"/>
              <a:pPr>
                <a:spcAft>
                  <a:spcPts val="600"/>
                </a:spcAft>
              </a:pPr>
              <a:t>8</a:t>
            </a:fld>
            <a:endParaRPr lang="en-US"/>
          </a:p>
        </p:txBody>
      </p:sp>
    </p:spTree>
    <p:extLst>
      <p:ext uri="{BB962C8B-B14F-4D97-AF65-F5344CB8AC3E}">
        <p14:creationId xmlns:p14="http://schemas.microsoft.com/office/powerpoint/2010/main" val="1209266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95DAA9-DC0D-43E5-86BB-B089549EE1D6}"/>
              </a:ext>
            </a:extLst>
          </p:cNvPr>
          <p:cNvSpPr>
            <a:spLocks noGrp="1"/>
          </p:cNvSpPr>
          <p:nvPr>
            <p:ph idx="1"/>
          </p:nvPr>
        </p:nvSpPr>
        <p:spPr>
          <a:xfrm>
            <a:off x="533843" y="1458242"/>
            <a:ext cx="10827067" cy="4458062"/>
          </a:xfrm>
        </p:spPr>
        <p:txBody>
          <a:bodyPr>
            <a:normAutofit fontScale="92500" lnSpcReduction="10000"/>
          </a:bodyPr>
          <a:lstStyle/>
          <a:p>
            <a:pPr marL="0" marR="0" indent="0">
              <a:lnSpc>
                <a:spcPct val="107000"/>
              </a:lnSpc>
              <a:spcBef>
                <a:spcPts val="0"/>
              </a:spcBef>
              <a:spcAft>
                <a:spcPts val="800"/>
              </a:spcAft>
              <a:buNone/>
            </a:pPr>
            <a:r>
              <a:rPr lang="en-US" sz="2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INDIANA</a:t>
            </a:r>
            <a:endParaRPr lang="en-US" sz="26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2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16% of population (1 in 6 Hoosiers) have medical debt in collections. RANGE = 8% - 28%</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Ranked 18th highest in the country </a:t>
            </a:r>
            <a:r>
              <a:rPr lang="en-US" sz="2400" dirty="0">
                <a:latin typeface="Calibri" panose="020F0502020204030204" pitchFamily="34" charset="0"/>
                <a:ea typeface="Calibri" panose="020F0502020204030204" pitchFamily="34" charset="0"/>
                <a:cs typeface="Times New Roman" panose="02020603050405020304" pitchFamily="18" charset="0"/>
              </a:rPr>
              <a:t>with </a:t>
            </a:r>
            <a:r>
              <a:rPr lang="en-US" sz="2400" dirty="0">
                <a:effectLst/>
                <a:latin typeface="Calibri" panose="020F0502020204030204" pitchFamily="34" charset="0"/>
                <a:ea typeface="Calibri" panose="020F0502020204030204" pitchFamily="34" charset="0"/>
                <a:cs typeface="Times New Roman" panose="02020603050405020304" pitchFamily="18" charset="0"/>
              </a:rPr>
              <a:t>median owed = $773 and mean owed = $2,043</a:t>
            </a: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Includes data for all 92 Indiana counties with highest counties as follows:</a:t>
            </a:r>
          </a:p>
          <a:p>
            <a:pPr lvl="1">
              <a:lnSpc>
                <a:spcPct val="107000"/>
              </a:lnSpc>
              <a:spcBef>
                <a:spcPts val="0"/>
              </a:spcBef>
              <a:spcAft>
                <a:spcPts val="800"/>
              </a:spcAft>
              <a:buFont typeface="Courier New" panose="02070309020205020404" pitchFamily="49" charset="0"/>
              <a:buChar char="o"/>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F58C01"/>
                </a:solidFill>
                <a:latin typeface="Calibri" panose="020F0502020204030204" pitchFamily="34" charset="0"/>
                <a:ea typeface="Calibri" panose="020F0502020204030204" pitchFamily="34" charset="0"/>
                <a:cs typeface="Times New Roman" panose="02020603050405020304" pitchFamily="18" charset="0"/>
              </a:rPr>
              <a:t>Cass = 28%, Rush = 25%, Scott = 24%, Jefferson = 24% Crawford = 23%</a:t>
            </a:r>
            <a:endParaRPr lang="en-US" sz="2200" dirty="0">
              <a:solidFill>
                <a:srgbClr val="F58C0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OTHER STATES</a:t>
            </a:r>
            <a:r>
              <a:rPr lang="en-US" sz="2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percent of population with medical debt in collections:</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Michigan = 13%</a:t>
            </a:r>
          </a:p>
          <a:p>
            <a:pPr marL="342900" indent="-342900">
              <a:lnSpc>
                <a:spcPct val="107000"/>
              </a:lnSpc>
              <a:spcBef>
                <a:spcPts val="0"/>
              </a:spcBef>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Illinois = 14%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Ohio = 15%</a:t>
            </a: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Kentucky = 17%</a:t>
            </a:r>
          </a:p>
          <a:p>
            <a:pPr marL="0" indent="0">
              <a:buNone/>
            </a:pPr>
            <a:r>
              <a:rPr lang="en-US" sz="2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N</a:t>
            </a:r>
            <a:r>
              <a:rPr lang="en-US" sz="2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ATIONAL AVERAGE </a:t>
            </a:r>
            <a:r>
              <a:rPr lang="en-US" sz="2200" dirty="0">
                <a:effectLst/>
                <a:latin typeface="Calibri" panose="020F0502020204030204" pitchFamily="34" charset="0"/>
                <a:ea typeface="Calibri" panose="020F0502020204030204" pitchFamily="34" charset="0"/>
                <a:cs typeface="Times New Roman" panose="02020603050405020304" pitchFamily="18" charset="0"/>
              </a:rPr>
              <a:t>percent of population with medical debt </a:t>
            </a:r>
            <a:r>
              <a:rPr lang="en-US" sz="2800" dirty="0">
                <a:effectLst/>
                <a:latin typeface="Calibri" panose="020F0502020204030204" pitchFamily="34" charset="0"/>
                <a:ea typeface="Calibri" panose="020F0502020204030204" pitchFamily="34" charset="0"/>
                <a:cs typeface="Times New Roman" panose="02020603050405020304" pitchFamily="18" charset="0"/>
              </a:rPr>
              <a:t>= 13%</a:t>
            </a:r>
          </a:p>
          <a:p>
            <a:endParaRPr lang="en-US" dirty="0"/>
          </a:p>
        </p:txBody>
      </p:sp>
      <p:sp>
        <p:nvSpPr>
          <p:cNvPr id="3" name="Title 2">
            <a:extLst>
              <a:ext uri="{FF2B5EF4-FFF2-40B4-BE49-F238E27FC236}">
                <a16:creationId xmlns:a16="http://schemas.microsoft.com/office/drawing/2014/main" id="{D02ED5B4-58F6-527F-42E8-8BFB8851BA5B}"/>
              </a:ext>
            </a:extLst>
          </p:cNvPr>
          <p:cNvSpPr>
            <a:spLocks noGrp="1"/>
          </p:cNvSpPr>
          <p:nvPr>
            <p:ph type="title"/>
          </p:nvPr>
        </p:nvSpPr>
        <p:spPr/>
        <p:txBody>
          <a:bodyPr/>
          <a:lstStyle/>
          <a:p>
            <a:r>
              <a:rPr lang="en-US" b="1" kern="1200" cap="all" baseline="0" dirty="0">
                <a:effectLst/>
                <a:latin typeface="+mn-lt"/>
                <a:ea typeface="+mj-ea"/>
                <a:cs typeface="+mj-cs"/>
              </a:rPr>
              <a:t>Debt in America: </a:t>
            </a:r>
            <a:r>
              <a:rPr lang="en-US" kern="1200" cap="all" baseline="0" dirty="0">
                <a:effectLst/>
                <a:latin typeface="+mn-lt"/>
                <a:ea typeface="+mj-ea"/>
                <a:cs typeface="+mj-cs"/>
              </a:rPr>
              <a:t>Hoosiers in collections</a:t>
            </a:r>
            <a:endParaRPr lang="en-US" dirty="0"/>
          </a:p>
        </p:txBody>
      </p:sp>
      <p:sp>
        <p:nvSpPr>
          <p:cNvPr id="4" name="Slide Number Placeholder 3">
            <a:extLst>
              <a:ext uri="{FF2B5EF4-FFF2-40B4-BE49-F238E27FC236}">
                <a16:creationId xmlns:a16="http://schemas.microsoft.com/office/drawing/2014/main" id="{366F7616-78C6-E70B-3A3A-7616CD59BBDD}"/>
              </a:ext>
            </a:extLst>
          </p:cNvPr>
          <p:cNvSpPr>
            <a:spLocks noGrp="1"/>
          </p:cNvSpPr>
          <p:nvPr>
            <p:ph type="sldNum" sz="quarter" idx="12"/>
          </p:nvPr>
        </p:nvSpPr>
        <p:spPr>
          <a:xfrm>
            <a:off x="11360911" y="6455738"/>
            <a:ext cx="294460" cy="187367"/>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DD3B237-9F8F-AE72-BB0B-B33363232299}"/>
              </a:ext>
            </a:extLst>
          </p:cNvPr>
          <p:cNvSpPr>
            <a:spLocks noChangeArrowheads="1"/>
          </p:cNvSpPr>
          <p:nvPr/>
        </p:nvSpPr>
        <p:spPr bwMode="auto">
          <a:xfrm>
            <a:off x="4408227" y="6164453"/>
            <a:ext cx="7516173" cy="57995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hlinkClick r:id="rId2"/>
              </a:rPr>
              <a:t>https://apps.urban.org/features/debt-interactive-map/?type=medical&amp;variable=medcoll</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6" name="Content Placeholder 8" descr="Map&#10;&#10;Description automatically generated">
            <a:extLst>
              <a:ext uri="{FF2B5EF4-FFF2-40B4-BE49-F238E27FC236}">
                <a16:creationId xmlns:a16="http://schemas.microsoft.com/office/drawing/2014/main" id="{0F58491B-7700-ED71-A24D-5587ADB410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 r="31336"/>
          <a:stretch/>
        </p:blipFill>
        <p:spPr>
          <a:xfrm>
            <a:off x="8968210" y="3345180"/>
            <a:ext cx="1753130" cy="2168878"/>
          </a:xfrm>
          <a:prstGeom prst="rect">
            <a:avLst/>
          </a:prstGeom>
          <a:noFill/>
        </p:spPr>
      </p:pic>
    </p:spTree>
    <p:extLst>
      <p:ext uri="{BB962C8B-B14F-4D97-AF65-F5344CB8AC3E}">
        <p14:creationId xmlns:p14="http://schemas.microsoft.com/office/powerpoint/2010/main" val="89860042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C3C43"/>
      </a:dk2>
      <a:lt2>
        <a:srgbClr val="EBEBEB"/>
      </a:lt2>
      <a:accent1>
        <a:srgbClr val="F89930"/>
      </a:accent1>
      <a:accent2>
        <a:srgbClr val="80C356"/>
      </a:accent2>
      <a:accent3>
        <a:srgbClr val="0085B2"/>
      </a:accent3>
      <a:accent4>
        <a:srgbClr val="54184A"/>
      </a:accent4>
      <a:accent5>
        <a:srgbClr val="AB256C"/>
      </a:accent5>
      <a:accent6>
        <a:srgbClr val="006D6F"/>
      </a:accent6>
      <a:hlink>
        <a:srgbClr val="0070C0"/>
      </a:hlink>
      <a:folHlink>
        <a:srgbClr val="A9D3E1"/>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1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3.xml><?xml version="1.0" encoding="utf-8"?>
<a:theme xmlns:a="http://schemas.openxmlformats.org/drawingml/2006/main" name="7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4.xml><?xml version="1.0" encoding="utf-8"?>
<a:theme xmlns:a="http://schemas.openxmlformats.org/drawingml/2006/main" name="2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5.xml><?xml version="1.0" encoding="utf-8"?>
<a:theme xmlns:a="http://schemas.openxmlformats.org/drawingml/2006/main" name="3_Office Theme">
  <a:themeElements>
    <a:clrScheme name="Custom 1">
      <a:dk1>
        <a:sysClr val="windowText" lastClr="000000"/>
      </a:dk1>
      <a:lt1>
        <a:sysClr val="window" lastClr="FFFFFF"/>
      </a:lt1>
      <a:dk2>
        <a:srgbClr val="2C3C43"/>
      </a:dk2>
      <a:lt2>
        <a:srgbClr val="EBEBEB"/>
      </a:lt2>
      <a:accent1>
        <a:srgbClr val="F89930"/>
      </a:accent1>
      <a:accent2>
        <a:srgbClr val="80C356"/>
      </a:accent2>
      <a:accent3>
        <a:srgbClr val="0085B2"/>
      </a:accent3>
      <a:accent4>
        <a:srgbClr val="54184A"/>
      </a:accent4>
      <a:accent5>
        <a:srgbClr val="AB256C"/>
      </a:accent5>
      <a:accent6>
        <a:srgbClr val="006D6F"/>
      </a:accent6>
      <a:hlink>
        <a:srgbClr val="0070C0"/>
      </a:hlink>
      <a:folHlink>
        <a:srgbClr val="A9D3E1"/>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A9B47F-3DD8-4645-81DC-B88780643C07}">
  <ds:schemaRefs>
    <ds:schemaRef ds:uri="http://purl.org/dc/terms/"/>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http://schemas.microsoft.com/office/2006/metadata/properties"/>
    <ds:schemaRef ds:uri="16c05727-aa75-4e4a-9b5f-8a80a1165891"/>
    <ds:schemaRef ds:uri="71af3243-3dd4-4a8d-8c0d-dd76da1f02a5"/>
    <ds:schemaRef ds:uri="http://www.w3.org/XML/1998/namespace"/>
  </ds:schemaRefs>
</ds:datastoreItem>
</file>

<file path=customXml/itemProps3.xml><?xml version="1.0" encoding="utf-8"?>
<ds:datastoreItem xmlns:ds="http://schemas.openxmlformats.org/officeDocument/2006/customXml" ds:itemID="{B0C07E3D-60A7-4F4E-8208-D9CCD0198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9500</TotalTime>
  <Words>3132</Words>
  <Application>Microsoft Office PowerPoint</Application>
  <PresentationFormat>Widescreen</PresentationFormat>
  <Paragraphs>374</Paragraphs>
  <Slides>31</Slides>
  <Notes>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Arial</vt:lpstr>
      <vt:lpstr>Avenir Next LT Pro</vt:lpstr>
      <vt:lpstr>Calibri</vt:lpstr>
      <vt:lpstr>Corbel</vt:lpstr>
      <vt:lpstr>Courier New</vt:lpstr>
      <vt:lpstr>Nunito Sans</vt:lpstr>
      <vt:lpstr>Open Sans</vt:lpstr>
      <vt:lpstr>Symbol</vt:lpstr>
      <vt:lpstr>Wingdings</vt:lpstr>
      <vt:lpstr>Office Theme</vt:lpstr>
      <vt:lpstr>1_Office Theme</vt:lpstr>
      <vt:lpstr>7_Office Theme</vt:lpstr>
      <vt:lpstr>2_Office Theme</vt:lpstr>
      <vt:lpstr>3_Office Theme</vt:lpstr>
      <vt:lpstr>Employers Using Data to Inform Honest Conversations</vt:lpstr>
      <vt:lpstr>About the Employers’ forum of Indiana</vt:lpstr>
      <vt:lpstr>Employers’ Forum of Indiana Members</vt:lpstr>
      <vt:lpstr>Questions for Thought…</vt:lpstr>
      <vt:lpstr>U.S. Employees &amp; Employers are paying more for health insurance Premiums: Family coverage, trend 1999-2022</vt:lpstr>
      <vt:lpstr>PROBLEM: Employee Deductibles &amp; Premiums have Risen Much Faster than Wages, 2010-2020</vt:lpstr>
      <vt:lpstr>PRICE is the Main Driver of Healthcare Spending</vt:lpstr>
      <vt:lpstr>PROBLEM: MEDICAL Debt in America </vt:lpstr>
      <vt:lpstr>Debt in America: Hoosiers in collections</vt:lpstr>
      <vt:lpstr>Employer Fiduciary Responsibilities </vt:lpstr>
      <vt:lpstr>EMPLOYERS ARE SUING ELEVANCE, UNITED HEALTHCARE, AETNA…</vt:lpstr>
      <vt:lpstr>LAWYERS ARE CIRCLING THE WAGONS Ads for Class Action Lawsuits Looking for Employees to Sue their Employers! </vt:lpstr>
      <vt:lpstr>SOLUTION: Begins with More Price &amp; Quality Transparency  Ends with Data-Informed Purchasing &amp; Policy Decisions</vt:lpstr>
      <vt:lpstr>Rand Hospital Price Transparency Studies</vt:lpstr>
      <vt:lpstr>OVERVIEW: RAND Hospital Price Transparency studies</vt:lpstr>
      <vt:lpstr>Total Hospital Commercial Prices Relative To Medicare</vt:lpstr>
      <vt:lpstr> Hospital facility prices relative to Medicare </vt:lpstr>
      <vt:lpstr>Hospital Inpatient facility prices relative to Medicare </vt:lpstr>
      <vt:lpstr>Hospital Outpatient facility prices relative to Medicare </vt:lpstr>
      <vt:lpstr>Hospital professional fees Relative to Medicare </vt:lpstr>
      <vt:lpstr>Indiana Ascension Hospitals Total Hospital Commercial Prices Relative To Medicare</vt:lpstr>
      <vt:lpstr>Scholars Use “Percent Of Medicare” as a National Benchmarking Standard</vt:lpstr>
      <vt:lpstr>PowerPoint Presentation</vt:lpstr>
      <vt:lpstr>PowerPoint Presentation</vt:lpstr>
      <vt:lpstr>PowerPoint Presentation</vt:lpstr>
      <vt:lpstr>PowerPoint Presentation</vt:lpstr>
      <vt:lpstr>SageTransparency.com Hospital Price, Quality, Cost Data Sources</vt:lpstr>
      <vt:lpstr>PowerPoint Presentation</vt:lpstr>
      <vt:lpstr>You are Invited: Upcoming Forum All-Stakeholder Meeting November 2nd </vt:lpstr>
      <vt:lpstr>Thank you!</vt:lpstr>
      <vt:lpstr>PowerPoint Presentation</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Employers Aligning Payment with Value</dc:title>
  <dc:creator>Stewart, Sarah Elizabeth</dc:creator>
  <cp:lastModifiedBy>Sara Otte</cp:lastModifiedBy>
  <cp:revision>102</cp:revision>
  <cp:lastPrinted>2023-10-04T17:02:37Z</cp:lastPrinted>
  <dcterms:created xsi:type="dcterms:W3CDTF">2022-05-17T17:03:36Z</dcterms:created>
  <dcterms:modified xsi:type="dcterms:W3CDTF">2023-10-05T14:44:58Z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