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63" r:id="rId3"/>
    <p:sldId id="282" r:id="rId4"/>
    <p:sldId id="257" r:id="rId5"/>
    <p:sldId id="283" r:id="rId6"/>
    <p:sldId id="284" r:id="rId7"/>
    <p:sldId id="259" r:id="rId8"/>
    <p:sldId id="261" r:id="rId9"/>
    <p:sldId id="260" r:id="rId10"/>
    <p:sldId id="264" r:id="rId11"/>
    <p:sldId id="268" r:id="rId12"/>
    <p:sldId id="267" r:id="rId13"/>
    <p:sldId id="279" r:id="rId14"/>
    <p:sldId id="269" r:id="rId15"/>
    <p:sldId id="278" r:id="rId16"/>
    <p:sldId id="270" r:id="rId17"/>
    <p:sldId id="274" r:id="rId18"/>
    <p:sldId id="280" r:id="rId19"/>
    <p:sldId id="273" r:id="rId20"/>
    <p:sldId id="285"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337" autoAdjust="0"/>
    <p:restoredTop sz="72222" autoAdjust="0"/>
  </p:normalViewPr>
  <p:slideViewPr>
    <p:cSldViewPr snapToGrid="0">
      <p:cViewPr varScale="1">
        <p:scale>
          <a:sx n="82" d="100"/>
          <a:sy n="82" d="100"/>
        </p:scale>
        <p:origin x="9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Faster</a:t>
            </a:r>
            <a:r>
              <a:rPr lang="en-US" sz="2400" b="1" baseline="0" dirty="0"/>
              <a:t> Payments - Awareness and Usage</a:t>
            </a:r>
            <a:endParaRPr lang="en-US" sz="24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Usage</c:v>
                </c:pt>
              </c:strCache>
            </c:strRef>
          </c:tx>
          <c:spPr>
            <a:solidFill>
              <a:srgbClr val="1908B8"/>
            </a:solidFill>
            <a:ln>
              <a:noFill/>
            </a:ln>
            <a:effectLst/>
            <a:sp3d/>
          </c:spPr>
          <c:invertIfNegative val="0"/>
          <c:cat>
            <c:strRef>
              <c:f>Sheet1!$A$2:$A$7</c:f>
              <c:strCache>
                <c:ptCount val="6"/>
                <c:pt idx="0">
                  <c:v>Ripple</c:v>
                </c:pt>
                <c:pt idx="1">
                  <c:v>MasterCard Send</c:v>
                </c:pt>
                <c:pt idx="2">
                  <c:v>RTP</c:v>
                </c:pt>
                <c:pt idx="3">
                  <c:v>VISA Direct</c:v>
                </c:pt>
                <c:pt idx="4">
                  <c:v>Zelle</c:v>
                </c:pt>
                <c:pt idx="5">
                  <c:v>Same Day ACH</c:v>
                </c:pt>
              </c:strCache>
            </c:strRef>
          </c:cat>
          <c:val>
            <c:numRef>
              <c:f>Sheet1!$B$2:$B$7</c:f>
              <c:numCache>
                <c:formatCode>0.0%</c:formatCode>
                <c:ptCount val="6"/>
                <c:pt idx="0">
                  <c:v>0</c:v>
                </c:pt>
                <c:pt idx="1">
                  <c:v>0.02</c:v>
                </c:pt>
                <c:pt idx="2">
                  <c:v>2.9000000000000001E-2</c:v>
                </c:pt>
                <c:pt idx="3">
                  <c:v>3.1E-2</c:v>
                </c:pt>
                <c:pt idx="4">
                  <c:v>7.6999999999999999E-2</c:v>
                </c:pt>
                <c:pt idx="5">
                  <c:v>0.73099999999999998</c:v>
                </c:pt>
              </c:numCache>
            </c:numRef>
          </c:val>
          <c:extLst>
            <c:ext xmlns:c16="http://schemas.microsoft.com/office/drawing/2014/chart" uri="{C3380CC4-5D6E-409C-BE32-E72D297353CC}">
              <c16:uniqueId val="{00000000-5CCA-4255-9C88-A29905830671}"/>
            </c:ext>
          </c:extLst>
        </c:ser>
        <c:ser>
          <c:idx val="1"/>
          <c:order val="1"/>
          <c:tx>
            <c:strRef>
              <c:f>Sheet1!$C$1</c:f>
              <c:strCache>
                <c:ptCount val="1"/>
                <c:pt idx="0">
                  <c:v>Awareness</c:v>
                </c:pt>
              </c:strCache>
            </c:strRef>
          </c:tx>
          <c:spPr>
            <a:solidFill>
              <a:srgbClr val="C00000"/>
            </a:solidFill>
            <a:ln>
              <a:noFill/>
            </a:ln>
            <a:effectLst/>
            <a:sp3d/>
          </c:spPr>
          <c:invertIfNegative val="0"/>
          <c:cat>
            <c:strRef>
              <c:f>Sheet1!$A$2:$A$7</c:f>
              <c:strCache>
                <c:ptCount val="6"/>
                <c:pt idx="0">
                  <c:v>Ripple</c:v>
                </c:pt>
                <c:pt idx="1">
                  <c:v>MasterCard Send</c:v>
                </c:pt>
                <c:pt idx="2">
                  <c:v>RTP</c:v>
                </c:pt>
                <c:pt idx="3">
                  <c:v>VISA Direct</c:v>
                </c:pt>
                <c:pt idx="4">
                  <c:v>Zelle</c:v>
                </c:pt>
                <c:pt idx="5">
                  <c:v>Same Day ACH</c:v>
                </c:pt>
              </c:strCache>
            </c:strRef>
          </c:cat>
          <c:val>
            <c:numRef>
              <c:f>Sheet1!$C$2:$C$7</c:f>
              <c:numCache>
                <c:formatCode>0.0%</c:formatCode>
                <c:ptCount val="6"/>
                <c:pt idx="0">
                  <c:v>0.126</c:v>
                </c:pt>
                <c:pt idx="1">
                  <c:v>0.16600000000000001</c:v>
                </c:pt>
                <c:pt idx="2">
                  <c:v>0.53200000000000003</c:v>
                </c:pt>
                <c:pt idx="3">
                  <c:v>0.26800000000000002</c:v>
                </c:pt>
                <c:pt idx="4">
                  <c:v>0.77</c:v>
                </c:pt>
                <c:pt idx="5">
                  <c:v>0.95799999999999996</c:v>
                </c:pt>
              </c:numCache>
            </c:numRef>
          </c:val>
          <c:extLst>
            <c:ext xmlns:c16="http://schemas.microsoft.com/office/drawing/2014/chart" uri="{C3380CC4-5D6E-409C-BE32-E72D297353CC}">
              <c16:uniqueId val="{00000001-5CCA-4255-9C88-A29905830671}"/>
            </c:ext>
          </c:extLst>
        </c:ser>
        <c:dLbls>
          <c:showLegendKey val="0"/>
          <c:showVal val="0"/>
          <c:showCatName val="0"/>
          <c:showSerName val="0"/>
          <c:showPercent val="0"/>
          <c:showBubbleSize val="0"/>
        </c:dLbls>
        <c:gapWidth val="150"/>
        <c:shape val="box"/>
        <c:axId val="392742504"/>
        <c:axId val="392742832"/>
        <c:axId val="0"/>
      </c:bar3DChart>
      <c:catAx>
        <c:axId val="392742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92742832"/>
        <c:crosses val="autoZero"/>
        <c:auto val="1"/>
        <c:lblAlgn val="ctr"/>
        <c:lblOffset val="100"/>
        <c:noMultiLvlLbl val="0"/>
      </c:catAx>
      <c:valAx>
        <c:axId val="39274283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2742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A4CFF-49F7-4B90-B42F-FCFDAFC043A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FCE130DE-2014-4F37-9185-5AC819F10CBB}">
      <dgm:prSet/>
      <dgm:spPr/>
      <dgm:t>
        <a:bodyPr/>
        <a:lstStyle/>
        <a:p>
          <a:r>
            <a:rPr lang="en-US" dirty="0"/>
            <a:t>September 23, 2016</a:t>
          </a:r>
        </a:p>
        <a:p>
          <a:r>
            <a:rPr lang="en-US" dirty="0"/>
            <a:t> Same Day Credits</a:t>
          </a:r>
        </a:p>
      </dgm:t>
    </dgm:pt>
    <dgm:pt modelId="{EE266A5D-3735-4671-91BD-3EB79EEF43E6}" type="parTrans" cxnId="{988FA53C-D827-49A8-898B-BBEB02D6C36E}">
      <dgm:prSet/>
      <dgm:spPr/>
      <dgm:t>
        <a:bodyPr/>
        <a:lstStyle/>
        <a:p>
          <a:endParaRPr lang="en-US"/>
        </a:p>
      </dgm:t>
    </dgm:pt>
    <dgm:pt modelId="{6337335A-E17B-4742-BEA8-A2EB5CBF1874}" type="sibTrans" cxnId="{988FA53C-D827-49A8-898B-BBEB02D6C36E}">
      <dgm:prSet/>
      <dgm:spPr/>
      <dgm:t>
        <a:bodyPr/>
        <a:lstStyle/>
        <a:p>
          <a:endParaRPr lang="en-US"/>
        </a:p>
      </dgm:t>
    </dgm:pt>
    <dgm:pt modelId="{472D1301-3D4F-4AA1-9775-181C2A10D816}">
      <dgm:prSet/>
      <dgm:spPr/>
      <dgm:t>
        <a:bodyPr/>
        <a:lstStyle/>
        <a:p>
          <a:r>
            <a:rPr lang="en-US" dirty="0"/>
            <a:t>September 15, 2017</a:t>
          </a:r>
        </a:p>
        <a:p>
          <a:r>
            <a:rPr lang="en-US" dirty="0"/>
            <a:t> Same Day Debits</a:t>
          </a:r>
        </a:p>
      </dgm:t>
    </dgm:pt>
    <dgm:pt modelId="{3B791062-DE2A-4264-812A-C756BA83F85C}" type="parTrans" cxnId="{74689323-96D3-4A99-87BA-F52B9DF1D499}">
      <dgm:prSet/>
      <dgm:spPr/>
      <dgm:t>
        <a:bodyPr/>
        <a:lstStyle/>
        <a:p>
          <a:endParaRPr lang="en-US"/>
        </a:p>
      </dgm:t>
    </dgm:pt>
    <dgm:pt modelId="{733BDD22-CA32-44B8-BE8A-ADFB9512F7B4}" type="sibTrans" cxnId="{74689323-96D3-4A99-87BA-F52B9DF1D499}">
      <dgm:prSet/>
      <dgm:spPr/>
      <dgm:t>
        <a:bodyPr/>
        <a:lstStyle/>
        <a:p>
          <a:endParaRPr lang="en-US"/>
        </a:p>
      </dgm:t>
    </dgm:pt>
    <dgm:pt modelId="{8C0663E9-538A-4BDC-A3DD-124F1F640B49}">
      <dgm:prSet/>
      <dgm:spPr/>
      <dgm:t>
        <a:bodyPr/>
        <a:lstStyle/>
        <a:p>
          <a:r>
            <a:rPr lang="en-US" dirty="0"/>
            <a:t>March 16, 2018 </a:t>
          </a:r>
        </a:p>
        <a:p>
          <a:r>
            <a:rPr lang="en-US" dirty="0"/>
            <a:t> Same Day ACH Credits (5pm local time availability)</a:t>
          </a:r>
        </a:p>
      </dgm:t>
    </dgm:pt>
    <dgm:pt modelId="{4C8CA698-4941-4C23-A328-92249807D1A7}" type="parTrans" cxnId="{5EC6F78D-4C81-42F6-BB91-017728BE03FA}">
      <dgm:prSet/>
      <dgm:spPr/>
      <dgm:t>
        <a:bodyPr/>
        <a:lstStyle/>
        <a:p>
          <a:endParaRPr lang="en-US"/>
        </a:p>
      </dgm:t>
    </dgm:pt>
    <dgm:pt modelId="{263521E6-3988-4761-B895-D15A89927138}" type="sibTrans" cxnId="{5EC6F78D-4C81-42F6-BB91-017728BE03FA}">
      <dgm:prSet/>
      <dgm:spPr/>
      <dgm:t>
        <a:bodyPr/>
        <a:lstStyle/>
        <a:p>
          <a:endParaRPr lang="en-US"/>
        </a:p>
      </dgm:t>
    </dgm:pt>
    <dgm:pt modelId="{F364A552-9F9D-416B-974F-0DED18AECAE5}" type="pres">
      <dgm:prSet presAssocID="{2F8A4CFF-49F7-4B90-B42F-FCFDAFC043AF}" presName="Name0" presStyleCnt="0">
        <dgm:presLayoutVars>
          <dgm:dir/>
          <dgm:resizeHandles val="exact"/>
        </dgm:presLayoutVars>
      </dgm:prSet>
      <dgm:spPr/>
    </dgm:pt>
    <dgm:pt modelId="{D8FE20DA-4749-4E46-9623-A873C4EA6469}" type="pres">
      <dgm:prSet presAssocID="{2F8A4CFF-49F7-4B90-B42F-FCFDAFC043AF}" presName="fgShape" presStyleLbl="fgShp" presStyleIdx="0" presStyleCnt="1"/>
      <dgm:spPr/>
    </dgm:pt>
    <dgm:pt modelId="{9B27A230-2C4A-4D00-A9B2-2C3118BD72D9}" type="pres">
      <dgm:prSet presAssocID="{2F8A4CFF-49F7-4B90-B42F-FCFDAFC043AF}" presName="linComp" presStyleCnt="0"/>
      <dgm:spPr/>
    </dgm:pt>
    <dgm:pt modelId="{6C89A1E5-1D20-4DA8-9C71-768D857C4898}" type="pres">
      <dgm:prSet presAssocID="{FCE130DE-2014-4F37-9185-5AC819F10CBB}" presName="compNode" presStyleCnt="0"/>
      <dgm:spPr/>
    </dgm:pt>
    <dgm:pt modelId="{B4D8A168-A891-4D95-9E62-93FAF6508337}" type="pres">
      <dgm:prSet presAssocID="{FCE130DE-2014-4F37-9185-5AC819F10CBB}" presName="bkgdShape" presStyleLbl="node1" presStyleIdx="0" presStyleCnt="3"/>
      <dgm:spPr/>
    </dgm:pt>
    <dgm:pt modelId="{E59E28F8-7F86-464A-A227-D5CAF0AB7C1F}" type="pres">
      <dgm:prSet presAssocID="{FCE130DE-2014-4F37-9185-5AC819F10CBB}" presName="nodeTx" presStyleLbl="node1" presStyleIdx="0" presStyleCnt="3">
        <dgm:presLayoutVars>
          <dgm:bulletEnabled val="1"/>
        </dgm:presLayoutVars>
      </dgm:prSet>
      <dgm:spPr/>
    </dgm:pt>
    <dgm:pt modelId="{BD699BEC-BCBE-4F8F-96E6-89904CBCC22C}" type="pres">
      <dgm:prSet presAssocID="{FCE130DE-2014-4F37-9185-5AC819F10CBB}" presName="invisiNode" presStyleLbl="node1" presStyleIdx="0" presStyleCnt="3"/>
      <dgm:spPr/>
    </dgm:pt>
    <dgm:pt modelId="{D7D64829-45A1-404D-B0E4-D63521BF80EF}" type="pres">
      <dgm:prSet presAssocID="{FCE130DE-2014-4F37-9185-5AC819F10CBB}"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llar"/>
        </a:ext>
      </dgm:extLst>
    </dgm:pt>
    <dgm:pt modelId="{69A6AC19-70A9-4A26-B903-57C50085DCD4}" type="pres">
      <dgm:prSet presAssocID="{6337335A-E17B-4742-BEA8-A2EB5CBF1874}" presName="sibTrans" presStyleLbl="sibTrans2D1" presStyleIdx="0" presStyleCnt="0"/>
      <dgm:spPr/>
    </dgm:pt>
    <dgm:pt modelId="{7BA89999-CC72-4F59-B039-7A42FA604AD6}" type="pres">
      <dgm:prSet presAssocID="{472D1301-3D4F-4AA1-9775-181C2A10D816}" presName="compNode" presStyleCnt="0"/>
      <dgm:spPr/>
    </dgm:pt>
    <dgm:pt modelId="{302CCF77-BD25-4C2A-8BE7-B7675A2339DB}" type="pres">
      <dgm:prSet presAssocID="{472D1301-3D4F-4AA1-9775-181C2A10D816}" presName="bkgdShape" presStyleLbl="node1" presStyleIdx="1" presStyleCnt="3"/>
      <dgm:spPr/>
    </dgm:pt>
    <dgm:pt modelId="{6C8834CC-99F5-415E-BF14-4390D7E2CFDC}" type="pres">
      <dgm:prSet presAssocID="{472D1301-3D4F-4AA1-9775-181C2A10D816}" presName="nodeTx" presStyleLbl="node1" presStyleIdx="1" presStyleCnt="3">
        <dgm:presLayoutVars>
          <dgm:bulletEnabled val="1"/>
        </dgm:presLayoutVars>
      </dgm:prSet>
      <dgm:spPr/>
    </dgm:pt>
    <dgm:pt modelId="{549FA412-4B58-48FD-BFAA-F1DAC8F16A1D}" type="pres">
      <dgm:prSet presAssocID="{472D1301-3D4F-4AA1-9775-181C2A10D816}" presName="invisiNode" presStyleLbl="node1" presStyleIdx="1" presStyleCnt="3"/>
      <dgm:spPr/>
    </dgm:pt>
    <dgm:pt modelId="{6DCAC968-C374-4B7B-9E49-1F5DAEA170DE}" type="pres">
      <dgm:prSet presAssocID="{472D1301-3D4F-4AA1-9775-181C2A10D816}"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gister"/>
        </a:ext>
      </dgm:extLst>
    </dgm:pt>
    <dgm:pt modelId="{0458A22C-AC81-4B1D-AE71-6A96FDC8A5F1}" type="pres">
      <dgm:prSet presAssocID="{733BDD22-CA32-44B8-BE8A-ADFB9512F7B4}" presName="sibTrans" presStyleLbl="sibTrans2D1" presStyleIdx="0" presStyleCnt="0"/>
      <dgm:spPr/>
    </dgm:pt>
    <dgm:pt modelId="{0FB20380-4341-4CF9-B6DC-47ECA052B74C}" type="pres">
      <dgm:prSet presAssocID="{8C0663E9-538A-4BDC-A3DD-124F1F640B49}" presName="compNode" presStyleCnt="0"/>
      <dgm:spPr/>
    </dgm:pt>
    <dgm:pt modelId="{73EA018D-DB0C-44C9-A609-38BBB4A24B04}" type="pres">
      <dgm:prSet presAssocID="{8C0663E9-538A-4BDC-A3DD-124F1F640B49}" presName="bkgdShape" presStyleLbl="node1" presStyleIdx="2" presStyleCnt="3"/>
      <dgm:spPr/>
    </dgm:pt>
    <dgm:pt modelId="{BD8C73AE-F16D-497C-853D-B9B71C872AD4}" type="pres">
      <dgm:prSet presAssocID="{8C0663E9-538A-4BDC-A3DD-124F1F640B49}" presName="nodeTx" presStyleLbl="node1" presStyleIdx="2" presStyleCnt="3">
        <dgm:presLayoutVars>
          <dgm:bulletEnabled val="1"/>
        </dgm:presLayoutVars>
      </dgm:prSet>
      <dgm:spPr/>
    </dgm:pt>
    <dgm:pt modelId="{DBD011B9-5D5B-4339-B4B0-66FC99C7A9CB}" type="pres">
      <dgm:prSet presAssocID="{8C0663E9-538A-4BDC-A3DD-124F1F640B49}" presName="invisiNode" presStyleLbl="node1" presStyleIdx="2" presStyleCnt="3"/>
      <dgm:spPr/>
    </dgm:pt>
    <dgm:pt modelId="{C81F78DB-63B7-4524-B50F-8BC1A856EFDC}" type="pres">
      <dgm:prSet presAssocID="{8C0663E9-538A-4BDC-A3DD-124F1F640B49}"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ock"/>
        </a:ext>
      </dgm:extLst>
    </dgm:pt>
  </dgm:ptLst>
  <dgm:cxnLst>
    <dgm:cxn modelId="{00172200-0EBC-4323-99D5-8941A6D3881E}" type="presOf" srcId="{6337335A-E17B-4742-BEA8-A2EB5CBF1874}" destId="{69A6AC19-70A9-4A26-B903-57C50085DCD4}" srcOrd="0" destOrd="0" presId="urn:microsoft.com/office/officeart/2005/8/layout/hList7"/>
    <dgm:cxn modelId="{3DB60C01-A20C-4F71-A273-81C67362F773}" type="presOf" srcId="{FCE130DE-2014-4F37-9185-5AC819F10CBB}" destId="{B4D8A168-A891-4D95-9E62-93FAF6508337}" srcOrd="0" destOrd="0" presId="urn:microsoft.com/office/officeart/2005/8/layout/hList7"/>
    <dgm:cxn modelId="{AC757319-2EE0-4F90-A64B-C30FD8B90CEC}" type="presOf" srcId="{472D1301-3D4F-4AA1-9775-181C2A10D816}" destId="{6C8834CC-99F5-415E-BF14-4390D7E2CFDC}" srcOrd="1" destOrd="0" presId="urn:microsoft.com/office/officeart/2005/8/layout/hList7"/>
    <dgm:cxn modelId="{74689323-96D3-4A99-87BA-F52B9DF1D499}" srcId="{2F8A4CFF-49F7-4B90-B42F-FCFDAFC043AF}" destId="{472D1301-3D4F-4AA1-9775-181C2A10D816}" srcOrd="1" destOrd="0" parTransId="{3B791062-DE2A-4264-812A-C756BA83F85C}" sibTransId="{733BDD22-CA32-44B8-BE8A-ADFB9512F7B4}"/>
    <dgm:cxn modelId="{988FA53C-D827-49A8-898B-BBEB02D6C36E}" srcId="{2F8A4CFF-49F7-4B90-B42F-FCFDAFC043AF}" destId="{FCE130DE-2014-4F37-9185-5AC819F10CBB}" srcOrd="0" destOrd="0" parTransId="{EE266A5D-3735-4671-91BD-3EB79EEF43E6}" sibTransId="{6337335A-E17B-4742-BEA8-A2EB5CBF1874}"/>
    <dgm:cxn modelId="{2E9D1B5C-1F69-45BA-AACA-6594B2268A3D}" type="presOf" srcId="{8C0663E9-538A-4BDC-A3DD-124F1F640B49}" destId="{73EA018D-DB0C-44C9-A609-38BBB4A24B04}" srcOrd="0" destOrd="0" presId="urn:microsoft.com/office/officeart/2005/8/layout/hList7"/>
    <dgm:cxn modelId="{3193DC44-1FDC-4CED-BB60-9D826B823F6A}" type="presOf" srcId="{733BDD22-CA32-44B8-BE8A-ADFB9512F7B4}" destId="{0458A22C-AC81-4B1D-AE71-6A96FDC8A5F1}" srcOrd="0" destOrd="0" presId="urn:microsoft.com/office/officeart/2005/8/layout/hList7"/>
    <dgm:cxn modelId="{AFCDD76C-C128-41F1-83E5-7E519C1B5D28}" type="presOf" srcId="{8C0663E9-538A-4BDC-A3DD-124F1F640B49}" destId="{BD8C73AE-F16D-497C-853D-B9B71C872AD4}" srcOrd="1" destOrd="0" presId="urn:microsoft.com/office/officeart/2005/8/layout/hList7"/>
    <dgm:cxn modelId="{6222EF4E-C13E-40E2-9C24-ED5372D71284}" type="presOf" srcId="{2F8A4CFF-49F7-4B90-B42F-FCFDAFC043AF}" destId="{F364A552-9F9D-416B-974F-0DED18AECAE5}" srcOrd="0" destOrd="0" presId="urn:microsoft.com/office/officeart/2005/8/layout/hList7"/>
    <dgm:cxn modelId="{5EC6F78D-4C81-42F6-BB91-017728BE03FA}" srcId="{2F8A4CFF-49F7-4B90-B42F-FCFDAFC043AF}" destId="{8C0663E9-538A-4BDC-A3DD-124F1F640B49}" srcOrd="2" destOrd="0" parTransId="{4C8CA698-4941-4C23-A328-92249807D1A7}" sibTransId="{263521E6-3988-4761-B895-D15A89927138}"/>
    <dgm:cxn modelId="{5290F2A4-428D-4A73-A919-C69F9E8CE98B}" type="presOf" srcId="{FCE130DE-2014-4F37-9185-5AC819F10CBB}" destId="{E59E28F8-7F86-464A-A227-D5CAF0AB7C1F}" srcOrd="1" destOrd="0" presId="urn:microsoft.com/office/officeart/2005/8/layout/hList7"/>
    <dgm:cxn modelId="{F7639EFE-303B-4800-A999-657B2B3E0C32}" type="presOf" srcId="{472D1301-3D4F-4AA1-9775-181C2A10D816}" destId="{302CCF77-BD25-4C2A-8BE7-B7675A2339DB}" srcOrd="0" destOrd="0" presId="urn:microsoft.com/office/officeart/2005/8/layout/hList7"/>
    <dgm:cxn modelId="{6F7EFFB8-D21D-47D8-8D43-12AD2C5FC99B}" type="presParOf" srcId="{F364A552-9F9D-416B-974F-0DED18AECAE5}" destId="{D8FE20DA-4749-4E46-9623-A873C4EA6469}" srcOrd="0" destOrd="0" presId="urn:microsoft.com/office/officeart/2005/8/layout/hList7"/>
    <dgm:cxn modelId="{4983EB28-C66F-4CB7-A134-609101FCB0B5}" type="presParOf" srcId="{F364A552-9F9D-416B-974F-0DED18AECAE5}" destId="{9B27A230-2C4A-4D00-A9B2-2C3118BD72D9}" srcOrd="1" destOrd="0" presId="urn:microsoft.com/office/officeart/2005/8/layout/hList7"/>
    <dgm:cxn modelId="{82DDEDF4-A86A-40FB-8CCF-93B40054E469}" type="presParOf" srcId="{9B27A230-2C4A-4D00-A9B2-2C3118BD72D9}" destId="{6C89A1E5-1D20-4DA8-9C71-768D857C4898}" srcOrd="0" destOrd="0" presId="urn:microsoft.com/office/officeart/2005/8/layout/hList7"/>
    <dgm:cxn modelId="{1F9BE456-7642-4E24-8625-093AAEAFB619}" type="presParOf" srcId="{6C89A1E5-1D20-4DA8-9C71-768D857C4898}" destId="{B4D8A168-A891-4D95-9E62-93FAF6508337}" srcOrd="0" destOrd="0" presId="urn:microsoft.com/office/officeart/2005/8/layout/hList7"/>
    <dgm:cxn modelId="{FC8DE317-52D7-4A7B-982B-7A8D3880D81F}" type="presParOf" srcId="{6C89A1E5-1D20-4DA8-9C71-768D857C4898}" destId="{E59E28F8-7F86-464A-A227-D5CAF0AB7C1F}" srcOrd="1" destOrd="0" presId="urn:microsoft.com/office/officeart/2005/8/layout/hList7"/>
    <dgm:cxn modelId="{92F3D0D6-F3BE-4817-BB45-B3FC90053343}" type="presParOf" srcId="{6C89A1E5-1D20-4DA8-9C71-768D857C4898}" destId="{BD699BEC-BCBE-4F8F-96E6-89904CBCC22C}" srcOrd="2" destOrd="0" presId="urn:microsoft.com/office/officeart/2005/8/layout/hList7"/>
    <dgm:cxn modelId="{CB748C08-FCB0-4012-9009-ADE99BCD233C}" type="presParOf" srcId="{6C89A1E5-1D20-4DA8-9C71-768D857C4898}" destId="{D7D64829-45A1-404D-B0E4-D63521BF80EF}" srcOrd="3" destOrd="0" presId="urn:microsoft.com/office/officeart/2005/8/layout/hList7"/>
    <dgm:cxn modelId="{A03A9E4B-98A2-4B95-B579-2029E5983C1C}" type="presParOf" srcId="{9B27A230-2C4A-4D00-A9B2-2C3118BD72D9}" destId="{69A6AC19-70A9-4A26-B903-57C50085DCD4}" srcOrd="1" destOrd="0" presId="urn:microsoft.com/office/officeart/2005/8/layout/hList7"/>
    <dgm:cxn modelId="{E8F12627-E69C-4A43-9138-9134B715E93C}" type="presParOf" srcId="{9B27A230-2C4A-4D00-A9B2-2C3118BD72D9}" destId="{7BA89999-CC72-4F59-B039-7A42FA604AD6}" srcOrd="2" destOrd="0" presId="urn:microsoft.com/office/officeart/2005/8/layout/hList7"/>
    <dgm:cxn modelId="{98058E4A-4C66-48DE-9A3E-D85E04DDFADB}" type="presParOf" srcId="{7BA89999-CC72-4F59-B039-7A42FA604AD6}" destId="{302CCF77-BD25-4C2A-8BE7-B7675A2339DB}" srcOrd="0" destOrd="0" presId="urn:microsoft.com/office/officeart/2005/8/layout/hList7"/>
    <dgm:cxn modelId="{2F682E63-5676-44E0-ABD3-B69024B58909}" type="presParOf" srcId="{7BA89999-CC72-4F59-B039-7A42FA604AD6}" destId="{6C8834CC-99F5-415E-BF14-4390D7E2CFDC}" srcOrd="1" destOrd="0" presId="urn:microsoft.com/office/officeart/2005/8/layout/hList7"/>
    <dgm:cxn modelId="{4C8838AD-3EE7-4918-90C9-A7301F9CA849}" type="presParOf" srcId="{7BA89999-CC72-4F59-B039-7A42FA604AD6}" destId="{549FA412-4B58-48FD-BFAA-F1DAC8F16A1D}" srcOrd="2" destOrd="0" presId="urn:microsoft.com/office/officeart/2005/8/layout/hList7"/>
    <dgm:cxn modelId="{B7F9485C-2D78-4CB7-9E0D-D2BC2E169CEE}" type="presParOf" srcId="{7BA89999-CC72-4F59-B039-7A42FA604AD6}" destId="{6DCAC968-C374-4B7B-9E49-1F5DAEA170DE}" srcOrd="3" destOrd="0" presId="urn:microsoft.com/office/officeart/2005/8/layout/hList7"/>
    <dgm:cxn modelId="{0CBB64A7-6C58-40BE-BF88-F4A312AFDBEA}" type="presParOf" srcId="{9B27A230-2C4A-4D00-A9B2-2C3118BD72D9}" destId="{0458A22C-AC81-4B1D-AE71-6A96FDC8A5F1}" srcOrd="3" destOrd="0" presId="urn:microsoft.com/office/officeart/2005/8/layout/hList7"/>
    <dgm:cxn modelId="{421D8CC1-A917-4B1E-B3AF-840F31734A3D}" type="presParOf" srcId="{9B27A230-2C4A-4D00-A9B2-2C3118BD72D9}" destId="{0FB20380-4341-4CF9-B6DC-47ECA052B74C}" srcOrd="4" destOrd="0" presId="urn:microsoft.com/office/officeart/2005/8/layout/hList7"/>
    <dgm:cxn modelId="{63FFA02D-AD5E-4D2B-89B7-6DB7D9F3BF5D}" type="presParOf" srcId="{0FB20380-4341-4CF9-B6DC-47ECA052B74C}" destId="{73EA018D-DB0C-44C9-A609-38BBB4A24B04}" srcOrd="0" destOrd="0" presId="urn:microsoft.com/office/officeart/2005/8/layout/hList7"/>
    <dgm:cxn modelId="{BF4DF140-785C-4E80-B143-B65C0398ACEB}" type="presParOf" srcId="{0FB20380-4341-4CF9-B6DC-47ECA052B74C}" destId="{BD8C73AE-F16D-497C-853D-B9B71C872AD4}" srcOrd="1" destOrd="0" presId="urn:microsoft.com/office/officeart/2005/8/layout/hList7"/>
    <dgm:cxn modelId="{BE85C68F-24C6-449B-9501-6928AC62F61D}" type="presParOf" srcId="{0FB20380-4341-4CF9-B6DC-47ECA052B74C}" destId="{DBD011B9-5D5B-4339-B4B0-66FC99C7A9CB}" srcOrd="2" destOrd="0" presId="urn:microsoft.com/office/officeart/2005/8/layout/hList7"/>
    <dgm:cxn modelId="{300A6A75-DC97-4166-9912-35AFB252EE02}" type="presParOf" srcId="{0FB20380-4341-4CF9-B6DC-47ECA052B74C}" destId="{C81F78DB-63B7-4524-B50F-8BC1A856EFD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8A168-A891-4D95-9E62-93FAF6508337}">
      <dsp:nvSpPr>
        <dsp:cNvPr id="0" name=""/>
        <dsp:cNvSpPr/>
      </dsp:nvSpPr>
      <dsp:spPr>
        <a:xfrm>
          <a:off x="2207" y="0"/>
          <a:ext cx="3435027"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September 23, 2016</a:t>
          </a:r>
        </a:p>
        <a:p>
          <a:pPr marL="0" lvl="0" indent="0" algn="ctr" defTabSz="1022350">
            <a:lnSpc>
              <a:spcPct val="90000"/>
            </a:lnSpc>
            <a:spcBef>
              <a:spcPct val="0"/>
            </a:spcBef>
            <a:spcAft>
              <a:spcPct val="35000"/>
            </a:spcAft>
            <a:buNone/>
          </a:pPr>
          <a:r>
            <a:rPr lang="en-US" sz="2300" kern="1200" dirty="0"/>
            <a:t> Same Day Credits</a:t>
          </a:r>
        </a:p>
      </dsp:txBody>
      <dsp:txXfrm>
        <a:off x="2207" y="1740535"/>
        <a:ext cx="3435027" cy="1740535"/>
      </dsp:txXfrm>
    </dsp:sp>
    <dsp:sp modelId="{D7D64829-45A1-404D-B0E4-D63521BF80EF}">
      <dsp:nvSpPr>
        <dsp:cNvPr id="0" name=""/>
        <dsp:cNvSpPr/>
      </dsp:nvSpPr>
      <dsp:spPr>
        <a:xfrm>
          <a:off x="995223" y="261080"/>
          <a:ext cx="1448995" cy="144899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CCF77-BD25-4C2A-8BE7-B7675A2339DB}">
      <dsp:nvSpPr>
        <dsp:cNvPr id="0" name=""/>
        <dsp:cNvSpPr/>
      </dsp:nvSpPr>
      <dsp:spPr>
        <a:xfrm>
          <a:off x="3540286" y="0"/>
          <a:ext cx="3435027"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September 15, 2017</a:t>
          </a:r>
        </a:p>
        <a:p>
          <a:pPr marL="0" lvl="0" indent="0" algn="ctr" defTabSz="1022350">
            <a:lnSpc>
              <a:spcPct val="90000"/>
            </a:lnSpc>
            <a:spcBef>
              <a:spcPct val="0"/>
            </a:spcBef>
            <a:spcAft>
              <a:spcPct val="35000"/>
            </a:spcAft>
            <a:buNone/>
          </a:pPr>
          <a:r>
            <a:rPr lang="en-US" sz="2300" kern="1200" dirty="0"/>
            <a:t> Same Day Debits</a:t>
          </a:r>
        </a:p>
      </dsp:txBody>
      <dsp:txXfrm>
        <a:off x="3540286" y="1740535"/>
        <a:ext cx="3435027" cy="1740535"/>
      </dsp:txXfrm>
    </dsp:sp>
    <dsp:sp modelId="{6DCAC968-C374-4B7B-9E49-1F5DAEA170DE}">
      <dsp:nvSpPr>
        <dsp:cNvPr id="0" name=""/>
        <dsp:cNvSpPr/>
      </dsp:nvSpPr>
      <dsp:spPr>
        <a:xfrm>
          <a:off x="4533302"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EA018D-DB0C-44C9-A609-38BBB4A24B04}">
      <dsp:nvSpPr>
        <dsp:cNvPr id="0" name=""/>
        <dsp:cNvSpPr/>
      </dsp:nvSpPr>
      <dsp:spPr>
        <a:xfrm>
          <a:off x="7078364" y="0"/>
          <a:ext cx="3435027"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March 16, 2018 </a:t>
          </a:r>
        </a:p>
        <a:p>
          <a:pPr marL="0" lvl="0" indent="0" algn="ctr" defTabSz="1022350">
            <a:lnSpc>
              <a:spcPct val="90000"/>
            </a:lnSpc>
            <a:spcBef>
              <a:spcPct val="0"/>
            </a:spcBef>
            <a:spcAft>
              <a:spcPct val="35000"/>
            </a:spcAft>
            <a:buNone/>
          </a:pPr>
          <a:r>
            <a:rPr lang="en-US" sz="2300" kern="1200" dirty="0"/>
            <a:t> Same Day ACH Credits (5pm local time availability)</a:t>
          </a:r>
        </a:p>
      </dsp:txBody>
      <dsp:txXfrm>
        <a:off x="7078364" y="1740535"/>
        <a:ext cx="3435027" cy="1740535"/>
      </dsp:txXfrm>
    </dsp:sp>
    <dsp:sp modelId="{C81F78DB-63B7-4524-B50F-8BC1A856EFDC}">
      <dsp:nvSpPr>
        <dsp:cNvPr id="0" name=""/>
        <dsp:cNvSpPr/>
      </dsp:nvSpPr>
      <dsp:spPr>
        <a:xfrm>
          <a:off x="8071380" y="261080"/>
          <a:ext cx="1448995" cy="144899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FE20DA-4749-4E46-9623-A873C4EA6469}">
      <dsp:nvSpPr>
        <dsp:cNvPr id="0" name=""/>
        <dsp:cNvSpPr/>
      </dsp:nvSpPr>
      <dsp:spPr>
        <a:xfrm>
          <a:off x="420623" y="3481070"/>
          <a:ext cx="9674352"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0.7594</cdr:x>
      <cdr:y>0.27061</cdr:y>
    </cdr:from>
    <cdr:to>
      <cdr:x>0.84962</cdr:x>
      <cdr:y>0.41968</cdr:y>
    </cdr:to>
    <cdr:sp macro="" textlink="">
      <cdr:nvSpPr>
        <cdr:cNvPr id="2" name="TextBox 1">
          <a:extLst xmlns:a="http://schemas.openxmlformats.org/drawingml/2006/main">
            <a:ext uri="{FF2B5EF4-FFF2-40B4-BE49-F238E27FC236}">
              <a16:creationId xmlns:a16="http://schemas.microsoft.com/office/drawing/2014/main" id="{661D6A8A-6D4F-4BE5-9965-09DEF1096587}"/>
            </a:ext>
          </a:extLst>
        </cdr:cNvPr>
        <cdr:cNvSpPr txBox="1"/>
      </cdr:nvSpPr>
      <cdr:spPr>
        <a:xfrm xmlns:a="http://schemas.openxmlformats.org/drawingml/2006/main">
          <a:off x="7696200" y="165993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77.0%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F2B45-1111-4BDA-95E3-9A4D2EE1CF67}" type="datetimeFigureOut">
              <a:rPr lang="en-US" smtClean="0"/>
              <a:t>9/13/2023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10297-2A6A-416E-A02E-B8E6F28B95BA}" type="slidenum">
              <a:rPr lang="en-US" smtClean="0"/>
              <a:t>‹#›</a:t>
            </a:fld>
            <a:endParaRPr lang="en-US" dirty="0"/>
          </a:p>
        </p:txBody>
      </p:sp>
    </p:spTree>
    <p:extLst>
      <p:ext uri="{BB962C8B-B14F-4D97-AF65-F5344CB8AC3E}">
        <p14:creationId xmlns:p14="http://schemas.microsoft.com/office/powerpoint/2010/main" val="4173181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10297-2A6A-416E-A02E-B8E6F28B95BA}" type="slidenum">
              <a:rPr lang="en-US" smtClean="0"/>
              <a:t>1</a:t>
            </a:fld>
            <a:endParaRPr lang="en-US" dirty="0"/>
          </a:p>
        </p:txBody>
      </p:sp>
    </p:spTree>
    <p:extLst>
      <p:ext uri="{BB962C8B-B14F-4D97-AF65-F5344CB8AC3E}">
        <p14:creationId xmlns:p14="http://schemas.microsoft.com/office/powerpoint/2010/main" val="255934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3210297-2A6A-416E-A02E-B8E6F28B95BA}" type="slidenum">
              <a:rPr lang="en-US" smtClean="0"/>
              <a:t>4</a:t>
            </a:fld>
            <a:endParaRPr lang="en-US" dirty="0"/>
          </a:p>
        </p:txBody>
      </p:sp>
    </p:spTree>
    <p:extLst>
      <p:ext uri="{BB962C8B-B14F-4D97-AF65-F5344CB8AC3E}">
        <p14:creationId xmlns:p14="http://schemas.microsoft.com/office/powerpoint/2010/main" val="289856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10297-2A6A-416E-A02E-B8E6F28B95BA}" type="slidenum">
              <a:rPr lang="en-US" smtClean="0"/>
              <a:t>7</a:t>
            </a:fld>
            <a:endParaRPr lang="en-US" dirty="0"/>
          </a:p>
        </p:txBody>
      </p:sp>
    </p:spTree>
    <p:extLst>
      <p:ext uri="{BB962C8B-B14F-4D97-AF65-F5344CB8AC3E}">
        <p14:creationId xmlns:p14="http://schemas.microsoft.com/office/powerpoint/2010/main" val="265475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10297-2A6A-416E-A02E-B8E6F28B95BA}" type="slidenum">
              <a:rPr lang="en-US" smtClean="0"/>
              <a:t>8</a:t>
            </a:fld>
            <a:endParaRPr lang="en-US" dirty="0"/>
          </a:p>
        </p:txBody>
      </p:sp>
    </p:spTree>
    <p:extLst>
      <p:ext uri="{BB962C8B-B14F-4D97-AF65-F5344CB8AC3E}">
        <p14:creationId xmlns:p14="http://schemas.microsoft.com/office/powerpoint/2010/main" val="134012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10297-2A6A-416E-A02E-B8E6F28B95BA}" type="slidenum">
              <a:rPr lang="en-US" smtClean="0"/>
              <a:t>9</a:t>
            </a:fld>
            <a:endParaRPr lang="en-US" dirty="0"/>
          </a:p>
        </p:txBody>
      </p:sp>
    </p:spTree>
    <p:extLst>
      <p:ext uri="{BB962C8B-B14F-4D97-AF65-F5344CB8AC3E}">
        <p14:creationId xmlns:p14="http://schemas.microsoft.com/office/powerpoint/2010/main" val="314323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10297-2A6A-416E-A02E-B8E6F28B95BA}" type="slidenum">
              <a:rPr lang="en-US" smtClean="0"/>
              <a:t>10</a:t>
            </a:fld>
            <a:endParaRPr lang="en-US" dirty="0"/>
          </a:p>
        </p:txBody>
      </p:sp>
    </p:spTree>
    <p:extLst>
      <p:ext uri="{BB962C8B-B14F-4D97-AF65-F5344CB8AC3E}">
        <p14:creationId xmlns:p14="http://schemas.microsoft.com/office/powerpoint/2010/main" val="651686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10297-2A6A-416E-A02E-B8E6F28B95BA}" type="slidenum">
              <a:rPr lang="en-US" smtClean="0"/>
              <a:t>16</a:t>
            </a:fld>
            <a:endParaRPr lang="en-US" dirty="0"/>
          </a:p>
        </p:txBody>
      </p:sp>
    </p:spTree>
    <p:extLst>
      <p:ext uri="{BB962C8B-B14F-4D97-AF65-F5344CB8AC3E}">
        <p14:creationId xmlns:p14="http://schemas.microsoft.com/office/powerpoint/2010/main" val="313737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10297-2A6A-416E-A02E-B8E6F28B95BA}" type="slidenum">
              <a:rPr lang="en-US" smtClean="0"/>
              <a:t>19</a:t>
            </a:fld>
            <a:endParaRPr lang="en-US" dirty="0"/>
          </a:p>
        </p:txBody>
      </p:sp>
    </p:spTree>
    <p:extLst>
      <p:ext uri="{BB962C8B-B14F-4D97-AF65-F5344CB8AC3E}">
        <p14:creationId xmlns:p14="http://schemas.microsoft.com/office/powerpoint/2010/main" val="295255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10297-2A6A-416E-A02E-B8E6F28B95BA}" type="slidenum">
              <a:rPr lang="en-US" smtClean="0"/>
              <a:t>21</a:t>
            </a:fld>
            <a:endParaRPr lang="en-US" dirty="0"/>
          </a:p>
        </p:txBody>
      </p:sp>
    </p:spTree>
    <p:extLst>
      <p:ext uri="{BB962C8B-B14F-4D97-AF65-F5344CB8AC3E}">
        <p14:creationId xmlns:p14="http://schemas.microsoft.com/office/powerpoint/2010/main" val="220655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1DAB-CD55-4371-90DF-72C37D295A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338BD3-94A8-4E8C-8765-24EF30F9CF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00C498-13D6-4534-A113-23252492892C}"/>
              </a:ext>
            </a:extLst>
          </p:cNvPr>
          <p:cNvSpPr>
            <a:spLocks noGrp="1"/>
          </p:cNvSpPr>
          <p:nvPr>
            <p:ph type="dt" sz="half" idx="10"/>
          </p:nvPr>
        </p:nvSpPr>
        <p:spPr/>
        <p:txBody>
          <a:bodyPr/>
          <a:lstStyle/>
          <a:p>
            <a:fld id="{7A8D2061-C756-1D4A-89AD-601A905C59E5}" type="datetime1">
              <a:rPr lang="en-US" smtClean="0"/>
              <a:t>9/13/2023</a:t>
            </a:fld>
            <a:endParaRPr lang="en-US" dirty="0"/>
          </a:p>
        </p:txBody>
      </p:sp>
      <p:sp>
        <p:nvSpPr>
          <p:cNvPr id="5" name="Footer Placeholder 4">
            <a:extLst>
              <a:ext uri="{FF2B5EF4-FFF2-40B4-BE49-F238E27FC236}">
                <a16:creationId xmlns:a16="http://schemas.microsoft.com/office/drawing/2014/main" id="{880CFF20-E1C5-4E40-9D91-376623B1D07A}"/>
              </a:ext>
            </a:extLst>
          </p:cNvPr>
          <p:cNvSpPr>
            <a:spLocks noGrp="1"/>
          </p:cNvSpPr>
          <p:nvPr>
            <p:ph type="ftr" sz="quarter" idx="11"/>
          </p:nvPr>
        </p:nvSpPr>
        <p:spPr/>
        <p:txBody>
          <a:bodyPr/>
          <a:lstStyle/>
          <a:p>
            <a:r>
              <a:rPr lang="en-US"/>
              <a:t>Copyright 2019 PaymentsFirst</a:t>
            </a:r>
            <a:endParaRPr lang="en-US" dirty="0"/>
          </a:p>
        </p:txBody>
      </p:sp>
      <p:sp>
        <p:nvSpPr>
          <p:cNvPr id="6" name="Slide Number Placeholder 5">
            <a:extLst>
              <a:ext uri="{FF2B5EF4-FFF2-40B4-BE49-F238E27FC236}">
                <a16:creationId xmlns:a16="http://schemas.microsoft.com/office/drawing/2014/main" id="{0765C6D0-14F0-40E5-9AC6-27D44A7550BF}"/>
              </a:ext>
            </a:extLst>
          </p:cNvPr>
          <p:cNvSpPr>
            <a:spLocks noGrp="1"/>
          </p:cNvSpPr>
          <p:nvPr>
            <p:ph type="sldNum" sz="quarter" idx="12"/>
          </p:nvPr>
        </p:nvSpPr>
        <p:spPr/>
        <p:txBody>
          <a:bodyPr/>
          <a:lstStyle/>
          <a:p>
            <a:fld id="{B94B30F5-F705-4D5A-ACEC-C4C5582E2142}" type="slidenum">
              <a:rPr lang="en-US" smtClean="0"/>
              <a:t>‹#›</a:t>
            </a:fld>
            <a:endParaRPr lang="en-US" dirty="0"/>
          </a:p>
        </p:txBody>
      </p:sp>
    </p:spTree>
    <p:extLst>
      <p:ext uri="{BB962C8B-B14F-4D97-AF65-F5344CB8AC3E}">
        <p14:creationId xmlns:p14="http://schemas.microsoft.com/office/powerpoint/2010/main" val="844094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195-CE2A-4E5F-8BD9-E53852A253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9C112C-CDFE-4F5E-BD0B-EF021CA448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D78E5-794C-41F3-99E4-E00C82832785}"/>
              </a:ext>
            </a:extLst>
          </p:cNvPr>
          <p:cNvSpPr>
            <a:spLocks noGrp="1"/>
          </p:cNvSpPr>
          <p:nvPr>
            <p:ph type="dt" sz="half" idx="10"/>
          </p:nvPr>
        </p:nvSpPr>
        <p:spPr/>
        <p:txBody>
          <a:bodyPr/>
          <a:lstStyle/>
          <a:p>
            <a:fld id="{A77FFDDC-2351-C543-92DC-E29400E58B32}" type="datetime1">
              <a:rPr lang="en-US" smtClean="0"/>
              <a:t>9/13/2023</a:t>
            </a:fld>
            <a:endParaRPr lang="en-US" dirty="0"/>
          </a:p>
        </p:txBody>
      </p:sp>
      <p:sp>
        <p:nvSpPr>
          <p:cNvPr id="5" name="Footer Placeholder 4">
            <a:extLst>
              <a:ext uri="{FF2B5EF4-FFF2-40B4-BE49-F238E27FC236}">
                <a16:creationId xmlns:a16="http://schemas.microsoft.com/office/drawing/2014/main" id="{CEFB927A-DC90-4AB3-8F19-8898B4DEED54}"/>
              </a:ext>
            </a:extLst>
          </p:cNvPr>
          <p:cNvSpPr>
            <a:spLocks noGrp="1"/>
          </p:cNvSpPr>
          <p:nvPr>
            <p:ph type="ftr" sz="quarter" idx="11"/>
          </p:nvPr>
        </p:nvSpPr>
        <p:spPr/>
        <p:txBody>
          <a:bodyPr/>
          <a:lstStyle/>
          <a:p>
            <a:r>
              <a:rPr lang="en-US"/>
              <a:t>Copyright 2019 PaymentsFirst</a:t>
            </a:r>
            <a:endParaRPr lang="en-US" dirty="0"/>
          </a:p>
        </p:txBody>
      </p:sp>
      <p:sp>
        <p:nvSpPr>
          <p:cNvPr id="6" name="Slide Number Placeholder 5">
            <a:extLst>
              <a:ext uri="{FF2B5EF4-FFF2-40B4-BE49-F238E27FC236}">
                <a16:creationId xmlns:a16="http://schemas.microsoft.com/office/drawing/2014/main" id="{FE314030-FE1C-4057-960E-EB624AD5CD3B}"/>
              </a:ext>
            </a:extLst>
          </p:cNvPr>
          <p:cNvSpPr>
            <a:spLocks noGrp="1"/>
          </p:cNvSpPr>
          <p:nvPr>
            <p:ph type="sldNum" sz="quarter" idx="12"/>
          </p:nvPr>
        </p:nvSpPr>
        <p:spPr/>
        <p:txBody>
          <a:bodyPr/>
          <a:lstStyle/>
          <a:p>
            <a:fld id="{B94B30F5-F705-4D5A-ACEC-C4C5582E2142}" type="slidenum">
              <a:rPr lang="en-US" smtClean="0"/>
              <a:t>‹#›</a:t>
            </a:fld>
            <a:endParaRPr lang="en-US" dirty="0"/>
          </a:p>
        </p:txBody>
      </p:sp>
    </p:spTree>
    <p:extLst>
      <p:ext uri="{BB962C8B-B14F-4D97-AF65-F5344CB8AC3E}">
        <p14:creationId xmlns:p14="http://schemas.microsoft.com/office/powerpoint/2010/main" val="305053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8DCED-7506-4AC5-ADE7-90819A8F6A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7BF638-F1F2-4DBF-B55D-B3BF157716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6706C-9F7F-499A-B027-0B4F37B66F6B}"/>
              </a:ext>
            </a:extLst>
          </p:cNvPr>
          <p:cNvSpPr>
            <a:spLocks noGrp="1"/>
          </p:cNvSpPr>
          <p:nvPr>
            <p:ph type="dt" sz="half" idx="10"/>
          </p:nvPr>
        </p:nvSpPr>
        <p:spPr/>
        <p:txBody>
          <a:bodyPr/>
          <a:lstStyle/>
          <a:p>
            <a:fld id="{A83DB411-C793-FD4D-8E2E-DAD848C9310D}" type="datetime1">
              <a:rPr lang="en-US" smtClean="0"/>
              <a:t>9/13/2023</a:t>
            </a:fld>
            <a:endParaRPr lang="en-US" dirty="0"/>
          </a:p>
        </p:txBody>
      </p:sp>
      <p:sp>
        <p:nvSpPr>
          <p:cNvPr id="5" name="Footer Placeholder 4">
            <a:extLst>
              <a:ext uri="{FF2B5EF4-FFF2-40B4-BE49-F238E27FC236}">
                <a16:creationId xmlns:a16="http://schemas.microsoft.com/office/drawing/2014/main" id="{758146F2-706C-43A8-AD5B-4B31E4AE161B}"/>
              </a:ext>
            </a:extLst>
          </p:cNvPr>
          <p:cNvSpPr>
            <a:spLocks noGrp="1"/>
          </p:cNvSpPr>
          <p:nvPr>
            <p:ph type="ftr" sz="quarter" idx="11"/>
          </p:nvPr>
        </p:nvSpPr>
        <p:spPr/>
        <p:txBody>
          <a:bodyPr/>
          <a:lstStyle/>
          <a:p>
            <a:r>
              <a:rPr lang="en-US"/>
              <a:t>Copyright 2019 PaymentsFirst</a:t>
            </a:r>
            <a:endParaRPr lang="en-US" dirty="0"/>
          </a:p>
        </p:txBody>
      </p:sp>
      <p:sp>
        <p:nvSpPr>
          <p:cNvPr id="6" name="Slide Number Placeholder 5">
            <a:extLst>
              <a:ext uri="{FF2B5EF4-FFF2-40B4-BE49-F238E27FC236}">
                <a16:creationId xmlns:a16="http://schemas.microsoft.com/office/drawing/2014/main" id="{F274A70E-508B-4772-B97E-0EED940859B9}"/>
              </a:ext>
            </a:extLst>
          </p:cNvPr>
          <p:cNvSpPr>
            <a:spLocks noGrp="1"/>
          </p:cNvSpPr>
          <p:nvPr>
            <p:ph type="sldNum" sz="quarter" idx="12"/>
          </p:nvPr>
        </p:nvSpPr>
        <p:spPr/>
        <p:txBody>
          <a:bodyPr/>
          <a:lstStyle/>
          <a:p>
            <a:fld id="{B94B30F5-F705-4D5A-ACEC-C4C5582E2142}" type="slidenum">
              <a:rPr lang="en-US" smtClean="0"/>
              <a:t>‹#›</a:t>
            </a:fld>
            <a:endParaRPr lang="en-US" dirty="0"/>
          </a:p>
        </p:txBody>
      </p:sp>
    </p:spTree>
    <p:extLst>
      <p:ext uri="{BB962C8B-B14F-4D97-AF65-F5344CB8AC3E}">
        <p14:creationId xmlns:p14="http://schemas.microsoft.com/office/powerpoint/2010/main" val="261906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5986-EE31-4E78-81C4-64C19575EA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D9B81-831B-4CB1-97FB-EAE81284DE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6B096-C9CC-419D-87F0-4B8814F8605B}"/>
              </a:ext>
            </a:extLst>
          </p:cNvPr>
          <p:cNvSpPr>
            <a:spLocks noGrp="1"/>
          </p:cNvSpPr>
          <p:nvPr>
            <p:ph type="dt" sz="half" idx="10"/>
          </p:nvPr>
        </p:nvSpPr>
        <p:spPr/>
        <p:txBody>
          <a:bodyPr/>
          <a:lstStyle/>
          <a:p>
            <a:fld id="{AD37191D-34F2-FD47-A988-2A236C0945E5}" type="datetime1">
              <a:rPr lang="en-US" smtClean="0"/>
              <a:t>9/13/2023</a:t>
            </a:fld>
            <a:endParaRPr lang="en-US" dirty="0"/>
          </a:p>
        </p:txBody>
      </p:sp>
      <p:sp>
        <p:nvSpPr>
          <p:cNvPr id="5" name="Footer Placeholder 4">
            <a:extLst>
              <a:ext uri="{FF2B5EF4-FFF2-40B4-BE49-F238E27FC236}">
                <a16:creationId xmlns:a16="http://schemas.microsoft.com/office/drawing/2014/main" id="{306C072A-12DD-48FD-8BD4-64A4A7F622BF}"/>
              </a:ext>
            </a:extLst>
          </p:cNvPr>
          <p:cNvSpPr>
            <a:spLocks noGrp="1"/>
          </p:cNvSpPr>
          <p:nvPr>
            <p:ph type="ftr" sz="quarter" idx="11"/>
          </p:nvPr>
        </p:nvSpPr>
        <p:spPr>
          <a:xfrm>
            <a:off x="4038600" y="6665032"/>
            <a:ext cx="41148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en-US"/>
              <a:t>Copyright 2019 PaymentsFirst</a:t>
            </a:r>
            <a:endParaRPr lang="en-US" dirty="0"/>
          </a:p>
        </p:txBody>
      </p:sp>
      <p:sp>
        <p:nvSpPr>
          <p:cNvPr id="6" name="Slide Number Placeholder 5">
            <a:extLst>
              <a:ext uri="{FF2B5EF4-FFF2-40B4-BE49-F238E27FC236}">
                <a16:creationId xmlns:a16="http://schemas.microsoft.com/office/drawing/2014/main" id="{CA27DEBF-A7C3-4D7C-9C72-0164CFBDB0A4}"/>
              </a:ext>
            </a:extLst>
          </p:cNvPr>
          <p:cNvSpPr>
            <a:spLocks noGrp="1"/>
          </p:cNvSpPr>
          <p:nvPr>
            <p:ph type="sldNum" sz="quarter" idx="12"/>
          </p:nvPr>
        </p:nvSpPr>
        <p:spPr/>
        <p:txBody>
          <a:bodyPr/>
          <a:lstStyle/>
          <a:p>
            <a:fld id="{B94B30F5-F705-4D5A-ACEC-C4C5582E2142}" type="slidenum">
              <a:rPr lang="en-US" smtClean="0"/>
              <a:t>‹#›</a:t>
            </a:fld>
            <a:endParaRPr lang="en-US" dirty="0"/>
          </a:p>
        </p:txBody>
      </p:sp>
    </p:spTree>
    <p:extLst>
      <p:ext uri="{BB962C8B-B14F-4D97-AF65-F5344CB8AC3E}">
        <p14:creationId xmlns:p14="http://schemas.microsoft.com/office/powerpoint/2010/main" val="175256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8708-4CD7-4797-B999-36DCCC5686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B5EE05-ED8E-49CD-A13E-04CCC8873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728B6F-D64F-40F5-BF1A-6A1DDB4235E3}"/>
              </a:ext>
            </a:extLst>
          </p:cNvPr>
          <p:cNvSpPr>
            <a:spLocks noGrp="1"/>
          </p:cNvSpPr>
          <p:nvPr>
            <p:ph type="dt" sz="half" idx="10"/>
          </p:nvPr>
        </p:nvSpPr>
        <p:spPr/>
        <p:txBody>
          <a:bodyPr/>
          <a:lstStyle/>
          <a:p>
            <a:fld id="{842CBE9D-2300-D740-A19C-A5273D1C9314}" type="datetime1">
              <a:rPr lang="en-US" smtClean="0"/>
              <a:t>9/13/2023</a:t>
            </a:fld>
            <a:endParaRPr lang="en-US" dirty="0"/>
          </a:p>
        </p:txBody>
      </p:sp>
      <p:sp>
        <p:nvSpPr>
          <p:cNvPr id="5" name="Footer Placeholder 4">
            <a:extLst>
              <a:ext uri="{FF2B5EF4-FFF2-40B4-BE49-F238E27FC236}">
                <a16:creationId xmlns:a16="http://schemas.microsoft.com/office/drawing/2014/main" id="{FE473EB5-354F-44A8-B74E-E024863A0CD6}"/>
              </a:ext>
            </a:extLst>
          </p:cNvPr>
          <p:cNvSpPr>
            <a:spLocks noGrp="1"/>
          </p:cNvSpPr>
          <p:nvPr>
            <p:ph type="ftr" sz="quarter" idx="11"/>
          </p:nvPr>
        </p:nvSpPr>
        <p:spPr/>
        <p:txBody>
          <a:bodyPr/>
          <a:lstStyle/>
          <a:p>
            <a:r>
              <a:rPr lang="en-US"/>
              <a:t>Copyright 2019 PaymentsFirst</a:t>
            </a:r>
            <a:endParaRPr lang="en-US" dirty="0"/>
          </a:p>
        </p:txBody>
      </p:sp>
      <p:sp>
        <p:nvSpPr>
          <p:cNvPr id="6" name="Slide Number Placeholder 5">
            <a:extLst>
              <a:ext uri="{FF2B5EF4-FFF2-40B4-BE49-F238E27FC236}">
                <a16:creationId xmlns:a16="http://schemas.microsoft.com/office/drawing/2014/main" id="{5C580777-BE0F-40D8-86DA-DC23626D4ABD}"/>
              </a:ext>
            </a:extLst>
          </p:cNvPr>
          <p:cNvSpPr>
            <a:spLocks noGrp="1"/>
          </p:cNvSpPr>
          <p:nvPr>
            <p:ph type="sldNum" sz="quarter" idx="12"/>
          </p:nvPr>
        </p:nvSpPr>
        <p:spPr/>
        <p:txBody>
          <a:bodyPr/>
          <a:lstStyle/>
          <a:p>
            <a:fld id="{B94B30F5-F705-4D5A-ACEC-C4C5582E2142}" type="slidenum">
              <a:rPr lang="en-US" smtClean="0"/>
              <a:t>‹#›</a:t>
            </a:fld>
            <a:endParaRPr lang="en-US" dirty="0"/>
          </a:p>
        </p:txBody>
      </p:sp>
    </p:spTree>
    <p:extLst>
      <p:ext uri="{BB962C8B-B14F-4D97-AF65-F5344CB8AC3E}">
        <p14:creationId xmlns:p14="http://schemas.microsoft.com/office/powerpoint/2010/main" val="281269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A8CF8-397B-4EC0-BB10-0DA7B16DAE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9C6BE4-26F1-4BF3-A537-0BAEA9EECB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E24E9C-4069-42D0-9505-F9FE5BABA0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AC9F10-7898-45E2-A467-C886290D586D}"/>
              </a:ext>
            </a:extLst>
          </p:cNvPr>
          <p:cNvSpPr>
            <a:spLocks noGrp="1"/>
          </p:cNvSpPr>
          <p:nvPr>
            <p:ph type="dt" sz="half" idx="10"/>
          </p:nvPr>
        </p:nvSpPr>
        <p:spPr/>
        <p:txBody>
          <a:bodyPr/>
          <a:lstStyle/>
          <a:p>
            <a:fld id="{D90DD285-F2C3-5A44-A9B0-2E88AFA4CC68}" type="datetime1">
              <a:rPr lang="en-US" smtClean="0"/>
              <a:t>9/13/2023</a:t>
            </a:fld>
            <a:endParaRPr lang="en-US" dirty="0"/>
          </a:p>
        </p:txBody>
      </p:sp>
      <p:sp>
        <p:nvSpPr>
          <p:cNvPr id="6" name="Footer Placeholder 5">
            <a:extLst>
              <a:ext uri="{FF2B5EF4-FFF2-40B4-BE49-F238E27FC236}">
                <a16:creationId xmlns:a16="http://schemas.microsoft.com/office/drawing/2014/main" id="{CE1CAD6D-05E6-43A8-A08A-0E34D5B81A0A}"/>
              </a:ext>
            </a:extLst>
          </p:cNvPr>
          <p:cNvSpPr>
            <a:spLocks noGrp="1"/>
          </p:cNvSpPr>
          <p:nvPr>
            <p:ph type="ftr" sz="quarter" idx="11"/>
          </p:nvPr>
        </p:nvSpPr>
        <p:spPr/>
        <p:txBody>
          <a:bodyPr/>
          <a:lstStyle/>
          <a:p>
            <a:r>
              <a:rPr lang="en-US"/>
              <a:t>Copyright 2019 PaymentsFirst</a:t>
            </a:r>
            <a:endParaRPr lang="en-US" dirty="0"/>
          </a:p>
        </p:txBody>
      </p:sp>
      <p:sp>
        <p:nvSpPr>
          <p:cNvPr id="7" name="Slide Number Placeholder 6">
            <a:extLst>
              <a:ext uri="{FF2B5EF4-FFF2-40B4-BE49-F238E27FC236}">
                <a16:creationId xmlns:a16="http://schemas.microsoft.com/office/drawing/2014/main" id="{1FCE6F68-241E-4623-853A-C1B4DE55E81D}"/>
              </a:ext>
            </a:extLst>
          </p:cNvPr>
          <p:cNvSpPr>
            <a:spLocks noGrp="1"/>
          </p:cNvSpPr>
          <p:nvPr>
            <p:ph type="sldNum" sz="quarter" idx="12"/>
          </p:nvPr>
        </p:nvSpPr>
        <p:spPr/>
        <p:txBody>
          <a:bodyPr/>
          <a:lstStyle/>
          <a:p>
            <a:fld id="{B94B30F5-F705-4D5A-ACEC-C4C5582E2142}" type="slidenum">
              <a:rPr lang="en-US" smtClean="0"/>
              <a:t>‹#›</a:t>
            </a:fld>
            <a:endParaRPr lang="en-US" dirty="0"/>
          </a:p>
        </p:txBody>
      </p:sp>
    </p:spTree>
    <p:extLst>
      <p:ext uri="{BB962C8B-B14F-4D97-AF65-F5344CB8AC3E}">
        <p14:creationId xmlns:p14="http://schemas.microsoft.com/office/powerpoint/2010/main" val="240693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1C50-CB2C-4167-AC65-405610DE12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4E4CEF-37D0-4F75-8DD3-D4CF10DB4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E4D8FA-1E99-4DA9-8A1F-FEEB9371EF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A9207B-2D55-470F-9CBB-085D111AE0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C20CAF-472C-4E78-9829-99B3F9C7DE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8FC9C4-6DFB-4371-83D7-688717D6C018}"/>
              </a:ext>
            </a:extLst>
          </p:cNvPr>
          <p:cNvSpPr>
            <a:spLocks noGrp="1"/>
          </p:cNvSpPr>
          <p:nvPr>
            <p:ph type="dt" sz="half" idx="10"/>
          </p:nvPr>
        </p:nvSpPr>
        <p:spPr/>
        <p:txBody>
          <a:bodyPr/>
          <a:lstStyle/>
          <a:p>
            <a:fld id="{F9ACA618-014C-974C-8F50-26211FB89E30}" type="datetime1">
              <a:rPr lang="en-US" smtClean="0"/>
              <a:t>9/13/2023</a:t>
            </a:fld>
            <a:endParaRPr lang="en-US" dirty="0"/>
          </a:p>
        </p:txBody>
      </p:sp>
      <p:sp>
        <p:nvSpPr>
          <p:cNvPr id="8" name="Footer Placeholder 7">
            <a:extLst>
              <a:ext uri="{FF2B5EF4-FFF2-40B4-BE49-F238E27FC236}">
                <a16:creationId xmlns:a16="http://schemas.microsoft.com/office/drawing/2014/main" id="{A787C6A4-713D-4540-ABE3-54C0CDAD5054}"/>
              </a:ext>
            </a:extLst>
          </p:cNvPr>
          <p:cNvSpPr>
            <a:spLocks noGrp="1"/>
          </p:cNvSpPr>
          <p:nvPr>
            <p:ph type="ftr" sz="quarter" idx="11"/>
          </p:nvPr>
        </p:nvSpPr>
        <p:spPr/>
        <p:txBody>
          <a:bodyPr/>
          <a:lstStyle/>
          <a:p>
            <a:r>
              <a:rPr lang="en-US"/>
              <a:t>Copyright 2019 PaymentsFirst</a:t>
            </a:r>
            <a:endParaRPr lang="en-US" dirty="0"/>
          </a:p>
        </p:txBody>
      </p:sp>
      <p:sp>
        <p:nvSpPr>
          <p:cNvPr id="9" name="Slide Number Placeholder 8">
            <a:extLst>
              <a:ext uri="{FF2B5EF4-FFF2-40B4-BE49-F238E27FC236}">
                <a16:creationId xmlns:a16="http://schemas.microsoft.com/office/drawing/2014/main" id="{5BBD1285-DE8E-4557-AEC3-2FAE50CC1B5E}"/>
              </a:ext>
            </a:extLst>
          </p:cNvPr>
          <p:cNvSpPr>
            <a:spLocks noGrp="1"/>
          </p:cNvSpPr>
          <p:nvPr>
            <p:ph type="sldNum" sz="quarter" idx="12"/>
          </p:nvPr>
        </p:nvSpPr>
        <p:spPr/>
        <p:txBody>
          <a:bodyPr/>
          <a:lstStyle/>
          <a:p>
            <a:fld id="{B94B30F5-F705-4D5A-ACEC-C4C5582E2142}" type="slidenum">
              <a:rPr lang="en-US" smtClean="0"/>
              <a:t>‹#›</a:t>
            </a:fld>
            <a:endParaRPr lang="en-US" dirty="0"/>
          </a:p>
        </p:txBody>
      </p:sp>
    </p:spTree>
    <p:extLst>
      <p:ext uri="{BB962C8B-B14F-4D97-AF65-F5344CB8AC3E}">
        <p14:creationId xmlns:p14="http://schemas.microsoft.com/office/powerpoint/2010/main" val="116956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ACB4-5576-4D82-B1B6-CFA4F9645A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3A24FE-BE0C-4EB2-8D41-FF1DB4B71F47}"/>
              </a:ext>
            </a:extLst>
          </p:cNvPr>
          <p:cNvSpPr>
            <a:spLocks noGrp="1"/>
          </p:cNvSpPr>
          <p:nvPr>
            <p:ph type="dt" sz="half" idx="10"/>
          </p:nvPr>
        </p:nvSpPr>
        <p:spPr/>
        <p:txBody>
          <a:bodyPr/>
          <a:lstStyle/>
          <a:p>
            <a:fld id="{EFEC7BB6-5AD6-1945-8B16-DB8F6D77D195}" type="datetime1">
              <a:rPr lang="en-US" smtClean="0"/>
              <a:t>9/13/2023</a:t>
            </a:fld>
            <a:endParaRPr lang="en-US" dirty="0"/>
          </a:p>
        </p:txBody>
      </p:sp>
      <p:sp>
        <p:nvSpPr>
          <p:cNvPr id="4" name="Footer Placeholder 3">
            <a:extLst>
              <a:ext uri="{FF2B5EF4-FFF2-40B4-BE49-F238E27FC236}">
                <a16:creationId xmlns:a16="http://schemas.microsoft.com/office/drawing/2014/main" id="{7D0E690F-F567-4F13-94CB-8B566C714FE2}"/>
              </a:ext>
            </a:extLst>
          </p:cNvPr>
          <p:cNvSpPr>
            <a:spLocks noGrp="1"/>
          </p:cNvSpPr>
          <p:nvPr>
            <p:ph type="ftr" sz="quarter" idx="11"/>
          </p:nvPr>
        </p:nvSpPr>
        <p:spPr/>
        <p:txBody>
          <a:bodyPr/>
          <a:lstStyle/>
          <a:p>
            <a:r>
              <a:rPr lang="en-US"/>
              <a:t>Copyright 2019 PaymentsFirst</a:t>
            </a:r>
            <a:endParaRPr lang="en-US" dirty="0"/>
          </a:p>
        </p:txBody>
      </p:sp>
      <p:sp>
        <p:nvSpPr>
          <p:cNvPr id="5" name="Slide Number Placeholder 4">
            <a:extLst>
              <a:ext uri="{FF2B5EF4-FFF2-40B4-BE49-F238E27FC236}">
                <a16:creationId xmlns:a16="http://schemas.microsoft.com/office/drawing/2014/main" id="{25305CAE-2F6A-40BB-9846-77771B3FC025}"/>
              </a:ext>
            </a:extLst>
          </p:cNvPr>
          <p:cNvSpPr>
            <a:spLocks noGrp="1"/>
          </p:cNvSpPr>
          <p:nvPr>
            <p:ph type="sldNum" sz="quarter" idx="12"/>
          </p:nvPr>
        </p:nvSpPr>
        <p:spPr/>
        <p:txBody>
          <a:bodyPr/>
          <a:lstStyle/>
          <a:p>
            <a:fld id="{B94B30F5-F705-4D5A-ACEC-C4C5582E2142}" type="slidenum">
              <a:rPr lang="en-US" smtClean="0"/>
              <a:t>‹#›</a:t>
            </a:fld>
            <a:endParaRPr lang="en-US" dirty="0"/>
          </a:p>
        </p:txBody>
      </p:sp>
    </p:spTree>
    <p:extLst>
      <p:ext uri="{BB962C8B-B14F-4D97-AF65-F5344CB8AC3E}">
        <p14:creationId xmlns:p14="http://schemas.microsoft.com/office/powerpoint/2010/main" val="282342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9083F7-201C-4329-992C-9B39E6199352}"/>
              </a:ext>
            </a:extLst>
          </p:cNvPr>
          <p:cNvSpPr>
            <a:spLocks noGrp="1"/>
          </p:cNvSpPr>
          <p:nvPr>
            <p:ph type="dt" sz="half" idx="10"/>
          </p:nvPr>
        </p:nvSpPr>
        <p:spPr/>
        <p:txBody>
          <a:bodyPr/>
          <a:lstStyle/>
          <a:p>
            <a:fld id="{B58C75E5-CD80-9B4F-8CCC-1272D4EBB7AC}" type="datetime1">
              <a:rPr lang="en-US" smtClean="0"/>
              <a:t>9/13/2023</a:t>
            </a:fld>
            <a:endParaRPr lang="en-US" dirty="0"/>
          </a:p>
        </p:txBody>
      </p:sp>
      <p:sp>
        <p:nvSpPr>
          <p:cNvPr id="3" name="Footer Placeholder 2">
            <a:extLst>
              <a:ext uri="{FF2B5EF4-FFF2-40B4-BE49-F238E27FC236}">
                <a16:creationId xmlns:a16="http://schemas.microsoft.com/office/drawing/2014/main" id="{17C3EEAC-6561-471A-975D-972B85D1920B}"/>
              </a:ext>
            </a:extLst>
          </p:cNvPr>
          <p:cNvSpPr>
            <a:spLocks noGrp="1"/>
          </p:cNvSpPr>
          <p:nvPr>
            <p:ph type="ftr" sz="quarter" idx="11"/>
          </p:nvPr>
        </p:nvSpPr>
        <p:spPr/>
        <p:txBody>
          <a:bodyPr/>
          <a:lstStyle/>
          <a:p>
            <a:r>
              <a:rPr lang="en-US"/>
              <a:t>Copyright 2019 PaymentsFirst</a:t>
            </a:r>
            <a:endParaRPr lang="en-US" dirty="0"/>
          </a:p>
        </p:txBody>
      </p:sp>
      <p:sp>
        <p:nvSpPr>
          <p:cNvPr id="4" name="Slide Number Placeholder 3">
            <a:extLst>
              <a:ext uri="{FF2B5EF4-FFF2-40B4-BE49-F238E27FC236}">
                <a16:creationId xmlns:a16="http://schemas.microsoft.com/office/drawing/2014/main" id="{56624586-1E66-4C71-9117-9AC82801B8A4}"/>
              </a:ext>
            </a:extLst>
          </p:cNvPr>
          <p:cNvSpPr>
            <a:spLocks noGrp="1"/>
          </p:cNvSpPr>
          <p:nvPr>
            <p:ph type="sldNum" sz="quarter" idx="12"/>
          </p:nvPr>
        </p:nvSpPr>
        <p:spPr/>
        <p:txBody>
          <a:bodyPr/>
          <a:lstStyle/>
          <a:p>
            <a:fld id="{B94B30F5-F705-4D5A-ACEC-C4C5582E2142}" type="slidenum">
              <a:rPr lang="en-US" smtClean="0"/>
              <a:t>‹#›</a:t>
            </a:fld>
            <a:endParaRPr lang="en-US" dirty="0"/>
          </a:p>
        </p:txBody>
      </p:sp>
    </p:spTree>
    <p:extLst>
      <p:ext uri="{BB962C8B-B14F-4D97-AF65-F5344CB8AC3E}">
        <p14:creationId xmlns:p14="http://schemas.microsoft.com/office/powerpoint/2010/main" val="10047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7123-8645-41EA-AB16-F942EBE10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788F0E-6904-4205-877B-5D989B21A8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07E87-21DB-4F0F-809E-7A8289D0C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050176-F634-4856-A9C1-C7523730E7C2}"/>
              </a:ext>
            </a:extLst>
          </p:cNvPr>
          <p:cNvSpPr>
            <a:spLocks noGrp="1"/>
          </p:cNvSpPr>
          <p:nvPr>
            <p:ph type="dt" sz="half" idx="10"/>
          </p:nvPr>
        </p:nvSpPr>
        <p:spPr/>
        <p:txBody>
          <a:bodyPr/>
          <a:lstStyle/>
          <a:p>
            <a:fld id="{4C1828AD-E5CB-0748-B844-23B4E38B8306}" type="datetime1">
              <a:rPr lang="en-US" smtClean="0"/>
              <a:t>9/13/2023</a:t>
            </a:fld>
            <a:endParaRPr lang="en-US" dirty="0"/>
          </a:p>
        </p:txBody>
      </p:sp>
      <p:sp>
        <p:nvSpPr>
          <p:cNvPr id="6" name="Footer Placeholder 5">
            <a:extLst>
              <a:ext uri="{FF2B5EF4-FFF2-40B4-BE49-F238E27FC236}">
                <a16:creationId xmlns:a16="http://schemas.microsoft.com/office/drawing/2014/main" id="{B201060B-0B5D-4EC6-8603-754A78F9C1D2}"/>
              </a:ext>
            </a:extLst>
          </p:cNvPr>
          <p:cNvSpPr>
            <a:spLocks noGrp="1"/>
          </p:cNvSpPr>
          <p:nvPr>
            <p:ph type="ftr" sz="quarter" idx="11"/>
          </p:nvPr>
        </p:nvSpPr>
        <p:spPr/>
        <p:txBody>
          <a:bodyPr/>
          <a:lstStyle/>
          <a:p>
            <a:r>
              <a:rPr lang="en-US"/>
              <a:t>Copyright 2019 PaymentsFirst</a:t>
            </a:r>
            <a:endParaRPr lang="en-US" dirty="0"/>
          </a:p>
        </p:txBody>
      </p:sp>
      <p:sp>
        <p:nvSpPr>
          <p:cNvPr id="7" name="Slide Number Placeholder 6">
            <a:extLst>
              <a:ext uri="{FF2B5EF4-FFF2-40B4-BE49-F238E27FC236}">
                <a16:creationId xmlns:a16="http://schemas.microsoft.com/office/drawing/2014/main" id="{E3B05A1A-65CA-4669-B64B-E0C37F74AFB3}"/>
              </a:ext>
            </a:extLst>
          </p:cNvPr>
          <p:cNvSpPr>
            <a:spLocks noGrp="1"/>
          </p:cNvSpPr>
          <p:nvPr>
            <p:ph type="sldNum" sz="quarter" idx="12"/>
          </p:nvPr>
        </p:nvSpPr>
        <p:spPr/>
        <p:txBody>
          <a:bodyPr/>
          <a:lstStyle/>
          <a:p>
            <a:fld id="{B94B30F5-F705-4D5A-ACEC-C4C5582E2142}" type="slidenum">
              <a:rPr lang="en-US" smtClean="0"/>
              <a:t>‹#›</a:t>
            </a:fld>
            <a:endParaRPr lang="en-US" dirty="0"/>
          </a:p>
        </p:txBody>
      </p:sp>
    </p:spTree>
    <p:extLst>
      <p:ext uri="{BB962C8B-B14F-4D97-AF65-F5344CB8AC3E}">
        <p14:creationId xmlns:p14="http://schemas.microsoft.com/office/powerpoint/2010/main" val="199204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5798-9CD8-45F3-B47B-AB6D160A7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7B8601-E1B4-4F07-86D2-BE56D2E0A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0F40A4A-4939-4EE2-826E-FD69E0682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8B5089-E8CB-4956-9F87-152AE7FED74E}"/>
              </a:ext>
            </a:extLst>
          </p:cNvPr>
          <p:cNvSpPr>
            <a:spLocks noGrp="1"/>
          </p:cNvSpPr>
          <p:nvPr>
            <p:ph type="dt" sz="half" idx="10"/>
          </p:nvPr>
        </p:nvSpPr>
        <p:spPr/>
        <p:txBody>
          <a:bodyPr/>
          <a:lstStyle/>
          <a:p>
            <a:fld id="{862D6D00-BA53-BD49-BAB3-02275E5DBF80}" type="datetime1">
              <a:rPr lang="en-US" smtClean="0"/>
              <a:t>9/13/2023</a:t>
            </a:fld>
            <a:endParaRPr lang="en-US" dirty="0"/>
          </a:p>
        </p:txBody>
      </p:sp>
      <p:sp>
        <p:nvSpPr>
          <p:cNvPr id="6" name="Footer Placeholder 5">
            <a:extLst>
              <a:ext uri="{FF2B5EF4-FFF2-40B4-BE49-F238E27FC236}">
                <a16:creationId xmlns:a16="http://schemas.microsoft.com/office/drawing/2014/main" id="{7C0D828D-EAFB-4E66-AADF-E2629B1A4DE3}"/>
              </a:ext>
            </a:extLst>
          </p:cNvPr>
          <p:cNvSpPr>
            <a:spLocks noGrp="1"/>
          </p:cNvSpPr>
          <p:nvPr>
            <p:ph type="ftr" sz="quarter" idx="11"/>
          </p:nvPr>
        </p:nvSpPr>
        <p:spPr/>
        <p:txBody>
          <a:bodyPr/>
          <a:lstStyle/>
          <a:p>
            <a:r>
              <a:rPr lang="en-US"/>
              <a:t>Copyright 2019 PaymentsFirst</a:t>
            </a:r>
            <a:endParaRPr lang="en-US" dirty="0"/>
          </a:p>
        </p:txBody>
      </p:sp>
      <p:sp>
        <p:nvSpPr>
          <p:cNvPr id="7" name="Slide Number Placeholder 6">
            <a:extLst>
              <a:ext uri="{FF2B5EF4-FFF2-40B4-BE49-F238E27FC236}">
                <a16:creationId xmlns:a16="http://schemas.microsoft.com/office/drawing/2014/main" id="{2044746A-8750-4515-9AD7-602B20771AB8}"/>
              </a:ext>
            </a:extLst>
          </p:cNvPr>
          <p:cNvSpPr>
            <a:spLocks noGrp="1"/>
          </p:cNvSpPr>
          <p:nvPr>
            <p:ph type="sldNum" sz="quarter" idx="12"/>
          </p:nvPr>
        </p:nvSpPr>
        <p:spPr/>
        <p:txBody>
          <a:bodyPr/>
          <a:lstStyle/>
          <a:p>
            <a:fld id="{B94B30F5-F705-4D5A-ACEC-C4C5582E2142}" type="slidenum">
              <a:rPr lang="en-US" smtClean="0"/>
              <a:t>‹#›</a:t>
            </a:fld>
            <a:endParaRPr lang="en-US" dirty="0"/>
          </a:p>
        </p:txBody>
      </p:sp>
    </p:spTree>
    <p:extLst>
      <p:ext uri="{BB962C8B-B14F-4D97-AF65-F5344CB8AC3E}">
        <p14:creationId xmlns:p14="http://schemas.microsoft.com/office/powerpoint/2010/main" val="371517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B3354-DD86-4A22-B348-82353DAE5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0FD031-552A-46A6-A0E8-98665C2619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96DF2-2D3B-4E2A-89E2-3D7D26609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054E1-765B-D744-8744-C4F494C0946A}" type="datetime1">
              <a:rPr lang="en-US" smtClean="0"/>
              <a:t>9/13/2023</a:t>
            </a:fld>
            <a:endParaRPr lang="en-US" dirty="0"/>
          </a:p>
        </p:txBody>
      </p:sp>
      <p:sp>
        <p:nvSpPr>
          <p:cNvPr id="5" name="Footer Placeholder 4">
            <a:extLst>
              <a:ext uri="{FF2B5EF4-FFF2-40B4-BE49-F238E27FC236}">
                <a16:creationId xmlns:a16="http://schemas.microsoft.com/office/drawing/2014/main" id="{457A7617-085A-47D8-967A-CD6DF8AD1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2019 PaymentsFirst</a:t>
            </a:r>
            <a:endParaRPr lang="en-US" dirty="0"/>
          </a:p>
        </p:txBody>
      </p:sp>
      <p:sp>
        <p:nvSpPr>
          <p:cNvPr id="6" name="Slide Number Placeholder 5">
            <a:extLst>
              <a:ext uri="{FF2B5EF4-FFF2-40B4-BE49-F238E27FC236}">
                <a16:creationId xmlns:a16="http://schemas.microsoft.com/office/drawing/2014/main" id="{8918EA53-4224-4462-BCC5-6AB3EC080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814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rkansasgopwing.blogspot.com/2014/11/conservative-immigrants-dont-turn-around.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creativecommons.org/licenses/by-nc/3.0/" TargetMode="External"/><Relationship Id="rId4" Type="http://schemas.openxmlformats.org/officeDocument/2006/relationships/hyperlink" Target="https://stevemouldey.wordpress.com/2015/10/16/agency-and-ownership/"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rgbClr val="46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66845F-1170-43AD-BC9F-4DEBAE1C0ED2}"/>
              </a:ext>
            </a:extLst>
          </p:cNvPr>
          <p:cNvSpPr>
            <a:spLocks noGrp="1"/>
          </p:cNvSpPr>
          <p:nvPr>
            <p:ph type="ctrTitle"/>
          </p:nvPr>
        </p:nvSpPr>
        <p:spPr>
          <a:xfrm>
            <a:off x="5189620" y="1306071"/>
            <a:ext cx="5478379" cy="2663407"/>
          </a:xfrm>
        </p:spPr>
        <p:txBody>
          <a:bodyPr>
            <a:normAutofit/>
          </a:bodyPr>
          <a:lstStyle/>
          <a:p>
            <a:pPr algn="l"/>
            <a:r>
              <a:rPr lang="en-US" sz="5400">
                <a:solidFill>
                  <a:srgbClr val="FFFFFF"/>
                </a:solidFill>
              </a:rPr>
              <a:t>Faster Payments Awareness</a:t>
            </a:r>
          </a:p>
        </p:txBody>
      </p:sp>
      <p:sp>
        <p:nvSpPr>
          <p:cNvPr id="3" name="Subtitle 2">
            <a:extLst>
              <a:ext uri="{FF2B5EF4-FFF2-40B4-BE49-F238E27FC236}">
                <a16:creationId xmlns:a16="http://schemas.microsoft.com/office/drawing/2014/main" id="{7387304F-12C2-4D40-83F6-0E1FA4DC6C0F}"/>
              </a:ext>
            </a:extLst>
          </p:cNvPr>
          <p:cNvSpPr>
            <a:spLocks noGrp="1"/>
          </p:cNvSpPr>
          <p:nvPr>
            <p:ph type="subTitle" idx="1"/>
          </p:nvPr>
        </p:nvSpPr>
        <p:spPr>
          <a:xfrm>
            <a:off x="5189620" y="4106004"/>
            <a:ext cx="5478380" cy="1860883"/>
          </a:xfrm>
        </p:spPr>
        <p:txBody>
          <a:bodyPr>
            <a:normAutofit/>
          </a:bodyPr>
          <a:lstStyle/>
          <a:p>
            <a:pPr algn="l"/>
            <a:r>
              <a:rPr lang="en-US">
                <a:solidFill>
                  <a:srgbClr val="FFFFFF"/>
                </a:solidFill>
              </a:rPr>
              <a:t>White Label Deck</a:t>
            </a:r>
          </a:p>
        </p:txBody>
      </p:sp>
      <p:pic>
        <p:nvPicPr>
          <p:cNvPr id="5" name="Picture 4">
            <a:extLst>
              <a:ext uri="{FF2B5EF4-FFF2-40B4-BE49-F238E27FC236}">
                <a16:creationId xmlns:a16="http://schemas.microsoft.com/office/drawing/2014/main" id="{B57FB7DE-62FC-4AB2-8055-3FB3A26E2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829" y="2913229"/>
            <a:ext cx="2304360" cy="1071526"/>
          </a:xfrm>
          <a:prstGeom prst="rect">
            <a:avLst/>
          </a:prstGeom>
        </p:spPr>
      </p:pic>
      <p:sp>
        <p:nvSpPr>
          <p:cNvPr id="4" name="Rectangle 3">
            <a:extLst>
              <a:ext uri="{FF2B5EF4-FFF2-40B4-BE49-F238E27FC236}">
                <a16:creationId xmlns:a16="http://schemas.microsoft.com/office/drawing/2014/main" id="{4EF14D9F-1009-F946-962F-2613F787402D}"/>
              </a:ext>
            </a:extLst>
          </p:cNvPr>
          <p:cNvSpPr/>
          <p:nvPr/>
        </p:nvSpPr>
        <p:spPr>
          <a:xfrm>
            <a:off x="367882" y="2074752"/>
            <a:ext cx="3876254" cy="369332"/>
          </a:xfrm>
          <a:prstGeom prst="rect">
            <a:avLst/>
          </a:prstGeom>
        </p:spPr>
        <p:txBody>
          <a:bodyPr wrap="none">
            <a:spAutoFit/>
          </a:bodyPr>
          <a:lstStyle/>
          <a:p>
            <a:r>
              <a:rPr lang="en-US" dirty="0"/>
              <a:t>A </a:t>
            </a:r>
            <a:r>
              <a:rPr lang="en-US" i="1" dirty="0"/>
              <a:t>Complimentary Member Benefit</a:t>
            </a:r>
            <a:r>
              <a:rPr lang="en-US" dirty="0"/>
              <a:t> from</a:t>
            </a:r>
          </a:p>
        </p:txBody>
      </p:sp>
    </p:spTree>
    <p:extLst>
      <p:ext uri="{BB962C8B-B14F-4D97-AF65-F5344CB8AC3E}">
        <p14:creationId xmlns:p14="http://schemas.microsoft.com/office/powerpoint/2010/main" val="4032125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58D3887-3128-4030-8875-4A006DE6D901}"/>
              </a:ext>
            </a:extLst>
          </p:cNvPr>
          <p:cNvSpPr/>
          <p:nvPr/>
        </p:nvSpPr>
        <p:spPr>
          <a:xfrm>
            <a:off x="8703734" y="1880724"/>
            <a:ext cx="2480733" cy="409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7BE8F2-BBD7-4FA9-8C97-43901EC3EE9C}"/>
              </a:ext>
            </a:extLst>
          </p:cNvPr>
          <p:cNvSpPr>
            <a:spLocks noGrp="1"/>
          </p:cNvSpPr>
          <p:nvPr>
            <p:ph type="title"/>
          </p:nvPr>
        </p:nvSpPr>
        <p:spPr/>
        <p:txBody>
          <a:bodyPr/>
          <a:lstStyle/>
          <a:p>
            <a:r>
              <a:rPr lang="en-US" dirty="0"/>
              <a:t>Coming Soon!</a:t>
            </a:r>
          </a:p>
        </p:txBody>
      </p:sp>
      <p:pic>
        <p:nvPicPr>
          <p:cNvPr id="7" name="Content Placeholder 6" descr="A screenshot of a cell phone&#10;&#10;Description automatically generated">
            <a:extLst>
              <a:ext uri="{FF2B5EF4-FFF2-40B4-BE49-F238E27FC236}">
                <a16:creationId xmlns:a16="http://schemas.microsoft.com/office/drawing/2014/main" id="{EEAE609A-F836-4E64-A29D-C9A3227A4D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89649" y="1439424"/>
            <a:ext cx="6921856" cy="1701887"/>
          </a:xfrm>
        </p:spPr>
      </p:pic>
      <p:sp>
        <p:nvSpPr>
          <p:cNvPr id="4" name="TextBox 3">
            <a:extLst>
              <a:ext uri="{FF2B5EF4-FFF2-40B4-BE49-F238E27FC236}">
                <a16:creationId xmlns:a16="http://schemas.microsoft.com/office/drawing/2014/main" id="{D290DEF4-0AAA-4B1F-B267-D6D86CAD4807}"/>
              </a:ext>
            </a:extLst>
          </p:cNvPr>
          <p:cNvSpPr txBox="1"/>
          <p:nvPr/>
        </p:nvSpPr>
        <p:spPr>
          <a:xfrm>
            <a:off x="5638800" y="2974622"/>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FD23AAE9-82CD-402D-BCED-75E4C94605B7}"/>
              </a:ext>
            </a:extLst>
          </p:cNvPr>
          <p:cNvSpPr txBox="1"/>
          <p:nvPr/>
        </p:nvSpPr>
        <p:spPr>
          <a:xfrm>
            <a:off x="5638800" y="2974622"/>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6C4512D6-EFD3-4E9A-96DB-81CC29BFC01F}"/>
              </a:ext>
            </a:extLst>
          </p:cNvPr>
          <p:cNvSpPr txBox="1"/>
          <p:nvPr/>
        </p:nvSpPr>
        <p:spPr>
          <a:xfrm>
            <a:off x="838200" y="2028757"/>
            <a:ext cx="3138360" cy="523220"/>
          </a:xfrm>
          <a:prstGeom prst="rect">
            <a:avLst/>
          </a:prstGeom>
          <a:noFill/>
        </p:spPr>
        <p:txBody>
          <a:bodyPr wrap="none" rtlCol="0">
            <a:spAutoFit/>
          </a:bodyPr>
          <a:lstStyle/>
          <a:p>
            <a:r>
              <a:rPr lang="en-US" sz="2800" dirty="0"/>
              <a:t>September 20, 2019</a:t>
            </a:r>
          </a:p>
        </p:txBody>
      </p:sp>
      <p:sp>
        <p:nvSpPr>
          <p:cNvPr id="9" name="Left Brace 8">
            <a:extLst>
              <a:ext uri="{FF2B5EF4-FFF2-40B4-BE49-F238E27FC236}">
                <a16:creationId xmlns:a16="http://schemas.microsoft.com/office/drawing/2014/main" id="{FBD39CAD-0142-47A3-838F-F2D9A00914FF}"/>
              </a:ext>
            </a:extLst>
          </p:cNvPr>
          <p:cNvSpPr/>
          <p:nvPr/>
        </p:nvSpPr>
        <p:spPr>
          <a:xfrm>
            <a:off x="4267200" y="1439424"/>
            <a:ext cx="422449" cy="16198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Oval 10">
            <a:extLst>
              <a:ext uri="{FF2B5EF4-FFF2-40B4-BE49-F238E27FC236}">
                <a16:creationId xmlns:a16="http://schemas.microsoft.com/office/drawing/2014/main" id="{03D1E94E-D48F-491C-AE7D-295EC72427D5}"/>
              </a:ext>
            </a:extLst>
          </p:cNvPr>
          <p:cNvSpPr/>
          <p:nvPr/>
        </p:nvSpPr>
        <p:spPr>
          <a:xfrm>
            <a:off x="8703734" y="1859722"/>
            <a:ext cx="2111022" cy="4096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2B64BE7-F687-4518-B083-65F31B55A807}"/>
              </a:ext>
            </a:extLst>
          </p:cNvPr>
          <p:cNvSpPr/>
          <p:nvPr/>
        </p:nvSpPr>
        <p:spPr>
          <a:xfrm>
            <a:off x="8545689" y="2673753"/>
            <a:ext cx="2393243" cy="488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51EA561-1C43-4C16-ADA1-06E47825933C}"/>
              </a:ext>
            </a:extLst>
          </p:cNvPr>
          <p:cNvSpPr txBox="1"/>
          <p:nvPr/>
        </p:nvSpPr>
        <p:spPr>
          <a:xfrm>
            <a:off x="1087553" y="3889022"/>
            <a:ext cx="2474908" cy="523220"/>
          </a:xfrm>
          <a:prstGeom prst="rect">
            <a:avLst/>
          </a:prstGeom>
          <a:noFill/>
        </p:spPr>
        <p:txBody>
          <a:bodyPr wrap="none" rtlCol="0">
            <a:spAutoFit/>
          </a:bodyPr>
          <a:lstStyle/>
          <a:p>
            <a:r>
              <a:rPr lang="en-US" sz="2800" dirty="0"/>
              <a:t>March 20, 2020</a:t>
            </a:r>
          </a:p>
        </p:txBody>
      </p:sp>
      <p:sp>
        <p:nvSpPr>
          <p:cNvPr id="16" name="Arrow: Up 15">
            <a:extLst>
              <a:ext uri="{FF2B5EF4-FFF2-40B4-BE49-F238E27FC236}">
                <a16:creationId xmlns:a16="http://schemas.microsoft.com/office/drawing/2014/main" id="{A4B09672-B938-4C7E-953B-B52E7CB68C4E}"/>
              </a:ext>
            </a:extLst>
          </p:cNvPr>
          <p:cNvSpPr/>
          <p:nvPr/>
        </p:nvSpPr>
        <p:spPr>
          <a:xfrm>
            <a:off x="4478424" y="3834074"/>
            <a:ext cx="2117551" cy="6923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Up 16">
            <a:extLst>
              <a:ext uri="{FF2B5EF4-FFF2-40B4-BE49-F238E27FC236}">
                <a16:creationId xmlns:a16="http://schemas.microsoft.com/office/drawing/2014/main" id="{10786CCF-1790-4E01-BBC0-E2A95685C641}"/>
              </a:ext>
            </a:extLst>
          </p:cNvPr>
          <p:cNvSpPr/>
          <p:nvPr/>
        </p:nvSpPr>
        <p:spPr>
          <a:xfrm>
            <a:off x="7502351" y="3320987"/>
            <a:ext cx="2117551" cy="12054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$ 100K</a:t>
            </a:r>
          </a:p>
        </p:txBody>
      </p:sp>
      <p:sp>
        <p:nvSpPr>
          <p:cNvPr id="18" name="TextBox 17">
            <a:extLst>
              <a:ext uri="{FF2B5EF4-FFF2-40B4-BE49-F238E27FC236}">
                <a16:creationId xmlns:a16="http://schemas.microsoft.com/office/drawing/2014/main" id="{4AEA1BB9-B5DE-4178-9899-E8033E26D48A}"/>
              </a:ext>
            </a:extLst>
          </p:cNvPr>
          <p:cNvSpPr txBox="1"/>
          <p:nvPr/>
        </p:nvSpPr>
        <p:spPr>
          <a:xfrm>
            <a:off x="5121406" y="4032967"/>
            <a:ext cx="1034787" cy="461665"/>
          </a:xfrm>
          <a:prstGeom prst="rect">
            <a:avLst/>
          </a:prstGeom>
          <a:noFill/>
        </p:spPr>
        <p:txBody>
          <a:bodyPr wrap="square" rtlCol="0">
            <a:spAutoFit/>
          </a:bodyPr>
          <a:lstStyle/>
          <a:p>
            <a:r>
              <a:rPr lang="en-US" sz="2400" b="1" dirty="0">
                <a:solidFill>
                  <a:schemeClr val="bg1"/>
                </a:solidFill>
              </a:rPr>
              <a:t>$ 25K</a:t>
            </a:r>
          </a:p>
        </p:txBody>
      </p:sp>
      <p:sp>
        <p:nvSpPr>
          <p:cNvPr id="19" name="TextBox 18">
            <a:extLst>
              <a:ext uri="{FF2B5EF4-FFF2-40B4-BE49-F238E27FC236}">
                <a16:creationId xmlns:a16="http://schemas.microsoft.com/office/drawing/2014/main" id="{D3A02307-8345-4727-917C-FBE17698C757}"/>
              </a:ext>
            </a:extLst>
          </p:cNvPr>
          <p:cNvSpPr txBox="1"/>
          <p:nvPr/>
        </p:nvSpPr>
        <p:spPr>
          <a:xfrm>
            <a:off x="6897667" y="4095566"/>
            <a:ext cx="654755" cy="646331"/>
          </a:xfrm>
          <a:prstGeom prst="rect">
            <a:avLst/>
          </a:prstGeom>
          <a:noFill/>
        </p:spPr>
        <p:txBody>
          <a:bodyPr wrap="square" rtlCol="0">
            <a:spAutoFit/>
          </a:bodyPr>
          <a:lstStyle/>
          <a:p>
            <a:r>
              <a:rPr lang="en-US" b="1" dirty="0"/>
              <a:t>to</a:t>
            </a:r>
          </a:p>
          <a:p>
            <a:endParaRPr lang="en-US" dirty="0"/>
          </a:p>
        </p:txBody>
      </p:sp>
      <p:sp>
        <p:nvSpPr>
          <p:cNvPr id="20" name="TextBox 19">
            <a:extLst>
              <a:ext uri="{FF2B5EF4-FFF2-40B4-BE49-F238E27FC236}">
                <a16:creationId xmlns:a16="http://schemas.microsoft.com/office/drawing/2014/main" id="{336B6FAF-9834-4C37-A4A3-BCDAFE476943}"/>
              </a:ext>
            </a:extLst>
          </p:cNvPr>
          <p:cNvSpPr txBox="1"/>
          <p:nvPr/>
        </p:nvSpPr>
        <p:spPr>
          <a:xfrm>
            <a:off x="1087553" y="5445281"/>
            <a:ext cx="2474908" cy="800219"/>
          </a:xfrm>
          <a:prstGeom prst="rect">
            <a:avLst/>
          </a:prstGeom>
          <a:noFill/>
        </p:spPr>
        <p:txBody>
          <a:bodyPr wrap="none" rtlCol="0">
            <a:spAutoFit/>
          </a:bodyPr>
          <a:lstStyle/>
          <a:p>
            <a:r>
              <a:rPr lang="en-US" sz="2800" dirty="0"/>
              <a:t>March 19, 2021</a:t>
            </a:r>
          </a:p>
          <a:p>
            <a:endParaRPr lang="en-US" dirty="0"/>
          </a:p>
        </p:txBody>
      </p:sp>
      <p:pic>
        <p:nvPicPr>
          <p:cNvPr id="22" name="Picture 21" descr="A screenshot of a cell phone&#10;&#10;Description automatically generated">
            <a:extLst>
              <a:ext uri="{FF2B5EF4-FFF2-40B4-BE49-F238E27FC236}">
                <a16:creationId xmlns:a16="http://schemas.microsoft.com/office/drawing/2014/main" id="{9562D1C7-A184-4111-A7EA-F80A9AFDCB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760" y="4741897"/>
            <a:ext cx="6617040" cy="2101958"/>
          </a:xfrm>
          <a:prstGeom prst="rect">
            <a:avLst/>
          </a:prstGeom>
        </p:spPr>
      </p:pic>
      <p:sp>
        <p:nvSpPr>
          <p:cNvPr id="23" name="Oval 22">
            <a:extLst>
              <a:ext uri="{FF2B5EF4-FFF2-40B4-BE49-F238E27FC236}">
                <a16:creationId xmlns:a16="http://schemas.microsoft.com/office/drawing/2014/main" id="{43207FE4-01F0-4388-9026-8682597160CF}"/>
              </a:ext>
            </a:extLst>
          </p:cNvPr>
          <p:cNvSpPr/>
          <p:nvPr/>
        </p:nvSpPr>
        <p:spPr>
          <a:xfrm>
            <a:off x="4504424" y="6001220"/>
            <a:ext cx="2393243" cy="488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BC6AC419-2CE7-B641-8655-D1BF30B1CAD9}"/>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1046519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BF58-2B8A-4DBF-AC1A-77B4DB9FE9EC}"/>
              </a:ext>
            </a:extLst>
          </p:cNvPr>
          <p:cNvSpPr>
            <a:spLocks noGrp="1"/>
          </p:cNvSpPr>
          <p:nvPr>
            <p:ph type="title"/>
          </p:nvPr>
        </p:nvSpPr>
        <p:spPr/>
        <p:txBody>
          <a:bodyPr/>
          <a:lstStyle/>
          <a:p>
            <a:r>
              <a:rPr lang="en-US" dirty="0"/>
              <a:t>Market Reach</a:t>
            </a:r>
          </a:p>
        </p:txBody>
      </p:sp>
      <p:pic>
        <p:nvPicPr>
          <p:cNvPr id="5" name="Content Placeholder 4" descr="Court">
            <a:extLst>
              <a:ext uri="{FF2B5EF4-FFF2-40B4-BE49-F238E27FC236}">
                <a16:creationId xmlns:a16="http://schemas.microsoft.com/office/drawing/2014/main" id="{8E0E8CAA-133E-4A28-929B-78A61071E70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4089" y="1690688"/>
            <a:ext cx="914400" cy="914400"/>
          </a:xfrm>
        </p:spPr>
      </p:pic>
      <p:pic>
        <p:nvPicPr>
          <p:cNvPr id="7" name="Picture 6">
            <a:extLst>
              <a:ext uri="{FF2B5EF4-FFF2-40B4-BE49-F238E27FC236}">
                <a16:creationId xmlns:a16="http://schemas.microsoft.com/office/drawing/2014/main" id="{2F898533-24F2-4CE2-AC9B-94F44FAA0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44" y="2971800"/>
            <a:ext cx="1961965" cy="914400"/>
          </a:xfrm>
          <a:prstGeom prst="rect">
            <a:avLst/>
          </a:prstGeom>
        </p:spPr>
      </p:pic>
      <p:pic>
        <p:nvPicPr>
          <p:cNvPr id="9" name="Graphic 8" descr="Woman">
            <a:extLst>
              <a:ext uri="{FF2B5EF4-FFF2-40B4-BE49-F238E27FC236}">
                <a16:creationId xmlns:a16="http://schemas.microsoft.com/office/drawing/2014/main" id="{70CD1978-6E69-4C5B-9BE3-DACC23643B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3159" y="4484511"/>
            <a:ext cx="914400" cy="914400"/>
          </a:xfrm>
          <a:prstGeom prst="rect">
            <a:avLst/>
          </a:prstGeom>
        </p:spPr>
      </p:pic>
      <p:pic>
        <p:nvPicPr>
          <p:cNvPr id="11" name="Graphic 10" descr="Man">
            <a:extLst>
              <a:ext uri="{FF2B5EF4-FFF2-40B4-BE49-F238E27FC236}">
                <a16:creationId xmlns:a16="http://schemas.microsoft.com/office/drawing/2014/main" id="{2BF929E8-8DC5-4587-B03A-31C9D1973D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32734" y="4492978"/>
            <a:ext cx="914400" cy="914400"/>
          </a:xfrm>
          <a:prstGeom prst="rect">
            <a:avLst/>
          </a:prstGeom>
        </p:spPr>
      </p:pic>
      <p:cxnSp>
        <p:nvCxnSpPr>
          <p:cNvPr id="13" name="Straight Arrow Connector 12">
            <a:extLst>
              <a:ext uri="{FF2B5EF4-FFF2-40B4-BE49-F238E27FC236}">
                <a16:creationId xmlns:a16="http://schemas.microsoft.com/office/drawing/2014/main" id="{4E8C5CB8-F48B-4BDE-845B-FEC47CD55513}"/>
              </a:ext>
            </a:extLst>
          </p:cNvPr>
          <p:cNvCxnSpPr>
            <a:cxnSpLocks/>
          </p:cNvCxnSpPr>
          <p:nvPr/>
        </p:nvCxnSpPr>
        <p:spPr>
          <a:xfrm>
            <a:off x="2216782" y="4941711"/>
            <a:ext cx="61672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4CA42A3-6989-4BD6-AED6-64CB13B774C1}"/>
              </a:ext>
            </a:extLst>
          </p:cNvPr>
          <p:cNvSpPr txBox="1"/>
          <p:nvPr/>
        </p:nvSpPr>
        <p:spPr>
          <a:xfrm>
            <a:off x="5746044" y="1886278"/>
            <a:ext cx="4526047" cy="523220"/>
          </a:xfrm>
          <a:prstGeom prst="rect">
            <a:avLst/>
          </a:prstGeom>
          <a:noFill/>
        </p:spPr>
        <p:txBody>
          <a:bodyPr wrap="none" rtlCol="0">
            <a:spAutoFit/>
          </a:bodyPr>
          <a:lstStyle/>
          <a:p>
            <a:r>
              <a:rPr lang="en-US" sz="2800" dirty="0"/>
              <a:t>100+ live financial institutions</a:t>
            </a:r>
          </a:p>
        </p:txBody>
      </p:sp>
      <p:sp>
        <p:nvSpPr>
          <p:cNvPr id="16" name="TextBox 15">
            <a:extLst>
              <a:ext uri="{FF2B5EF4-FFF2-40B4-BE49-F238E27FC236}">
                <a16:creationId xmlns:a16="http://schemas.microsoft.com/office/drawing/2014/main" id="{97232418-AA89-4373-9F18-A79D4D998C9D}"/>
              </a:ext>
            </a:extLst>
          </p:cNvPr>
          <p:cNvSpPr txBox="1"/>
          <p:nvPr/>
        </p:nvSpPr>
        <p:spPr>
          <a:xfrm>
            <a:off x="5746044" y="3115733"/>
            <a:ext cx="4700930" cy="954107"/>
          </a:xfrm>
          <a:prstGeom prst="rect">
            <a:avLst/>
          </a:prstGeom>
          <a:noFill/>
        </p:spPr>
        <p:txBody>
          <a:bodyPr wrap="square" rtlCol="0">
            <a:spAutoFit/>
          </a:bodyPr>
          <a:lstStyle/>
          <a:p>
            <a:r>
              <a:rPr lang="en-US" sz="2800" dirty="0"/>
              <a:t>94MM tokens </a:t>
            </a:r>
          </a:p>
          <a:p>
            <a:r>
              <a:rPr lang="en-US" sz="2800" dirty="0"/>
              <a:t>Approx. 3.1MM App Users</a:t>
            </a:r>
            <a:endParaRPr lang="en-US" dirty="0"/>
          </a:p>
        </p:txBody>
      </p:sp>
      <p:sp>
        <p:nvSpPr>
          <p:cNvPr id="17" name="TextBox 16">
            <a:extLst>
              <a:ext uri="{FF2B5EF4-FFF2-40B4-BE49-F238E27FC236}">
                <a16:creationId xmlns:a16="http://schemas.microsoft.com/office/drawing/2014/main" id="{4F8A9EB3-E5FC-4C8B-AEDF-2690382EF063}"/>
              </a:ext>
            </a:extLst>
          </p:cNvPr>
          <p:cNvSpPr txBox="1"/>
          <p:nvPr/>
        </p:nvSpPr>
        <p:spPr>
          <a:xfrm>
            <a:off x="5746044" y="4640589"/>
            <a:ext cx="4072910" cy="523220"/>
          </a:xfrm>
          <a:prstGeom prst="rect">
            <a:avLst/>
          </a:prstGeom>
          <a:noFill/>
        </p:spPr>
        <p:txBody>
          <a:bodyPr wrap="none" rtlCol="0">
            <a:spAutoFit/>
          </a:bodyPr>
          <a:lstStyle/>
          <a:p>
            <a:r>
              <a:rPr lang="en-US" sz="2800" dirty="0"/>
              <a:t>Average transaction ~$260</a:t>
            </a:r>
          </a:p>
        </p:txBody>
      </p:sp>
      <p:sp>
        <p:nvSpPr>
          <p:cNvPr id="3" name="Footer Placeholder 2">
            <a:extLst>
              <a:ext uri="{FF2B5EF4-FFF2-40B4-BE49-F238E27FC236}">
                <a16:creationId xmlns:a16="http://schemas.microsoft.com/office/drawing/2014/main" id="{C6FFEBC2-2137-1341-A7D5-290E191030C3}"/>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403831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E06A-D9B4-414B-BB31-BA44058242A8}"/>
              </a:ext>
            </a:extLst>
          </p:cNvPr>
          <p:cNvSpPr>
            <a:spLocks noGrp="1"/>
          </p:cNvSpPr>
          <p:nvPr>
            <p:ph type="title"/>
          </p:nvPr>
        </p:nvSpPr>
        <p:spPr>
          <a:xfrm>
            <a:off x="838200" y="365125"/>
            <a:ext cx="10515600" cy="1325563"/>
          </a:xfrm>
        </p:spPr>
        <p:txBody>
          <a:bodyPr/>
          <a:lstStyle/>
          <a:p>
            <a:r>
              <a:rPr lang="en-US" dirty="0"/>
              <a:t>How does it work?</a:t>
            </a:r>
          </a:p>
        </p:txBody>
      </p:sp>
      <p:pic>
        <p:nvPicPr>
          <p:cNvPr id="5" name="Content Placeholder 4" descr="A screenshot of a cell phone&#10;&#10;Description automatically generated">
            <a:extLst>
              <a:ext uri="{FF2B5EF4-FFF2-40B4-BE49-F238E27FC236}">
                <a16:creationId xmlns:a16="http://schemas.microsoft.com/office/drawing/2014/main" id="{DC1D86C3-ABBD-41C9-B20C-7B5E70E931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691" y="1620309"/>
            <a:ext cx="10850109" cy="4642379"/>
          </a:xfrm>
        </p:spPr>
      </p:pic>
      <p:sp>
        <p:nvSpPr>
          <p:cNvPr id="3" name="Footer Placeholder 2">
            <a:extLst>
              <a:ext uri="{FF2B5EF4-FFF2-40B4-BE49-F238E27FC236}">
                <a16:creationId xmlns:a16="http://schemas.microsoft.com/office/drawing/2014/main" id="{C9534649-29B2-C143-AEFE-06FDBC943434}"/>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425698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8208-300C-4712-94DC-E9EAC98B50E0}"/>
              </a:ext>
            </a:extLst>
          </p:cNvPr>
          <p:cNvSpPr>
            <a:spLocks noGrp="1"/>
          </p:cNvSpPr>
          <p:nvPr>
            <p:ph type="title"/>
          </p:nvPr>
        </p:nvSpPr>
        <p:spPr/>
        <p:txBody>
          <a:bodyPr/>
          <a:lstStyle/>
          <a:p>
            <a:r>
              <a:rPr lang="en-US" dirty="0"/>
              <a:t>MasterCard Send</a:t>
            </a:r>
          </a:p>
        </p:txBody>
      </p:sp>
      <p:sp>
        <p:nvSpPr>
          <p:cNvPr id="3" name="Content Placeholder 2">
            <a:extLst>
              <a:ext uri="{FF2B5EF4-FFF2-40B4-BE49-F238E27FC236}">
                <a16:creationId xmlns:a16="http://schemas.microsoft.com/office/drawing/2014/main" id="{203A93C7-198E-459A-8B11-E0AA0F6EBFEA}"/>
              </a:ext>
            </a:extLst>
          </p:cNvPr>
          <p:cNvSpPr>
            <a:spLocks noGrp="1"/>
          </p:cNvSpPr>
          <p:nvPr>
            <p:ph idx="1"/>
          </p:nvPr>
        </p:nvSpPr>
        <p:spPr/>
        <p:txBody>
          <a:bodyPr/>
          <a:lstStyle/>
          <a:p>
            <a:r>
              <a:rPr lang="en-US" dirty="0"/>
              <a:t>Domestically, funds can be transferred through debit cards within seconds.</a:t>
            </a:r>
          </a:p>
          <a:p>
            <a:pPr lvl="1"/>
            <a:r>
              <a:rPr lang="en-US" dirty="0" err="1"/>
              <a:t>AllState</a:t>
            </a:r>
            <a:r>
              <a:rPr lang="en-US" dirty="0"/>
              <a:t> Insurance – Quick Card Pay program</a:t>
            </a:r>
          </a:p>
          <a:p>
            <a:r>
              <a:rPr lang="en-US" dirty="0"/>
              <a:t>U.S. consumer debit and prepaid cards, small business debit cards</a:t>
            </a:r>
          </a:p>
          <a:p>
            <a:r>
              <a:rPr lang="en-US" dirty="0"/>
              <a:t>Also offers:</a:t>
            </a:r>
          </a:p>
          <a:p>
            <a:pPr lvl="1"/>
            <a:r>
              <a:rPr lang="en-US" dirty="0"/>
              <a:t>Disbursements- payments from governments, businesses and nonprofits to consumers</a:t>
            </a:r>
          </a:p>
          <a:p>
            <a:pPr lvl="1"/>
            <a:r>
              <a:rPr lang="en-US" dirty="0"/>
              <a:t>Cross-border P2P- payments between two consumers in different countries</a:t>
            </a:r>
          </a:p>
        </p:txBody>
      </p:sp>
      <p:sp>
        <p:nvSpPr>
          <p:cNvPr id="4" name="Footer Placeholder 3">
            <a:extLst>
              <a:ext uri="{FF2B5EF4-FFF2-40B4-BE49-F238E27FC236}">
                <a16:creationId xmlns:a16="http://schemas.microsoft.com/office/drawing/2014/main" id="{646BA2A8-0485-5047-97F4-9F9C1A086102}"/>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451293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169E-8553-442F-86D3-811E6EF7FA74}"/>
              </a:ext>
            </a:extLst>
          </p:cNvPr>
          <p:cNvSpPr>
            <a:spLocks noGrp="1"/>
          </p:cNvSpPr>
          <p:nvPr>
            <p:ph type="title"/>
          </p:nvPr>
        </p:nvSpPr>
        <p:spPr/>
        <p:txBody>
          <a:bodyPr/>
          <a:lstStyle/>
          <a:p>
            <a:r>
              <a:rPr lang="en-US" dirty="0"/>
              <a:t>MasterCard Send</a:t>
            </a:r>
          </a:p>
        </p:txBody>
      </p:sp>
      <p:pic>
        <p:nvPicPr>
          <p:cNvPr id="5" name="Content Placeholder 4" descr="A screenshot of a cell phone&#10;&#10;Description automatically generated">
            <a:extLst>
              <a:ext uri="{FF2B5EF4-FFF2-40B4-BE49-F238E27FC236}">
                <a16:creationId xmlns:a16="http://schemas.microsoft.com/office/drawing/2014/main" id="{14A62539-254A-4766-BC87-D3F5490B55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8201" y="1690688"/>
            <a:ext cx="9900229" cy="4540779"/>
          </a:xfrm>
        </p:spPr>
      </p:pic>
      <p:sp>
        <p:nvSpPr>
          <p:cNvPr id="3" name="Footer Placeholder 2">
            <a:extLst>
              <a:ext uri="{FF2B5EF4-FFF2-40B4-BE49-F238E27FC236}">
                <a16:creationId xmlns:a16="http://schemas.microsoft.com/office/drawing/2014/main" id="{E89B3389-AEA1-7045-BF78-C9711365BBB4}"/>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85195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830C-1739-4CB1-85A6-F24E0CF1513F}"/>
              </a:ext>
            </a:extLst>
          </p:cNvPr>
          <p:cNvSpPr>
            <a:spLocks noGrp="1"/>
          </p:cNvSpPr>
          <p:nvPr>
            <p:ph type="title"/>
          </p:nvPr>
        </p:nvSpPr>
        <p:spPr/>
        <p:txBody>
          <a:bodyPr/>
          <a:lstStyle/>
          <a:p>
            <a:r>
              <a:rPr lang="en-US" dirty="0"/>
              <a:t>Visa Direct</a:t>
            </a:r>
          </a:p>
        </p:txBody>
      </p:sp>
      <p:sp>
        <p:nvSpPr>
          <p:cNvPr id="3" name="Content Placeholder 2">
            <a:extLst>
              <a:ext uri="{FF2B5EF4-FFF2-40B4-BE49-F238E27FC236}">
                <a16:creationId xmlns:a16="http://schemas.microsoft.com/office/drawing/2014/main" id="{0C3BC813-166F-4506-948C-A872DAF508FE}"/>
              </a:ext>
            </a:extLst>
          </p:cNvPr>
          <p:cNvSpPr>
            <a:spLocks noGrp="1"/>
          </p:cNvSpPr>
          <p:nvPr>
            <p:ph idx="1"/>
          </p:nvPr>
        </p:nvSpPr>
        <p:spPr/>
        <p:txBody>
          <a:bodyPr/>
          <a:lstStyle/>
          <a:p>
            <a:r>
              <a:rPr lang="en-US" dirty="0"/>
              <a:t>Real-time person to person </a:t>
            </a:r>
          </a:p>
          <a:p>
            <a:r>
              <a:rPr lang="en-US" dirty="0"/>
              <a:t>U.S. consumer debit or prepaid card</a:t>
            </a:r>
          </a:p>
          <a:p>
            <a:r>
              <a:rPr lang="en-US" dirty="0"/>
              <a:t>Also offers:</a:t>
            </a:r>
          </a:p>
          <a:p>
            <a:pPr lvl="1"/>
            <a:r>
              <a:rPr lang="en-US" dirty="0"/>
              <a:t>Funds disbursements</a:t>
            </a:r>
          </a:p>
          <a:p>
            <a:pPr lvl="2"/>
            <a:r>
              <a:rPr lang="en-US" dirty="0"/>
              <a:t>Loan payouts</a:t>
            </a:r>
          </a:p>
          <a:p>
            <a:pPr lvl="2"/>
            <a:r>
              <a:rPr lang="en-US" dirty="0"/>
              <a:t>Government disbursements</a:t>
            </a:r>
          </a:p>
          <a:p>
            <a:pPr lvl="2"/>
            <a:r>
              <a:rPr lang="en-US" dirty="0"/>
              <a:t>Refunds</a:t>
            </a:r>
          </a:p>
          <a:p>
            <a:pPr lvl="2"/>
            <a:r>
              <a:rPr lang="en-US" dirty="0"/>
              <a:t>Rebates</a:t>
            </a:r>
          </a:p>
          <a:p>
            <a:pPr lvl="2"/>
            <a:r>
              <a:rPr lang="en-US" dirty="0"/>
              <a:t>Reimbursements</a:t>
            </a:r>
          </a:p>
          <a:p>
            <a:endParaRPr lang="en-US" dirty="0"/>
          </a:p>
        </p:txBody>
      </p:sp>
      <p:pic>
        <p:nvPicPr>
          <p:cNvPr id="5" name="Picture 4">
            <a:extLst>
              <a:ext uri="{FF2B5EF4-FFF2-40B4-BE49-F238E27FC236}">
                <a16:creationId xmlns:a16="http://schemas.microsoft.com/office/drawing/2014/main" id="{E550D6AD-B0B9-48D7-8166-F145EE20D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0548" y="3607332"/>
            <a:ext cx="1880975" cy="1040067"/>
          </a:xfrm>
          <a:prstGeom prst="rect">
            <a:avLst/>
          </a:prstGeom>
        </p:spPr>
      </p:pic>
      <p:sp>
        <p:nvSpPr>
          <p:cNvPr id="4" name="Footer Placeholder 3">
            <a:extLst>
              <a:ext uri="{FF2B5EF4-FFF2-40B4-BE49-F238E27FC236}">
                <a16:creationId xmlns:a16="http://schemas.microsoft.com/office/drawing/2014/main" id="{1918F080-E305-8E41-9882-926EBB3600D9}"/>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1360414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865-1E5C-42B9-BB2E-5B5E0B86EB2C}"/>
              </a:ext>
            </a:extLst>
          </p:cNvPr>
          <p:cNvSpPr>
            <a:spLocks noGrp="1"/>
          </p:cNvSpPr>
          <p:nvPr>
            <p:ph type="title"/>
          </p:nvPr>
        </p:nvSpPr>
        <p:spPr/>
        <p:txBody>
          <a:bodyPr/>
          <a:lstStyle/>
          <a:p>
            <a:r>
              <a:rPr lang="en-US" b="1" dirty="0"/>
              <a:t>Market Reach</a:t>
            </a:r>
          </a:p>
        </p:txBody>
      </p:sp>
      <p:sp>
        <p:nvSpPr>
          <p:cNvPr id="6" name="Content Placeholder 5">
            <a:extLst>
              <a:ext uri="{FF2B5EF4-FFF2-40B4-BE49-F238E27FC236}">
                <a16:creationId xmlns:a16="http://schemas.microsoft.com/office/drawing/2014/main" id="{82785A52-E298-47B2-9F48-DAD47BD482D0}"/>
              </a:ext>
            </a:extLst>
          </p:cNvPr>
          <p:cNvSpPr>
            <a:spLocks noGrp="1"/>
          </p:cNvSpPr>
          <p:nvPr>
            <p:ph idx="1"/>
          </p:nvPr>
        </p:nvSpPr>
        <p:spPr/>
        <p:txBody>
          <a:bodyPr>
            <a:normAutofit/>
          </a:bodyPr>
          <a:lstStyle/>
          <a:p>
            <a:r>
              <a:rPr lang="en-US" sz="3600" dirty="0"/>
              <a:t>2B+ Cards</a:t>
            </a:r>
          </a:p>
          <a:p>
            <a:endParaRPr lang="en-US" sz="3600" dirty="0"/>
          </a:p>
          <a:p>
            <a:r>
              <a:rPr lang="en-US" sz="3600" dirty="0"/>
              <a:t>13,000+ Issuers</a:t>
            </a:r>
          </a:p>
          <a:p>
            <a:endParaRPr lang="en-US" sz="3600" dirty="0"/>
          </a:p>
          <a:p>
            <a:r>
              <a:rPr lang="en-US" sz="3600" dirty="0"/>
              <a:t>3,000+ Acquirers</a:t>
            </a:r>
          </a:p>
          <a:p>
            <a:endParaRPr lang="en-US" sz="3600" dirty="0"/>
          </a:p>
          <a:p>
            <a:r>
              <a:rPr lang="en-US" sz="3600" dirty="0"/>
              <a:t>44M Merchants</a:t>
            </a:r>
          </a:p>
          <a:p>
            <a:endParaRPr lang="en-US" dirty="0"/>
          </a:p>
        </p:txBody>
      </p:sp>
      <p:pic>
        <p:nvPicPr>
          <p:cNvPr id="9" name="Picture 8">
            <a:extLst>
              <a:ext uri="{FF2B5EF4-FFF2-40B4-BE49-F238E27FC236}">
                <a16:creationId xmlns:a16="http://schemas.microsoft.com/office/drawing/2014/main" id="{BFFEA623-5869-4A0D-92F1-2980054EE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739" y="1520233"/>
            <a:ext cx="3820971" cy="4371901"/>
          </a:xfrm>
          <a:prstGeom prst="rect">
            <a:avLst/>
          </a:prstGeom>
        </p:spPr>
      </p:pic>
      <p:sp>
        <p:nvSpPr>
          <p:cNvPr id="3" name="Footer Placeholder 2">
            <a:extLst>
              <a:ext uri="{FF2B5EF4-FFF2-40B4-BE49-F238E27FC236}">
                <a16:creationId xmlns:a16="http://schemas.microsoft.com/office/drawing/2014/main" id="{7A495F34-1D78-3F45-A929-A8E129957562}"/>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373081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4C55752A-DF78-45CE-A2B1-AFA7299B004B}"/>
              </a:ext>
            </a:extLst>
          </p:cNvPr>
          <p:cNvPicPr>
            <a:picLocks noGrp="1" noChangeAspect="1"/>
          </p:cNvPicPr>
          <p:nvPr>
            <p:ph idx="1"/>
          </p:nvPr>
        </p:nvPicPr>
        <p:blipFill>
          <a:blip r:embed="rId2"/>
          <a:stretch>
            <a:fillRect/>
          </a:stretch>
        </p:blipFill>
        <p:spPr>
          <a:xfrm>
            <a:off x="641266" y="2066306"/>
            <a:ext cx="11237655" cy="3186494"/>
          </a:xfrm>
          <a:prstGeom prst="rect">
            <a:avLst/>
          </a:prstGeom>
        </p:spPr>
      </p:pic>
      <p:pic>
        <p:nvPicPr>
          <p:cNvPr id="10" name="Picture 9" descr="A close up of a sign&#10;&#10;Description automatically generated">
            <a:extLst>
              <a:ext uri="{FF2B5EF4-FFF2-40B4-BE49-F238E27FC236}">
                <a16:creationId xmlns:a16="http://schemas.microsoft.com/office/drawing/2014/main" id="{17553605-1379-4D54-A6DC-3A455CB3E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94530"/>
            <a:ext cx="2000253" cy="666751"/>
          </a:xfrm>
          <a:prstGeom prst="rect">
            <a:avLst/>
          </a:prstGeom>
        </p:spPr>
      </p:pic>
      <p:sp>
        <p:nvSpPr>
          <p:cNvPr id="11" name="TextBox 10">
            <a:extLst>
              <a:ext uri="{FF2B5EF4-FFF2-40B4-BE49-F238E27FC236}">
                <a16:creationId xmlns:a16="http://schemas.microsoft.com/office/drawing/2014/main" id="{907F4909-EE0C-435A-AD7A-3B12B0939AC2}"/>
              </a:ext>
            </a:extLst>
          </p:cNvPr>
          <p:cNvSpPr txBox="1"/>
          <p:nvPr/>
        </p:nvSpPr>
        <p:spPr>
          <a:xfrm>
            <a:off x="2734438" y="5794138"/>
            <a:ext cx="6723123" cy="369332"/>
          </a:xfrm>
          <a:prstGeom prst="rect">
            <a:avLst/>
          </a:prstGeom>
          <a:noFill/>
        </p:spPr>
        <p:txBody>
          <a:bodyPr wrap="none" rtlCol="0">
            <a:spAutoFit/>
          </a:bodyPr>
          <a:lstStyle/>
          <a:p>
            <a:r>
              <a:rPr lang="en-US" dirty="0"/>
              <a:t>Payments, Settlement and Confirmation occur virtually simultaneously</a:t>
            </a:r>
          </a:p>
        </p:txBody>
      </p:sp>
      <p:sp>
        <p:nvSpPr>
          <p:cNvPr id="2" name="Footer Placeholder 1">
            <a:extLst>
              <a:ext uri="{FF2B5EF4-FFF2-40B4-BE49-F238E27FC236}">
                <a16:creationId xmlns:a16="http://schemas.microsoft.com/office/drawing/2014/main" id="{3404E8AF-FDC9-114F-9E4B-621BD4E9CD4F}"/>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57447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17553605-1379-4D54-A6DC-3A455CB3E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94530"/>
            <a:ext cx="2000253" cy="666751"/>
          </a:xfrm>
          <a:prstGeom prst="rect">
            <a:avLst/>
          </a:prstGeom>
        </p:spPr>
      </p:pic>
      <p:sp>
        <p:nvSpPr>
          <p:cNvPr id="3" name="Content Placeholder 2">
            <a:extLst>
              <a:ext uri="{FF2B5EF4-FFF2-40B4-BE49-F238E27FC236}">
                <a16:creationId xmlns:a16="http://schemas.microsoft.com/office/drawing/2014/main" id="{4B63D1A9-4FFC-4C9C-B91F-AA94B1F1808C}"/>
              </a:ext>
            </a:extLst>
          </p:cNvPr>
          <p:cNvSpPr>
            <a:spLocks noGrp="1"/>
          </p:cNvSpPr>
          <p:nvPr>
            <p:ph idx="1"/>
          </p:nvPr>
        </p:nvSpPr>
        <p:spPr>
          <a:xfrm>
            <a:off x="838200" y="1825625"/>
            <a:ext cx="10515600" cy="3968513"/>
          </a:xfrm>
        </p:spPr>
        <p:txBody>
          <a:bodyPr/>
          <a:lstStyle/>
          <a:p>
            <a:r>
              <a:rPr lang="en-US" dirty="0"/>
              <a:t>Directly with RTP Network</a:t>
            </a:r>
          </a:p>
          <a:p>
            <a:endParaRPr lang="en-US" dirty="0"/>
          </a:p>
          <a:p>
            <a:r>
              <a:rPr lang="en-US" dirty="0"/>
              <a:t>Third-Party Service Provider’s such as Core Processors</a:t>
            </a:r>
          </a:p>
          <a:p>
            <a:endParaRPr lang="en-US" dirty="0"/>
          </a:p>
          <a:p>
            <a:r>
              <a:rPr lang="en-US" dirty="0"/>
              <a:t>Banker’s Bank</a:t>
            </a:r>
          </a:p>
          <a:p>
            <a:endParaRPr lang="en-US" dirty="0"/>
          </a:p>
          <a:p>
            <a:r>
              <a:rPr lang="en-US" dirty="0"/>
              <a:t>Corporate Credit Union</a:t>
            </a:r>
          </a:p>
        </p:txBody>
      </p:sp>
      <p:sp>
        <p:nvSpPr>
          <p:cNvPr id="2" name="TextBox 1">
            <a:extLst>
              <a:ext uri="{FF2B5EF4-FFF2-40B4-BE49-F238E27FC236}">
                <a16:creationId xmlns:a16="http://schemas.microsoft.com/office/drawing/2014/main" id="{CF5830D7-7857-4FF0-BD31-496D7E8AB4B9}"/>
              </a:ext>
            </a:extLst>
          </p:cNvPr>
          <p:cNvSpPr txBox="1"/>
          <p:nvPr/>
        </p:nvSpPr>
        <p:spPr>
          <a:xfrm>
            <a:off x="2992582" y="709919"/>
            <a:ext cx="2850460" cy="707886"/>
          </a:xfrm>
          <a:prstGeom prst="rect">
            <a:avLst/>
          </a:prstGeom>
          <a:noFill/>
        </p:spPr>
        <p:txBody>
          <a:bodyPr wrap="none" rtlCol="0">
            <a:spAutoFit/>
          </a:bodyPr>
          <a:lstStyle/>
          <a:p>
            <a:r>
              <a:rPr lang="en-US" sz="4000" b="1" dirty="0"/>
              <a:t>Connectivity</a:t>
            </a:r>
          </a:p>
        </p:txBody>
      </p:sp>
      <p:sp>
        <p:nvSpPr>
          <p:cNvPr id="4" name="Footer Placeholder 3">
            <a:extLst>
              <a:ext uri="{FF2B5EF4-FFF2-40B4-BE49-F238E27FC236}">
                <a16:creationId xmlns:a16="http://schemas.microsoft.com/office/drawing/2014/main" id="{9FD49763-516A-BD4A-B4BC-492FE4177557}"/>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132166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F2F9A-D134-45D6-8D00-16D6137D282C}"/>
              </a:ext>
            </a:extLst>
          </p:cNvPr>
          <p:cNvSpPr>
            <a:spLocks noGrp="1"/>
          </p:cNvSpPr>
          <p:nvPr>
            <p:ph type="title"/>
          </p:nvPr>
        </p:nvSpPr>
        <p:spPr/>
        <p:txBody>
          <a:bodyPr/>
          <a:lstStyle/>
          <a:p>
            <a:r>
              <a:rPr lang="en-US" dirty="0"/>
              <a:t>Recap</a:t>
            </a:r>
          </a:p>
        </p:txBody>
      </p:sp>
      <p:pic>
        <p:nvPicPr>
          <p:cNvPr id="5" name="Content Placeholder 4" descr="A screenshot of a cell phone&#10;&#10;Description automatically generated">
            <a:extLst>
              <a:ext uri="{FF2B5EF4-FFF2-40B4-BE49-F238E27FC236}">
                <a16:creationId xmlns:a16="http://schemas.microsoft.com/office/drawing/2014/main" id="{1673F301-7EF9-4390-8D77-52DA398976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1591" y="1272999"/>
            <a:ext cx="8612729" cy="5039695"/>
          </a:xfrm>
        </p:spPr>
      </p:pic>
      <p:sp>
        <p:nvSpPr>
          <p:cNvPr id="3" name="Footer Placeholder 2">
            <a:extLst>
              <a:ext uri="{FF2B5EF4-FFF2-40B4-BE49-F238E27FC236}">
                <a16:creationId xmlns:a16="http://schemas.microsoft.com/office/drawing/2014/main" id="{2A2FF827-64E1-B342-89E7-17FD2E726622}"/>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22246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B341-6926-4BCC-B471-7AAD9E849D58}"/>
              </a:ext>
            </a:extLst>
          </p:cNvPr>
          <p:cNvSpPr>
            <a:spLocks noGrp="1"/>
          </p:cNvSpPr>
          <p:nvPr>
            <p:ph type="title"/>
          </p:nvPr>
        </p:nvSpPr>
        <p:spPr>
          <a:xfrm>
            <a:off x="762001" y="803325"/>
            <a:ext cx="5314536" cy="1325563"/>
          </a:xfrm>
        </p:spPr>
        <p:txBody>
          <a:bodyPr>
            <a:normAutofit/>
          </a:bodyPr>
          <a:lstStyle/>
          <a:p>
            <a:r>
              <a:rPr lang="en-US" sz="4800" dirty="0"/>
              <a:t>Faster Payments</a:t>
            </a:r>
          </a:p>
        </p:txBody>
      </p:sp>
      <p:sp>
        <p:nvSpPr>
          <p:cNvPr id="11" name="Content Placeholder 10">
            <a:extLst>
              <a:ext uri="{FF2B5EF4-FFF2-40B4-BE49-F238E27FC236}">
                <a16:creationId xmlns:a16="http://schemas.microsoft.com/office/drawing/2014/main" id="{6D660B5B-6979-49BD-8F52-18839A6A7395}"/>
              </a:ext>
            </a:extLst>
          </p:cNvPr>
          <p:cNvSpPr>
            <a:spLocks noGrp="1"/>
          </p:cNvSpPr>
          <p:nvPr>
            <p:ph idx="1"/>
          </p:nvPr>
        </p:nvSpPr>
        <p:spPr>
          <a:xfrm>
            <a:off x="762000" y="2279018"/>
            <a:ext cx="5314543" cy="3375920"/>
          </a:xfrm>
        </p:spPr>
        <p:txBody>
          <a:bodyPr anchor="t">
            <a:normAutofit/>
          </a:bodyPr>
          <a:lstStyle/>
          <a:p>
            <a:pPr marL="0" indent="0">
              <a:buNone/>
            </a:pPr>
            <a:endParaRPr lang="en-US" dirty="0"/>
          </a:p>
          <a:p>
            <a:pPr marL="0" indent="0">
              <a:buNone/>
            </a:pPr>
            <a:r>
              <a:rPr lang="en-US" dirty="0"/>
              <a:t>Does it seem like every time you turn around, there is a new payment option that professes to be the faster payments solution</a:t>
            </a:r>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Content Placeholder 4">
            <a:extLst>
              <a:ext uri="{FF2B5EF4-FFF2-40B4-BE49-F238E27FC236}">
                <a16:creationId xmlns:a16="http://schemas.microsoft.com/office/drawing/2014/main" id="{D38574B2-B759-493F-ACD2-ECF581744BC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416" r="21791"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D30E83D3-A730-4B5F-B58A-4CA3D2FD80F3}"/>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arkansasgopwing.blogspot.com/2014/11/conservative-immigrants-dont-turn-around.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
        <p:nvSpPr>
          <p:cNvPr id="3" name="Footer Placeholder 2">
            <a:extLst>
              <a:ext uri="{FF2B5EF4-FFF2-40B4-BE49-F238E27FC236}">
                <a16:creationId xmlns:a16="http://schemas.microsoft.com/office/drawing/2014/main" id="{F100B44D-8A80-7446-9BF8-8DDCC5382D55}"/>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37041215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F4C6-72AE-674D-B6C6-0F31CE2D16DD}"/>
              </a:ext>
            </a:extLst>
          </p:cNvPr>
          <p:cNvSpPr>
            <a:spLocks noGrp="1"/>
          </p:cNvSpPr>
          <p:nvPr>
            <p:ph type="title"/>
          </p:nvPr>
        </p:nvSpPr>
        <p:spPr>
          <a:xfrm>
            <a:off x="838200" y="365125"/>
            <a:ext cx="11353800" cy="1325563"/>
          </a:xfrm>
        </p:spPr>
        <p:txBody>
          <a:bodyPr/>
          <a:lstStyle/>
          <a:p>
            <a:r>
              <a:rPr lang="en-US" dirty="0"/>
              <a:t>Different competition for Financial Institutions</a:t>
            </a:r>
          </a:p>
        </p:txBody>
      </p:sp>
      <p:sp>
        <p:nvSpPr>
          <p:cNvPr id="3" name="Content Placeholder 2">
            <a:extLst>
              <a:ext uri="{FF2B5EF4-FFF2-40B4-BE49-F238E27FC236}">
                <a16:creationId xmlns:a16="http://schemas.microsoft.com/office/drawing/2014/main" id="{F912872C-9833-A245-B327-E1A7152ABBA6}"/>
              </a:ext>
            </a:extLst>
          </p:cNvPr>
          <p:cNvSpPr>
            <a:spLocks noGrp="1"/>
          </p:cNvSpPr>
          <p:nvPr>
            <p:ph idx="1"/>
          </p:nvPr>
        </p:nvSpPr>
        <p:spPr/>
        <p:txBody>
          <a:bodyPr>
            <a:normAutofit lnSpcReduction="10000"/>
          </a:bodyPr>
          <a:lstStyle/>
          <a:p>
            <a:r>
              <a:rPr lang="en-US" dirty="0"/>
              <a:t>Amazon Payments</a:t>
            </a:r>
          </a:p>
          <a:p>
            <a:r>
              <a:rPr lang="en-US" dirty="0"/>
              <a:t>WePay</a:t>
            </a:r>
          </a:p>
          <a:p>
            <a:r>
              <a:rPr lang="en-US" dirty="0"/>
              <a:t>PayPal Payments</a:t>
            </a:r>
          </a:p>
          <a:p>
            <a:r>
              <a:rPr lang="en-US" dirty="0" err="1"/>
              <a:t>Authorize.net</a:t>
            </a:r>
            <a:endParaRPr lang="en-US" dirty="0"/>
          </a:p>
          <a:p>
            <a:r>
              <a:rPr lang="en-US" dirty="0"/>
              <a:t>2Checkout</a:t>
            </a:r>
          </a:p>
          <a:p>
            <a:r>
              <a:rPr lang="en-US" dirty="0" err="1"/>
              <a:t>Dwolla</a:t>
            </a:r>
            <a:endParaRPr lang="en-US" dirty="0"/>
          </a:p>
          <a:p>
            <a:r>
              <a:rPr lang="en-US" dirty="0"/>
              <a:t>Square Cash</a:t>
            </a:r>
          </a:p>
          <a:p>
            <a:r>
              <a:rPr lang="en-US" dirty="0"/>
              <a:t>Venmo</a:t>
            </a:r>
          </a:p>
          <a:p>
            <a:r>
              <a:rPr lang="en-US" dirty="0"/>
              <a:t>And Many More</a:t>
            </a:r>
          </a:p>
          <a:p>
            <a:endParaRPr lang="en-US" dirty="0"/>
          </a:p>
          <a:p>
            <a:endParaRPr lang="en-US" dirty="0"/>
          </a:p>
        </p:txBody>
      </p:sp>
      <p:sp>
        <p:nvSpPr>
          <p:cNvPr id="4" name="Footer Placeholder 3">
            <a:extLst>
              <a:ext uri="{FF2B5EF4-FFF2-40B4-BE49-F238E27FC236}">
                <a16:creationId xmlns:a16="http://schemas.microsoft.com/office/drawing/2014/main" id="{6D46031B-4F40-B04D-B2ED-B193BDD68F09}"/>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3108557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D572C-6E85-4A94-A634-6F07C4FA5DB6}"/>
              </a:ext>
            </a:extLst>
          </p:cNvPr>
          <p:cNvSpPr>
            <a:spLocks noGrp="1"/>
          </p:cNvSpPr>
          <p:nvPr>
            <p:ph type="title"/>
          </p:nvPr>
        </p:nvSpPr>
        <p:spPr/>
        <p:txBody>
          <a:bodyPr/>
          <a:lstStyle/>
          <a:p>
            <a:r>
              <a:rPr lang="en-US" dirty="0"/>
              <a:t>Where do we stand on Faster Payments?</a:t>
            </a:r>
          </a:p>
        </p:txBody>
      </p:sp>
      <p:sp>
        <p:nvSpPr>
          <p:cNvPr id="3" name="Content Placeholder 2">
            <a:extLst>
              <a:ext uri="{FF2B5EF4-FFF2-40B4-BE49-F238E27FC236}">
                <a16:creationId xmlns:a16="http://schemas.microsoft.com/office/drawing/2014/main" id="{131EC22E-4B75-4876-816F-EEE896D0B363}"/>
              </a:ext>
            </a:extLst>
          </p:cNvPr>
          <p:cNvSpPr>
            <a:spLocks noGrp="1"/>
          </p:cNvSpPr>
          <p:nvPr>
            <p:ph idx="1"/>
          </p:nvPr>
        </p:nvSpPr>
        <p:spPr/>
        <p:txBody>
          <a:bodyPr>
            <a:normAutofit fontScale="92500" lnSpcReduction="10000"/>
          </a:bodyPr>
          <a:lstStyle/>
          <a:p>
            <a:r>
              <a:rPr lang="en-US" dirty="0"/>
              <a:t>Do we have a Faster Payments Strategy?</a:t>
            </a:r>
          </a:p>
          <a:p>
            <a:endParaRPr lang="en-US" dirty="0"/>
          </a:p>
          <a:p>
            <a:r>
              <a:rPr lang="en-US" dirty="0"/>
              <a:t>What products will our consumer clientele be most interested in?</a:t>
            </a:r>
          </a:p>
          <a:p>
            <a:endParaRPr lang="en-US" dirty="0"/>
          </a:p>
          <a:p>
            <a:r>
              <a:rPr lang="en-US" dirty="0"/>
              <a:t>What products will our business clientele be most interested in?</a:t>
            </a:r>
          </a:p>
          <a:p>
            <a:endParaRPr lang="en-US" dirty="0"/>
          </a:p>
          <a:p>
            <a:r>
              <a:rPr lang="en-US" dirty="0"/>
              <a:t>Have we spoken to our processors or vendors about their plans for Faster Payments?</a:t>
            </a:r>
          </a:p>
          <a:p>
            <a:endParaRPr lang="en-US" dirty="0"/>
          </a:p>
          <a:p>
            <a:r>
              <a:rPr lang="en-US" dirty="0"/>
              <a:t>Have we developed a timeline for implementation?</a:t>
            </a:r>
          </a:p>
        </p:txBody>
      </p:sp>
      <p:sp>
        <p:nvSpPr>
          <p:cNvPr id="4" name="Footer Placeholder 3">
            <a:extLst>
              <a:ext uri="{FF2B5EF4-FFF2-40B4-BE49-F238E27FC236}">
                <a16:creationId xmlns:a16="http://schemas.microsoft.com/office/drawing/2014/main" id="{0CDD48B7-AA52-B546-99F8-23D8F7811893}"/>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332415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F885-56DF-B642-8FA5-4AC7FB6D21E4}"/>
              </a:ext>
            </a:extLst>
          </p:cNvPr>
          <p:cNvSpPr>
            <a:spLocks noGrp="1"/>
          </p:cNvSpPr>
          <p:nvPr>
            <p:ph type="title"/>
          </p:nvPr>
        </p:nvSpPr>
        <p:spPr/>
        <p:txBody>
          <a:bodyPr/>
          <a:lstStyle/>
          <a:p>
            <a:r>
              <a:rPr lang="en-US" dirty="0"/>
              <a:t>Faster Payments</a:t>
            </a:r>
          </a:p>
        </p:txBody>
      </p:sp>
      <p:sp>
        <p:nvSpPr>
          <p:cNvPr id="3" name="Content Placeholder 2">
            <a:extLst>
              <a:ext uri="{FF2B5EF4-FFF2-40B4-BE49-F238E27FC236}">
                <a16:creationId xmlns:a16="http://schemas.microsoft.com/office/drawing/2014/main" id="{FF97AB37-9749-4547-9C97-59C28FA0A04D}"/>
              </a:ext>
            </a:extLst>
          </p:cNvPr>
          <p:cNvSpPr>
            <a:spLocks noGrp="1"/>
          </p:cNvSpPr>
          <p:nvPr>
            <p:ph idx="1"/>
          </p:nvPr>
        </p:nvSpPr>
        <p:spPr/>
        <p:txBody>
          <a:bodyPr>
            <a:normAutofit fontScale="92500" lnSpcReduction="10000"/>
          </a:bodyPr>
          <a:lstStyle/>
          <a:p>
            <a:pPr marL="0" lvl="0" indent="0">
              <a:lnSpc>
                <a:spcPct val="100000"/>
              </a:lnSpc>
              <a:spcBef>
                <a:spcPts val="0"/>
              </a:spcBef>
              <a:buNone/>
              <a:defRPr/>
            </a:pPr>
            <a:r>
              <a:rPr lang="en-US" dirty="0"/>
              <a:t>Unfortunately, there is no “quick-fix” or one-stop “faster payments” store.   </a:t>
            </a:r>
          </a:p>
          <a:p>
            <a:pPr marL="0" lvl="0" indent="0">
              <a:lnSpc>
                <a:spcPct val="100000"/>
              </a:lnSpc>
              <a:spcBef>
                <a:spcPts val="0"/>
              </a:spcBef>
              <a:buNone/>
              <a:defRPr/>
            </a:pPr>
            <a:endParaRPr lang="en-US" dirty="0"/>
          </a:p>
          <a:p>
            <a:pPr marL="0" lvl="0" indent="0">
              <a:lnSpc>
                <a:spcPct val="100000"/>
              </a:lnSpc>
              <a:spcBef>
                <a:spcPts val="0"/>
              </a:spcBef>
              <a:buNone/>
              <a:defRPr/>
            </a:pPr>
            <a:r>
              <a:rPr lang="en-US" dirty="0"/>
              <a:t>The best choice or choices likely depends on many things:</a:t>
            </a:r>
          </a:p>
          <a:p>
            <a:pPr marL="0" lvl="0" indent="0">
              <a:lnSpc>
                <a:spcPct val="100000"/>
              </a:lnSpc>
              <a:spcBef>
                <a:spcPts val="0"/>
              </a:spcBef>
              <a:buNone/>
              <a:defRPr/>
            </a:pPr>
            <a:endParaRPr lang="en-US" dirty="0"/>
          </a:p>
          <a:p>
            <a:pPr>
              <a:lnSpc>
                <a:spcPct val="100000"/>
              </a:lnSpc>
              <a:spcBef>
                <a:spcPts val="0"/>
              </a:spcBef>
              <a:defRPr/>
            </a:pPr>
            <a:r>
              <a:rPr lang="en-US" dirty="0"/>
              <a:t>Your institution’s needs</a:t>
            </a:r>
          </a:p>
          <a:p>
            <a:pPr>
              <a:lnSpc>
                <a:spcPct val="100000"/>
              </a:lnSpc>
              <a:spcBef>
                <a:spcPts val="0"/>
              </a:spcBef>
              <a:defRPr/>
            </a:pPr>
            <a:r>
              <a:rPr lang="en-US" dirty="0"/>
              <a:t>The needs of your account holders, and those may vary with consumers and businesses</a:t>
            </a:r>
          </a:p>
          <a:p>
            <a:pPr>
              <a:lnSpc>
                <a:spcPct val="100000"/>
              </a:lnSpc>
              <a:spcBef>
                <a:spcPts val="0"/>
              </a:spcBef>
              <a:defRPr/>
            </a:pPr>
            <a:r>
              <a:rPr lang="en-US" dirty="0"/>
              <a:t>Current vendor options (Communication with core processor and other payment vendors is a good start)</a:t>
            </a:r>
          </a:p>
          <a:p>
            <a:pPr marL="0" lvl="0" indent="0">
              <a:lnSpc>
                <a:spcPct val="100000"/>
              </a:lnSpc>
              <a:spcBef>
                <a:spcPts val="0"/>
              </a:spcBef>
              <a:buNone/>
              <a:defRPr/>
            </a:pPr>
            <a:endParaRPr lang="en-US" dirty="0"/>
          </a:p>
          <a:p>
            <a:pPr marL="0" lvl="0" indent="0">
              <a:lnSpc>
                <a:spcPct val="100000"/>
              </a:lnSpc>
              <a:spcBef>
                <a:spcPts val="0"/>
              </a:spcBef>
              <a:buNone/>
              <a:defRPr/>
            </a:pPr>
            <a:r>
              <a:rPr lang="en-US" dirty="0"/>
              <a:t>Each of the following products vary in delivery rails, pricing, and settlement</a:t>
            </a:r>
          </a:p>
          <a:p>
            <a:endParaRPr lang="en-US" dirty="0"/>
          </a:p>
        </p:txBody>
      </p:sp>
      <p:sp>
        <p:nvSpPr>
          <p:cNvPr id="4" name="Footer Placeholder 3">
            <a:extLst>
              <a:ext uri="{FF2B5EF4-FFF2-40B4-BE49-F238E27FC236}">
                <a16:creationId xmlns:a16="http://schemas.microsoft.com/office/drawing/2014/main" id="{7D4A89D2-08A6-8843-AF8D-9AD2847A93B5}"/>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179316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tool&#10;&#10;Description automatically generated">
            <a:extLst>
              <a:ext uri="{FF2B5EF4-FFF2-40B4-BE49-F238E27FC236}">
                <a16:creationId xmlns:a16="http://schemas.microsoft.com/office/drawing/2014/main" id="{C7F8F937-B399-41A7-9B01-3F4CA2CEE1E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42" r="3" b="3"/>
          <a:stretch/>
        </p:blipFill>
        <p:spPr>
          <a:xfrm>
            <a:off x="2746884" y="918878"/>
            <a:ext cx="5815488" cy="5939122"/>
          </a:xfrm>
          <a:prstGeom prst="rect">
            <a:avLst/>
          </a:prstGeom>
          <a:effectLst/>
        </p:spPr>
      </p:pic>
      <p:sp>
        <p:nvSpPr>
          <p:cNvPr id="12" name="TextBox 11">
            <a:extLst>
              <a:ext uri="{FF2B5EF4-FFF2-40B4-BE49-F238E27FC236}">
                <a16:creationId xmlns:a16="http://schemas.microsoft.com/office/drawing/2014/main" id="{0AC19971-FE22-4BCD-8B2A-FCCAB55E2941}"/>
              </a:ext>
            </a:extLst>
          </p:cNvPr>
          <p:cNvSpPr txBox="1"/>
          <p:nvPr/>
        </p:nvSpPr>
        <p:spPr>
          <a:xfrm>
            <a:off x="0" y="6657945"/>
            <a:ext cx="231986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stevemouldey.wordpress.com/2015/10/16/agency-and-ownership/">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pic>
        <p:nvPicPr>
          <p:cNvPr id="14" name="Picture 13" descr="A close up of a sign&#10;&#10;Description automatically generated">
            <a:extLst>
              <a:ext uri="{FF2B5EF4-FFF2-40B4-BE49-F238E27FC236}">
                <a16:creationId xmlns:a16="http://schemas.microsoft.com/office/drawing/2014/main" id="{DE795732-9EE9-4116-A97C-E8C615AFF6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8637" y="3399464"/>
            <a:ext cx="1466925" cy="488975"/>
          </a:xfrm>
          <a:prstGeom prst="rect">
            <a:avLst/>
          </a:prstGeom>
        </p:spPr>
      </p:pic>
      <p:sp>
        <p:nvSpPr>
          <p:cNvPr id="15" name="TextBox 14">
            <a:extLst>
              <a:ext uri="{FF2B5EF4-FFF2-40B4-BE49-F238E27FC236}">
                <a16:creationId xmlns:a16="http://schemas.microsoft.com/office/drawing/2014/main" id="{1CD9DEFD-D42A-4681-A437-5824F87D7E31}"/>
              </a:ext>
            </a:extLst>
          </p:cNvPr>
          <p:cNvSpPr txBox="1"/>
          <p:nvPr/>
        </p:nvSpPr>
        <p:spPr>
          <a:xfrm>
            <a:off x="1359378" y="2967335"/>
            <a:ext cx="2383986" cy="461665"/>
          </a:xfrm>
          <a:prstGeom prst="rect">
            <a:avLst/>
          </a:prstGeom>
          <a:noFill/>
        </p:spPr>
        <p:txBody>
          <a:bodyPr wrap="none" rtlCol="0">
            <a:spAutoFit/>
          </a:bodyPr>
          <a:lstStyle/>
          <a:p>
            <a:r>
              <a:rPr lang="en-US" sz="2400" dirty="0">
                <a:latin typeface="Aharoni" panose="02010803020104030203" pitchFamily="2" charset="-79"/>
                <a:cs typeface="Aharoni" panose="02010803020104030203" pitchFamily="2" charset="-79"/>
              </a:rPr>
              <a:t>Same Day ACH</a:t>
            </a:r>
          </a:p>
        </p:txBody>
      </p:sp>
      <p:pic>
        <p:nvPicPr>
          <p:cNvPr id="18" name="Picture 17" descr="A close up of a logo&#10;&#10;Description automatically generated">
            <a:extLst>
              <a:ext uri="{FF2B5EF4-FFF2-40B4-BE49-F238E27FC236}">
                <a16:creationId xmlns:a16="http://schemas.microsoft.com/office/drawing/2014/main" id="{A2CA40E2-B572-493D-92A0-331971E9DC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042" y="793402"/>
            <a:ext cx="1655950" cy="774713"/>
          </a:xfrm>
          <a:prstGeom prst="rect">
            <a:avLst/>
          </a:prstGeom>
        </p:spPr>
      </p:pic>
      <p:pic>
        <p:nvPicPr>
          <p:cNvPr id="25" name="Picture 24">
            <a:extLst>
              <a:ext uri="{FF2B5EF4-FFF2-40B4-BE49-F238E27FC236}">
                <a16:creationId xmlns:a16="http://schemas.microsoft.com/office/drawing/2014/main" id="{913BC6FE-0813-4EFF-AC47-1D2AAAA62A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9790" y="401421"/>
            <a:ext cx="1062180" cy="1008397"/>
          </a:xfrm>
          <a:prstGeom prst="rect">
            <a:avLst/>
          </a:prstGeom>
        </p:spPr>
      </p:pic>
      <p:pic>
        <p:nvPicPr>
          <p:cNvPr id="27" name="Picture 26">
            <a:extLst>
              <a:ext uri="{FF2B5EF4-FFF2-40B4-BE49-F238E27FC236}">
                <a16:creationId xmlns:a16="http://schemas.microsoft.com/office/drawing/2014/main" id="{7A5D9057-6B50-43BC-946F-B702141E42C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8923" y="581000"/>
            <a:ext cx="1174154" cy="649237"/>
          </a:xfrm>
          <a:prstGeom prst="rect">
            <a:avLst/>
          </a:prstGeom>
        </p:spPr>
      </p:pic>
      <p:sp>
        <p:nvSpPr>
          <p:cNvPr id="2" name="Footer Placeholder 1">
            <a:extLst>
              <a:ext uri="{FF2B5EF4-FFF2-40B4-BE49-F238E27FC236}">
                <a16:creationId xmlns:a16="http://schemas.microsoft.com/office/drawing/2014/main" id="{4E81A061-7164-7D49-BF95-2AE6D8FF3D28}"/>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362198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FE22-715D-C143-A7EC-9FEA9478B103}"/>
              </a:ext>
            </a:extLst>
          </p:cNvPr>
          <p:cNvSpPr>
            <a:spLocks noGrp="1"/>
          </p:cNvSpPr>
          <p:nvPr>
            <p:ph type="title"/>
          </p:nvPr>
        </p:nvSpPr>
        <p:spPr/>
        <p:txBody>
          <a:bodyPr/>
          <a:lstStyle/>
          <a:p>
            <a:r>
              <a:rPr lang="en-US" dirty="0"/>
              <a:t>Center for Payments Survey</a:t>
            </a:r>
          </a:p>
        </p:txBody>
      </p:sp>
      <p:sp>
        <p:nvSpPr>
          <p:cNvPr id="3" name="Content Placeholder 2">
            <a:extLst>
              <a:ext uri="{FF2B5EF4-FFF2-40B4-BE49-F238E27FC236}">
                <a16:creationId xmlns:a16="http://schemas.microsoft.com/office/drawing/2014/main" id="{A7D14271-44E3-F842-BC43-4BB00C345A64}"/>
              </a:ext>
            </a:extLst>
          </p:cNvPr>
          <p:cNvSpPr>
            <a:spLocks noGrp="1"/>
          </p:cNvSpPr>
          <p:nvPr>
            <p:ph idx="1"/>
          </p:nvPr>
        </p:nvSpPr>
        <p:spPr/>
        <p:txBody>
          <a:bodyPr>
            <a:normAutofit fontScale="85000" lnSpcReduction="20000"/>
          </a:bodyPr>
          <a:lstStyle/>
          <a:p>
            <a:endParaRPr lang="en-US" dirty="0"/>
          </a:p>
          <a:p>
            <a:r>
              <a:rPr lang="en-US" dirty="0"/>
              <a:t>The Center for Payments, a consortium of the 11 Regional Payments Associations  conducted a national member survey this year to determine awareness and usage of various Faster Payments products.  </a:t>
            </a:r>
          </a:p>
          <a:p>
            <a:endParaRPr lang="en-US" dirty="0"/>
          </a:p>
          <a:p>
            <a:r>
              <a:rPr lang="en-US" dirty="0"/>
              <a:t>The leader in both awareness and usage was Same Day ACH.  It is important to note that all financial institutions have access to the ACH Network and thus have access to Same Day ACH.  </a:t>
            </a:r>
          </a:p>
          <a:p>
            <a:endParaRPr lang="en-US" dirty="0"/>
          </a:p>
          <a:p>
            <a:r>
              <a:rPr lang="en-US" dirty="0"/>
              <a:t>Of the remaining “leaders” with over 50% awareness, </a:t>
            </a:r>
            <a:r>
              <a:rPr lang="en-US" dirty="0" err="1"/>
              <a:t>Zelle</a:t>
            </a:r>
            <a:r>
              <a:rPr lang="en-US" dirty="0"/>
              <a:t> can be directly linked to the various television marketing campaigns.  While </a:t>
            </a:r>
            <a:r>
              <a:rPr lang="en-US" dirty="0" err="1"/>
              <a:t>Zelle</a:t>
            </a:r>
            <a:r>
              <a:rPr lang="en-US" dirty="0"/>
              <a:t> is continuing to add financial institutions, it has yet to reach the masses.  Core providers are continuing to add financial institutions at a brisk pace.  </a:t>
            </a:r>
          </a:p>
          <a:p>
            <a:endParaRPr lang="en-US" dirty="0"/>
          </a:p>
        </p:txBody>
      </p:sp>
      <p:sp>
        <p:nvSpPr>
          <p:cNvPr id="4" name="Footer Placeholder 3">
            <a:extLst>
              <a:ext uri="{FF2B5EF4-FFF2-40B4-BE49-F238E27FC236}">
                <a16:creationId xmlns:a16="http://schemas.microsoft.com/office/drawing/2014/main" id="{F54157C6-CBC8-7F43-8FAE-70EC6A01C2EC}"/>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121514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FE22-715D-C143-A7EC-9FEA9478B103}"/>
              </a:ext>
            </a:extLst>
          </p:cNvPr>
          <p:cNvSpPr>
            <a:spLocks noGrp="1"/>
          </p:cNvSpPr>
          <p:nvPr>
            <p:ph type="title"/>
          </p:nvPr>
        </p:nvSpPr>
        <p:spPr/>
        <p:txBody>
          <a:bodyPr/>
          <a:lstStyle/>
          <a:p>
            <a:r>
              <a:rPr lang="en-US" dirty="0"/>
              <a:t>Center for Payments Survey</a:t>
            </a:r>
          </a:p>
        </p:txBody>
      </p:sp>
      <p:sp>
        <p:nvSpPr>
          <p:cNvPr id="3" name="Content Placeholder 2">
            <a:extLst>
              <a:ext uri="{FF2B5EF4-FFF2-40B4-BE49-F238E27FC236}">
                <a16:creationId xmlns:a16="http://schemas.microsoft.com/office/drawing/2014/main" id="{A7D14271-44E3-F842-BC43-4BB00C345A64}"/>
              </a:ext>
            </a:extLst>
          </p:cNvPr>
          <p:cNvSpPr>
            <a:spLocks noGrp="1"/>
          </p:cNvSpPr>
          <p:nvPr>
            <p:ph idx="1"/>
          </p:nvPr>
        </p:nvSpPr>
        <p:spPr/>
        <p:txBody>
          <a:bodyPr>
            <a:normAutofit fontScale="92500"/>
          </a:bodyPr>
          <a:lstStyle/>
          <a:p>
            <a:r>
              <a:rPr lang="en-US" dirty="0"/>
              <a:t>RTP, The Clearing House’s Real Time product, currently has between approximately 15 of the larger financial institutions up an running and generating approximately 20K-30K transaction a month.  Several core providers will begin bringing on some platforms in the 3</a:t>
            </a:r>
            <a:r>
              <a:rPr lang="en-US" baseline="30000" dirty="0"/>
              <a:t>rd</a:t>
            </a:r>
            <a:r>
              <a:rPr lang="en-US" dirty="0"/>
              <a:t> quarter of 2019.</a:t>
            </a:r>
          </a:p>
          <a:p>
            <a:pPr marL="0" indent="0">
              <a:buNone/>
            </a:pPr>
            <a:endParaRPr lang="en-US" dirty="0"/>
          </a:p>
          <a:p>
            <a:r>
              <a:rPr lang="en-US" dirty="0"/>
              <a:t>The awareness of the Visa Direct and MasterCard Send products are largely  dependent on the “card” choice of financial institutions.</a:t>
            </a:r>
          </a:p>
          <a:p>
            <a:endParaRPr lang="en-US" dirty="0"/>
          </a:p>
          <a:p>
            <a:r>
              <a:rPr lang="en-US" dirty="0"/>
              <a:t>Ripple has a small awareness and an almost zero usage.  It uses blockchain and digital currency technology.</a:t>
            </a:r>
          </a:p>
          <a:p>
            <a:endParaRPr lang="en-US" dirty="0"/>
          </a:p>
        </p:txBody>
      </p:sp>
      <p:sp>
        <p:nvSpPr>
          <p:cNvPr id="4" name="Footer Placeholder 3">
            <a:extLst>
              <a:ext uri="{FF2B5EF4-FFF2-40B4-BE49-F238E27FC236}">
                <a16:creationId xmlns:a16="http://schemas.microsoft.com/office/drawing/2014/main" id="{86A69F63-0CB7-0E46-96B7-89F7CE61FC7E}"/>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3126553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3DEB854-FE14-4DE9-A951-A376604F251D}"/>
              </a:ext>
            </a:extLst>
          </p:cNvPr>
          <p:cNvGraphicFramePr>
            <a:graphicFrameLocks/>
          </p:cNvGraphicFramePr>
          <p:nvPr>
            <p:extLst>
              <p:ext uri="{D42A27DB-BD31-4B8C-83A1-F6EECF244321}">
                <p14:modId xmlns:p14="http://schemas.microsoft.com/office/powerpoint/2010/main" val="2073313893"/>
              </p:ext>
            </p:extLst>
          </p:nvPr>
        </p:nvGraphicFramePr>
        <p:xfrm>
          <a:off x="1181100" y="406400"/>
          <a:ext cx="10134600" cy="61341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0D73FAC-AFCD-408E-B444-C458340BA685}"/>
              </a:ext>
            </a:extLst>
          </p:cNvPr>
          <p:cNvSpPr txBox="1"/>
          <p:nvPr/>
        </p:nvSpPr>
        <p:spPr>
          <a:xfrm>
            <a:off x="10631629" y="1231900"/>
            <a:ext cx="758541" cy="646331"/>
          </a:xfrm>
          <a:prstGeom prst="rect">
            <a:avLst/>
          </a:prstGeom>
          <a:noFill/>
        </p:spPr>
        <p:txBody>
          <a:bodyPr wrap="none" rtlCol="0">
            <a:spAutoFit/>
          </a:bodyPr>
          <a:lstStyle/>
          <a:p>
            <a:r>
              <a:rPr lang="en-US" dirty="0"/>
              <a:t>95.8%</a:t>
            </a:r>
          </a:p>
          <a:p>
            <a:endParaRPr lang="en-US" dirty="0"/>
          </a:p>
        </p:txBody>
      </p:sp>
      <p:sp>
        <p:nvSpPr>
          <p:cNvPr id="8" name="TextBox 7">
            <a:extLst>
              <a:ext uri="{FF2B5EF4-FFF2-40B4-BE49-F238E27FC236}">
                <a16:creationId xmlns:a16="http://schemas.microsoft.com/office/drawing/2014/main" id="{B17842EA-83C6-4EDA-8B63-9167C240765A}"/>
              </a:ext>
            </a:extLst>
          </p:cNvPr>
          <p:cNvSpPr txBox="1"/>
          <p:nvPr/>
        </p:nvSpPr>
        <p:spPr>
          <a:xfrm>
            <a:off x="8686800" y="1508899"/>
            <a:ext cx="758541" cy="369332"/>
          </a:xfrm>
          <a:prstGeom prst="rect">
            <a:avLst/>
          </a:prstGeom>
          <a:noFill/>
        </p:spPr>
        <p:txBody>
          <a:bodyPr wrap="none" rtlCol="0">
            <a:spAutoFit/>
          </a:bodyPr>
          <a:lstStyle/>
          <a:p>
            <a:r>
              <a:rPr lang="en-US" dirty="0"/>
              <a:t>73.1%</a:t>
            </a:r>
          </a:p>
        </p:txBody>
      </p:sp>
      <p:sp>
        <p:nvSpPr>
          <p:cNvPr id="2" name="Footer Placeholder 1">
            <a:extLst>
              <a:ext uri="{FF2B5EF4-FFF2-40B4-BE49-F238E27FC236}">
                <a16:creationId xmlns:a16="http://schemas.microsoft.com/office/drawing/2014/main" id="{3C5DAED1-5470-2140-AC7A-BD2174AC8070}"/>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101994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D47C-6B93-4AD8-9EB6-FF48561D62A5}"/>
              </a:ext>
            </a:extLst>
          </p:cNvPr>
          <p:cNvSpPr>
            <a:spLocks noGrp="1"/>
          </p:cNvSpPr>
          <p:nvPr>
            <p:ph type="title"/>
          </p:nvPr>
        </p:nvSpPr>
        <p:spPr/>
        <p:txBody>
          <a:bodyPr/>
          <a:lstStyle/>
          <a:p>
            <a:r>
              <a:rPr lang="en-US" dirty="0"/>
              <a:t>Same Day ACH</a:t>
            </a:r>
          </a:p>
        </p:txBody>
      </p:sp>
      <p:graphicFrame>
        <p:nvGraphicFramePr>
          <p:cNvPr id="5" name="Content Placeholder 4">
            <a:extLst>
              <a:ext uri="{FF2B5EF4-FFF2-40B4-BE49-F238E27FC236}">
                <a16:creationId xmlns:a16="http://schemas.microsoft.com/office/drawing/2014/main" id="{CE0523FC-E39D-488C-BECA-DCA6FB78879B}"/>
              </a:ext>
            </a:extLst>
          </p:cNvPr>
          <p:cNvGraphicFramePr>
            <a:graphicFrameLocks noGrp="1"/>
          </p:cNvGraphicFramePr>
          <p:nvPr>
            <p:ph idx="1"/>
            <p:extLst>
              <p:ext uri="{D42A27DB-BD31-4B8C-83A1-F6EECF244321}">
                <p14:modId xmlns:p14="http://schemas.microsoft.com/office/powerpoint/2010/main" val="42824981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87522F46-52D9-2E47-B89F-32EDFC50CA03}"/>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203997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52F7BDD8-DA66-4C13-B440-2E2A4A3C8106}"/>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7250" y="638549"/>
            <a:ext cx="10020300" cy="5580901"/>
          </a:xfrm>
        </p:spPr>
      </p:pic>
      <p:sp>
        <p:nvSpPr>
          <p:cNvPr id="2" name="Footer Placeholder 1">
            <a:extLst>
              <a:ext uri="{FF2B5EF4-FFF2-40B4-BE49-F238E27FC236}">
                <a16:creationId xmlns:a16="http://schemas.microsoft.com/office/drawing/2014/main" id="{66C1526D-B01F-5449-A187-D6C70E874568}"/>
              </a:ext>
            </a:extLst>
          </p:cNvPr>
          <p:cNvSpPr>
            <a:spLocks noGrp="1"/>
          </p:cNvSpPr>
          <p:nvPr>
            <p:ph type="ftr" sz="quarter" idx="11"/>
          </p:nvPr>
        </p:nvSpPr>
        <p:spPr/>
        <p:txBody>
          <a:bodyPr/>
          <a:lstStyle/>
          <a:p>
            <a:r>
              <a:rPr lang="en-US"/>
              <a:t>Copyright 2019 PaymentsFirst</a:t>
            </a:r>
            <a:endParaRPr lang="en-US" dirty="0"/>
          </a:p>
        </p:txBody>
      </p:sp>
    </p:spTree>
    <p:extLst>
      <p:ext uri="{BB962C8B-B14F-4D97-AF65-F5344CB8AC3E}">
        <p14:creationId xmlns:p14="http://schemas.microsoft.com/office/powerpoint/2010/main" val="2161190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720</Words>
  <Application>Microsoft Office PowerPoint</Application>
  <PresentationFormat>Widescreen</PresentationFormat>
  <Paragraphs>142</Paragraphs>
  <Slides>21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Aharoni</vt:lpstr>
      <vt:lpstr>Arial</vt:lpstr>
      <vt:lpstr>Calibri</vt:lpstr>
      <vt:lpstr>Calibri Light</vt:lpstr>
      <vt:lpstr>Office Theme</vt:lpstr>
      <vt:lpstr>Faster Payments Awareness</vt:lpstr>
      <vt:lpstr>Faster Payments</vt:lpstr>
      <vt:lpstr>Faster Payments</vt:lpstr>
      <vt:lpstr>PowerPoint Presentation</vt:lpstr>
      <vt:lpstr>Center for Payments Survey</vt:lpstr>
      <vt:lpstr>Center for Payments Survey</vt:lpstr>
      <vt:lpstr>PowerPoint Presentation</vt:lpstr>
      <vt:lpstr>Same Day ACH</vt:lpstr>
      <vt:lpstr>PowerPoint Presentation</vt:lpstr>
      <vt:lpstr>Coming Soon!</vt:lpstr>
      <vt:lpstr>Market Reach</vt:lpstr>
      <vt:lpstr>How does it work?</vt:lpstr>
      <vt:lpstr>MasterCard Send</vt:lpstr>
      <vt:lpstr>MasterCard Send</vt:lpstr>
      <vt:lpstr>Visa Direct</vt:lpstr>
      <vt:lpstr>Market Reach</vt:lpstr>
      <vt:lpstr>PowerPoint Presentation</vt:lpstr>
      <vt:lpstr>PowerPoint Presentation</vt:lpstr>
      <vt:lpstr>Recap</vt:lpstr>
      <vt:lpstr>Different competition for Financial Institutions</vt:lpstr>
      <vt:lpstr>Where do we stand on Faster Payments?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Faster Payments Awareness</dc:title>
  <dc:creator>Jennifer Stadler</dc:creator>
  <cp:lastModifiedBy>Allen Michael</cp:lastModifiedBy>
  <cp:revision>1</cp:revision>
  <dcterms:created xsi:type="dcterms:W3CDTF">2019-07-01T16:47:25Z</dcterms:created>
  <dcterms:modified xsi:type="dcterms:W3CDTF">2023-09-13T21:51:40Z</dcterms:modified>
</cp:coreProperties>
</file>