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26"/>
  </p:notesMasterIdLst>
  <p:handoutMasterIdLst>
    <p:handoutMasterId r:id="rId27"/>
  </p:handoutMasterIdLst>
  <p:sldIdLst>
    <p:sldId id="256" r:id="rId2"/>
    <p:sldId id="290" r:id="rId3"/>
    <p:sldId id="267" r:id="rId4"/>
    <p:sldId id="271" r:id="rId5"/>
    <p:sldId id="268" r:id="rId6"/>
    <p:sldId id="269" r:id="rId7"/>
    <p:sldId id="292" r:id="rId8"/>
    <p:sldId id="257" r:id="rId9"/>
    <p:sldId id="261" r:id="rId10"/>
    <p:sldId id="258" r:id="rId11"/>
    <p:sldId id="259" r:id="rId12"/>
    <p:sldId id="265" r:id="rId13"/>
    <p:sldId id="280" r:id="rId14"/>
    <p:sldId id="262" r:id="rId15"/>
    <p:sldId id="263" r:id="rId16"/>
    <p:sldId id="264" r:id="rId17"/>
    <p:sldId id="293" r:id="rId18"/>
    <p:sldId id="273" r:id="rId19"/>
    <p:sldId id="274" r:id="rId20"/>
    <p:sldId id="281" r:id="rId21"/>
    <p:sldId id="277" r:id="rId22"/>
    <p:sldId id="270" r:id="rId23"/>
    <p:sldId id="294"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25" autoAdjust="0"/>
  </p:normalViewPr>
  <p:slideViewPr>
    <p:cSldViewPr>
      <p:cViewPr varScale="1">
        <p:scale>
          <a:sx n="68" d="100"/>
          <a:sy n="68" d="100"/>
        </p:scale>
        <p:origin x="1882" y="53"/>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E5ADA-00B1-46F4-8E73-AA1D0E0A107F}" type="doc">
      <dgm:prSet loTypeId="urn:microsoft.com/office/officeart/2005/8/layout/radial2" loCatId="relationship" qsTypeId="urn:microsoft.com/office/officeart/2005/8/quickstyle/simple2" qsCatId="simple" csTypeId="urn:microsoft.com/office/officeart/2005/8/colors/colorful3" csCatId="colorful" phldr="1"/>
      <dgm:spPr/>
      <dgm:t>
        <a:bodyPr/>
        <a:lstStyle/>
        <a:p>
          <a:endParaRPr lang="en-US"/>
        </a:p>
      </dgm:t>
    </dgm:pt>
    <dgm:pt modelId="{9747D2FD-28E0-4740-816A-93B4F20AFFB7}">
      <dgm:prSet phldrT="[Text]" custT="1"/>
      <dgm:spPr/>
      <dgm:t>
        <a:bodyPr/>
        <a:lstStyle/>
        <a:p>
          <a:r>
            <a:rPr lang="en-US" sz="2400" dirty="0"/>
            <a:t>Works even when you're away from home.</a:t>
          </a:r>
        </a:p>
      </dgm:t>
    </dgm:pt>
    <dgm:pt modelId="{46FB3692-CDB2-479A-B343-B197EEE8226B}" type="parTrans" cxnId="{4443CFEF-4929-4C37-ACF8-B3A862275B07}">
      <dgm:prSet/>
      <dgm:spPr/>
      <dgm:t>
        <a:bodyPr/>
        <a:lstStyle/>
        <a:p>
          <a:endParaRPr lang="en-US"/>
        </a:p>
      </dgm:t>
    </dgm:pt>
    <dgm:pt modelId="{F3309517-CBBD-408A-B5A1-1EC1BFE181F2}" type="sibTrans" cxnId="{4443CFEF-4929-4C37-ACF8-B3A862275B07}">
      <dgm:prSet/>
      <dgm:spPr/>
      <dgm:t>
        <a:bodyPr/>
        <a:lstStyle/>
        <a:p>
          <a:endParaRPr lang="en-US"/>
        </a:p>
      </dgm:t>
    </dgm:pt>
    <dgm:pt modelId="{F8A262EF-8071-4A25-8D57-705C35D0F76D}">
      <dgm:prSet phldrT="[Text]" custT="1"/>
      <dgm:spPr/>
      <dgm:t>
        <a:bodyPr/>
        <a:lstStyle/>
        <a:p>
          <a:r>
            <a:rPr lang="en-US" sz="2400" dirty="0"/>
            <a:t>On time, every time!</a:t>
          </a:r>
          <a:endParaRPr lang="en-US" sz="1200" dirty="0"/>
        </a:p>
      </dgm:t>
    </dgm:pt>
    <dgm:pt modelId="{D4D17034-C675-4364-B32F-EB3EB49F142A}" type="parTrans" cxnId="{B91368F3-D587-44A7-85AC-903A7C529C79}">
      <dgm:prSet/>
      <dgm:spPr/>
      <dgm:t>
        <a:bodyPr/>
        <a:lstStyle/>
        <a:p>
          <a:endParaRPr lang="en-US"/>
        </a:p>
      </dgm:t>
    </dgm:pt>
    <dgm:pt modelId="{4F8E4E9D-3F23-401E-9BCB-7E25C1252C8F}" type="sibTrans" cxnId="{B91368F3-D587-44A7-85AC-903A7C529C79}">
      <dgm:prSet/>
      <dgm:spPr/>
      <dgm:t>
        <a:bodyPr/>
        <a:lstStyle/>
        <a:p>
          <a:endParaRPr lang="en-US"/>
        </a:p>
      </dgm:t>
    </dgm:pt>
    <dgm:pt modelId="{7272F958-82F1-4BD8-935A-EC9F7A4905D1}">
      <dgm:prSet phldrT="[Text]" custT="1"/>
      <dgm:spPr/>
      <dgm:t>
        <a:bodyPr/>
        <a:lstStyle/>
        <a:p>
          <a:r>
            <a:rPr lang="en-US" sz="2400" dirty="0"/>
            <a:t>Eliminates the risk of lost or stolen checks</a:t>
          </a:r>
        </a:p>
      </dgm:t>
    </dgm:pt>
    <dgm:pt modelId="{EE6884AA-B816-48C2-BCE3-7064C0B479FF}" type="parTrans" cxnId="{C9003C98-CDDC-493A-B05B-DDE2768AA56A}">
      <dgm:prSet/>
      <dgm:spPr/>
      <dgm:t>
        <a:bodyPr/>
        <a:lstStyle/>
        <a:p>
          <a:endParaRPr lang="en-US"/>
        </a:p>
      </dgm:t>
    </dgm:pt>
    <dgm:pt modelId="{51911700-3ACD-459E-BE3F-68BAD093FBD0}" type="sibTrans" cxnId="{C9003C98-CDDC-493A-B05B-DDE2768AA56A}">
      <dgm:prSet/>
      <dgm:spPr/>
      <dgm:t>
        <a:bodyPr/>
        <a:lstStyle/>
        <a:p>
          <a:endParaRPr lang="en-US"/>
        </a:p>
      </dgm:t>
    </dgm:pt>
    <dgm:pt modelId="{20E7FA02-DC8A-4D9D-9729-171787F0913B}">
      <dgm:prSet phldrT="[Text]" custT="1"/>
      <dgm:spPr/>
      <dgm:t>
        <a:bodyPr/>
        <a:lstStyle/>
        <a:p>
          <a:r>
            <a:rPr lang="en-US" sz="2400" dirty="0"/>
            <a:t>Fast access to your money</a:t>
          </a:r>
        </a:p>
      </dgm:t>
    </dgm:pt>
    <dgm:pt modelId="{0199E50B-7B6F-4B76-82F8-54D9BF7399C2}" type="parTrans" cxnId="{3FC1A379-9B2C-4FC5-9C4B-EDD9C9ABF282}">
      <dgm:prSet/>
      <dgm:spPr/>
      <dgm:t>
        <a:bodyPr/>
        <a:lstStyle/>
        <a:p>
          <a:endParaRPr lang="en-US"/>
        </a:p>
      </dgm:t>
    </dgm:pt>
    <dgm:pt modelId="{7F0E76E3-527D-41D1-9549-817559CE596B}" type="sibTrans" cxnId="{3FC1A379-9B2C-4FC5-9C4B-EDD9C9ABF282}">
      <dgm:prSet/>
      <dgm:spPr/>
      <dgm:t>
        <a:bodyPr/>
        <a:lstStyle/>
        <a:p>
          <a:endParaRPr lang="en-US"/>
        </a:p>
      </dgm:t>
    </dgm:pt>
    <dgm:pt modelId="{9FB7D10A-7E5A-41C0-9954-654456905360}" type="pres">
      <dgm:prSet presAssocID="{349E5ADA-00B1-46F4-8E73-AA1D0E0A107F}" presName="composite" presStyleCnt="0">
        <dgm:presLayoutVars>
          <dgm:chMax val="5"/>
          <dgm:dir/>
          <dgm:animLvl val="ctr"/>
          <dgm:resizeHandles val="exact"/>
        </dgm:presLayoutVars>
      </dgm:prSet>
      <dgm:spPr/>
    </dgm:pt>
    <dgm:pt modelId="{3EAC666C-A592-438F-A65F-BF00573DD039}" type="pres">
      <dgm:prSet presAssocID="{349E5ADA-00B1-46F4-8E73-AA1D0E0A107F}" presName="cycle" presStyleCnt="0"/>
      <dgm:spPr/>
    </dgm:pt>
    <dgm:pt modelId="{49022BC1-31CF-4016-B93A-B405CCE58FCB}" type="pres">
      <dgm:prSet presAssocID="{349E5ADA-00B1-46F4-8E73-AA1D0E0A107F}" presName="centerShape" presStyleCnt="0"/>
      <dgm:spPr/>
    </dgm:pt>
    <dgm:pt modelId="{B01F2699-EE14-4039-94A9-BBBC823F8B06}" type="pres">
      <dgm:prSet presAssocID="{349E5ADA-00B1-46F4-8E73-AA1D0E0A107F}" presName="connSite" presStyleLbl="node1" presStyleIdx="0" presStyleCnt="5"/>
      <dgm:spPr/>
    </dgm:pt>
    <dgm:pt modelId="{304663CE-25BB-42ED-8EBD-C946174B78E4}" type="pres">
      <dgm:prSet presAssocID="{349E5ADA-00B1-46F4-8E73-AA1D0E0A107F}" presName="visible" presStyleLbl="node1" presStyleIdx="0" presStyleCnt="5" custLinFactNeighborX="26081" custLinFactNeighborY="127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39C67900-FA99-41E9-83E7-7C6ED449727E}" type="pres">
      <dgm:prSet presAssocID="{0199E50B-7B6F-4B76-82F8-54D9BF7399C2}" presName="Name25" presStyleLbl="parChTrans1D1" presStyleIdx="0" presStyleCnt="4"/>
      <dgm:spPr/>
    </dgm:pt>
    <dgm:pt modelId="{D67923A2-45A2-40D0-B3C3-44A4C5729764}" type="pres">
      <dgm:prSet presAssocID="{20E7FA02-DC8A-4D9D-9729-171787F0913B}" presName="node" presStyleCnt="0"/>
      <dgm:spPr/>
    </dgm:pt>
    <dgm:pt modelId="{438843CF-32F1-4E26-AC46-E4565DDE6E75}" type="pres">
      <dgm:prSet presAssocID="{20E7FA02-DC8A-4D9D-9729-171787F0913B}" presName="parentNode" presStyleLbl="node1" presStyleIdx="1" presStyleCnt="5" custScaleX="202910">
        <dgm:presLayoutVars>
          <dgm:chMax val="1"/>
          <dgm:bulletEnabled val="1"/>
        </dgm:presLayoutVars>
      </dgm:prSet>
      <dgm:spPr/>
    </dgm:pt>
    <dgm:pt modelId="{B00BFC66-F564-4319-BC00-48E804009EA2}" type="pres">
      <dgm:prSet presAssocID="{20E7FA02-DC8A-4D9D-9729-171787F0913B}" presName="childNode" presStyleLbl="revTx" presStyleIdx="0" presStyleCnt="0">
        <dgm:presLayoutVars>
          <dgm:bulletEnabled val="1"/>
        </dgm:presLayoutVars>
      </dgm:prSet>
      <dgm:spPr/>
    </dgm:pt>
    <dgm:pt modelId="{9E2F36B2-220C-487A-9D0B-D57E2E7319CF}" type="pres">
      <dgm:prSet presAssocID="{46FB3692-CDB2-479A-B343-B197EEE8226B}" presName="Name25" presStyleLbl="parChTrans1D1" presStyleIdx="1" presStyleCnt="4"/>
      <dgm:spPr/>
    </dgm:pt>
    <dgm:pt modelId="{B6836780-AB7D-4C45-A512-229A3B5A8330}" type="pres">
      <dgm:prSet presAssocID="{9747D2FD-28E0-4740-816A-93B4F20AFFB7}" presName="node" presStyleCnt="0"/>
      <dgm:spPr/>
    </dgm:pt>
    <dgm:pt modelId="{AB68C7A1-7B0B-4E15-843E-42686F97779E}" type="pres">
      <dgm:prSet presAssocID="{9747D2FD-28E0-4740-816A-93B4F20AFFB7}" presName="parentNode" presStyleLbl="node1" presStyleIdx="2" presStyleCnt="5" custScaleX="208058" custScaleY="111450" custLinFactX="54533" custLinFactNeighborX="100000" custLinFactNeighborY="-66169">
        <dgm:presLayoutVars>
          <dgm:chMax val="1"/>
          <dgm:bulletEnabled val="1"/>
        </dgm:presLayoutVars>
      </dgm:prSet>
      <dgm:spPr/>
    </dgm:pt>
    <dgm:pt modelId="{9E47A59A-5334-4E69-B235-1ED8AE29E2A8}" type="pres">
      <dgm:prSet presAssocID="{9747D2FD-28E0-4740-816A-93B4F20AFFB7}" presName="childNode" presStyleLbl="revTx" presStyleIdx="0" presStyleCnt="0">
        <dgm:presLayoutVars>
          <dgm:bulletEnabled val="1"/>
        </dgm:presLayoutVars>
      </dgm:prSet>
      <dgm:spPr/>
    </dgm:pt>
    <dgm:pt modelId="{635C81A5-9AD2-4EAD-8DAB-E8BD11A7F5CB}" type="pres">
      <dgm:prSet presAssocID="{D4D17034-C675-4364-B32F-EB3EB49F142A}" presName="Name25" presStyleLbl="parChTrans1D1" presStyleIdx="2" presStyleCnt="4"/>
      <dgm:spPr/>
    </dgm:pt>
    <dgm:pt modelId="{784C6F4F-32DC-4008-9EA9-B18D5E13D5E7}" type="pres">
      <dgm:prSet presAssocID="{F8A262EF-8071-4A25-8D57-705C35D0F76D}" presName="node" presStyleCnt="0"/>
      <dgm:spPr/>
    </dgm:pt>
    <dgm:pt modelId="{CB7E7445-6F10-4DDA-8B39-0F03FD1E8B4C}" type="pres">
      <dgm:prSet presAssocID="{F8A262EF-8071-4A25-8D57-705C35D0F76D}" presName="parentNode" presStyleLbl="node1" presStyleIdx="3" presStyleCnt="5" custScaleX="163362" custLinFactX="55225" custLinFactNeighborX="100000" custLinFactNeighborY="-40496">
        <dgm:presLayoutVars>
          <dgm:chMax val="1"/>
          <dgm:bulletEnabled val="1"/>
        </dgm:presLayoutVars>
      </dgm:prSet>
      <dgm:spPr/>
    </dgm:pt>
    <dgm:pt modelId="{527E120F-0C39-4BC3-9484-DA54DB076AF4}" type="pres">
      <dgm:prSet presAssocID="{F8A262EF-8071-4A25-8D57-705C35D0F76D}" presName="childNode" presStyleLbl="revTx" presStyleIdx="0" presStyleCnt="0">
        <dgm:presLayoutVars>
          <dgm:bulletEnabled val="1"/>
        </dgm:presLayoutVars>
      </dgm:prSet>
      <dgm:spPr/>
    </dgm:pt>
    <dgm:pt modelId="{0C6623E7-D7B9-41CB-A824-A4F9AD493642}" type="pres">
      <dgm:prSet presAssocID="{EE6884AA-B816-48C2-BCE3-7064C0B479FF}" presName="Name25" presStyleLbl="parChTrans1D1" presStyleIdx="3" presStyleCnt="4"/>
      <dgm:spPr/>
    </dgm:pt>
    <dgm:pt modelId="{65590CD6-C76E-4841-8269-110B4F27644D}" type="pres">
      <dgm:prSet presAssocID="{7272F958-82F1-4BD8-935A-EC9F7A4905D1}" presName="node" presStyleCnt="0"/>
      <dgm:spPr/>
    </dgm:pt>
    <dgm:pt modelId="{9EC0C0FA-34CC-4B13-A512-7406CB9E35D0}" type="pres">
      <dgm:prSet presAssocID="{7272F958-82F1-4BD8-935A-EC9F7A4905D1}" presName="parentNode" presStyleLbl="node1" presStyleIdx="4" presStyleCnt="5" custScaleX="254972" custLinFactX="34285" custLinFactNeighborX="100000" custLinFactNeighborY="-26179">
        <dgm:presLayoutVars>
          <dgm:chMax val="1"/>
          <dgm:bulletEnabled val="1"/>
        </dgm:presLayoutVars>
      </dgm:prSet>
      <dgm:spPr/>
    </dgm:pt>
    <dgm:pt modelId="{C5EB8CA0-96B7-470C-A09B-77CBDBDB6EDF}" type="pres">
      <dgm:prSet presAssocID="{7272F958-82F1-4BD8-935A-EC9F7A4905D1}" presName="childNode" presStyleLbl="revTx" presStyleIdx="0" presStyleCnt="0">
        <dgm:presLayoutVars>
          <dgm:bulletEnabled val="1"/>
        </dgm:presLayoutVars>
      </dgm:prSet>
      <dgm:spPr/>
    </dgm:pt>
  </dgm:ptLst>
  <dgm:cxnLst>
    <dgm:cxn modelId="{C8CA650D-6382-45BD-B734-C4B512C61976}" type="presOf" srcId="{20E7FA02-DC8A-4D9D-9729-171787F0913B}" destId="{438843CF-32F1-4E26-AC46-E4565DDE6E75}" srcOrd="0" destOrd="0" presId="urn:microsoft.com/office/officeart/2005/8/layout/radial2"/>
    <dgm:cxn modelId="{74D12027-AD3B-46C4-A21F-13F09A5EA9D3}" type="presOf" srcId="{0199E50B-7B6F-4B76-82F8-54D9BF7399C2}" destId="{39C67900-FA99-41E9-83E7-7C6ED449727E}" srcOrd="0" destOrd="0" presId="urn:microsoft.com/office/officeart/2005/8/layout/radial2"/>
    <dgm:cxn modelId="{0A817A71-EC6B-4880-8968-0260CFF04F00}" type="presOf" srcId="{9747D2FD-28E0-4740-816A-93B4F20AFFB7}" destId="{AB68C7A1-7B0B-4E15-843E-42686F97779E}" srcOrd="0" destOrd="0" presId="urn:microsoft.com/office/officeart/2005/8/layout/radial2"/>
    <dgm:cxn modelId="{96E7A577-E255-472B-96FE-8175203898A9}" type="presOf" srcId="{7272F958-82F1-4BD8-935A-EC9F7A4905D1}" destId="{9EC0C0FA-34CC-4B13-A512-7406CB9E35D0}" srcOrd="0" destOrd="0" presId="urn:microsoft.com/office/officeart/2005/8/layout/radial2"/>
    <dgm:cxn modelId="{3FC1A379-9B2C-4FC5-9C4B-EDD9C9ABF282}" srcId="{349E5ADA-00B1-46F4-8E73-AA1D0E0A107F}" destId="{20E7FA02-DC8A-4D9D-9729-171787F0913B}" srcOrd="0" destOrd="0" parTransId="{0199E50B-7B6F-4B76-82F8-54D9BF7399C2}" sibTransId="{7F0E76E3-527D-41D1-9549-817559CE596B}"/>
    <dgm:cxn modelId="{4EB68C89-4A71-4B76-B4E7-68757B1E9948}" type="presOf" srcId="{F8A262EF-8071-4A25-8D57-705C35D0F76D}" destId="{CB7E7445-6F10-4DDA-8B39-0F03FD1E8B4C}" srcOrd="0" destOrd="0" presId="urn:microsoft.com/office/officeart/2005/8/layout/radial2"/>
    <dgm:cxn modelId="{59AF308F-3B57-4591-B988-1FECA07CFF45}" type="presOf" srcId="{EE6884AA-B816-48C2-BCE3-7064C0B479FF}" destId="{0C6623E7-D7B9-41CB-A824-A4F9AD493642}" srcOrd="0" destOrd="0" presId="urn:microsoft.com/office/officeart/2005/8/layout/radial2"/>
    <dgm:cxn modelId="{C9003C98-CDDC-493A-B05B-DDE2768AA56A}" srcId="{349E5ADA-00B1-46F4-8E73-AA1D0E0A107F}" destId="{7272F958-82F1-4BD8-935A-EC9F7A4905D1}" srcOrd="3" destOrd="0" parTransId="{EE6884AA-B816-48C2-BCE3-7064C0B479FF}" sibTransId="{51911700-3ACD-459E-BE3F-68BAD093FBD0}"/>
    <dgm:cxn modelId="{4C7F3D9D-65B4-43A6-A305-350BDECF8DC5}" type="presOf" srcId="{349E5ADA-00B1-46F4-8E73-AA1D0E0A107F}" destId="{9FB7D10A-7E5A-41C0-9954-654456905360}" srcOrd="0" destOrd="0" presId="urn:microsoft.com/office/officeart/2005/8/layout/radial2"/>
    <dgm:cxn modelId="{C660FFA2-7602-46A9-8663-8FF5D1B2EAC5}" type="presOf" srcId="{D4D17034-C675-4364-B32F-EB3EB49F142A}" destId="{635C81A5-9AD2-4EAD-8DAB-E8BD11A7F5CB}" srcOrd="0" destOrd="0" presId="urn:microsoft.com/office/officeart/2005/8/layout/radial2"/>
    <dgm:cxn modelId="{4443CFEF-4929-4C37-ACF8-B3A862275B07}" srcId="{349E5ADA-00B1-46F4-8E73-AA1D0E0A107F}" destId="{9747D2FD-28E0-4740-816A-93B4F20AFFB7}" srcOrd="1" destOrd="0" parTransId="{46FB3692-CDB2-479A-B343-B197EEE8226B}" sibTransId="{F3309517-CBBD-408A-B5A1-1EC1BFE181F2}"/>
    <dgm:cxn modelId="{B91368F3-D587-44A7-85AC-903A7C529C79}" srcId="{349E5ADA-00B1-46F4-8E73-AA1D0E0A107F}" destId="{F8A262EF-8071-4A25-8D57-705C35D0F76D}" srcOrd="2" destOrd="0" parTransId="{D4D17034-C675-4364-B32F-EB3EB49F142A}" sibTransId="{4F8E4E9D-3F23-401E-9BCB-7E25C1252C8F}"/>
    <dgm:cxn modelId="{F4A508FD-764E-42A7-AAB2-52BA95617694}" type="presOf" srcId="{46FB3692-CDB2-479A-B343-B197EEE8226B}" destId="{9E2F36B2-220C-487A-9D0B-D57E2E7319CF}" srcOrd="0" destOrd="0" presId="urn:microsoft.com/office/officeart/2005/8/layout/radial2"/>
    <dgm:cxn modelId="{4BAB3FA1-5E8A-4695-AE44-D719A3CE88E4}" type="presParOf" srcId="{9FB7D10A-7E5A-41C0-9954-654456905360}" destId="{3EAC666C-A592-438F-A65F-BF00573DD039}" srcOrd="0" destOrd="0" presId="urn:microsoft.com/office/officeart/2005/8/layout/radial2"/>
    <dgm:cxn modelId="{82B898FC-7AB7-4344-87A1-9CD2FE3D2DB5}" type="presParOf" srcId="{3EAC666C-A592-438F-A65F-BF00573DD039}" destId="{49022BC1-31CF-4016-B93A-B405CCE58FCB}" srcOrd="0" destOrd="0" presId="urn:microsoft.com/office/officeart/2005/8/layout/radial2"/>
    <dgm:cxn modelId="{DAF44F9E-37B7-4F06-B741-EB6BDAA65145}" type="presParOf" srcId="{49022BC1-31CF-4016-B93A-B405CCE58FCB}" destId="{B01F2699-EE14-4039-94A9-BBBC823F8B06}" srcOrd="0" destOrd="0" presId="urn:microsoft.com/office/officeart/2005/8/layout/radial2"/>
    <dgm:cxn modelId="{84E6A658-4C55-46A3-ACAD-78E8885E1FD3}" type="presParOf" srcId="{49022BC1-31CF-4016-B93A-B405CCE58FCB}" destId="{304663CE-25BB-42ED-8EBD-C946174B78E4}" srcOrd="1" destOrd="0" presId="urn:microsoft.com/office/officeart/2005/8/layout/radial2"/>
    <dgm:cxn modelId="{A305A117-EF17-48D3-B409-026734D3AFBB}" type="presParOf" srcId="{3EAC666C-A592-438F-A65F-BF00573DD039}" destId="{39C67900-FA99-41E9-83E7-7C6ED449727E}" srcOrd="1" destOrd="0" presId="urn:microsoft.com/office/officeart/2005/8/layout/radial2"/>
    <dgm:cxn modelId="{914F0AB0-AD67-4B54-8A12-FF5383D659DD}" type="presParOf" srcId="{3EAC666C-A592-438F-A65F-BF00573DD039}" destId="{D67923A2-45A2-40D0-B3C3-44A4C5729764}" srcOrd="2" destOrd="0" presId="urn:microsoft.com/office/officeart/2005/8/layout/radial2"/>
    <dgm:cxn modelId="{3BCE1ECB-6E27-4EEC-8508-464C8707CBE0}" type="presParOf" srcId="{D67923A2-45A2-40D0-B3C3-44A4C5729764}" destId="{438843CF-32F1-4E26-AC46-E4565DDE6E75}" srcOrd="0" destOrd="0" presId="urn:microsoft.com/office/officeart/2005/8/layout/radial2"/>
    <dgm:cxn modelId="{C9AB339C-D7A1-454C-BDEC-D1C567165C3B}" type="presParOf" srcId="{D67923A2-45A2-40D0-B3C3-44A4C5729764}" destId="{B00BFC66-F564-4319-BC00-48E804009EA2}" srcOrd="1" destOrd="0" presId="urn:microsoft.com/office/officeart/2005/8/layout/radial2"/>
    <dgm:cxn modelId="{CEA1CC41-04C3-4BB6-AC47-EF8728941619}" type="presParOf" srcId="{3EAC666C-A592-438F-A65F-BF00573DD039}" destId="{9E2F36B2-220C-487A-9D0B-D57E2E7319CF}" srcOrd="3" destOrd="0" presId="urn:microsoft.com/office/officeart/2005/8/layout/radial2"/>
    <dgm:cxn modelId="{BF4722BF-B889-4961-89C0-6857345F11D6}" type="presParOf" srcId="{3EAC666C-A592-438F-A65F-BF00573DD039}" destId="{B6836780-AB7D-4C45-A512-229A3B5A8330}" srcOrd="4" destOrd="0" presId="urn:microsoft.com/office/officeart/2005/8/layout/radial2"/>
    <dgm:cxn modelId="{46A7307B-A89A-4ED2-9DF7-99EF96F1278D}" type="presParOf" srcId="{B6836780-AB7D-4C45-A512-229A3B5A8330}" destId="{AB68C7A1-7B0B-4E15-843E-42686F97779E}" srcOrd="0" destOrd="0" presId="urn:microsoft.com/office/officeart/2005/8/layout/radial2"/>
    <dgm:cxn modelId="{703618D3-6AC1-4C17-8B67-9575AC5E85AB}" type="presParOf" srcId="{B6836780-AB7D-4C45-A512-229A3B5A8330}" destId="{9E47A59A-5334-4E69-B235-1ED8AE29E2A8}" srcOrd="1" destOrd="0" presId="urn:microsoft.com/office/officeart/2005/8/layout/radial2"/>
    <dgm:cxn modelId="{94A13AB2-3096-4670-BE50-F3EEE1256BA5}" type="presParOf" srcId="{3EAC666C-A592-438F-A65F-BF00573DD039}" destId="{635C81A5-9AD2-4EAD-8DAB-E8BD11A7F5CB}" srcOrd="5" destOrd="0" presId="urn:microsoft.com/office/officeart/2005/8/layout/radial2"/>
    <dgm:cxn modelId="{27B32AA3-DDC9-4EE1-8DC6-86DBFD1863B0}" type="presParOf" srcId="{3EAC666C-A592-438F-A65F-BF00573DD039}" destId="{784C6F4F-32DC-4008-9EA9-B18D5E13D5E7}" srcOrd="6" destOrd="0" presId="urn:microsoft.com/office/officeart/2005/8/layout/radial2"/>
    <dgm:cxn modelId="{6587F0D3-42BF-479A-A049-11295F422935}" type="presParOf" srcId="{784C6F4F-32DC-4008-9EA9-B18D5E13D5E7}" destId="{CB7E7445-6F10-4DDA-8B39-0F03FD1E8B4C}" srcOrd="0" destOrd="0" presId="urn:microsoft.com/office/officeart/2005/8/layout/radial2"/>
    <dgm:cxn modelId="{380FC8C5-AC3C-4E23-9EDC-7E2A065C218A}" type="presParOf" srcId="{784C6F4F-32DC-4008-9EA9-B18D5E13D5E7}" destId="{527E120F-0C39-4BC3-9484-DA54DB076AF4}" srcOrd="1" destOrd="0" presId="urn:microsoft.com/office/officeart/2005/8/layout/radial2"/>
    <dgm:cxn modelId="{97AA58AB-F8B3-4BC0-913C-38AD0CF2E6B7}" type="presParOf" srcId="{3EAC666C-A592-438F-A65F-BF00573DD039}" destId="{0C6623E7-D7B9-41CB-A824-A4F9AD493642}" srcOrd="7" destOrd="0" presId="urn:microsoft.com/office/officeart/2005/8/layout/radial2"/>
    <dgm:cxn modelId="{D9E633BF-D1C8-43D2-872E-953E2F41C8BD}" type="presParOf" srcId="{3EAC666C-A592-438F-A65F-BF00573DD039}" destId="{65590CD6-C76E-4841-8269-110B4F27644D}" srcOrd="8" destOrd="0" presId="urn:microsoft.com/office/officeart/2005/8/layout/radial2"/>
    <dgm:cxn modelId="{316ED8C9-F88C-4D9A-9092-D95A27FE103C}" type="presParOf" srcId="{65590CD6-C76E-4841-8269-110B4F27644D}" destId="{9EC0C0FA-34CC-4B13-A512-7406CB9E35D0}" srcOrd="0" destOrd="0" presId="urn:microsoft.com/office/officeart/2005/8/layout/radial2"/>
    <dgm:cxn modelId="{08C5FEB5-4BD0-4E65-9B79-137D257C8704}" type="presParOf" srcId="{65590CD6-C76E-4841-8269-110B4F27644D}" destId="{C5EB8CA0-96B7-470C-A09B-77CBDBDB6EDF}"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623E7-D7B9-41CB-A824-A4F9AD493642}">
      <dsp:nvSpPr>
        <dsp:cNvPr id="0" name=""/>
        <dsp:cNvSpPr/>
      </dsp:nvSpPr>
      <dsp:spPr>
        <a:xfrm rot="2124115">
          <a:off x="2350517" y="3844768"/>
          <a:ext cx="1441969" cy="48076"/>
        </a:xfrm>
        <a:custGeom>
          <a:avLst/>
          <a:gdLst/>
          <a:ahLst/>
          <a:cxnLst/>
          <a:rect l="0" t="0" r="0" b="0"/>
          <a:pathLst>
            <a:path>
              <a:moveTo>
                <a:pt x="0" y="24038"/>
              </a:moveTo>
              <a:lnTo>
                <a:pt x="1441969" y="240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5C81A5-9AD2-4EAD-8DAB-E8BD11A7F5CB}">
      <dsp:nvSpPr>
        <dsp:cNvPr id="0" name=""/>
        <dsp:cNvSpPr/>
      </dsp:nvSpPr>
      <dsp:spPr>
        <a:xfrm rot="267512">
          <a:off x="2480523" y="3036425"/>
          <a:ext cx="2179900" cy="48076"/>
        </a:xfrm>
        <a:custGeom>
          <a:avLst/>
          <a:gdLst/>
          <a:ahLst/>
          <a:cxnLst/>
          <a:rect l="0" t="0" r="0" b="0"/>
          <a:pathLst>
            <a:path>
              <a:moveTo>
                <a:pt x="0" y="24038"/>
              </a:moveTo>
              <a:lnTo>
                <a:pt x="2179900" y="240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2F36B2-220C-487A-9D0B-D57E2E7319CF}">
      <dsp:nvSpPr>
        <dsp:cNvPr id="0" name=""/>
        <dsp:cNvSpPr/>
      </dsp:nvSpPr>
      <dsp:spPr>
        <a:xfrm rot="20195220">
          <a:off x="2389880" y="2114410"/>
          <a:ext cx="2281908" cy="48076"/>
        </a:xfrm>
        <a:custGeom>
          <a:avLst/>
          <a:gdLst/>
          <a:ahLst/>
          <a:cxnLst/>
          <a:rect l="0" t="0" r="0" b="0"/>
          <a:pathLst>
            <a:path>
              <a:moveTo>
                <a:pt x="0" y="24038"/>
              </a:moveTo>
              <a:lnTo>
                <a:pt x="2281908" y="240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C67900-FA99-41E9-83E7-7C6ED449727E}">
      <dsp:nvSpPr>
        <dsp:cNvPr id="0" name=""/>
        <dsp:cNvSpPr/>
      </dsp:nvSpPr>
      <dsp:spPr>
        <a:xfrm rot="17719333">
          <a:off x="1805669" y="1695848"/>
          <a:ext cx="986651" cy="48076"/>
        </a:xfrm>
        <a:custGeom>
          <a:avLst/>
          <a:gdLst/>
          <a:ahLst/>
          <a:cxnLst/>
          <a:rect l="0" t="0" r="0" b="0"/>
          <a:pathLst>
            <a:path>
              <a:moveTo>
                <a:pt x="0" y="24038"/>
              </a:moveTo>
              <a:lnTo>
                <a:pt x="986651" y="240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663CE-25BB-42ED-8EBD-C946174B78E4}">
      <dsp:nvSpPr>
        <dsp:cNvPr id="0" name=""/>
        <dsp:cNvSpPr/>
      </dsp:nvSpPr>
      <dsp:spPr>
        <a:xfrm>
          <a:off x="1219020" y="1871202"/>
          <a:ext cx="2146677" cy="21466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38843CF-32F1-4E26-AC46-E4565DDE6E75}">
      <dsp:nvSpPr>
        <dsp:cNvPr id="0" name=""/>
        <dsp:cNvSpPr/>
      </dsp:nvSpPr>
      <dsp:spPr>
        <a:xfrm>
          <a:off x="1500010" y="2781"/>
          <a:ext cx="2613493" cy="1288006"/>
        </a:xfrm>
        <a:prstGeom prst="ellipse">
          <a:avLst/>
        </a:prstGeom>
        <a:solidFill>
          <a:schemeClr val="accent3">
            <a:hueOff val="2812566"/>
            <a:satOff val="-4220"/>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Fast access to your money</a:t>
          </a:r>
        </a:p>
      </dsp:txBody>
      <dsp:txXfrm>
        <a:off x="1882747" y="191405"/>
        <a:ext cx="1848019" cy="910758"/>
      </dsp:txXfrm>
    </dsp:sp>
    <dsp:sp modelId="{AB68C7A1-7B0B-4E15-843E-42686F97779E}">
      <dsp:nvSpPr>
        <dsp:cNvPr id="0" name=""/>
        <dsp:cNvSpPr/>
      </dsp:nvSpPr>
      <dsp:spPr>
        <a:xfrm>
          <a:off x="4279975" y="516135"/>
          <a:ext cx="2679800" cy="1435483"/>
        </a:xfrm>
        <a:prstGeom prst="ellipse">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Works even when you're away from home.</a:t>
          </a:r>
        </a:p>
      </dsp:txBody>
      <dsp:txXfrm>
        <a:off x="4672423" y="726357"/>
        <a:ext cx="1894904" cy="1015039"/>
      </dsp:txXfrm>
    </dsp:sp>
    <dsp:sp modelId="{CB7E7445-6F10-4DDA-8B39-0F03FD1E8B4C}">
      <dsp:nvSpPr>
        <dsp:cNvPr id="0" name=""/>
        <dsp:cNvSpPr/>
      </dsp:nvSpPr>
      <dsp:spPr>
        <a:xfrm>
          <a:off x="4648692" y="2582565"/>
          <a:ext cx="2104112" cy="1288006"/>
        </a:xfrm>
        <a:prstGeom prst="ellipse">
          <a:avLst/>
        </a:prstGeom>
        <a:solidFill>
          <a:schemeClr val="accent3">
            <a:hueOff val="8437698"/>
            <a:satOff val="-12660"/>
            <a:lumOff val="-20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On time, every time!</a:t>
          </a:r>
          <a:endParaRPr lang="en-US" sz="1200" kern="1200" dirty="0"/>
        </a:p>
      </dsp:txBody>
      <dsp:txXfrm>
        <a:off x="4956832" y="2771189"/>
        <a:ext cx="1487832" cy="910758"/>
      </dsp:txXfrm>
    </dsp:sp>
    <dsp:sp modelId="{9EC0C0FA-34CC-4B13-A512-7406CB9E35D0}">
      <dsp:nvSpPr>
        <dsp:cNvPr id="0" name=""/>
        <dsp:cNvSpPr/>
      </dsp:nvSpPr>
      <dsp:spPr>
        <a:xfrm>
          <a:off x="2810509" y="4206322"/>
          <a:ext cx="3284055" cy="1288006"/>
        </a:xfrm>
        <a:prstGeom prst="ellips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Eliminates the risk of lost or stolen checks</a:t>
          </a:r>
        </a:p>
      </dsp:txBody>
      <dsp:txXfrm>
        <a:off x="3291448" y="4394946"/>
        <a:ext cx="2322177" cy="910758"/>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FE0B54-08DF-C645-8A61-D6CD8370DCFE}" type="datetimeFigureOut">
              <a:rPr lang="en-US" smtClean="0"/>
              <a:t>9/11/2023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D19D9F-B2FC-8542-9025-D419C55267FF}" type="slidenum">
              <a:rPr lang="en-US" smtClean="0"/>
              <a:t>‹#›</a:t>
            </a:fld>
            <a:endParaRPr lang="en-US"/>
          </a:p>
        </p:txBody>
      </p:sp>
    </p:spTree>
    <p:extLst>
      <p:ext uri="{BB962C8B-B14F-4D97-AF65-F5344CB8AC3E}">
        <p14:creationId xmlns:p14="http://schemas.microsoft.com/office/powerpoint/2010/main" val="4077549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9CBA2-1224-9E4B-803F-B4C26159ED73}" type="datetimeFigureOut">
              <a:rPr lang="en-US" smtClean="0"/>
              <a:t>9/11/2023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273C1-9529-444F-B4CA-A694D14A4248}" type="slidenum">
              <a:rPr lang="en-US" smtClean="0"/>
              <a:t>‹#›</a:t>
            </a:fld>
            <a:endParaRPr lang="en-US"/>
          </a:p>
        </p:txBody>
      </p:sp>
    </p:spTree>
    <p:extLst>
      <p:ext uri="{BB962C8B-B14F-4D97-AF65-F5344CB8AC3E}">
        <p14:creationId xmlns:p14="http://schemas.microsoft.com/office/powerpoint/2010/main" val="41619910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Financial Literacy is the ability to understand finance. More specifically, it refers to the set of skills and knowledge that allows you to make informed and effective decisions that impact your personal financial situation. There are various options available for sending and receiving money, some of which are beneficial to you. Certain methods are expensive, while others are slow. This presentation aims to explain the electronic delivery option for sending and receiving money using “ACH.”</a:t>
            </a:r>
          </a:p>
          <a:p>
            <a:endParaRPr lang="en-US" dirty="0"/>
          </a:p>
        </p:txBody>
      </p:sp>
      <p:sp>
        <p:nvSpPr>
          <p:cNvPr id="4" name="Slide Number Placeholder 3"/>
          <p:cNvSpPr>
            <a:spLocks noGrp="1"/>
          </p:cNvSpPr>
          <p:nvPr>
            <p:ph type="sldNum" sz="quarter" idx="10"/>
          </p:nvPr>
        </p:nvSpPr>
        <p:spPr/>
        <p:txBody>
          <a:bodyPr/>
          <a:lstStyle/>
          <a:p>
            <a:fld id="{D36273C1-9529-444F-B4CA-A694D14A4248}" type="slidenum">
              <a:rPr lang="en-US" smtClean="0"/>
              <a:t>1</a:t>
            </a:fld>
            <a:endParaRPr lang="en-US"/>
          </a:p>
        </p:txBody>
      </p:sp>
    </p:spTree>
    <p:extLst>
      <p:ext uri="{BB962C8B-B14F-4D97-AF65-F5344CB8AC3E}">
        <p14:creationId xmlns:p14="http://schemas.microsoft.com/office/powerpoint/2010/main" val="5847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many benefits to Direct Deposit via ACH including convenience, dependability and the eliminated risk of lost or stolen checks. The United States Treasury Department reports that over 540,000 Social Security and SSI checks were reported lost or stolen in 2010 alone!</a:t>
            </a:r>
          </a:p>
          <a:p>
            <a:endParaRPr lang="en-US" dirty="0"/>
          </a:p>
        </p:txBody>
      </p:sp>
      <p:sp>
        <p:nvSpPr>
          <p:cNvPr id="4" name="Slide Number Placeholder 3"/>
          <p:cNvSpPr>
            <a:spLocks noGrp="1"/>
          </p:cNvSpPr>
          <p:nvPr>
            <p:ph type="sldNum" sz="quarter" idx="10"/>
          </p:nvPr>
        </p:nvSpPr>
        <p:spPr/>
        <p:txBody>
          <a:bodyPr/>
          <a:lstStyle/>
          <a:p>
            <a:fld id="{D36273C1-9529-444F-B4CA-A694D14A4248}" type="slidenum">
              <a:rPr lang="en-US" smtClean="0"/>
              <a:t>11</a:t>
            </a:fld>
            <a:endParaRPr lang="en-US"/>
          </a:p>
        </p:txBody>
      </p:sp>
    </p:spTree>
    <p:extLst>
      <p:ext uri="{BB962C8B-B14F-4D97-AF65-F5344CB8AC3E}">
        <p14:creationId xmlns:p14="http://schemas.microsoft.com/office/powerpoint/2010/main" val="144061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pay someone else to receive your money! Keep all of your money every time with Direct Deposit.</a:t>
            </a:r>
          </a:p>
        </p:txBody>
      </p:sp>
      <p:sp>
        <p:nvSpPr>
          <p:cNvPr id="4" name="Slide Number Placeholder 3"/>
          <p:cNvSpPr>
            <a:spLocks noGrp="1"/>
          </p:cNvSpPr>
          <p:nvPr>
            <p:ph type="sldNum" sz="quarter" idx="10"/>
          </p:nvPr>
        </p:nvSpPr>
        <p:spPr/>
        <p:txBody>
          <a:bodyPr/>
          <a:lstStyle/>
          <a:p>
            <a:fld id="{D36273C1-9529-444F-B4CA-A694D14A4248}" type="slidenum">
              <a:rPr lang="en-US" smtClean="0"/>
              <a:t>12</a:t>
            </a:fld>
            <a:endParaRPr lang="en-US"/>
          </a:p>
        </p:txBody>
      </p:sp>
    </p:spTree>
    <p:extLst>
      <p:ext uri="{BB962C8B-B14F-4D97-AF65-F5344CB8AC3E}">
        <p14:creationId xmlns:p14="http://schemas.microsoft.com/office/powerpoint/2010/main" val="206822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Switching to electronic payments makes a significant environmental impact. Every year, paper checks use more than 674 million gallons of fuel and add more than 3.6 million tons of greenhouse gases to the environment. This amount includes the cost to cut, transport and mill paper; fuels used to cut, transport and mill paper; printing and delivering boxes of checks to consumers; and taking, clearing and settling check payments, as well as returning checks to consumers in monthly account statements.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one year alone, the average American household would save 6 pounds of paper by switching from paper to electronic billing, statements and payments.</a:t>
            </a:r>
          </a:p>
          <a:p>
            <a:endParaRPr lang="en-US" dirty="0"/>
          </a:p>
        </p:txBody>
      </p:sp>
      <p:sp>
        <p:nvSpPr>
          <p:cNvPr id="4" name="Slide Number Placeholder 3"/>
          <p:cNvSpPr>
            <a:spLocks noGrp="1"/>
          </p:cNvSpPr>
          <p:nvPr>
            <p:ph type="sldNum" sz="quarter" idx="10"/>
          </p:nvPr>
        </p:nvSpPr>
        <p:spPr/>
        <p:txBody>
          <a:bodyPr/>
          <a:lstStyle/>
          <a:p>
            <a:fld id="{D36273C1-9529-444F-B4CA-A694D14A4248}" type="slidenum">
              <a:rPr lang="en-US" smtClean="0"/>
              <a:t>13</a:t>
            </a:fld>
            <a:endParaRPr lang="en-US"/>
          </a:p>
        </p:txBody>
      </p:sp>
    </p:spTree>
    <p:extLst>
      <p:ext uri="{BB962C8B-B14F-4D97-AF65-F5344CB8AC3E}">
        <p14:creationId xmlns:p14="http://schemas.microsoft.com/office/powerpoint/2010/main" val="49594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have to tell the person you want to get money from, your account information. Don’t send it via plain</a:t>
            </a:r>
            <a:r>
              <a:rPr lang="en-US" baseline="0" dirty="0"/>
              <a:t> email. Make sure you securely and privately give them your account information.</a:t>
            </a:r>
          </a:p>
          <a:p>
            <a:endParaRPr lang="en-US" baseline="0" dirty="0"/>
          </a:p>
          <a:p>
            <a:r>
              <a:rPr lang="en-US" baseline="0" dirty="0"/>
              <a:t>Could be on a form while sitting in their office, over the phone (making sure you called them and are talking to the intended company), or during a secure internet session. Look for the S in https) Make sure you recognize the web page you are visiting and nothing is out of the ordinary.</a:t>
            </a:r>
            <a:endParaRPr lang="en-US" dirty="0"/>
          </a:p>
        </p:txBody>
      </p:sp>
      <p:sp>
        <p:nvSpPr>
          <p:cNvPr id="4" name="Slide Number Placeholder 3"/>
          <p:cNvSpPr>
            <a:spLocks noGrp="1"/>
          </p:cNvSpPr>
          <p:nvPr>
            <p:ph type="sldNum" sz="quarter" idx="10"/>
          </p:nvPr>
        </p:nvSpPr>
        <p:spPr/>
        <p:txBody>
          <a:bodyPr/>
          <a:lstStyle/>
          <a:p>
            <a:fld id="{D36273C1-9529-444F-B4CA-A694D14A4248}" type="slidenum">
              <a:rPr lang="en-US" smtClean="0"/>
              <a:t>15</a:t>
            </a:fld>
            <a:endParaRPr lang="en-US"/>
          </a:p>
        </p:txBody>
      </p:sp>
    </p:spTree>
    <p:extLst>
      <p:ext uri="{BB962C8B-B14F-4D97-AF65-F5344CB8AC3E}">
        <p14:creationId xmlns:p14="http://schemas.microsoft.com/office/powerpoint/2010/main" val="4256090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NACHA survey concluded that consumers who use split deposit by way of Direct Deposit via ACH save up to $90 more per month than those who use another method to save.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Save “invisibly” by depositing a fixed amount or percentage of your pay into a savings or investment account each pay period. Since the money goes straight into your savings account, your savings grows steadily over time.</a:t>
            </a:r>
          </a:p>
          <a:p>
            <a:endParaRPr lang="en-US" i="1" baseline="0" dirty="0"/>
          </a:p>
          <a:p>
            <a:endParaRPr lang="en-US" baseline="0" dirty="0"/>
          </a:p>
          <a:p>
            <a:r>
              <a:rPr lang="en-US" sz="1200" kern="1200" dirty="0">
                <a:solidFill>
                  <a:schemeClr val="tx1"/>
                </a:solidFill>
                <a:effectLst/>
                <a:latin typeface="+mn-lt"/>
                <a:ea typeface="+mn-ea"/>
                <a:cs typeface="+mn-cs"/>
              </a:rPr>
              <a:t>Budget better with Direct Deposit:</a:t>
            </a:r>
          </a:p>
          <a:p>
            <a:r>
              <a:rPr lang="en-US" sz="1200" kern="1200" dirty="0">
                <a:solidFill>
                  <a:schemeClr val="tx1"/>
                </a:solidFill>
                <a:effectLst/>
                <a:latin typeface="+mn-lt"/>
                <a:ea typeface="+mn-ea"/>
                <a:cs typeface="+mn-cs"/>
              </a:rPr>
              <a:t>With Direct Deposit via ACH, you could split a portion of your pay into a separate account and use that account to pay all of your bills. Just be sure that the amount of money you have going into your bill account matches the amount of your monthly bills. You can then set up for all of your monthly bills to be paid from that account. The remainder of your paycheck would simply go into your typical bank account. </a:t>
            </a:r>
          </a:p>
        </p:txBody>
      </p:sp>
      <p:sp>
        <p:nvSpPr>
          <p:cNvPr id="4" name="Slide Number Placeholder 3"/>
          <p:cNvSpPr>
            <a:spLocks noGrp="1"/>
          </p:cNvSpPr>
          <p:nvPr>
            <p:ph type="sldNum" sz="quarter" idx="10"/>
          </p:nvPr>
        </p:nvSpPr>
        <p:spPr/>
        <p:txBody>
          <a:bodyPr/>
          <a:lstStyle/>
          <a:p>
            <a:fld id="{D36273C1-9529-444F-B4CA-A694D14A4248}" type="slidenum">
              <a:rPr lang="en-US" smtClean="0"/>
              <a:t>16</a:t>
            </a:fld>
            <a:endParaRPr lang="en-US"/>
          </a:p>
        </p:txBody>
      </p:sp>
    </p:spTree>
    <p:extLst>
      <p:ext uri="{BB962C8B-B14F-4D97-AF65-F5344CB8AC3E}">
        <p14:creationId xmlns:p14="http://schemas.microsoft.com/office/powerpoint/2010/main" val="1919052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we have now</a:t>
            </a:r>
            <a:r>
              <a:rPr lang="en-US" baseline="0" dirty="0"/>
              <a:t> switched to talking about Direct Payment. </a:t>
            </a:r>
          </a:p>
          <a:p>
            <a:endParaRPr lang="en-US" baseline="0" dirty="0"/>
          </a:p>
          <a:p>
            <a:r>
              <a:rPr lang="en-US" sz="1200" dirty="0"/>
              <a:t>Pay your bills or tuition, </a:t>
            </a:r>
          </a:p>
          <a:p>
            <a:r>
              <a:rPr lang="en-US" sz="1200" dirty="0"/>
              <a:t>donate to your favorite charity, make a purchase, </a:t>
            </a:r>
          </a:p>
          <a:p>
            <a:r>
              <a:rPr lang="en-US" sz="1200" dirty="0"/>
              <a:t>or send money to a friend or family member electronically from your checking or savings account. </a:t>
            </a:r>
          </a:p>
          <a:p>
            <a:r>
              <a:rPr lang="en-US" sz="1200" b="1" i="0" dirty="0"/>
              <a:t>Benefits of Direct Payment:</a:t>
            </a:r>
          </a:p>
          <a:p>
            <a:pPr marL="457200" indent="-457200">
              <a:buFont typeface="Arial"/>
              <a:buChar char="•"/>
            </a:pPr>
            <a:r>
              <a:rPr lang="en-US" sz="1200" dirty="0"/>
              <a:t>Convenient </a:t>
            </a:r>
          </a:p>
          <a:p>
            <a:pPr marL="457200" indent="-457200">
              <a:buFont typeface="Arial"/>
              <a:buChar char="•"/>
            </a:pPr>
            <a:r>
              <a:rPr lang="en-US" sz="1200" dirty="0"/>
              <a:t>Versatile</a:t>
            </a:r>
          </a:p>
          <a:p>
            <a:pPr marL="457200" indent="-457200">
              <a:buFont typeface="Arial"/>
              <a:buChar char="•"/>
            </a:pPr>
            <a:r>
              <a:rPr lang="en-US" sz="1200" dirty="0"/>
              <a:t>Save time and hassle of writing paper checks</a:t>
            </a:r>
          </a:p>
          <a:p>
            <a:endParaRPr lang="en-US" sz="1200" dirty="0"/>
          </a:p>
          <a:p>
            <a:r>
              <a:rPr lang="en-US" sz="1200" dirty="0"/>
              <a:t> </a:t>
            </a:r>
          </a:p>
          <a:p>
            <a:endParaRPr lang="en-US" dirty="0"/>
          </a:p>
        </p:txBody>
      </p:sp>
      <p:sp>
        <p:nvSpPr>
          <p:cNvPr id="4" name="Slide Number Placeholder 3"/>
          <p:cNvSpPr>
            <a:spLocks noGrp="1"/>
          </p:cNvSpPr>
          <p:nvPr>
            <p:ph type="sldNum" sz="quarter" idx="10"/>
          </p:nvPr>
        </p:nvSpPr>
        <p:spPr/>
        <p:txBody>
          <a:bodyPr/>
          <a:lstStyle/>
          <a:p>
            <a:fld id="{D36273C1-9529-444F-B4CA-A694D14A4248}" type="slidenum">
              <a:rPr lang="en-US" smtClean="0"/>
              <a:t>18</a:t>
            </a:fld>
            <a:endParaRPr lang="en-US"/>
          </a:p>
        </p:txBody>
      </p:sp>
    </p:spTree>
    <p:extLst>
      <p:ext uri="{BB962C8B-B14F-4D97-AF65-F5344CB8AC3E}">
        <p14:creationId xmlns:p14="http://schemas.microsoft.com/office/powerpoint/2010/main" val="73930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273C1-9529-444F-B4CA-A694D14A4248}" type="slidenum">
              <a:rPr lang="en-US" smtClean="0"/>
              <a:t>19</a:t>
            </a:fld>
            <a:endParaRPr lang="en-US"/>
          </a:p>
        </p:txBody>
      </p:sp>
    </p:spTree>
    <p:extLst>
      <p:ext uri="{BB962C8B-B14F-4D97-AF65-F5344CB8AC3E}">
        <p14:creationId xmlns:p14="http://schemas.microsoft.com/office/powerpoint/2010/main" val="107594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buFont typeface="+mj-lt"/>
              <a:buAutoNum type="arabicPeriod"/>
            </a:pPr>
            <a:r>
              <a:rPr lang="en-US" sz="2800" dirty="0"/>
              <a:t>Fill out authorization </a:t>
            </a:r>
          </a:p>
          <a:p>
            <a:pPr marL="914400" lvl="1" indent="-514350"/>
            <a:r>
              <a:rPr lang="en-US" sz="2400" dirty="0"/>
              <a:t>The organization you’re paying may provide you an online form, make one available for download from its website or mail you an authorization form. </a:t>
            </a:r>
          </a:p>
          <a:p>
            <a:pPr marL="914400" lvl="1" indent="-514350"/>
            <a:r>
              <a:rPr lang="en-US" sz="2800" dirty="0"/>
              <a:t>You may be asked to provide voided check or a copy of a document from your bank or credit union that verifies your checking or savings account number and the institution’s routing transit number. This ensures your Direct Payment via ACH is set up accurately.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Providing the voided check is not required during the sign up process, but is often requested. If you do not carry checks, you can ask your bank or credit union to provide you with a letter asserting your account information.</a:t>
            </a:r>
          </a:p>
        </p:txBody>
      </p:sp>
      <p:sp>
        <p:nvSpPr>
          <p:cNvPr id="4" name="Slide Number Placeholder 3"/>
          <p:cNvSpPr>
            <a:spLocks noGrp="1"/>
          </p:cNvSpPr>
          <p:nvPr>
            <p:ph type="sldNum" sz="quarter" idx="10"/>
          </p:nvPr>
        </p:nvSpPr>
        <p:spPr/>
        <p:txBody>
          <a:bodyPr/>
          <a:lstStyle/>
          <a:p>
            <a:fld id="{D36273C1-9529-444F-B4CA-A694D14A4248}" type="slidenum">
              <a:rPr lang="en-US" smtClean="0"/>
              <a:t>20</a:t>
            </a:fld>
            <a:endParaRPr lang="en-US"/>
          </a:p>
        </p:txBody>
      </p:sp>
    </p:spTree>
    <p:extLst>
      <p:ext uri="{BB962C8B-B14F-4D97-AF65-F5344CB8AC3E}">
        <p14:creationId xmlns:p14="http://schemas.microsoft.com/office/powerpoint/2010/main" val="1192882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Once you have authorized a company or government agency to initiate a Direct Payment via ACH to withdraw funds from your account to pay a bill, the bill will be paid automatically on the specified date – it can be a single or recurring payment, such as monthly.</a:t>
            </a:r>
          </a:p>
          <a:p>
            <a:pPr lvl="0"/>
            <a:r>
              <a:rPr lang="en-US" sz="1200" dirty="0"/>
              <a:t>Or you can log on and authorize a one time payment</a:t>
            </a:r>
          </a:p>
          <a:p>
            <a:pPr lvl="0"/>
            <a:r>
              <a:rPr lang="en-US" sz="1200" dirty="0"/>
              <a:t>There is nothing more you need to do</a:t>
            </a:r>
          </a:p>
          <a:p>
            <a:endParaRPr lang="en-US" dirty="0"/>
          </a:p>
        </p:txBody>
      </p:sp>
      <p:sp>
        <p:nvSpPr>
          <p:cNvPr id="4" name="Slide Number Placeholder 3"/>
          <p:cNvSpPr>
            <a:spLocks noGrp="1"/>
          </p:cNvSpPr>
          <p:nvPr>
            <p:ph type="sldNum" sz="quarter" idx="10"/>
          </p:nvPr>
        </p:nvSpPr>
        <p:spPr/>
        <p:txBody>
          <a:bodyPr/>
          <a:lstStyle/>
          <a:p>
            <a:fld id="{D36273C1-9529-444F-B4CA-A694D14A4248}" type="slidenum">
              <a:rPr lang="en-US" smtClean="0"/>
              <a:t>21</a:t>
            </a:fld>
            <a:endParaRPr lang="en-US"/>
          </a:p>
        </p:txBody>
      </p:sp>
    </p:spTree>
    <p:extLst>
      <p:ext uri="{BB962C8B-B14F-4D97-AF65-F5344CB8AC3E}">
        <p14:creationId xmlns:p14="http://schemas.microsoft.com/office/powerpoint/2010/main" val="4165526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request a Stop Payment on an ACH just as you can with a check. When you dispute a transaction with</a:t>
            </a:r>
            <a:r>
              <a:rPr lang="en-US" baseline="0" dirty="0"/>
              <a:t> your bank or credit union you most likely will have to sign some paperwork either in-person or online.</a:t>
            </a:r>
          </a:p>
          <a:p>
            <a:pPr lvl="0"/>
            <a:r>
              <a:rPr lang="en-US" sz="2800" dirty="0"/>
              <a:t>Debits to saving accounts are limited to 6 per month</a:t>
            </a:r>
          </a:p>
          <a:p>
            <a:pPr lvl="0"/>
            <a:r>
              <a:rPr lang="en-US" sz="2800" dirty="0"/>
              <a:t>If you know a debit is going to post to your account, and you wish to keep it from posting, you can request a Stop Payment from your bank or credit union </a:t>
            </a:r>
          </a:p>
          <a:p>
            <a:pPr lvl="0"/>
            <a:r>
              <a:rPr lang="en-US" sz="2800" dirty="0"/>
              <a:t>You can dispute transactions that have posted to your account if you:</a:t>
            </a:r>
          </a:p>
          <a:p>
            <a:pPr lvl="1"/>
            <a:r>
              <a:rPr lang="en-US" sz="2400" dirty="0"/>
              <a:t>Do not recognize the debit</a:t>
            </a:r>
          </a:p>
          <a:p>
            <a:pPr lvl="1"/>
            <a:r>
              <a:rPr lang="en-US" sz="2400" dirty="0"/>
              <a:t>The Amount is incorrect</a:t>
            </a:r>
          </a:p>
          <a:p>
            <a:pPr lvl="1"/>
            <a:r>
              <a:rPr lang="en-US" sz="2400" dirty="0"/>
              <a:t>The debit posted earlier than the agreed upon date</a:t>
            </a:r>
          </a:p>
          <a:p>
            <a:pPr lvl="1"/>
            <a:r>
              <a:rPr lang="en-US" sz="2400" dirty="0"/>
              <a:t>It is a fraudulent transaction</a:t>
            </a:r>
          </a:p>
          <a:p>
            <a:endParaRPr lang="en-US" dirty="0"/>
          </a:p>
        </p:txBody>
      </p:sp>
      <p:sp>
        <p:nvSpPr>
          <p:cNvPr id="4" name="Slide Number Placeholder 3"/>
          <p:cNvSpPr>
            <a:spLocks noGrp="1"/>
          </p:cNvSpPr>
          <p:nvPr>
            <p:ph type="sldNum" sz="quarter" idx="10"/>
          </p:nvPr>
        </p:nvSpPr>
        <p:spPr/>
        <p:txBody>
          <a:bodyPr/>
          <a:lstStyle/>
          <a:p>
            <a:fld id="{D36273C1-9529-444F-B4CA-A694D14A4248}" type="slidenum">
              <a:rPr lang="en-US" smtClean="0"/>
              <a:t>22</a:t>
            </a:fld>
            <a:endParaRPr lang="en-US"/>
          </a:p>
        </p:txBody>
      </p:sp>
    </p:spTree>
    <p:extLst>
      <p:ext uri="{BB962C8B-B14F-4D97-AF65-F5344CB8AC3E}">
        <p14:creationId xmlns:p14="http://schemas.microsoft.com/office/powerpoint/2010/main" val="424075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Our disclaimer is that we are not providing</a:t>
            </a:r>
            <a:r>
              <a:rPr lang="en-US" baseline="0" dirty="0"/>
              <a:t> legal advice and the presentation is meant for educational purposes only.</a:t>
            </a:r>
            <a:endParaRPr lang="en-US" dirty="0"/>
          </a:p>
          <a:p>
            <a:endParaRPr lang="en-US" dirty="0"/>
          </a:p>
        </p:txBody>
      </p:sp>
      <p:sp>
        <p:nvSpPr>
          <p:cNvPr id="4" name="Slide Number Placeholder 3"/>
          <p:cNvSpPr>
            <a:spLocks noGrp="1"/>
          </p:cNvSpPr>
          <p:nvPr>
            <p:ph type="sldNum" sz="quarter" idx="10"/>
          </p:nvPr>
        </p:nvSpPr>
        <p:spPr/>
        <p:txBody>
          <a:bodyPr/>
          <a:lstStyle/>
          <a:p>
            <a:fld id="{32FB8538-9C3D-4CDE-977A-9E8D8A31980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methods in which we move money in and out of our accounts are changing. We used to rely heavily on checks; however, electronic channels have become increasingly popular, replacing check writing as the method to send and receive funds. We often refer to this process as Electronic Funds Transfer.</a:t>
            </a:r>
          </a:p>
          <a:p>
            <a:endParaRPr lang="en-US" baseline="0" dirty="0"/>
          </a:p>
        </p:txBody>
      </p:sp>
      <p:sp>
        <p:nvSpPr>
          <p:cNvPr id="4" name="Slide Number Placeholder 3"/>
          <p:cNvSpPr>
            <a:spLocks noGrp="1"/>
          </p:cNvSpPr>
          <p:nvPr>
            <p:ph type="sldNum" sz="quarter" idx="10"/>
          </p:nvPr>
        </p:nvSpPr>
        <p:spPr/>
        <p:txBody>
          <a:bodyPr/>
          <a:lstStyle/>
          <a:p>
            <a:fld id="{D36273C1-9529-444F-B4CA-A694D14A4248}" type="slidenum">
              <a:rPr lang="en-US" smtClean="0"/>
              <a:t>3</a:t>
            </a:fld>
            <a:endParaRPr lang="en-US"/>
          </a:p>
        </p:txBody>
      </p:sp>
    </p:spTree>
    <p:extLst>
      <p:ext uri="{BB962C8B-B14F-4D97-AF65-F5344CB8AC3E}">
        <p14:creationId xmlns:p14="http://schemas.microsoft.com/office/powerpoint/2010/main" val="10814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 other money transport service provider is as regulated or watched as a chartered, insured bank or credit union.  Banks and credit unions are required to have multiple examinations performed each year regarding all areas of their business. They are even required by NACHA – the electronic payments association which governs the ACH Network - to have an Annual ACH audit to ensure they are processing within the Network’s Rules. Non-Bank entities do not have the same regulatory oversight. Regulatory bodies such as the FDIC, OCC, NCUA and OTS are able to regulate so heavily because they provide insurance on deposits. The agency that regulates your bank or credit union is often displayed on the window or at the counter of the facility. Of particular importance to you is the fact that you can’t lose money (up to $250,000 currently) if your financial institution goes out of business. Regulators uphold many laws to protect consumers. Regulation E defines how your bank discloses information and how it handles disputes. GLBA- the Graham Leach Bliley Act- defines what data is sensitive and how it should be protected. BSA/AML mandates that banks look at certain risk criteria to make sure fraud or criminal activities aren’t taking place. OFAC mandates that banks look for terrorist activity.</a:t>
            </a:r>
          </a:p>
          <a:p>
            <a:pPr lvl="1"/>
            <a:r>
              <a:rPr lang="en-US" sz="1200" kern="1200" dirty="0">
                <a:solidFill>
                  <a:schemeClr val="tx1"/>
                </a:solidFill>
                <a:effectLst/>
                <a:latin typeface="+mn-lt"/>
                <a:ea typeface="+mn-ea"/>
                <a:cs typeface="+mn-cs"/>
              </a:rPr>
              <a:t> </a:t>
            </a:r>
            <a:r>
              <a:rPr lang="en-US" dirty="0"/>
              <a:t>Federal Deposit Insurance Corporation</a:t>
            </a:r>
          </a:p>
          <a:p>
            <a:pPr lvl="1"/>
            <a:r>
              <a:rPr lang="en-US" dirty="0"/>
              <a:t>National Credit</a:t>
            </a:r>
            <a:r>
              <a:rPr lang="en-US" baseline="0" dirty="0"/>
              <a:t> </a:t>
            </a:r>
            <a:r>
              <a:rPr lang="en-US" dirty="0"/>
              <a:t>Union Administration</a:t>
            </a:r>
          </a:p>
          <a:p>
            <a:pPr lvl="1"/>
            <a:r>
              <a:rPr lang="en-US" dirty="0"/>
              <a:t>Office of the Comptroller of the Currency</a:t>
            </a:r>
          </a:p>
          <a:p>
            <a:pPr lvl="1"/>
            <a:r>
              <a:rPr lang="en-US" dirty="0"/>
              <a:t>Federal Financial Institutions Examination Council</a:t>
            </a:r>
          </a:p>
          <a:p>
            <a:pPr lvl="1"/>
            <a:r>
              <a:rPr lang="en-US" dirty="0"/>
              <a:t>Federal Reserve Board</a:t>
            </a:r>
          </a:p>
          <a:p>
            <a:pPr lvl="1"/>
            <a:r>
              <a:rPr lang="en-US" dirty="0"/>
              <a:t>NACHA- The Electronic Payments Association</a:t>
            </a:r>
          </a:p>
          <a:p>
            <a:pPr lvl="1"/>
            <a:endParaRPr lang="en-US" dirty="0"/>
          </a:p>
          <a:p>
            <a:pPr lvl="1"/>
            <a:r>
              <a:rPr lang="en-US" dirty="0"/>
              <a:t>REG</a:t>
            </a:r>
            <a:r>
              <a:rPr lang="en-US" baseline="0" dirty="0"/>
              <a:t> E- is under the Electronic Funds Transfer Act</a:t>
            </a:r>
            <a:endParaRPr lang="en-US" dirty="0"/>
          </a:p>
          <a:p>
            <a:pPr lvl="1"/>
            <a:r>
              <a:rPr lang="en-US" dirty="0"/>
              <a:t>GLBA- Gramm-Leach-Bliley Act</a:t>
            </a:r>
            <a:r>
              <a:rPr lang="en-US" baseline="0" dirty="0"/>
              <a:t> </a:t>
            </a:r>
          </a:p>
          <a:p>
            <a:pPr lvl="1"/>
            <a:r>
              <a:rPr lang="en-US" baseline="0" dirty="0"/>
              <a:t>BSA- Bank Secrecy Act</a:t>
            </a:r>
          </a:p>
          <a:p>
            <a:pPr lvl="1"/>
            <a:r>
              <a:rPr lang="en-US" baseline="0" dirty="0"/>
              <a:t>AML- Anti-Money Laundering </a:t>
            </a:r>
          </a:p>
          <a:p>
            <a:pPr lvl="1"/>
            <a:r>
              <a:rPr lang="en-US" baseline="0" dirty="0"/>
              <a:t>OFAC- Office of Foreign Assets Control</a:t>
            </a:r>
          </a:p>
          <a:p>
            <a:pPr lvl="1"/>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6273C1-9529-444F-B4CA-A694D14A4248}" type="slidenum">
              <a:rPr lang="en-US" smtClean="0"/>
              <a:t>4</a:t>
            </a:fld>
            <a:endParaRPr lang="en-US"/>
          </a:p>
        </p:txBody>
      </p:sp>
    </p:spTree>
    <p:extLst>
      <p:ext uri="{BB962C8B-B14F-4D97-AF65-F5344CB8AC3E}">
        <p14:creationId xmlns:p14="http://schemas.microsoft.com/office/powerpoint/2010/main" val="104568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ACH is an acronym meaning Automated Clearing House. Banks and Credit Unions that use the ACH Network agree to be bound by the same Rules in order to move money electronically. There is a central clearing facility known as the ACH Operator (currently the Federal Reserve Bank) which appropriately collects and sends the money to each bank and credit union.</a:t>
            </a:r>
          </a:p>
        </p:txBody>
      </p:sp>
      <p:sp>
        <p:nvSpPr>
          <p:cNvPr id="4" name="Slide Number Placeholder 3"/>
          <p:cNvSpPr>
            <a:spLocks noGrp="1"/>
          </p:cNvSpPr>
          <p:nvPr>
            <p:ph type="sldNum" sz="quarter" idx="10"/>
          </p:nvPr>
        </p:nvSpPr>
        <p:spPr/>
        <p:txBody>
          <a:bodyPr/>
          <a:lstStyle/>
          <a:p>
            <a:fld id="{D36273C1-9529-444F-B4CA-A694D14A4248}" type="slidenum">
              <a:rPr lang="en-US" smtClean="0"/>
              <a:t>5</a:t>
            </a:fld>
            <a:endParaRPr lang="en-US"/>
          </a:p>
        </p:txBody>
      </p:sp>
    </p:spTree>
    <p:extLst>
      <p:ext uri="{BB962C8B-B14F-4D97-AF65-F5344CB8AC3E}">
        <p14:creationId xmlns:p14="http://schemas.microsoft.com/office/powerpoint/2010/main" val="277491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many phrases people tend to use when they are moving money that actually mean they are using the ACH Network. You may hear the word </a:t>
            </a:r>
            <a:r>
              <a:rPr lang="en-US" sz="1200" kern="1200" dirty="0" err="1">
                <a:solidFill>
                  <a:schemeClr val="tx1"/>
                </a:solidFill>
                <a:effectLst/>
                <a:latin typeface="+mn-lt"/>
                <a:ea typeface="+mn-ea"/>
                <a:cs typeface="+mn-cs"/>
              </a:rPr>
              <a:t>eCheck</a:t>
            </a:r>
            <a:r>
              <a:rPr lang="en-US" sz="1200" kern="1200" dirty="0">
                <a:solidFill>
                  <a:schemeClr val="tx1"/>
                </a:solidFill>
                <a:effectLst/>
                <a:latin typeface="+mn-lt"/>
                <a:ea typeface="+mn-ea"/>
                <a:cs typeface="+mn-cs"/>
              </a:rPr>
              <a:t> or electronic check, or EFT for electronic funds transfer or automatic debit or credit. All of these terms ultimately mean ACH. </a:t>
            </a:r>
          </a:p>
          <a:p>
            <a:r>
              <a:rPr lang="en-US" sz="1200" kern="1200" dirty="0">
                <a:solidFill>
                  <a:schemeClr val="tx1"/>
                </a:solidFill>
                <a:effectLst/>
                <a:latin typeface="+mn-lt"/>
                <a:ea typeface="+mn-ea"/>
                <a:cs typeface="+mn-cs"/>
              </a:rPr>
              <a:t>To help avoid confusion, NACHA, the organization that governs the ACH Network, is encouraging all businesses and consumers to use the same language by calling a payment either Direct Deposit via ACH or Direct Payment via ACH.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stores and gas stations have a card</a:t>
            </a:r>
            <a:r>
              <a:rPr lang="en-US" sz="1200" kern="1200" baseline="0" dirty="0">
                <a:solidFill>
                  <a:schemeClr val="tx1"/>
                </a:solidFill>
                <a:effectLst/>
                <a:latin typeface="+mn-lt"/>
                <a:ea typeface="+mn-ea"/>
                <a:cs typeface="+mn-cs"/>
              </a:rPr>
              <a:t> that you enroll in that automatically withdraws from your bank or credit union account. This is also an ACH.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6273C1-9529-444F-B4CA-A694D14A4248}" type="slidenum">
              <a:rPr lang="en-US" smtClean="0"/>
              <a:t>6</a:t>
            </a:fld>
            <a:endParaRPr lang="en-US"/>
          </a:p>
        </p:txBody>
      </p:sp>
    </p:spTree>
    <p:extLst>
      <p:ext uri="{BB962C8B-B14F-4D97-AF65-F5344CB8AC3E}">
        <p14:creationId xmlns:p14="http://schemas.microsoft.com/office/powerpoint/2010/main" val="17182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more efficient ways to spend your time than dealing with checks or trips to your bank or credit union. Having your money deposited into and making payments from your accounts safely and electronically with Direct Deposit via ACH and Direct Payment via ACH leaves more time for the things you love to do.  Shift workers who leave work at 11:00 PM at night find it difficult to find a bank open to cash their check. Check cashing facilities charge fees, ultimately taking money out of your check to provide their services. With Direct Deposit via ACH you will automatically receive your full paycheck into your bank account without any additional work on your part.</a:t>
            </a:r>
          </a:p>
        </p:txBody>
      </p:sp>
      <p:sp>
        <p:nvSpPr>
          <p:cNvPr id="4" name="Slide Number Placeholder 3"/>
          <p:cNvSpPr>
            <a:spLocks noGrp="1"/>
          </p:cNvSpPr>
          <p:nvPr>
            <p:ph type="sldNum" sz="quarter" idx="10"/>
          </p:nvPr>
        </p:nvSpPr>
        <p:spPr/>
        <p:txBody>
          <a:bodyPr/>
          <a:lstStyle/>
          <a:p>
            <a:fld id="{D36273C1-9529-444F-B4CA-A694D14A4248}" type="slidenum">
              <a:rPr lang="en-US" smtClean="0"/>
              <a:t>8</a:t>
            </a:fld>
            <a:endParaRPr lang="en-US"/>
          </a:p>
        </p:txBody>
      </p:sp>
    </p:spTree>
    <p:extLst>
      <p:ext uri="{BB962C8B-B14F-4D97-AF65-F5344CB8AC3E}">
        <p14:creationId xmlns:p14="http://schemas.microsoft.com/office/powerpoint/2010/main" val="73930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Direct Deposit via ACH is the deposit of funds into a consumer’s account for payroll, employee expense reimbursement, government benefits, taxes and other refunds, and annuities and interest payments. These types of payments include any ACH credit sent from a business or government to a consumer. </a:t>
            </a:r>
          </a:p>
        </p:txBody>
      </p:sp>
      <p:sp>
        <p:nvSpPr>
          <p:cNvPr id="4" name="Slide Number Placeholder 3"/>
          <p:cNvSpPr>
            <a:spLocks noGrp="1"/>
          </p:cNvSpPr>
          <p:nvPr>
            <p:ph type="sldNum" sz="quarter" idx="10"/>
          </p:nvPr>
        </p:nvSpPr>
        <p:spPr/>
        <p:txBody>
          <a:bodyPr/>
          <a:lstStyle/>
          <a:p>
            <a:fld id="{D36273C1-9529-444F-B4CA-A694D14A4248}" type="slidenum">
              <a:rPr lang="en-US" smtClean="0"/>
              <a:t>9</a:t>
            </a:fld>
            <a:endParaRPr lang="en-US"/>
          </a:p>
        </p:txBody>
      </p:sp>
    </p:spTree>
    <p:extLst>
      <p:ext uri="{BB962C8B-B14F-4D97-AF65-F5344CB8AC3E}">
        <p14:creationId xmlns:p14="http://schemas.microsoft.com/office/powerpoint/2010/main" val="3936011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the NACHA Operating Rules, credits must be posted to your account according to the agreement you have with the individual or company sending you money. Funds cannot be posted to your account late. If the individual or company wishing to send you money indicates that you should be paid on the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as long as the company and its bank transmit the instructions on time to the ACH Operator, you should receive your credit on the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Some banks or credit unions may receive the payment instructions early from the ACH Operator and in that case may choose to give you credit early, for example on the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This is not required by the Rules, but is a frequent practice. </a:t>
            </a:r>
          </a:p>
        </p:txBody>
      </p:sp>
      <p:sp>
        <p:nvSpPr>
          <p:cNvPr id="4" name="Slide Number Placeholder 3"/>
          <p:cNvSpPr>
            <a:spLocks noGrp="1"/>
          </p:cNvSpPr>
          <p:nvPr>
            <p:ph type="sldNum" sz="quarter" idx="10"/>
          </p:nvPr>
        </p:nvSpPr>
        <p:spPr/>
        <p:txBody>
          <a:bodyPr/>
          <a:lstStyle/>
          <a:p>
            <a:fld id="{D36273C1-9529-444F-B4CA-A694D14A4248}" type="slidenum">
              <a:rPr lang="en-US" smtClean="0"/>
              <a:t>10</a:t>
            </a:fld>
            <a:endParaRPr lang="en-US"/>
          </a:p>
        </p:txBody>
      </p:sp>
    </p:spTree>
    <p:extLst>
      <p:ext uri="{BB962C8B-B14F-4D97-AF65-F5344CB8AC3E}">
        <p14:creationId xmlns:p14="http://schemas.microsoft.com/office/powerpoint/2010/main" val="242329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709E4C-7976-4441-9A6D-87CEDE7CAE47}"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19968-E601-4E20-91AE-4AA1A0A99F0B}" type="slidenum">
              <a:rPr lang="en-US" smtClean="0"/>
              <a:t>‹#›</a:t>
            </a:fld>
            <a:endParaRPr lang="en-US"/>
          </a:p>
        </p:txBody>
      </p:sp>
    </p:spTree>
    <p:extLst>
      <p:ext uri="{BB962C8B-B14F-4D97-AF65-F5344CB8AC3E}">
        <p14:creationId xmlns:p14="http://schemas.microsoft.com/office/powerpoint/2010/main" val="7980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70E597-9C24-3C43-B7D7-CF794429B256}"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19968-E601-4E20-91AE-4AA1A0A99F0B}" type="slidenum">
              <a:rPr lang="en-US" smtClean="0"/>
              <a:t>‹#›</a:t>
            </a:fld>
            <a:endParaRPr lang="en-US"/>
          </a:p>
        </p:txBody>
      </p:sp>
    </p:spTree>
    <p:extLst>
      <p:ext uri="{BB962C8B-B14F-4D97-AF65-F5344CB8AC3E}">
        <p14:creationId xmlns:p14="http://schemas.microsoft.com/office/powerpoint/2010/main" val="135803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85ACF6-5B23-B14F-86FD-9EC9AF392021}"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19968-E601-4E20-91AE-4AA1A0A99F0B}" type="slidenum">
              <a:rPr lang="en-US" smtClean="0"/>
              <a:t>‹#›</a:t>
            </a:fld>
            <a:endParaRPr lang="en-US"/>
          </a:p>
        </p:txBody>
      </p:sp>
    </p:spTree>
    <p:extLst>
      <p:ext uri="{BB962C8B-B14F-4D97-AF65-F5344CB8AC3E}">
        <p14:creationId xmlns:p14="http://schemas.microsoft.com/office/powerpoint/2010/main" val="99626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1D65C4-C781-6347-B750-42AAE20E0081}"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19968-E601-4E20-91AE-4AA1A0A99F0B}" type="slidenum">
              <a:rPr lang="en-US" smtClean="0"/>
              <a:t>‹#›</a:t>
            </a:fld>
            <a:endParaRPr lang="en-US"/>
          </a:p>
        </p:txBody>
      </p:sp>
    </p:spTree>
    <p:extLst>
      <p:ext uri="{BB962C8B-B14F-4D97-AF65-F5344CB8AC3E}">
        <p14:creationId xmlns:p14="http://schemas.microsoft.com/office/powerpoint/2010/main" val="56621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0CE699-B987-5342-9453-11D402BB0820}" type="datetime1">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19968-E601-4E20-91AE-4AA1A0A99F0B}" type="slidenum">
              <a:rPr lang="en-US" smtClean="0"/>
              <a:t>‹#›</a:t>
            </a:fld>
            <a:endParaRPr lang="en-US"/>
          </a:p>
        </p:txBody>
      </p:sp>
    </p:spTree>
    <p:extLst>
      <p:ext uri="{BB962C8B-B14F-4D97-AF65-F5344CB8AC3E}">
        <p14:creationId xmlns:p14="http://schemas.microsoft.com/office/powerpoint/2010/main" val="8761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570045-6CB4-1049-960D-F91F94AAC0C2}"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19968-E601-4E20-91AE-4AA1A0A99F0B}" type="slidenum">
              <a:rPr lang="en-US" smtClean="0"/>
              <a:t>‹#›</a:t>
            </a:fld>
            <a:endParaRPr lang="en-US"/>
          </a:p>
        </p:txBody>
      </p:sp>
    </p:spTree>
    <p:extLst>
      <p:ext uri="{BB962C8B-B14F-4D97-AF65-F5344CB8AC3E}">
        <p14:creationId xmlns:p14="http://schemas.microsoft.com/office/powerpoint/2010/main" val="251142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47A415-09D1-EE49-BF2B-9ACE843544B5}" type="datetime1">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19968-E601-4E20-91AE-4AA1A0A99F0B}" type="slidenum">
              <a:rPr lang="en-US" smtClean="0"/>
              <a:t>‹#›</a:t>
            </a:fld>
            <a:endParaRPr lang="en-US"/>
          </a:p>
        </p:txBody>
      </p:sp>
    </p:spTree>
    <p:extLst>
      <p:ext uri="{BB962C8B-B14F-4D97-AF65-F5344CB8AC3E}">
        <p14:creationId xmlns:p14="http://schemas.microsoft.com/office/powerpoint/2010/main" val="244041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11AFD6-114D-AD40-9B90-1D84EAC1DE4B}" type="datetime1">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19968-E601-4E20-91AE-4AA1A0A99F0B}" type="slidenum">
              <a:rPr lang="en-US" smtClean="0"/>
              <a:t>‹#›</a:t>
            </a:fld>
            <a:endParaRPr lang="en-US"/>
          </a:p>
        </p:txBody>
      </p:sp>
    </p:spTree>
    <p:extLst>
      <p:ext uri="{BB962C8B-B14F-4D97-AF65-F5344CB8AC3E}">
        <p14:creationId xmlns:p14="http://schemas.microsoft.com/office/powerpoint/2010/main" val="3349794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D2945-29D4-0E4D-B8B2-9F32C092B36D}" type="datetime1">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19968-E601-4E20-91AE-4AA1A0A99F0B}" type="slidenum">
              <a:rPr lang="en-US" smtClean="0"/>
              <a:t>‹#›</a:t>
            </a:fld>
            <a:endParaRPr lang="en-US"/>
          </a:p>
        </p:txBody>
      </p:sp>
    </p:spTree>
    <p:extLst>
      <p:ext uri="{BB962C8B-B14F-4D97-AF65-F5344CB8AC3E}">
        <p14:creationId xmlns:p14="http://schemas.microsoft.com/office/powerpoint/2010/main" val="78713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DBF312-4472-6B44-88F3-D282C5C5B0DA}"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19968-E601-4E20-91AE-4AA1A0A99F0B}" type="slidenum">
              <a:rPr lang="en-US" smtClean="0"/>
              <a:t>‹#›</a:t>
            </a:fld>
            <a:endParaRPr lang="en-US"/>
          </a:p>
        </p:txBody>
      </p:sp>
    </p:spTree>
    <p:extLst>
      <p:ext uri="{BB962C8B-B14F-4D97-AF65-F5344CB8AC3E}">
        <p14:creationId xmlns:p14="http://schemas.microsoft.com/office/powerpoint/2010/main" val="268678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057736-F348-7A4F-ABEE-26F3F619C25E}" type="datetime1">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19968-E601-4E20-91AE-4AA1A0A99F0B}" type="slidenum">
              <a:rPr lang="en-US" smtClean="0"/>
              <a:t>‹#›</a:t>
            </a:fld>
            <a:endParaRPr lang="en-US"/>
          </a:p>
        </p:txBody>
      </p:sp>
    </p:spTree>
    <p:extLst>
      <p:ext uri="{BB962C8B-B14F-4D97-AF65-F5344CB8AC3E}">
        <p14:creationId xmlns:p14="http://schemas.microsoft.com/office/powerpoint/2010/main" val="381787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A4243-1F46-734F-B1F0-0734BE5866FC}" type="datetime1">
              <a:rPr lang="en-US" smtClean="0"/>
              <a:t>9/11/2023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19968-E601-4E20-91AE-4AA1A0A99F0B}" type="slidenum">
              <a:rPr lang="en-US" smtClean="0"/>
              <a:t>‹#›</a:t>
            </a:fld>
            <a:endParaRPr lang="en-US"/>
          </a:p>
        </p:txBody>
      </p:sp>
    </p:spTree>
    <p:extLst>
      <p:ext uri="{BB962C8B-B14F-4D97-AF65-F5344CB8AC3E}">
        <p14:creationId xmlns:p14="http://schemas.microsoft.com/office/powerpoint/2010/main" val="14445192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www.electronicpayment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95" y="304800"/>
            <a:ext cx="8839200" cy="1938992"/>
          </a:xfrm>
          <a:prstGeom prst="rect">
            <a:avLst/>
          </a:prstGeom>
          <a:noFill/>
        </p:spPr>
        <p:txBody>
          <a:bodyPr wrap="square" lIns="91440" tIns="45720" rIns="91440" bIns="45720">
            <a:spAutoFit/>
          </a:bodyPr>
          <a:lstStyle/>
          <a:p>
            <a:pPr algn="ctr"/>
            <a:r>
              <a:rPr lang="en-US" sz="6000" b="1" dirty="0">
                <a:ln w="10541" cmpd="sng">
                  <a:solidFill>
                    <a:schemeClr val="accent3">
                      <a:lumMod val="50000"/>
                    </a:schemeClr>
                  </a:solidFill>
                  <a:prstDash val="solid"/>
                </a:ln>
                <a:solidFill>
                  <a:srgbClr val="0C4825"/>
                </a:solidFill>
              </a:rPr>
              <a:t>Financial Literacy includes </a:t>
            </a:r>
          </a:p>
          <a:p>
            <a:pPr algn="ctr"/>
            <a:r>
              <a:rPr lang="en-US" sz="6000" b="1" dirty="0">
                <a:ln w="10541" cmpd="sng">
                  <a:solidFill>
                    <a:schemeClr val="accent3">
                      <a:lumMod val="50000"/>
                    </a:schemeClr>
                  </a:solidFill>
                  <a:prstDash val="solid"/>
                </a:ln>
                <a:solidFill>
                  <a:srgbClr val="0C4825"/>
                </a:solidFill>
              </a:rPr>
              <a:t>Electronic Payments</a:t>
            </a:r>
          </a:p>
        </p:txBody>
      </p:sp>
      <p:pic>
        <p:nvPicPr>
          <p:cNvPr id="2" name="Picture 1" descr="Direct-Deposit-color-T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429000"/>
            <a:ext cx="4224456" cy="3039290"/>
          </a:xfrm>
          <a:prstGeom prst="rect">
            <a:avLst/>
          </a:prstGeom>
        </p:spPr>
      </p:pic>
      <p:pic>
        <p:nvPicPr>
          <p:cNvPr id="5" name="Picture 4" descr="Direct-Payment-color-T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3429000"/>
            <a:ext cx="4436320" cy="3036767"/>
          </a:xfrm>
          <a:prstGeom prst="rect">
            <a:avLst/>
          </a:prstGeom>
        </p:spPr>
      </p:pic>
    </p:spTree>
    <p:extLst>
      <p:ext uri="{BB962C8B-B14F-4D97-AF65-F5344CB8AC3E}">
        <p14:creationId xmlns:p14="http://schemas.microsoft.com/office/powerpoint/2010/main" val="4013620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1143000"/>
            <a:ext cx="8458200" cy="3323987"/>
          </a:xfrm>
          <a:prstGeom prst="rect">
            <a:avLst/>
          </a:prstGeom>
          <a:noFill/>
        </p:spPr>
        <p:txBody>
          <a:bodyPr wrap="square" rtlCol="0">
            <a:spAutoFit/>
          </a:bodyPr>
          <a:lstStyle/>
          <a:p>
            <a:pPr lvl="0"/>
            <a:r>
              <a:rPr lang="en-US" sz="3200" dirty="0"/>
              <a:t>Get paid on time every time.</a:t>
            </a:r>
          </a:p>
          <a:p>
            <a:pPr marL="914400" lvl="1" indent="-457200">
              <a:buFontTx/>
              <a:buChar char="-"/>
            </a:pPr>
            <a:r>
              <a:rPr lang="en-US" sz="3200" dirty="0"/>
              <a:t>Money is available at business opening on payday.</a:t>
            </a:r>
          </a:p>
          <a:p>
            <a:pPr marL="914400" lvl="1" indent="-457200">
              <a:buFontTx/>
              <a:buChar char="-"/>
            </a:pPr>
            <a:r>
              <a:rPr lang="en-US" sz="3200" dirty="0"/>
              <a:t>No waiting for checks to arrive.</a:t>
            </a:r>
          </a:p>
          <a:p>
            <a:pPr marL="914400" lvl="1" indent="-457200">
              <a:buFontTx/>
              <a:buChar char="-"/>
            </a:pPr>
            <a:r>
              <a:rPr lang="en-US" sz="3200" dirty="0"/>
              <a:t>No waiting in line to deposit or cash checks. </a:t>
            </a:r>
          </a:p>
          <a:p>
            <a:pPr marL="914400" lvl="1" indent="-457200">
              <a:buFontTx/>
              <a:buChar char="-"/>
            </a:pPr>
            <a:r>
              <a:rPr lang="en-US" sz="3200" dirty="0"/>
              <a:t>No lost or stolen checks.</a:t>
            </a:r>
          </a:p>
          <a:p>
            <a:pPr marL="914400" lvl="1" indent="-457200">
              <a:buFontTx/>
              <a:buChar char="-"/>
            </a:pPr>
            <a:endParaRPr lang="en-US" dirty="0"/>
          </a:p>
        </p:txBody>
      </p:sp>
      <p:sp>
        <p:nvSpPr>
          <p:cNvPr id="3" name="Title 2"/>
          <p:cNvSpPr>
            <a:spLocks noGrp="1"/>
          </p:cNvSpPr>
          <p:nvPr>
            <p:ph type="title"/>
          </p:nvPr>
        </p:nvSpPr>
        <p:spPr>
          <a:xfrm>
            <a:off x="457200" y="19050"/>
            <a:ext cx="8229600" cy="1143000"/>
          </a:xfrm>
        </p:spPr>
        <p:txBody>
          <a:bodyPr/>
          <a:lstStyle/>
          <a:p>
            <a:r>
              <a:rPr lang="en-US" dirty="0"/>
              <a:t>Benefits of Direct Deposit</a:t>
            </a:r>
          </a:p>
        </p:txBody>
      </p:sp>
      <p:sp>
        <p:nvSpPr>
          <p:cNvPr id="2" name="Slide Number Placeholder 1"/>
          <p:cNvSpPr>
            <a:spLocks noGrp="1"/>
          </p:cNvSpPr>
          <p:nvPr>
            <p:ph type="sldNum" sz="quarter" idx="12"/>
          </p:nvPr>
        </p:nvSpPr>
        <p:spPr/>
        <p:txBody>
          <a:bodyPr/>
          <a:lstStyle/>
          <a:p>
            <a:fld id="{02519968-E601-4E20-91AE-4AA1A0A99F0B}" type="slidenum">
              <a:rPr lang="en-US" smtClean="0"/>
              <a:t>10</a:t>
            </a:fld>
            <a:endParaRPr lang="en-US"/>
          </a:p>
        </p:txBody>
      </p:sp>
      <p:pic>
        <p:nvPicPr>
          <p:cNvPr id="4" name="Picture 3"/>
          <p:cNvPicPr>
            <a:picLocks noChangeAspect="1"/>
          </p:cNvPicPr>
          <p:nvPr/>
        </p:nvPicPr>
        <p:blipFill>
          <a:blip r:embed="rId3"/>
          <a:stretch>
            <a:fillRect/>
          </a:stretch>
        </p:blipFill>
        <p:spPr>
          <a:xfrm>
            <a:off x="2743200" y="4114800"/>
            <a:ext cx="3898900" cy="2603500"/>
          </a:xfrm>
          <a:prstGeom prst="rect">
            <a:avLst/>
          </a:prstGeom>
        </p:spPr>
      </p:pic>
    </p:spTree>
    <p:extLst>
      <p:ext uri="{BB962C8B-B14F-4D97-AF65-F5344CB8AC3E}">
        <p14:creationId xmlns:p14="http://schemas.microsoft.com/office/powerpoint/2010/main" val="375908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90240509"/>
              </p:ext>
            </p:extLst>
          </p:nvPr>
        </p:nvGraphicFramePr>
        <p:xfrm>
          <a:off x="609599" y="1027331"/>
          <a:ext cx="8037285" cy="5834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28600" y="381000"/>
            <a:ext cx="8610600" cy="646331"/>
          </a:xfrm>
          <a:prstGeom prst="rect">
            <a:avLst/>
          </a:prstGeom>
          <a:noFill/>
        </p:spPr>
        <p:txBody>
          <a:bodyPr wrap="square" rtlCol="0">
            <a:spAutoFit/>
          </a:bodyPr>
          <a:lstStyle/>
          <a:p>
            <a:r>
              <a:rPr lang="en-US" sz="3600" b="1" dirty="0"/>
              <a:t>Direct Deposit via ACH Benefits</a:t>
            </a:r>
          </a:p>
        </p:txBody>
      </p:sp>
      <p:sp>
        <p:nvSpPr>
          <p:cNvPr id="3" name="Slide Number Placeholder 2"/>
          <p:cNvSpPr>
            <a:spLocks noGrp="1"/>
          </p:cNvSpPr>
          <p:nvPr>
            <p:ph type="sldNum" sz="quarter" idx="12"/>
          </p:nvPr>
        </p:nvSpPr>
        <p:spPr/>
        <p:txBody>
          <a:bodyPr/>
          <a:lstStyle/>
          <a:p>
            <a:fld id="{02519968-E601-4E20-91AE-4AA1A0A99F0B}" type="slidenum">
              <a:rPr lang="en-US" smtClean="0"/>
              <a:t>11</a:t>
            </a:fld>
            <a:endParaRPr lang="en-US"/>
          </a:p>
        </p:txBody>
      </p:sp>
    </p:spTree>
    <p:extLst>
      <p:ext uri="{BB962C8B-B14F-4D97-AF65-F5344CB8AC3E}">
        <p14:creationId xmlns:p14="http://schemas.microsoft.com/office/powerpoint/2010/main" val="24896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0"/>
            <a:ext cx="8305800" cy="1371600"/>
          </a:xfrm>
        </p:spPr>
        <p:txBody>
          <a:bodyPr>
            <a:normAutofit/>
          </a:bodyPr>
          <a:lstStyle/>
          <a:p>
            <a:pPr algn="ctr"/>
            <a:r>
              <a:rPr lang="en-US" sz="3000" b="1" i="1" dirty="0">
                <a:latin typeface="+mn-lt"/>
                <a:ea typeface="+mn-ea"/>
                <a:cs typeface="+mn-cs"/>
              </a:rPr>
              <a:t>3 out of 4 working Americans who have access to Direct Deposit via ACH use it. </a:t>
            </a:r>
            <a:endParaRPr lang="en-US" sz="3000" dirty="0"/>
          </a:p>
        </p:txBody>
      </p:sp>
      <p:pic>
        <p:nvPicPr>
          <p:cNvPr id="3" name="Picture 2"/>
          <p:cNvPicPr>
            <a:picLocks noChangeAspect="1"/>
          </p:cNvPicPr>
          <p:nvPr/>
        </p:nvPicPr>
        <p:blipFill>
          <a:blip r:embed="rId3"/>
          <a:stretch>
            <a:fillRect/>
          </a:stretch>
        </p:blipFill>
        <p:spPr>
          <a:xfrm>
            <a:off x="2209800" y="1600200"/>
            <a:ext cx="4406900" cy="4394200"/>
          </a:xfrm>
          <a:prstGeom prst="rect">
            <a:avLst/>
          </a:prstGeom>
        </p:spPr>
      </p:pic>
      <p:sp>
        <p:nvSpPr>
          <p:cNvPr id="2" name="Slide Number Placeholder 1"/>
          <p:cNvSpPr>
            <a:spLocks noGrp="1"/>
          </p:cNvSpPr>
          <p:nvPr>
            <p:ph type="sldNum" sz="quarter" idx="12"/>
          </p:nvPr>
        </p:nvSpPr>
        <p:spPr/>
        <p:txBody>
          <a:bodyPr/>
          <a:lstStyle/>
          <a:p>
            <a:fld id="{02519968-E601-4E20-91AE-4AA1A0A99F0B}" type="slidenum">
              <a:rPr lang="en-US" smtClean="0"/>
              <a:t>12</a:t>
            </a:fld>
            <a:endParaRPr lang="en-US"/>
          </a:p>
        </p:txBody>
      </p:sp>
    </p:spTree>
    <p:extLst>
      <p:ext uri="{BB962C8B-B14F-4D97-AF65-F5344CB8AC3E}">
        <p14:creationId xmlns:p14="http://schemas.microsoft.com/office/powerpoint/2010/main" val="115601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0" y="1981200"/>
            <a:ext cx="2667000" cy="2308324"/>
          </a:xfrm>
          <a:prstGeom prst="rect">
            <a:avLst/>
          </a:prstGeom>
          <a:noFill/>
        </p:spPr>
        <p:txBody>
          <a:bodyPr wrap="square" rtlCol="0">
            <a:spAutoFit/>
          </a:bodyPr>
          <a:lstStyle/>
          <a:p>
            <a:pPr algn="ctr"/>
            <a:r>
              <a:rPr lang="en-US" sz="7200" b="1" dirty="0">
                <a:solidFill>
                  <a:schemeClr val="bg1"/>
                </a:solidFill>
              </a:rPr>
              <a:t>674</a:t>
            </a:r>
          </a:p>
          <a:p>
            <a:pPr algn="ctr"/>
            <a:r>
              <a:rPr lang="en-US" sz="3600" b="1" dirty="0">
                <a:solidFill>
                  <a:schemeClr val="bg1"/>
                </a:solidFill>
              </a:rPr>
              <a:t>Gallons of fuel a year</a:t>
            </a:r>
          </a:p>
        </p:txBody>
      </p:sp>
      <p:sp>
        <p:nvSpPr>
          <p:cNvPr id="8" name="Title 7"/>
          <p:cNvSpPr>
            <a:spLocks noGrp="1"/>
          </p:cNvSpPr>
          <p:nvPr>
            <p:ph type="title"/>
          </p:nvPr>
        </p:nvSpPr>
        <p:spPr>
          <a:xfrm>
            <a:off x="457200" y="34925"/>
            <a:ext cx="8229600" cy="1143000"/>
          </a:xfrm>
        </p:spPr>
        <p:txBody>
          <a:bodyPr/>
          <a:lstStyle/>
          <a:p>
            <a:r>
              <a:rPr lang="en-US" dirty="0"/>
              <a:t>Good for the Environment</a:t>
            </a:r>
          </a:p>
        </p:txBody>
      </p:sp>
      <p:pic>
        <p:nvPicPr>
          <p:cNvPr id="9" name="Picture 8" descr="New 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5754472"/>
            <a:ext cx="3962400" cy="855878"/>
          </a:xfrm>
          <a:prstGeom prst="rect">
            <a:avLst/>
          </a:prstGeom>
        </p:spPr>
      </p:pic>
      <p:sp>
        <p:nvSpPr>
          <p:cNvPr id="2" name="Slide Number Placeholder 1"/>
          <p:cNvSpPr>
            <a:spLocks noGrp="1"/>
          </p:cNvSpPr>
          <p:nvPr>
            <p:ph type="sldNum" sz="quarter" idx="12"/>
          </p:nvPr>
        </p:nvSpPr>
        <p:spPr/>
        <p:txBody>
          <a:bodyPr/>
          <a:lstStyle/>
          <a:p>
            <a:fld id="{02519968-E601-4E20-91AE-4AA1A0A99F0B}" type="slidenum">
              <a:rPr lang="en-US" smtClean="0"/>
              <a:t>13</a:t>
            </a:fld>
            <a:endParaRPr lang="en-US"/>
          </a:p>
        </p:txBody>
      </p:sp>
      <p:sp>
        <p:nvSpPr>
          <p:cNvPr id="5" name="Oval 4"/>
          <p:cNvSpPr/>
          <p:nvPr/>
        </p:nvSpPr>
        <p:spPr>
          <a:xfrm>
            <a:off x="2590800" y="1905000"/>
            <a:ext cx="3733800" cy="365760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0" dirty="0">
                <a:ln w="18415" cmpd="sng">
                  <a:solidFill>
                    <a:srgbClr val="FFFFFF"/>
                  </a:solidFill>
                  <a:prstDash val="solid"/>
                </a:ln>
                <a:solidFill>
                  <a:srgbClr val="FFFFFF"/>
                </a:solidFill>
                <a:effectLst>
                  <a:outerShdw blurRad="63500" dir="3600000" algn="tl" rotWithShape="0">
                    <a:srgbClr val="000000">
                      <a:alpha val="70000"/>
                    </a:srgbClr>
                  </a:outerShdw>
                </a:effectLst>
              </a:rPr>
              <a:t>674</a:t>
            </a:r>
          </a:p>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million gallons </a:t>
            </a:r>
          </a:p>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of fuel a year</a:t>
            </a:r>
          </a:p>
        </p:txBody>
      </p:sp>
      <p:sp>
        <p:nvSpPr>
          <p:cNvPr id="6" name="Rectangle 5"/>
          <p:cNvSpPr/>
          <p:nvPr/>
        </p:nvSpPr>
        <p:spPr>
          <a:xfrm>
            <a:off x="0" y="1600200"/>
            <a:ext cx="9144000" cy="5943600"/>
          </a:xfrm>
          <a:prstGeom prst="rect">
            <a:avLst/>
          </a:prstGeom>
          <a:noFill/>
        </p:spPr>
        <p:txBody>
          <a:bodyPr wrap="none" lIns="91440" tIns="45720" rIns="91440" bIns="45720">
            <a:prstTxWarp prst="textArchUp">
              <a:avLst>
                <a:gd name="adj" fmla="val 5455063"/>
              </a:avLst>
            </a:prstTxWarp>
            <a:spAutoFit/>
          </a:bodyPr>
          <a:lstStyle/>
          <a:p>
            <a:pPr algn="ctr"/>
            <a:r>
              <a:rPr lang="en-US" sz="5400" dirty="0">
                <a:ln w="10160">
                  <a:solidFill>
                    <a:schemeClr val="accent1"/>
                  </a:solidFill>
                  <a:prstDash val="solid"/>
                </a:ln>
                <a:solidFill>
                  <a:schemeClr val="accent1">
                    <a:lumMod val="40000"/>
                    <a:lumOff val="60000"/>
                  </a:schemeClr>
                </a:solidFill>
                <a:effectLst>
                  <a:outerShdw blurRad="38100" dist="32000" dir="5400000" algn="tl">
                    <a:srgbClr val="000000">
                      <a:alpha val="30000"/>
                    </a:srgbClr>
                  </a:outerShdw>
                </a:effectLst>
              </a:rPr>
              <a:t>Paper Checks use more than</a:t>
            </a:r>
          </a:p>
        </p:txBody>
      </p:sp>
      <p:pic>
        <p:nvPicPr>
          <p:cNvPr id="10" name="Picture 9"/>
          <p:cNvPicPr>
            <a:picLocks noChangeAspect="1"/>
          </p:cNvPicPr>
          <p:nvPr/>
        </p:nvPicPr>
        <p:blipFill rotWithShape="1">
          <a:blip r:embed="rId4"/>
          <a:srcRect l="3889" t="9445" r="10555"/>
          <a:stretch/>
        </p:blipFill>
        <p:spPr>
          <a:xfrm>
            <a:off x="6324600" y="3429000"/>
            <a:ext cx="2444751" cy="2587625"/>
          </a:xfrm>
          <a:prstGeom prst="rect">
            <a:avLst/>
          </a:prstGeom>
        </p:spPr>
      </p:pic>
    </p:spTree>
    <p:extLst>
      <p:ext uri="{BB962C8B-B14F-4D97-AF65-F5344CB8AC3E}">
        <p14:creationId xmlns:p14="http://schemas.microsoft.com/office/powerpoint/2010/main" val="1959522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519968-E601-4E20-91AE-4AA1A0A99F0B}" type="slidenum">
              <a:rPr lang="en-US" smtClean="0"/>
              <a:t>14</a:t>
            </a:fld>
            <a:endParaRPr lang="en-US"/>
          </a:p>
        </p:txBody>
      </p:sp>
      <p:pic>
        <p:nvPicPr>
          <p:cNvPr id="4" name="Picture 3" descr="EP_DD_HowItWorks_graphicandtex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8623300" cy="5930900"/>
          </a:xfrm>
          <a:prstGeom prst="rect">
            <a:avLst/>
          </a:prstGeom>
        </p:spPr>
      </p:pic>
    </p:spTree>
    <p:extLst>
      <p:ext uri="{BB962C8B-B14F-4D97-AF65-F5344CB8AC3E}">
        <p14:creationId xmlns:p14="http://schemas.microsoft.com/office/powerpoint/2010/main" val="411087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Ask about it!</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75279" y="914400"/>
            <a:ext cx="5268721"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 Placeholder 5"/>
          <p:cNvSpPr>
            <a:spLocks noGrp="1"/>
          </p:cNvSpPr>
          <p:nvPr>
            <p:ph type="body" sz="half" idx="2"/>
          </p:nvPr>
        </p:nvSpPr>
        <p:spPr>
          <a:xfrm>
            <a:off x="228600" y="1447800"/>
            <a:ext cx="4267200" cy="4572000"/>
          </a:xfrm>
        </p:spPr>
        <p:txBody>
          <a:bodyPr>
            <a:noAutofit/>
          </a:bodyPr>
          <a:lstStyle/>
          <a:p>
            <a:pPr marL="457200" indent="-457200">
              <a:buFont typeface="+mj-lt"/>
              <a:buAutoNum type="arabicPeriod"/>
            </a:pPr>
            <a:r>
              <a:rPr lang="en-US" sz="2400" dirty="0"/>
              <a:t>All you need to do is complete an authorization form for Direct Deposit through your employer or the company that issues your deposit.</a:t>
            </a:r>
          </a:p>
          <a:p>
            <a:r>
              <a:rPr lang="en-US" sz="2400" dirty="0"/>
              <a:t> </a:t>
            </a:r>
          </a:p>
        </p:txBody>
      </p:sp>
      <p:sp>
        <p:nvSpPr>
          <p:cNvPr id="2" name="Slide Number Placeholder 1"/>
          <p:cNvSpPr>
            <a:spLocks noGrp="1"/>
          </p:cNvSpPr>
          <p:nvPr>
            <p:ph type="sldNum" sz="quarter" idx="12"/>
          </p:nvPr>
        </p:nvSpPr>
        <p:spPr/>
        <p:txBody>
          <a:bodyPr/>
          <a:lstStyle/>
          <a:p>
            <a:fld id="{02519968-E601-4E20-91AE-4AA1A0A99F0B}" type="slidenum">
              <a:rPr lang="en-US" smtClean="0"/>
              <a:t>15</a:t>
            </a:fld>
            <a:endParaRPr lang="en-US"/>
          </a:p>
        </p:txBody>
      </p:sp>
    </p:spTree>
    <p:extLst>
      <p:ext uri="{BB962C8B-B14F-4D97-AF65-F5344CB8AC3E}">
        <p14:creationId xmlns:p14="http://schemas.microsoft.com/office/powerpoint/2010/main" val="4041012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771" y="0"/>
            <a:ext cx="3616325" cy="1524000"/>
          </a:xfrm>
        </p:spPr>
        <p:txBody>
          <a:bodyPr>
            <a:noAutofit/>
          </a:bodyPr>
          <a:lstStyle/>
          <a:p>
            <a:r>
              <a:rPr lang="en-US" sz="4000" b="1" dirty="0"/>
              <a:t>Looking for ways to save?</a:t>
            </a:r>
          </a:p>
        </p:txBody>
      </p:sp>
      <p:pic>
        <p:nvPicPr>
          <p:cNvPr id="10" name="Picture 9"/>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667000" y="3124200"/>
            <a:ext cx="3439886" cy="3505200"/>
          </a:xfrm>
          <a:prstGeom prst="rect">
            <a:avLst/>
          </a:prstGeom>
        </p:spPr>
      </p:pic>
      <p:pic>
        <p:nvPicPr>
          <p:cNvPr id="14" name="Picture 13"/>
          <p:cNvPicPr/>
          <p:nvPr/>
        </p:nvPicPr>
        <p:blipFill>
          <a:blip r:embed="rId5">
            <a:extLst>
              <a:ext uri="{BEBA8EAE-BF5A-486C-A8C5-ECC9F3942E4B}">
                <a14:imgProps xmlns:a14="http://schemas.microsoft.com/office/drawing/2010/main">
                  <a14:imgLayer r:embed="rId6">
                    <a14:imgEffect>
                      <a14:backgroundRemoval t="9836" b="89836" l="9825" r="100000"/>
                    </a14:imgEffect>
                  </a14:imgLayer>
                </a14:imgProps>
              </a:ext>
              <a:ext uri="{28A0092B-C50C-407E-A947-70E740481C1C}">
                <a14:useLocalDpi xmlns:a14="http://schemas.microsoft.com/office/drawing/2010/main" val="0"/>
              </a:ext>
            </a:extLst>
          </a:blip>
          <a:stretch>
            <a:fillRect/>
          </a:stretch>
        </p:blipFill>
        <p:spPr>
          <a:xfrm>
            <a:off x="5867400" y="3124200"/>
            <a:ext cx="2895600" cy="3352800"/>
          </a:xfrm>
          <a:prstGeom prst="rect">
            <a:avLst/>
          </a:prstGeom>
        </p:spPr>
      </p:pic>
      <p:pic>
        <p:nvPicPr>
          <p:cNvPr id="16" name="Picture 15"/>
          <p:cNvPicPr/>
          <p:nvPr/>
        </p:nvPicPr>
        <p:blipFill>
          <a:blip r:embed="rId7">
            <a:extLst>
              <a:ext uri="{BEBA8EAE-BF5A-486C-A8C5-ECC9F3942E4B}">
                <a14:imgProps xmlns:a14="http://schemas.microsoft.com/office/drawing/2010/main">
                  <a14:imgLayer r:embed="rId8">
                    <a14:imgEffect>
                      <a14:backgroundRemoval t="1128" b="94737" l="5091" r="100000"/>
                    </a14:imgEffect>
                  </a14:imgLayer>
                </a14:imgProps>
              </a:ext>
              <a:ext uri="{28A0092B-C50C-407E-A947-70E740481C1C}">
                <a14:useLocalDpi xmlns:a14="http://schemas.microsoft.com/office/drawing/2010/main" val="0"/>
              </a:ext>
            </a:extLst>
          </a:blip>
          <a:stretch>
            <a:fillRect/>
          </a:stretch>
        </p:blipFill>
        <p:spPr>
          <a:xfrm>
            <a:off x="0" y="3505200"/>
            <a:ext cx="2743200" cy="2762250"/>
          </a:xfrm>
          <a:prstGeom prst="rect">
            <a:avLst/>
          </a:prstGeom>
        </p:spPr>
      </p:pic>
      <p:sp>
        <p:nvSpPr>
          <p:cNvPr id="18" name="Curved Down Arrow 17"/>
          <p:cNvSpPr/>
          <p:nvPr/>
        </p:nvSpPr>
        <p:spPr>
          <a:xfrm>
            <a:off x="4419600" y="2209800"/>
            <a:ext cx="3418114" cy="1219200"/>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9" name="Curved Down Arrow 18"/>
          <p:cNvSpPr/>
          <p:nvPr/>
        </p:nvSpPr>
        <p:spPr>
          <a:xfrm flipH="1">
            <a:off x="1066800" y="2209800"/>
            <a:ext cx="3429000" cy="1219200"/>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3886200" y="533400"/>
            <a:ext cx="4876800" cy="830997"/>
          </a:xfrm>
          <a:prstGeom prst="rect">
            <a:avLst/>
          </a:prstGeom>
          <a:noFill/>
        </p:spPr>
        <p:txBody>
          <a:bodyPr wrap="square" rtlCol="0">
            <a:spAutoFit/>
          </a:bodyPr>
          <a:lstStyle/>
          <a:p>
            <a:r>
              <a:rPr lang="en-US" sz="2400" i="1" dirty="0"/>
              <a:t>Split your deposit into a savings or investment account each pay period. </a:t>
            </a:r>
          </a:p>
        </p:txBody>
      </p:sp>
      <p:sp>
        <p:nvSpPr>
          <p:cNvPr id="2" name="Slide Number Placeholder 1"/>
          <p:cNvSpPr>
            <a:spLocks noGrp="1"/>
          </p:cNvSpPr>
          <p:nvPr>
            <p:ph type="sldNum" sz="quarter" idx="12"/>
          </p:nvPr>
        </p:nvSpPr>
        <p:spPr/>
        <p:txBody>
          <a:bodyPr/>
          <a:lstStyle/>
          <a:p>
            <a:fld id="{02519968-E601-4E20-91AE-4AA1A0A99F0B}" type="slidenum">
              <a:rPr lang="en-US" smtClean="0"/>
              <a:t>16</a:t>
            </a:fld>
            <a:endParaRPr lang="en-US"/>
          </a:p>
        </p:txBody>
      </p:sp>
    </p:spTree>
    <p:extLst>
      <p:ext uri="{BB962C8B-B14F-4D97-AF65-F5344CB8AC3E}">
        <p14:creationId xmlns:p14="http://schemas.microsoft.com/office/powerpoint/2010/main" val="15832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Payment via ach</a:t>
            </a:r>
          </a:p>
        </p:txBody>
      </p:sp>
      <p:sp>
        <p:nvSpPr>
          <p:cNvPr id="3" name="Text Placeholder 2"/>
          <p:cNvSpPr>
            <a:spLocks noGrp="1"/>
          </p:cNvSpPr>
          <p:nvPr>
            <p:ph type="body" idx="1"/>
          </p:nvPr>
        </p:nvSpPr>
        <p:spPr/>
        <p:txBody>
          <a:bodyPr/>
          <a:lstStyle/>
          <a:p>
            <a:r>
              <a:rPr lang="en-US" dirty="0"/>
              <a:t>Give Money</a:t>
            </a:r>
          </a:p>
        </p:txBody>
      </p:sp>
      <p:sp>
        <p:nvSpPr>
          <p:cNvPr id="4" name="Slide Number Placeholder 3"/>
          <p:cNvSpPr>
            <a:spLocks noGrp="1"/>
          </p:cNvSpPr>
          <p:nvPr>
            <p:ph type="sldNum" sz="quarter" idx="12"/>
          </p:nvPr>
        </p:nvSpPr>
        <p:spPr/>
        <p:txBody>
          <a:bodyPr/>
          <a:lstStyle/>
          <a:p>
            <a:fld id="{02519968-E601-4E20-91AE-4AA1A0A99F0B}" type="slidenum">
              <a:rPr lang="en-US" smtClean="0"/>
              <a:t>17</a:t>
            </a:fld>
            <a:endParaRPr lang="en-US"/>
          </a:p>
        </p:txBody>
      </p:sp>
    </p:spTree>
    <p:extLst>
      <p:ext uri="{BB962C8B-B14F-4D97-AF65-F5344CB8AC3E}">
        <p14:creationId xmlns:p14="http://schemas.microsoft.com/office/powerpoint/2010/main" val="363192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body" sz="half" idx="2"/>
          </p:nvPr>
        </p:nvSpPr>
        <p:spPr>
          <a:xfrm>
            <a:off x="3733800" y="228600"/>
            <a:ext cx="5257800" cy="6324600"/>
          </a:xfrm>
        </p:spPr>
        <p:txBody>
          <a:bodyPr>
            <a:noAutofit/>
          </a:bodyPr>
          <a:lstStyle/>
          <a:p>
            <a:r>
              <a:rPr lang="en-US" sz="2800" b="1" dirty="0"/>
              <a:t>Uses of Direct Payment:</a:t>
            </a:r>
          </a:p>
          <a:p>
            <a:pPr marL="457200" indent="-457200">
              <a:buFont typeface="Arial"/>
              <a:buChar char="•"/>
            </a:pPr>
            <a:r>
              <a:rPr lang="en-US" sz="2800" dirty="0"/>
              <a:t>Pay your bills or tuition</a:t>
            </a:r>
          </a:p>
          <a:p>
            <a:pPr marL="457200" indent="-457200">
              <a:buFont typeface="Arial"/>
              <a:buChar char="•"/>
            </a:pPr>
            <a:r>
              <a:rPr lang="en-US" sz="2800" dirty="0"/>
              <a:t>Donate to your favorite charity</a:t>
            </a:r>
          </a:p>
          <a:p>
            <a:pPr marL="457200" indent="-457200">
              <a:buFont typeface="Arial"/>
              <a:buChar char="•"/>
            </a:pPr>
            <a:r>
              <a:rPr lang="en-US" sz="2800" dirty="0"/>
              <a:t>Make a purchase </a:t>
            </a:r>
          </a:p>
          <a:p>
            <a:pPr marL="457200" indent="-457200">
              <a:buFont typeface="Arial"/>
              <a:buChar char="•"/>
            </a:pPr>
            <a:r>
              <a:rPr lang="en-US" sz="2800" dirty="0"/>
              <a:t>Send money to a friend or family member </a:t>
            </a:r>
          </a:p>
          <a:p>
            <a:endParaRPr lang="en-US" sz="2800" b="1" i="0" dirty="0"/>
          </a:p>
          <a:p>
            <a:r>
              <a:rPr lang="en-US" sz="2800" b="1" i="0" dirty="0"/>
              <a:t>Benefits of Direct Payment:</a:t>
            </a:r>
          </a:p>
          <a:p>
            <a:pPr marL="457200" indent="-457200">
              <a:buFont typeface="Arial"/>
              <a:buChar char="•"/>
            </a:pPr>
            <a:r>
              <a:rPr lang="en-US" sz="2800" dirty="0"/>
              <a:t>Convenient </a:t>
            </a:r>
          </a:p>
          <a:p>
            <a:pPr marL="457200" indent="-457200">
              <a:buFont typeface="Arial"/>
              <a:buChar char="•"/>
            </a:pPr>
            <a:r>
              <a:rPr lang="en-US" sz="2800" dirty="0"/>
              <a:t>Versatile</a:t>
            </a:r>
          </a:p>
          <a:p>
            <a:pPr marL="457200" indent="-457200">
              <a:buFont typeface="Arial"/>
              <a:buChar char="•"/>
            </a:pPr>
            <a:r>
              <a:rPr lang="en-US" sz="2800" dirty="0"/>
              <a:t>Save time and hassle of writing paper checks</a:t>
            </a:r>
          </a:p>
        </p:txBody>
      </p:sp>
      <p:pic>
        <p:nvPicPr>
          <p:cNvPr id="5" name="Picture 4"/>
          <p:cNvPicPr>
            <a:picLocks noChangeAspect="1"/>
          </p:cNvPicPr>
          <p:nvPr/>
        </p:nvPicPr>
        <p:blipFill>
          <a:blip r:embed="rId3"/>
          <a:stretch>
            <a:fillRect/>
          </a:stretch>
        </p:blipFill>
        <p:spPr>
          <a:xfrm>
            <a:off x="152400" y="3352800"/>
            <a:ext cx="3505200" cy="2411295"/>
          </a:xfrm>
          <a:prstGeom prst="rect">
            <a:avLst/>
          </a:prstGeom>
        </p:spPr>
      </p:pic>
      <p:pic>
        <p:nvPicPr>
          <p:cNvPr id="6" name="Picture 5" descr="Direct-Payment-color-T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28600"/>
            <a:ext cx="3005592" cy="2057400"/>
          </a:xfrm>
          <a:prstGeom prst="rect">
            <a:avLst/>
          </a:prstGeom>
        </p:spPr>
      </p:pic>
      <p:sp>
        <p:nvSpPr>
          <p:cNvPr id="2" name="Slide Number Placeholder 1"/>
          <p:cNvSpPr>
            <a:spLocks noGrp="1"/>
          </p:cNvSpPr>
          <p:nvPr>
            <p:ph type="sldNum" sz="quarter" idx="12"/>
          </p:nvPr>
        </p:nvSpPr>
        <p:spPr/>
        <p:txBody>
          <a:bodyPr/>
          <a:lstStyle/>
          <a:p>
            <a:fld id="{02519968-E601-4E20-91AE-4AA1A0A99F0B}" type="slidenum">
              <a:rPr lang="en-US" smtClean="0"/>
              <a:t>18</a:t>
            </a:fld>
            <a:endParaRPr lang="en-US"/>
          </a:p>
        </p:txBody>
      </p:sp>
    </p:spTree>
    <p:extLst>
      <p:ext uri="{BB962C8B-B14F-4D97-AF65-F5344CB8AC3E}">
        <p14:creationId xmlns:p14="http://schemas.microsoft.com/office/powerpoint/2010/main" val="201190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0" y="1752600"/>
            <a:ext cx="5916168" cy="3886200"/>
          </a:xfrm>
        </p:spPr>
        <p:txBody>
          <a:bodyPr>
            <a:noAutofit/>
          </a:bodyPr>
          <a:lstStyle/>
          <a:p>
            <a:r>
              <a:rPr lang="en-US" sz="2400" dirty="0"/>
              <a:t>Easy to set up and use</a:t>
            </a:r>
          </a:p>
          <a:p>
            <a:r>
              <a:rPr lang="en-US" sz="2400" dirty="0"/>
              <a:t>You are  in control of paying your bills</a:t>
            </a:r>
          </a:p>
          <a:p>
            <a:r>
              <a:rPr lang="en-US" sz="2400" dirty="0"/>
              <a:t>Helps you avoid late or missed payments</a:t>
            </a:r>
          </a:p>
          <a:p>
            <a:r>
              <a:rPr lang="en-US" sz="2400" dirty="0"/>
              <a:t>Works even if you’re away from home</a:t>
            </a:r>
          </a:p>
          <a:p>
            <a:r>
              <a:rPr lang="en-US" sz="2400" dirty="0"/>
              <a:t>Eliminates the  risk of lost or stolen checks</a:t>
            </a:r>
          </a:p>
          <a:p>
            <a:r>
              <a:rPr lang="en-US" sz="2400" dirty="0"/>
              <a:t>Transfers funds safely, securely and directly from your accounts</a:t>
            </a:r>
          </a:p>
          <a:p>
            <a:r>
              <a:rPr lang="en-US" sz="2400" dirty="0"/>
              <a:t>Protects the environment</a:t>
            </a:r>
          </a:p>
        </p:txBody>
      </p:sp>
      <p:pic>
        <p:nvPicPr>
          <p:cNvPr id="4" name="Picture 3"/>
          <p:cNvPicPr>
            <a:picLocks noChangeAspect="1"/>
          </p:cNvPicPr>
          <p:nvPr/>
        </p:nvPicPr>
        <p:blipFill>
          <a:blip r:embed="rId3"/>
          <a:stretch>
            <a:fillRect/>
          </a:stretch>
        </p:blipFill>
        <p:spPr>
          <a:xfrm>
            <a:off x="533400" y="1905000"/>
            <a:ext cx="2286000" cy="3302000"/>
          </a:xfrm>
          <a:prstGeom prst="rect">
            <a:avLst/>
          </a:prstGeom>
        </p:spPr>
      </p:pic>
      <p:sp>
        <p:nvSpPr>
          <p:cNvPr id="5" name="Title 4"/>
          <p:cNvSpPr>
            <a:spLocks noGrp="1"/>
          </p:cNvSpPr>
          <p:nvPr>
            <p:ph type="title"/>
          </p:nvPr>
        </p:nvSpPr>
        <p:spPr/>
        <p:txBody>
          <a:bodyPr/>
          <a:lstStyle/>
          <a:p>
            <a:r>
              <a:rPr lang="en-US" dirty="0"/>
              <a:t>Benefits of Direct Payment</a:t>
            </a:r>
          </a:p>
        </p:txBody>
      </p:sp>
      <p:sp>
        <p:nvSpPr>
          <p:cNvPr id="3" name="Slide Number Placeholder 2"/>
          <p:cNvSpPr>
            <a:spLocks noGrp="1"/>
          </p:cNvSpPr>
          <p:nvPr>
            <p:ph type="sldNum" sz="quarter" idx="12"/>
          </p:nvPr>
        </p:nvSpPr>
        <p:spPr/>
        <p:txBody>
          <a:bodyPr/>
          <a:lstStyle/>
          <a:p>
            <a:fld id="{02519968-E601-4E20-91AE-4AA1A0A99F0B}" type="slidenum">
              <a:rPr lang="en-US" smtClean="0"/>
              <a:t>19</a:t>
            </a:fld>
            <a:endParaRPr lang="en-US"/>
          </a:p>
        </p:txBody>
      </p:sp>
    </p:spTree>
    <p:extLst>
      <p:ext uri="{BB962C8B-B14F-4D97-AF65-F5344CB8AC3E}">
        <p14:creationId xmlns:p14="http://schemas.microsoft.com/office/powerpoint/2010/main" val="272963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524" y="2895600"/>
            <a:ext cx="6096000" cy="1295400"/>
          </a:xfrm>
        </p:spPr>
        <p:txBody>
          <a:bodyPr/>
          <a:lstStyle/>
          <a:p>
            <a:pPr algn="l"/>
            <a:r>
              <a:rPr lang="en-US" dirty="0">
                <a:solidFill>
                  <a:schemeClr val="tx1"/>
                </a:solidFill>
                <a:effectLst/>
              </a:rPr>
              <a:t>Disclaimer</a:t>
            </a:r>
          </a:p>
        </p:txBody>
      </p:sp>
      <p:sp>
        <p:nvSpPr>
          <p:cNvPr id="3" name="Text Placeholder 2"/>
          <p:cNvSpPr>
            <a:spLocks noGrp="1"/>
          </p:cNvSpPr>
          <p:nvPr>
            <p:ph type="body" idx="1"/>
          </p:nvPr>
        </p:nvSpPr>
        <p:spPr>
          <a:xfrm>
            <a:off x="457200" y="3886200"/>
            <a:ext cx="8315476" cy="2438400"/>
          </a:xfrm>
          <a:noFill/>
        </p:spPr>
        <p:txBody>
          <a:bodyPr>
            <a:normAutofit/>
          </a:bodyPr>
          <a:lstStyle/>
          <a:p>
            <a:pPr algn="just">
              <a:lnSpc>
                <a:spcPct val="120000"/>
              </a:lnSpc>
              <a:spcBef>
                <a:spcPts val="0"/>
              </a:spcBef>
              <a:spcAft>
                <a:spcPts val="0"/>
              </a:spcAft>
            </a:pPr>
            <a:r>
              <a:rPr lang="en-US" dirty="0">
                <a:solidFill>
                  <a:schemeClr val="tx1"/>
                </a:solidFill>
              </a:rPr>
              <a:t>Copyright 2013 REGIONAL PAYMENTS ASSOCIATIONS. All rights reserved.</a:t>
            </a:r>
          </a:p>
          <a:p>
            <a:pPr algn="just">
              <a:lnSpc>
                <a:spcPct val="120000"/>
              </a:lnSpc>
              <a:spcBef>
                <a:spcPts val="0"/>
              </a:spcBef>
              <a:spcAft>
                <a:spcPts val="0"/>
              </a:spcAft>
            </a:pPr>
            <a:r>
              <a:rPr lang="en-US" dirty="0">
                <a:solidFill>
                  <a:schemeClr val="tx1"/>
                </a:solidFill>
              </a:rPr>
              <a:t>This material is derived from collaborative work product developed by NACHA ─ The Electronic Payments Association and its member Regional Payments Associations. This material is not intended to provide any warranties or legal advice, and is intended for educational purposes only. NACHA owns the copyright for the </a:t>
            </a:r>
            <a:r>
              <a:rPr lang="en-US" i="1" dirty="0">
                <a:solidFill>
                  <a:schemeClr val="tx1"/>
                </a:solidFill>
              </a:rPr>
              <a:t>NACHA Operating Rules &amp; Guidelines</a:t>
            </a:r>
            <a:r>
              <a:rPr lang="en-US" dirty="0">
                <a:solidFill>
                  <a:schemeClr val="tx1"/>
                </a:solidFill>
              </a:rPr>
              <a:t>.  </a:t>
            </a:r>
          </a:p>
          <a:p>
            <a:pPr>
              <a:lnSpc>
                <a:spcPct val="120000"/>
              </a:lnSpc>
              <a:spcBef>
                <a:spcPts val="0"/>
              </a:spcBef>
              <a:spcAft>
                <a:spcPts val="0"/>
              </a:spcAft>
            </a:pPr>
            <a:endParaRPr lang="en-US" dirty="0">
              <a:solidFill>
                <a:schemeClr val="tx1"/>
              </a:solidFill>
            </a:endParaRPr>
          </a:p>
        </p:txBody>
      </p:sp>
      <p:pic>
        <p:nvPicPr>
          <p:cNvPr id="4" name="Picture 3" descr="RPA_S_Logo_Color.jpg"/>
          <p:cNvPicPr>
            <a:picLocks noChangeAspect="1"/>
          </p:cNvPicPr>
          <p:nvPr/>
        </p:nvPicPr>
        <p:blipFill>
          <a:blip r:embed="rId3" cstate="print"/>
          <a:stretch>
            <a:fillRect/>
          </a:stretch>
        </p:blipFill>
        <p:spPr>
          <a:xfrm>
            <a:off x="4495800" y="762000"/>
            <a:ext cx="3998518" cy="2389785"/>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B9F24B88-4A60-48F8-9849-57E0C00EB031}" type="slidenum">
              <a:rPr lang="en-US" smtClean="0"/>
              <a:pPr/>
              <a:t>2</a:t>
            </a:fld>
            <a:endParaRPr lang="en-US" dirty="0"/>
          </a:p>
        </p:txBody>
      </p:sp>
    </p:spTree>
    <p:extLst>
      <p:ext uri="{BB962C8B-B14F-4D97-AF65-F5344CB8AC3E}">
        <p14:creationId xmlns:p14="http://schemas.microsoft.com/office/powerpoint/2010/main" val="2553901429"/>
      </p:ext>
    </p:extLst>
  </p:cSld>
  <p:clrMapOvr>
    <a:masterClrMapping/>
  </p:clrMapOvr>
  <mc:AlternateContent xmlns:mc="http://schemas.openxmlformats.org/markup-compatibility/2006" xmlns:p14="http://schemas.microsoft.com/office/powerpoint/2010/main">
    <mc:Choice Requires="p14">
      <p:transition spd="med" p14:dur="700" advTm="4909">
        <p:fade/>
      </p:transition>
    </mc:Choice>
    <mc:Fallback xmlns="">
      <p:transition spd="med" advTm="4909">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382000" cy="5181600"/>
          </a:xfrm>
        </p:spPr>
        <p:txBody>
          <a:bodyPr>
            <a:normAutofit lnSpcReduction="10000"/>
          </a:bodyPr>
          <a:lstStyle/>
          <a:p>
            <a:r>
              <a:rPr lang="en-US" dirty="0">
                <a:solidFill>
                  <a:srgbClr val="000000"/>
                </a:solidFill>
              </a:rPr>
              <a:t>To Sign up for Direct Payment via ACH:</a:t>
            </a:r>
          </a:p>
          <a:p>
            <a:pPr lvl="1"/>
            <a:r>
              <a:rPr lang="en-US" dirty="0">
                <a:solidFill>
                  <a:srgbClr val="000000"/>
                </a:solidFill>
              </a:rPr>
              <a:t>Check your regular bills or statements for instructions</a:t>
            </a:r>
          </a:p>
          <a:p>
            <a:pPr lvl="1"/>
            <a:r>
              <a:rPr lang="en-US" dirty="0">
                <a:solidFill>
                  <a:srgbClr val="000000"/>
                </a:solidFill>
              </a:rPr>
              <a:t>Look at the websites of the companies you pay for an online form</a:t>
            </a:r>
          </a:p>
          <a:p>
            <a:pPr lvl="1"/>
            <a:r>
              <a:rPr lang="en-US" dirty="0">
                <a:solidFill>
                  <a:srgbClr val="000000"/>
                </a:solidFill>
              </a:rPr>
              <a:t>Use your bank or credit union’s online bill payment service</a:t>
            </a:r>
          </a:p>
          <a:p>
            <a:pPr lvl="1"/>
            <a:r>
              <a:rPr lang="en-US" dirty="0">
                <a:solidFill>
                  <a:srgbClr val="000000"/>
                </a:solidFill>
              </a:rPr>
              <a:t>Have a voided check for your checking account or a document from your bank or credit union that verifies your account number and the institution’s routing transit number </a:t>
            </a:r>
          </a:p>
        </p:txBody>
      </p:sp>
      <p:sp>
        <p:nvSpPr>
          <p:cNvPr id="5" name="Title 4"/>
          <p:cNvSpPr>
            <a:spLocks noGrp="1"/>
          </p:cNvSpPr>
          <p:nvPr>
            <p:ph type="title"/>
          </p:nvPr>
        </p:nvSpPr>
        <p:spPr/>
        <p:txBody>
          <a:bodyPr/>
          <a:lstStyle/>
          <a:p>
            <a:r>
              <a:rPr lang="en-US" dirty="0">
                <a:solidFill>
                  <a:srgbClr val="000000"/>
                </a:solidFill>
              </a:rPr>
              <a:t>Easy to Set Up</a:t>
            </a:r>
          </a:p>
        </p:txBody>
      </p:sp>
      <p:sp>
        <p:nvSpPr>
          <p:cNvPr id="3" name="Slide Number Placeholder 2"/>
          <p:cNvSpPr>
            <a:spLocks noGrp="1"/>
          </p:cNvSpPr>
          <p:nvPr>
            <p:ph type="sldNum" sz="quarter" idx="12"/>
          </p:nvPr>
        </p:nvSpPr>
        <p:spPr/>
        <p:txBody>
          <a:bodyPr/>
          <a:lstStyle/>
          <a:p>
            <a:fld id="{02519968-E601-4E20-91AE-4AA1A0A99F0B}" type="slidenum">
              <a:rPr lang="en-US" smtClean="0"/>
              <a:t>20</a:t>
            </a:fld>
            <a:endParaRPr lang="en-US"/>
          </a:p>
        </p:txBody>
      </p:sp>
    </p:spTree>
    <p:extLst>
      <p:ext uri="{BB962C8B-B14F-4D97-AF65-F5344CB8AC3E}">
        <p14:creationId xmlns:p14="http://schemas.microsoft.com/office/powerpoint/2010/main" val="4002314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800" cy="3810000"/>
          </a:xfrm>
        </p:spPr>
        <p:txBody>
          <a:bodyPr>
            <a:noAutofit/>
          </a:bodyPr>
          <a:lstStyle/>
          <a:p>
            <a:pPr lvl="0"/>
            <a:r>
              <a:rPr lang="en-US" sz="2800" dirty="0"/>
              <a:t>Bills will be paid automatically on the specified date</a:t>
            </a:r>
          </a:p>
          <a:p>
            <a:pPr lvl="1"/>
            <a:r>
              <a:rPr lang="en-US" sz="2400" dirty="0"/>
              <a:t>it can be a single or recurring payment (monthly)</a:t>
            </a:r>
          </a:p>
          <a:p>
            <a:pPr lvl="0"/>
            <a:r>
              <a:rPr lang="en-US" sz="2800" dirty="0"/>
              <a:t>Or you can authorize a one time payment as needed</a:t>
            </a:r>
          </a:p>
          <a:p>
            <a:pPr lvl="0"/>
            <a:r>
              <a:rPr lang="en-US" sz="2800" dirty="0"/>
              <a:t>Monitor your checking account</a:t>
            </a:r>
          </a:p>
        </p:txBody>
      </p:sp>
      <p:sp>
        <p:nvSpPr>
          <p:cNvPr id="4" name="Title 3"/>
          <p:cNvSpPr>
            <a:spLocks noGrp="1"/>
          </p:cNvSpPr>
          <p:nvPr>
            <p:ph type="title"/>
          </p:nvPr>
        </p:nvSpPr>
        <p:spPr/>
        <p:txBody>
          <a:bodyPr/>
          <a:lstStyle/>
          <a:p>
            <a:r>
              <a:rPr lang="en-US" dirty="0"/>
              <a:t>Automatic Bill Payment</a:t>
            </a:r>
          </a:p>
        </p:txBody>
      </p:sp>
      <p:pic>
        <p:nvPicPr>
          <p:cNvPr id="7" name="Picture 6"/>
          <p:cNvPicPr>
            <a:picLocks noChangeAspect="1"/>
          </p:cNvPicPr>
          <p:nvPr/>
        </p:nvPicPr>
        <p:blipFill>
          <a:blip r:embed="rId3"/>
          <a:stretch>
            <a:fillRect/>
          </a:stretch>
        </p:blipFill>
        <p:spPr>
          <a:xfrm>
            <a:off x="2819400" y="4038600"/>
            <a:ext cx="3810000" cy="251460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fld id="{02519968-E601-4E20-91AE-4AA1A0A99F0B}" type="slidenum">
              <a:rPr lang="en-US" smtClean="0"/>
              <a:t>21</a:t>
            </a:fld>
            <a:endParaRPr lang="en-US"/>
          </a:p>
        </p:txBody>
      </p:sp>
    </p:spTree>
    <p:extLst>
      <p:ext uri="{BB962C8B-B14F-4D97-AF65-F5344CB8AC3E}">
        <p14:creationId xmlns:p14="http://schemas.microsoft.com/office/powerpoint/2010/main" val="3386525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519968-E601-4E20-91AE-4AA1A0A99F0B}" type="slidenum">
              <a:rPr lang="en-US" smtClean="0"/>
              <a:t>22</a:t>
            </a:fld>
            <a:endParaRPr lang="en-US"/>
          </a:p>
        </p:txBody>
      </p:sp>
      <p:pic>
        <p:nvPicPr>
          <p:cNvPr id="6" name="Picture 5"/>
          <p:cNvPicPr>
            <a:picLocks noChangeAspect="1"/>
          </p:cNvPicPr>
          <p:nvPr/>
        </p:nvPicPr>
        <p:blipFill>
          <a:blip r:embed="rId3"/>
          <a:stretch>
            <a:fillRect/>
          </a:stretch>
        </p:blipFill>
        <p:spPr>
          <a:xfrm>
            <a:off x="4800600" y="-152400"/>
            <a:ext cx="4150895" cy="6858000"/>
          </a:xfrm>
          <a:prstGeom prst="rect">
            <a:avLst/>
          </a:prstGeom>
        </p:spPr>
      </p:pic>
      <p:sp>
        <p:nvSpPr>
          <p:cNvPr id="4" name="Title 3"/>
          <p:cNvSpPr>
            <a:spLocks noGrp="1"/>
          </p:cNvSpPr>
          <p:nvPr>
            <p:ph type="title"/>
          </p:nvPr>
        </p:nvSpPr>
        <p:spPr/>
        <p:txBody>
          <a:bodyPr>
            <a:normAutofit/>
          </a:bodyPr>
          <a:lstStyle/>
          <a:p>
            <a:r>
              <a:rPr lang="en-US" dirty="0">
                <a:solidFill>
                  <a:srgbClr val="000000"/>
                </a:solidFill>
              </a:rPr>
              <a:t>Electronic Payments are Safe</a:t>
            </a:r>
          </a:p>
        </p:txBody>
      </p:sp>
      <p:sp>
        <p:nvSpPr>
          <p:cNvPr id="2" name="Content Placeholder 1"/>
          <p:cNvSpPr>
            <a:spLocks noGrp="1"/>
          </p:cNvSpPr>
          <p:nvPr>
            <p:ph idx="1"/>
          </p:nvPr>
        </p:nvSpPr>
        <p:spPr>
          <a:xfrm>
            <a:off x="381000" y="1524000"/>
            <a:ext cx="7162800" cy="2286000"/>
          </a:xfrm>
        </p:spPr>
        <p:txBody>
          <a:bodyPr>
            <a:normAutofit/>
          </a:bodyPr>
          <a:lstStyle/>
          <a:p>
            <a:r>
              <a:rPr lang="en-US" dirty="0">
                <a:solidFill>
                  <a:srgbClr val="000000"/>
                </a:solidFill>
              </a:rPr>
              <a:t>Federal laws protect you. </a:t>
            </a:r>
          </a:p>
          <a:p>
            <a:r>
              <a:rPr lang="en-US" dirty="0">
                <a:solidFill>
                  <a:srgbClr val="000000"/>
                </a:solidFill>
              </a:rPr>
              <a:t>You are in control of the payment. </a:t>
            </a:r>
          </a:p>
        </p:txBody>
      </p:sp>
      <p:pic>
        <p:nvPicPr>
          <p:cNvPr id="8" name="Picture 7"/>
          <p:cNvPicPr>
            <a:picLocks noChangeAspect="1"/>
          </p:cNvPicPr>
          <p:nvPr/>
        </p:nvPicPr>
        <p:blipFill>
          <a:blip r:embed="rId4"/>
          <a:stretch>
            <a:fillRect/>
          </a:stretch>
        </p:blipFill>
        <p:spPr>
          <a:xfrm>
            <a:off x="838200" y="3352800"/>
            <a:ext cx="3365500" cy="2931978"/>
          </a:xfrm>
          <a:prstGeom prst="rect">
            <a:avLst/>
          </a:prstGeom>
        </p:spPr>
      </p:pic>
    </p:spTree>
    <p:extLst>
      <p:ext uri="{BB962C8B-B14F-4D97-AF65-F5344CB8AC3E}">
        <p14:creationId xmlns:p14="http://schemas.microsoft.com/office/powerpoint/2010/main" val="2469484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067800" cy="1143000"/>
          </a:xfrm>
        </p:spPr>
        <p:txBody>
          <a:bodyPr>
            <a:normAutofit fontScale="90000"/>
          </a:bodyPr>
          <a:lstStyle/>
          <a:p>
            <a:r>
              <a:rPr lang="en-US" dirty="0">
                <a:solidFill>
                  <a:srgbClr val="000000"/>
                </a:solidFill>
              </a:rPr>
              <a:t>Use Good Practices for </a:t>
            </a:r>
            <a:br>
              <a:rPr lang="en-US" dirty="0">
                <a:solidFill>
                  <a:srgbClr val="000000"/>
                </a:solidFill>
              </a:rPr>
            </a:br>
            <a:r>
              <a:rPr lang="en-US" dirty="0">
                <a:solidFill>
                  <a:srgbClr val="000000"/>
                </a:solidFill>
              </a:rPr>
              <a:t>Electronic Payments</a:t>
            </a:r>
          </a:p>
        </p:txBody>
      </p:sp>
      <p:sp>
        <p:nvSpPr>
          <p:cNvPr id="3" name="Content Placeholder 2"/>
          <p:cNvSpPr>
            <a:spLocks noGrp="1"/>
          </p:cNvSpPr>
          <p:nvPr>
            <p:ph idx="1"/>
          </p:nvPr>
        </p:nvSpPr>
        <p:spPr>
          <a:xfrm>
            <a:off x="3048000" y="1676400"/>
            <a:ext cx="5943600" cy="4876800"/>
          </a:xfrm>
        </p:spPr>
        <p:txBody>
          <a:bodyPr>
            <a:normAutofit fontScale="92500"/>
          </a:bodyPr>
          <a:lstStyle/>
          <a:p>
            <a:r>
              <a:rPr lang="en-US" dirty="0">
                <a:solidFill>
                  <a:srgbClr val="000000"/>
                </a:solidFill>
              </a:rPr>
              <a:t>Don’t use unsecure Internet connections or public terminals to make payments</a:t>
            </a:r>
          </a:p>
          <a:p>
            <a:r>
              <a:rPr lang="en-US" dirty="0"/>
              <a:t>Protect your computer and mobile phone with a login password</a:t>
            </a:r>
          </a:p>
          <a:p>
            <a:r>
              <a:rPr lang="en-US" dirty="0"/>
              <a:t>Do not save password information</a:t>
            </a:r>
          </a:p>
          <a:p>
            <a:r>
              <a:rPr lang="en-US" dirty="0"/>
              <a:t>Monitor your account daily and discuss questions with bank or credit union</a:t>
            </a:r>
          </a:p>
        </p:txBody>
      </p:sp>
      <p:pic>
        <p:nvPicPr>
          <p:cNvPr id="4" name="Picture 3"/>
          <p:cNvPicPr>
            <a:picLocks noChangeAspect="1"/>
          </p:cNvPicPr>
          <p:nvPr/>
        </p:nvPicPr>
        <p:blipFill>
          <a:blip r:embed="rId2"/>
          <a:stretch>
            <a:fillRect/>
          </a:stretch>
        </p:blipFill>
        <p:spPr>
          <a:xfrm>
            <a:off x="609600" y="1676400"/>
            <a:ext cx="2425700" cy="1614193"/>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762000" y="3505200"/>
            <a:ext cx="1959469" cy="2829180"/>
          </a:xfrm>
          <a:prstGeom prst="rect">
            <a:avLst/>
          </a:prstGeom>
        </p:spPr>
      </p:pic>
      <p:sp>
        <p:nvSpPr>
          <p:cNvPr id="6" name="Slide Number Placeholder 5"/>
          <p:cNvSpPr>
            <a:spLocks noGrp="1"/>
          </p:cNvSpPr>
          <p:nvPr>
            <p:ph type="sldNum" sz="quarter" idx="12"/>
          </p:nvPr>
        </p:nvSpPr>
        <p:spPr/>
        <p:txBody>
          <a:bodyPr/>
          <a:lstStyle/>
          <a:p>
            <a:fld id="{02519968-E601-4E20-91AE-4AA1A0A99F0B}" type="slidenum">
              <a:rPr lang="en-US" smtClean="0"/>
              <a:t>23</a:t>
            </a:fld>
            <a:endParaRPr lang="en-US"/>
          </a:p>
        </p:txBody>
      </p:sp>
    </p:spTree>
    <p:extLst>
      <p:ext uri="{BB962C8B-B14F-4D97-AF65-F5344CB8AC3E}">
        <p14:creationId xmlns:p14="http://schemas.microsoft.com/office/powerpoint/2010/main" val="2269791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idx="1"/>
          </p:nvPr>
        </p:nvSpPr>
        <p:spPr>
          <a:xfrm>
            <a:off x="381000" y="1600200"/>
            <a:ext cx="8305800" cy="4953000"/>
          </a:xfrm>
        </p:spPr>
        <p:txBody>
          <a:bodyPr>
            <a:normAutofit/>
          </a:bodyPr>
          <a:lstStyle/>
          <a:p>
            <a:r>
              <a:rPr lang="en-US" dirty="0">
                <a:hlinkClick r:id="rId2"/>
              </a:rPr>
              <a:t>www.electronicpayments.org</a:t>
            </a:r>
            <a:endParaRPr lang="en-US" dirty="0"/>
          </a:p>
          <a:p>
            <a:r>
              <a:rPr lang="en-US" dirty="0"/>
              <a:t>Contact your bank or credit union for further information</a:t>
            </a:r>
          </a:p>
          <a:p>
            <a:r>
              <a:rPr lang="en-US" dirty="0"/>
              <a:t>ACH is:</a:t>
            </a:r>
          </a:p>
          <a:p>
            <a:pPr lvl="1"/>
            <a:r>
              <a:rPr lang="en-US" dirty="0"/>
              <a:t>Convenient</a:t>
            </a:r>
          </a:p>
          <a:p>
            <a:pPr lvl="1"/>
            <a:r>
              <a:rPr lang="en-US" dirty="0"/>
              <a:t>Safe</a:t>
            </a:r>
          </a:p>
          <a:p>
            <a:pPr lvl="1"/>
            <a:r>
              <a:rPr lang="en-US" dirty="0"/>
              <a:t>Secure</a:t>
            </a:r>
          </a:p>
          <a:p>
            <a:pPr lvl="1"/>
            <a:r>
              <a:rPr lang="en-US" dirty="0"/>
              <a:t>Reliable</a:t>
            </a:r>
          </a:p>
          <a:p>
            <a:pPr lvl="1"/>
            <a:r>
              <a:rPr lang="en-US" dirty="0"/>
              <a:t>Available</a:t>
            </a:r>
          </a:p>
        </p:txBody>
      </p:sp>
      <p:pic>
        <p:nvPicPr>
          <p:cNvPr id="4" name="Picture 3" descr="Homepage.jpg"/>
          <p:cNvPicPr>
            <a:picLocks noChangeAspect="1"/>
          </p:cNvPicPr>
          <p:nvPr/>
        </p:nvPicPr>
        <p:blipFill rotWithShape="1">
          <a:blip r:embed="rId3">
            <a:extLst>
              <a:ext uri="{28A0092B-C50C-407E-A947-70E740481C1C}">
                <a14:useLocalDpi xmlns:a14="http://schemas.microsoft.com/office/drawing/2010/main" val="0"/>
              </a:ext>
            </a:extLst>
          </a:blip>
          <a:srcRect r="62489" b="84226"/>
          <a:stretch/>
        </p:blipFill>
        <p:spPr>
          <a:xfrm>
            <a:off x="3962400" y="3429000"/>
            <a:ext cx="4458161" cy="2209800"/>
          </a:xfrm>
          <a:prstGeom prst="rect">
            <a:avLst/>
          </a:prstGeom>
        </p:spPr>
      </p:pic>
      <p:sp>
        <p:nvSpPr>
          <p:cNvPr id="5" name="Slide Number Placeholder 4"/>
          <p:cNvSpPr>
            <a:spLocks noGrp="1"/>
          </p:cNvSpPr>
          <p:nvPr>
            <p:ph type="sldNum" sz="quarter" idx="12"/>
          </p:nvPr>
        </p:nvSpPr>
        <p:spPr/>
        <p:txBody>
          <a:bodyPr/>
          <a:lstStyle/>
          <a:p>
            <a:fld id="{02519968-E601-4E20-91AE-4AA1A0A99F0B}" type="slidenum">
              <a:rPr lang="en-US" smtClean="0"/>
              <a:t>24</a:t>
            </a:fld>
            <a:endParaRPr lang="en-US"/>
          </a:p>
        </p:txBody>
      </p:sp>
    </p:spTree>
    <p:extLst>
      <p:ext uri="{BB962C8B-B14F-4D97-AF65-F5344CB8AC3E}">
        <p14:creationId xmlns:p14="http://schemas.microsoft.com/office/powerpoint/2010/main" val="127541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457200"/>
            <a:ext cx="5410200" cy="1295400"/>
          </a:xfrm>
        </p:spPr>
        <p:txBody>
          <a:bodyPr>
            <a:normAutofit/>
          </a:bodyPr>
          <a:lstStyle/>
          <a:p>
            <a:pPr algn="l"/>
            <a:r>
              <a:rPr lang="en-US" sz="3200" b="1" dirty="0">
                <a:latin typeface="+mn-lt"/>
              </a:rPr>
              <a:t>You are a consumer…</a:t>
            </a:r>
          </a:p>
        </p:txBody>
      </p:sp>
      <p:sp>
        <p:nvSpPr>
          <p:cNvPr id="2" name="Content Placeholder 1"/>
          <p:cNvSpPr>
            <a:spLocks noGrp="1"/>
          </p:cNvSpPr>
          <p:nvPr>
            <p:ph idx="1"/>
          </p:nvPr>
        </p:nvSpPr>
        <p:spPr>
          <a:xfrm>
            <a:off x="2743200" y="2590800"/>
            <a:ext cx="5943600" cy="3886200"/>
          </a:xfrm>
        </p:spPr>
        <p:txBody>
          <a:bodyPr>
            <a:noAutofit/>
          </a:bodyPr>
          <a:lstStyle/>
          <a:p>
            <a:pPr marL="514350" indent="-514350">
              <a:buFont typeface="+mj-lt"/>
              <a:buAutoNum type="arabicPeriod"/>
            </a:pPr>
            <a:r>
              <a:rPr lang="en-US" sz="2800" b="1" dirty="0"/>
              <a:t>Receive money</a:t>
            </a:r>
            <a:r>
              <a:rPr lang="en-US" sz="2800" dirty="0"/>
              <a:t> into your bank or credit union account (via deposit or credit)</a:t>
            </a:r>
          </a:p>
          <a:p>
            <a:pPr marL="0" indent="0">
              <a:buNone/>
            </a:pPr>
            <a:endParaRPr lang="en-US" sz="2800" dirty="0"/>
          </a:p>
          <a:p>
            <a:pPr marL="514350" indent="-514350">
              <a:buFont typeface="+mj-lt"/>
              <a:buAutoNum type="arabicPeriod"/>
            </a:pPr>
            <a:r>
              <a:rPr lang="en-US" sz="2800" b="1" dirty="0"/>
              <a:t>Send money </a:t>
            </a:r>
            <a:r>
              <a:rPr lang="en-US" sz="2800" dirty="0"/>
              <a:t>from your account to a person or company (via payment or debit to your account)</a:t>
            </a:r>
          </a:p>
        </p:txBody>
      </p:sp>
      <p:pic>
        <p:nvPicPr>
          <p:cNvPr id="4" name="Picture 3"/>
          <p:cNvPicPr>
            <a:picLocks noChangeAspect="1"/>
          </p:cNvPicPr>
          <p:nvPr/>
        </p:nvPicPr>
        <p:blipFill>
          <a:blip r:embed="rId3"/>
          <a:stretch>
            <a:fillRect/>
          </a:stretch>
        </p:blipFill>
        <p:spPr>
          <a:xfrm>
            <a:off x="685800" y="533400"/>
            <a:ext cx="1930400" cy="3429000"/>
          </a:xfrm>
          <a:prstGeom prst="rect">
            <a:avLst/>
          </a:prstGeom>
        </p:spPr>
      </p:pic>
      <p:sp>
        <p:nvSpPr>
          <p:cNvPr id="5" name="Slide Number Placeholder 4"/>
          <p:cNvSpPr>
            <a:spLocks noGrp="1"/>
          </p:cNvSpPr>
          <p:nvPr>
            <p:ph type="sldNum" sz="quarter" idx="12"/>
          </p:nvPr>
        </p:nvSpPr>
        <p:spPr/>
        <p:txBody>
          <a:bodyPr/>
          <a:lstStyle/>
          <a:p>
            <a:fld id="{02519968-E601-4E20-91AE-4AA1A0A99F0B}" type="slidenum">
              <a:rPr lang="en-US" smtClean="0"/>
              <a:t>3</a:t>
            </a:fld>
            <a:endParaRPr lang="en-US"/>
          </a:p>
        </p:txBody>
      </p:sp>
    </p:spTree>
    <p:extLst>
      <p:ext uri="{BB962C8B-B14F-4D97-AF65-F5344CB8AC3E}">
        <p14:creationId xmlns:p14="http://schemas.microsoft.com/office/powerpoint/2010/main" val="209917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990600"/>
          </a:xfrm>
        </p:spPr>
        <p:txBody>
          <a:bodyPr>
            <a:normAutofit/>
          </a:bodyPr>
          <a:lstStyle/>
          <a:p>
            <a:r>
              <a:rPr lang="en-US" sz="2800" b="1" dirty="0"/>
              <a:t>Why Move Money Using a Bank or Credit Union?</a:t>
            </a:r>
          </a:p>
        </p:txBody>
      </p:sp>
      <p:sp>
        <p:nvSpPr>
          <p:cNvPr id="2" name="Content Placeholder 1"/>
          <p:cNvSpPr>
            <a:spLocks noGrp="1"/>
          </p:cNvSpPr>
          <p:nvPr>
            <p:ph idx="1"/>
          </p:nvPr>
        </p:nvSpPr>
        <p:spPr>
          <a:xfrm>
            <a:off x="3505200" y="1600200"/>
            <a:ext cx="5334000" cy="4800600"/>
          </a:xfrm>
        </p:spPr>
        <p:txBody>
          <a:bodyPr>
            <a:normAutofit/>
          </a:bodyPr>
          <a:lstStyle/>
          <a:p>
            <a:r>
              <a:rPr lang="en-US" dirty="0"/>
              <a:t>Your money is safe with Federal Deposit Insurance and federal laws. </a:t>
            </a:r>
          </a:p>
          <a:p>
            <a:r>
              <a:rPr lang="en-US" dirty="0"/>
              <a:t>Banks and credit unions must provide consumer protections by law.</a:t>
            </a:r>
          </a:p>
          <a:p>
            <a:pPr marL="0" indent="0">
              <a:buNone/>
            </a:pPr>
            <a:r>
              <a:rPr lang="en-US" dirty="0">
                <a:solidFill>
                  <a:srgbClr val="FF0000"/>
                </a:solidFill>
              </a:rPr>
              <a:t> </a:t>
            </a:r>
          </a:p>
        </p:txBody>
      </p:sp>
      <p:sp>
        <p:nvSpPr>
          <p:cNvPr id="4" name="Slide Number Placeholder 3"/>
          <p:cNvSpPr>
            <a:spLocks noGrp="1"/>
          </p:cNvSpPr>
          <p:nvPr>
            <p:ph type="sldNum" sz="quarter" idx="12"/>
          </p:nvPr>
        </p:nvSpPr>
        <p:spPr/>
        <p:txBody>
          <a:bodyPr/>
          <a:lstStyle/>
          <a:p>
            <a:fld id="{02519968-E601-4E20-91AE-4AA1A0A99F0B}" type="slidenum">
              <a:rPr lang="en-US" smtClean="0"/>
              <a:t>4</a:t>
            </a:fld>
            <a:endParaRPr lang="en-US"/>
          </a:p>
        </p:txBody>
      </p:sp>
      <p:pic>
        <p:nvPicPr>
          <p:cNvPr id="6" name="Picture 5"/>
          <p:cNvPicPr>
            <a:picLocks noChangeAspect="1"/>
          </p:cNvPicPr>
          <p:nvPr/>
        </p:nvPicPr>
        <p:blipFill>
          <a:blip r:embed="rId3"/>
          <a:stretch>
            <a:fillRect/>
          </a:stretch>
        </p:blipFill>
        <p:spPr>
          <a:xfrm>
            <a:off x="457200" y="1676400"/>
            <a:ext cx="2857500" cy="2844800"/>
          </a:xfrm>
          <a:prstGeom prst="rect">
            <a:avLst/>
          </a:prstGeom>
        </p:spPr>
      </p:pic>
    </p:spTree>
    <p:extLst>
      <p:ext uri="{BB962C8B-B14F-4D97-AF65-F5344CB8AC3E}">
        <p14:creationId xmlns:p14="http://schemas.microsoft.com/office/powerpoint/2010/main" val="429298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735286"/>
            <a:ext cx="2971800" cy="2122714"/>
          </a:xfrm>
          <a:prstGeom prst="rect">
            <a:avLst/>
          </a:prstGeom>
        </p:spPr>
      </p:pic>
      <p:pic>
        <p:nvPicPr>
          <p:cNvPr id="5" name="Picture 4"/>
          <p:cNvPicPr>
            <a:picLocks noChangeAspect="1"/>
          </p:cNvPicPr>
          <p:nvPr/>
        </p:nvPicPr>
        <p:blipFill>
          <a:blip r:embed="rId4"/>
          <a:stretch>
            <a:fillRect/>
          </a:stretch>
        </p:blipFill>
        <p:spPr>
          <a:xfrm>
            <a:off x="6324600" y="4754295"/>
            <a:ext cx="2819400" cy="2103706"/>
          </a:xfrm>
          <a:prstGeom prst="rect">
            <a:avLst/>
          </a:prstGeom>
          <a:ln>
            <a:noFill/>
          </a:ln>
          <a:effectLst>
            <a:softEdge rad="112500"/>
          </a:effectLst>
        </p:spPr>
      </p:pic>
      <p:pic>
        <p:nvPicPr>
          <p:cNvPr id="6" name="Picture 5"/>
          <p:cNvPicPr>
            <a:picLocks noChangeAspect="1"/>
          </p:cNvPicPr>
          <p:nvPr/>
        </p:nvPicPr>
        <p:blipFill>
          <a:blip r:embed="rId5"/>
          <a:stretch>
            <a:fillRect/>
          </a:stretch>
        </p:blipFill>
        <p:spPr>
          <a:xfrm>
            <a:off x="3048000" y="3200400"/>
            <a:ext cx="3024934" cy="2057400"/>
          </a:xfrm>
          <a:prstGeom prst="rect">
            <a:avLst/>
          </a:prstGeom>
          <a:ln>
            <a:noFill/>
          </a:ln>
          <a:effectLst>
            <a:softEdge rad="112500"/>
          </a:effectLst>
        </p:spPr>
      </p:pic>
      <p:cxnSp>
        <p:nvCxnSpPr>
          <p:cNvPr id="8" name="Straight Arrow Connector 7"/>
          <p:cNvCxnSpPr/>
          <p:nvPr/>
        </p:nvCxnSpPr>
        <p:spPr>
          <a:xfrm flipV="1">
            <a:off x="1371600" y="3886200"/>
            <a:ext cx="1524000" cy="914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9" name="Straight Arrow Connector 8"/>
          <p:cNvCxnSpPr/>
          <p:nvPr/>
        </p:nvCxnSpPr>
        <p:spPr>
          <a:xfrm>
            <a:off x="6172200" y="3962400"/>
            <a:ext cx="1219200" cy="6858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Rectangle 10"/>
          <p:cNvSpPr/>
          <p:nvPr/>
        </p:nvSpPr>
        <p:spPr>
          <a:xfrm>
            <a:off x="762000" y="3581400"/>
            <a:ext cx="799393"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3F3F3F"/>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rgbClr val="3F3F3F"/>
              </a:solidFill>
              <a:effectLst>
                <a:outerShdw blurRad="41275" dist="20320" dir="1800000" algn="tl" rotWithShape="0">
                  <a:srgbClr val="000000">
                    <a:alpha val="40000"/>
                  </a:srgbClr>
                </a:outerShdw>
              </a:effectLst>
            </a:endParaRPr>
          </a:p>
        </p:txBody>
      </p:sp>
      <p:sp>
        <p:nvSpPr>
          <p:cNvPr id="12" name="Rectangle 11"/>
          <p:cNvSpPr/>
          <p:nvPr/>
        </p:nvSpPr>
        <p:spPr>
          <a:xfrm>
            <a:off x="7467600" y="3505200"/>
            <a:ext cx="799393"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3F3F3F"/>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rgbClr val="3F3F3F"/>
              </a:solidFill>
              <a:effectLst>
                <a:outerShdw blurRad="41275" dist="20320" dir="1800000" algn="tl" rotWithShape="0">
                  <a:srgbClr val="000000">
                    <a:alpha val="40000"/>
                  </a:srgbClr>
                </a:outerShdw>
              </a:effectLst>
            </a:endParaRPr>
          </a:p>
        </p:txBody>
      </p:sp>
      <p:sp>
        <p:nvSpPr>
          <p:cNvPr id="13" name="TextBox 12"/>
          <p:cNvSpPr txBox="1"/>
          <p:nvPr/>
        </p:nvSpPr>
        <p:spPr>
          <a:xfrm>
            <a:off x="228600" y="914400"/>
            <a:ext cx="8610600" cy="2585323"/>
          </a:xfrm>
          <a:prstGeom prst="rect">
            <a:avLst/>
          </a:prstGeom>
          <a:noFill/>
        </p:spPr>
        <p:txBody>
          <a:bodyPr wrap="square" rtlCol="0">
            <a:spAutoFit/>
          </a:bodyPr>
          <a:lstStyle/>
          <a:p>
            <a:pPr marL="457200" indent="-457200">
              <a:buFont typeface="Arial"/>
              <a:buChar char="•"/>
            </a:pPr>
            <a:r>
              <a:rPr lang="en-US" sz="2400" dirty="0"/>
              <a:t>An ACH payment is </a:t>
            </a:r>
            <a:r>
              <a:rPr lang="en-US" sz="2400" dirty="0">
                <a:solidFill>
                  <a:srgbClr val="000000"/>
                </a:solidFill>
              </a:rPr>
              <a:t>a payment directly from one bank account to another. Direct Deposit is the most recognized kind of ACH payment. </a:t>
            </a:r>
          </a:p>
          <a:p>
            <a:pPr marL="457200" indent="-457200">
              <a:buFont typeface="Arial"/>
              <a:buChar char="•"/>
            </a:pPr>
            <a:r>
              <a:rPr lang="en-US" sz="2400" dirty="0"/>
              <a:t>The ACH Network consists of a group of banks and credit unions that exchange money on your behalf in a secure, electronic manner.</a:t>
            </a:r>
          </a:p>
          <a:p>
            <a:endParaRPr lang="en-US" dirty="0"/>
          </a:p>
        </p:txBody>
      </p:sp>
      <p:sp>
        <p:nvSpPr>
          <p:cNvPr id="2" name="TextBox 1"/>
          <p:cNvSpPr txBox="1"/>
          <p:nvPr/>
        </p:nvSpPr>
        <p:spPr>
          <a:xfrm>
            <a:off x="1143000" y="304800"/>
            <a:ext cx="7086600" cy="584776"/>
          </a:xfrm>
          <a:prstGeom prst="rect">
            <a:avLst/>
          </a:prstGeom>
          <a:noFill/>
        </p:spPr>
        <p:txBody>
          <a:bodyPr wrap="square" rtlCol="0">
            <a:spAutoFit/>
          </a:bodyPr>
          <a:lstStyle/>
          <a:p>
            <a:pPr algn="ctr"/>
            <a:r>
              <a:rPr lang="en-US" sz="3200" b="1" dirty="0"/>
              <a:t>DEFINITIONS</a:t>
            </a:r>
          </a:p>
        </p:txBody>
      </p:sp>
      <p:sp>
        <p:nvSpPr>
          <p:cNvPr id="3" name="Slide Number Placeholder 2"/>
          <p:cNvSpPr>
            <a:spLocks noGrp="1"/>
          </p:cNvSpPr>
          <p:nvPr>
            <p:ph type="sldNum" sz="quarter" idx="12"/>
          </p:nvPr>
        </p:nvSpPr>
        <p:spPr/>
        <p:txBody>
          <a:bodyPr/>
          <a:lstStyle/>
          <a:p>
            <a:fld id="{02519968-E601-4E20-91AE-4AA1A0A99F0B}" type="slidenum">
              <a:rPr lang="en-US" smtClean="0"/>
              <a:t>5</a:t>
            </a:fld>
            <a:endParaRPr lang="en-US"/>
          </a:p>
        </p:txBody>
      </p:sp>
    </p:spTree>
    <p:extLst>
      <p:ext uri="{BB962C8B-B14F-4D97-AF65-F5344CB8AC3E}">
        <p14:creationId xmlns:p14="http://schemas.microsoft.com/office/powerpoint/2010/main" val="149203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429000" y="2590800"/>
            <a:ext cx="2438400" cy="2235200"/>
          </a:xfrm>
          <a:prstGeom prst="rect">
            <a:avLst/>
          </a:prstGeom>
        </p:spPr>
      </p:pic>
      <p:sp>
        <p:nvSpPr>
          <p:cNvPr id="2" name="Title 1"/>
          <p:cNvSpPr>
            <a:spLocks noGrp="1"/>
          </p:cNvSpPr>
          <p:nvPr>
            <p:ph type="title"/>
          </p:nvPr>
        </p:nvSpPr>
        <p:spPr>
          <a:xfrm>
            <a:off x="304800" y="152400"/>
            <a:ext cx="6705600" cy="1066800"/>
          </a:xfrm>
        </p:spPr>
        <p:txBody>
          <a:bodyPr>
            <a:noAutofit/>
          </a:bodyPr>
          <a:lstStyle/>
          <a:p>
            <a:pPr algn="l"/>
            <a:r>
              <a:rPr lang="en-US" sz="3200" b="1" dirty="0"/>
              <a:t>Are You Using ACH Already?</a:t>
            </a:r>
          </a:p>
        </p:txBody>
      </p:sp>
      <p:pic>
        <p:nvPicPr>
          <p:cNvPr id="8" name="Picture 7"/>
          <p:cNvPicPr>
            <a:picLocks noChangeAspect="1"/>
          </p:cNvPicPr>
          <p:nvPr/>
        </p:nvPicPr>
        <p:blipFill>
          <a:blip r:embed="rId4"/>
          <a:stretch>
            <a:fillRect/>
          </a:stretch>
        </p:blipFill>
        <p:spPr>
          <a:xfrm>
            <a:off x="0" y="3276600"/>
            <a:ext cx="3149600" cy="1930400"/>
          </a:xfrm>
          <a:prstGeom prst="rect">
            <a:avLst/>
          </a:prstGeom>
          <a:ln>
            <a:noFill/>
          </a:ln>
          <a:effectLst>
            <a:softEdge rad="112500"/>
          </a:effectLst>
        </p:spPr>
      </p:pic>
      <p:pic>
        <p:nvPicPr>
          <p:cNvPr id="9" name="Picture 8"/>
          <p:cNvPicPr>
            <a:picLocks noChangeAspect="1"/>
          </p:cNvPicPr>
          <p:nvPr/>
        </p:nvPicPr>
        <p:blipFill>
          <a:blip r:embed="rId5"/>
          <a:stretch>
            <a:fillRect/>
          </a:stretch>
        </p:blipFill>
        <p:spPr>
          <a:xfrm>
            <a:off x="5105400" y="304800"/>
            <a:ext cx="3797300" cy="2526931"/>
          </a:xfrm>
          <a:prstGeom prst="rect">
            <a:avLst/>
          </a:prstGeom>
          <a:ln>
            <a:noFill/>
          </a:ln>
          <a:effectLst>
            <a:softEdge rad="112500"/>
          </a:effectLst>
        </p:spPr>
      </p:pic>
      <p:pic>
        <p:nvPicPr>
          <p:cNvPr id="10" name="Picture 9"/>
          <p:cNvPicPr>
            <a:picLocks noChangeAspect="1"/>
          </p:cNvPicPr>
          <p:nvPr/>
        </p:nvPicPr>
        <p:blipFill>
          <a:blip r:embed="rId6"/>
          <a:stretch>
            <a:fillRect/>
          </a:stretch>
        </p:blipFill>
        <p:spPr>
          <a:xfrm>
            <a:off x="6248400" y="3429000"/>
            <a:ext cx="2070100" cy="495300"/>
          </a:xfrm>
          <a:prstGeom prst="rect">
            <a:avLst/>
          </a:prstGeom>
        </p:spPr>
      </p:pic>
      <p:pic>
        <p:nvPicPr>
          <p:cNvPr id="12" name="Picture 11"/>
          <p:cNvPicPr>
            <a:picLocks noChangeAspect="1"/>
          </p:cNvPicPr>
          <p:nvPr/>
        </p:nvPicPr>
        <p:blipFill>
          <a:blip r:embed="rId7"/>
          <a:stretch>
            <a:fillRect/>
          </a:stretch>
        </p:blipFill>
        <p:spPr>
          <a:xfrm>
            <a:off x="2590800" y="4648200"/>
            <a:ext cx="5867400" cy="2009384"/>
          </a:xfrm>
          <a:prstGeom prst="rect">
            <a:avLst/>
          </a:prstGeom>
          <a:ln>
            <a:noFill/>
          </a:ln>
          <a:effectLst>
            <a:softEdge rad="112500"/>
          </a:effectLst>
        </p:spPr>
      </p:pic>
      <p:pic>
        <p:nvPicPr>
          <p:cNvPr id="3" name="Picture 2"/>
          <p:cNvPicPr>
            <a:picLocks noChangeAspect="1"/>
          </p:cNvPicPr>
          <p:nvPr/>
        </p:nvPicPr>
        <p:blipFill>
          <a:blip r:embed="rId8"/>
          <a:stretch>
            <a:fillRect/>
          </a:stretch>
        </p:blipFill>
        <p:spPr>
          <a:xfrm>
            <a:off x="533400" y="1143000"/>
            <a:ext cx="2959100" cy="1969146"/>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02519968-E601-4E20-91AE-4AA1A0A99F0B}" type="slidenum">
              <a:rPr lang="en-US" smtClean="0"/>
              <a:t>6</a:t>
            </a:fld>
            <a:endParaRPr lang="en-US"/>
          </a:p>
        </p:txBody>
      </p:sp>
    </p:spTree>
    <p:extLst>
      <p:ext uri="{BB962C8B-B14F-4D97-AF65-F5344CB8AC3E}">
        <p14:creationId xmlns:p14="http://schemas.microsoft.com/office/powerpoint/2010/main" val="293389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deposit via ach</a:t>
            </a:r>
          </a:p>
        </p:txBody>
      </p:sp>
      <p:sp>
        <p:nvSpPr>
          <p:cNvPr id="3" name="Text Placeholder 2"/>
          <p:cNvSpPr>
            <a:spLocks noGrp="1"/>
          </p:cNvSpPr>
          <p:nvPr>
            <p:ph type="body" idx="1"/>
          </p:nvPr>
        </p:nvSpPr>
        <p:spPr/>
        <p:txBody>
          <a:bodyPr/>
          <a:lstStyle/>
          <a:p>
            <a:r>
              <a:rPr lang="en-US" dirty="0"/>
              <a:t>Receive Money</a:t>
            </a:r>
          </a:p>
        </p:txBody>
      </p:sp>
      <p:pic>
        <p:nvPicPr>
          <p:cNvPr id="4" name="Picture 3"/>
          <p:cNvPicPr>
            <a:picLocks noChangeAspect="1"/>
          </p:cNvPicPr>
          <p:nvPr/>
        </p:nvPicPr>
        <p:blipFill>
          <a:blip r:embed="rId2"/>
          <a:stretch>
            <a:fillRect/>
          </a:stretch>
        </p:blipFill>
        <p:spPr>
          <a:xfrm>
            <a:off x="4267200" y="609600"/>
            <a:ext cx="2857500" cy="2857500"/>
          </a:xfrm>
          <a:prstGeom prst="rect">
            <a:avLst/>
          </a:prstGeom>
        </p:spPr>
      </p:pic>
      <p:sp>
        <p:nvSpPr>
          <p:cNvPr id="5" name="Slide Number Placeholder 4"/>
          <p:cNvSpPr>
            <a:spLocks noGrp="1"/>
          </p:cNvSpPr>
          <p:nvPr>
            <p:ph type="sldNum" sz="quarter" idx="12"/>
          </p:nvPr>
        </p:nvSpPr>
        <p:spPr/>
        <p:txBody>
          <a:bodyPr/>
          <a:lstStyle/>
          <a:p>
            <a:fld id="{02519968-E601-4E20-91AE-4AA1A0A99F0B}" type="slidenum">
              <a:rPr lang="en-US" smtClean="0"/>
              <a:t>7</a:t>
            </a:fld>
            <a:endParaRPr lang="en-US"/>
          </a:p>
        </p:txBody>
      </p:sp>
    </p:spTree>
    <p:extLst>
      <p:ext uri="{BB962C8B-B14F-4D97-AF65-F5344CB8AC3E}">
        <p14:creationId xmlns:p14="http://schemas.microsoft.com/office/powerpoint/2010/main" val="149858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28601"/>
            <a:ext cx="5562600" cy="838199"/>
          </a:xfrm>
        </p:spPr>
        <p:txBody>
          <a:bodyPr>
            <a:noAutofit/>
          </a:bodyPr>
          <a:lstStyle/>
          <a:p>
            <a:r>
              <a:rPr lang="en-US" sz="4800" dirty="0"/>
              <a:t>Receive Money</a:t>
            </a:r>
          </a:p>
        </p:txBody>
      </p:sp>
      <p:sp>
        <p:nvSpPr>
          <p:cNvPr id="4" name="Oval 3"/>
          <p:cNvSpPr/>
          <p:nvPr/>
        </p:nvSpPr>
        <p:spPr>
          <a:xfrm>
            <a:off x="152400" y="1447800"/>
            <a:ext cx="2895600" cy="2819400"/>
          </a:xfrm>
          <a:prstGeom prst="ellipse">
            <a:avLst/>
          </a:prstGeom>
          <a:gradFill flip="none" rotWithShape="1">
            <a:gsLst>
              <a:gs pos="72000">
                <a:schemeClr val="accent5">
                  <a:lumMod val="50000"/>
                </a:schemeClr>
              </a:gs>
              <a:gs pos="100000">
                <a:srgbClr val="FFFFFF"/>
              </a:gs>
            </a:gsLst>
            <a:lin ang="5820000" scaled="0"/>
            <a:tileRect/>
          </a:gradFill>
          <a:ln>
            <a:noFill/>
          </a:ln>
          <a:effectLst>
            <a:outerShdw blurRad="40000" dist="23000" dir="5400000" rotWithShape="0">
              <a:srgbClr val="000000">
                <a:alpha val="35000"/>
              </a:srgbClr>
            </a:outerShdw>
            <a:reflection blurRad="6350" stA="50000" endA="300" endPos="55500" dist="1016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TextBox 4"/>
          <p:cNvSpPr txBox="1"/>
          <p:nvPr/>
        </p:nvSpPr>
        <p:spPr>
          <a:xfrm>
            <a:off x="381000" y="1447800"/>
            <a:ext cx="2667000" cy="2123658"/>
          </a:xfrm>
          <a:prstGeom prst="rect">
            <a:avLst/>
          </a:prstGeom>
          <a:noFill/>
        </p:spPr>
        <p:txBody>
          <a:bodyPr wrap="square" rtlCol="0">
            <a:spAutoFit/>
          </a:bodyPr>
          <a:lstStyle/>
          <a:p>
            <a:pPr algn="ctr"/>
            <a:r>
              <a:rPr lang="en-US" sz="6000" b="1" dirty="0">
                <a:solidFill>
                  <a:schemeClr val="bg1"/>
                </a:solidFill>
              </a:rPr>
              <a:t>97%</a:t>
            </a:r>
          </a:p>
          <a:p>
            <a:r>
              <a:rPr lang="en-US" sz="2400" b="1" dirty="0">
                <a:solidFill>
                  <a:schemeClr val="bg1"/>
                </a:solidFill>
              </a:rPr>
              <a:t>of people who use Direct Deposit via ACH are satisfied</a:t>
            </a:r>
          </a:p>
        </p:txBody>
      </p:sp>
      <p:sp>
        <p:nvSpPr>
          <p:cNvPr id="3" name="Slide Number Placeholder 2"/>
          <p:cNvSpPr>
            <a:spLocks noGrp="1"/>
          </p:cNvSpPr>
          <p:nvPr>
            <p:ph type="sldNum" sz="quarter" idx="12"/>
          </p:nvPr>
        </p:nvSpPr>
        <p:spPr/>
        <p:txBody>
          <a:bodyPr/>
          <a:lstStyle/>
          <a:p>
            <a:fld id="{02519968-E601-4E20-91AE-4AA1A0A99F0B}" type="slidenum">
              <a:rPr lang="en-US" smtClean="0"/>
              <a:t>8</a:t>
            </a:fld>
            <a:endParaRPr lang="en-US"/>
          </a:p>
        </p:txBody>
      </p:sp>
      <p:pic>
        <p:nvPicPr>
          <p:cNvPr id="7" name="Picture 6"/>
          <p:cNvPicPr>
            <a:picLocks noChangeAspect="1"/>
          </p:cNvPicPr>
          <p:nvPr/>
        </p:nvPicPr>
        <p:blipFill>
          <a:blip r:embed="rId3"/>
          <a:stretch>
            <a:fillRect/>
          </a:stretch>
        </p:blipFill>
        <p:spPr>
          <a:xfrm>
            <a:off x="4343400" y="0"/>
            <a:ext cx="4150895" cy="6858000"/>
          </a:xfrm>
          <a:prstGeom prst="rect">
            <a:avLst/>
          </a:prstGeom>
        </p:spPr>
      </p:pic>
      <p:pic>
        <p:nvPicPr>
          <p:cNvPr id="2" name="Picture 1"/>
          <p:cNvPicPr>
            <a:picLocks noChangeAspect="1"/>
          </p:cNvPicPr>
          <p:nvPr/>
        </p:nvPicPr>
        <p:blipFill>
          <a:blip r:embed="rId4"/>
          <a:stretch>
            <a:fillRect/>
          </a:stretch>
        </p:blipFill>
        <p:spPr>
          <a:xfrm>
            <a:off x="533400" y="4953000"/>
            <a:ext cx="2321859" cy="1644650"/>
          </a:xfrm>
          <a:prstGeom prst="rect">
            <a:avLst/>
          </a:prstGeom>
        </p:spPr>
      </p:pic>
      <p:sp>
        <p:nvSpPr>
          <p:cNvPr id="8" name="Round Same Side Corner Rectangle 7"/>
          <p:cNvSpPr/>
          <p:nvPr/>
        </p:nvSpPr>
        <p:spPr>
          <a:xfrm>
            <a:off x="5257800" y="685800"/>
            <a:ext cx="3962400" cy="1676400"/>
          </a:xfrm>
          <a:prstGeom prst="round2SameRect">
            <a:avLst/>
          </a:prstGeom>
          <a:solidFill>
            <a:schemeClr val="accent5">
              <a:lumMod val="50000"/>
              <a:alpha val="32000"/>
            </a:schemeClr>
          </a:soli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3200" b="1" spc="150" dirty="0">
                <a:ln w="11430"/>
                <a:solidFill>
                  <a:srgbClr val="F8F8F8"/>
                </a:solidFill>
                <a:effectLst>
                  <a:outerShdw blurRad="25400" algn="tl" rotWithShape="0">
                    <a:srgbClr val="000000">
                      <a:alpha val="43000"/>
                    </a:srgbClr>
                  </a:outerShdw>
                </a:effectLst>
              </a:rPr>
              <a:t>SPEND MORE TIME</a:t>
            </a:r>
          </a:p>
          <a:p>
            <a:pPr algn="ctr"/>
            <a:r>
              <a:rPr lang="en-US" sz="3200" b="1" spc="150" dirty="0">
                <a:ln w="11430"/>
                <a:solidFill>
                  <a:schemeClr val="bg2">
                    <a:lumMod val="75000"/>
                  </a:schemeClr>
                </a:solidFill>
                <a:effectLst>
                  <a:outerShdw blurRad="25400" algn="tl" rotWithShape="0">
                    <a:srgbClr val="000000">
                      <a:alpha val="43000"/>
                    </a:srgbClr>
                  </a:outerShdw>
                </a:effectLst>
              </a:rPr>
              <a:t>PLAYING</a:t>
            </a:r>
          </a:p>
        </p:txBody>
      </p:sp>
    </p:spTree>
    <p:extLst>
      <p:ext uri="{BB962C8B-B14F-4D97-AF65-F5344CB8AC3E}">
        <p14:creationId xmlns:p14="http://schemas.microsoft.com/office/powerpoint/2010/main" val="49550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648" y="457200"/>
            <a:ext cx="8683752" cy="1219200"/>
          </a:xfrm>
        </p:spPr>
        <p:txBody>
          <a:bodyPr>
            <a:normAutofit fontScale="90000"/>
          </a:bodyPr>
          <a:lstStyle/>
          <a:p>
            <a:pPr lvl="0"/>
            <a:br>
              <a:rPr lang="en-US" sz="2400" dirty="0">
                <a:solidFill>
                  <a:schemeClr val="accent2"/>
                </a:solidFill>
                <a:latin typeface="+mn-lt"/>
                <a:ea typeface="+mn-ea"/>
                <a:cs typeface="+mn-cs"/>
              </a:rPr>
            </a:br>
            <a:r>
              <a:rPr lang="en-US" sz="2400" dirty="0">
                <a:latin typeface="+mn-lt"/>
                <a:ea typeface="+mn-ea"/>
                <a:cs typeface="+mn-cs"/>
              </a:rPr>
              <a:t> </a:t>
            </a:r>
            <a:r>
              <a:rPr lang="en-US" sz="3600" i="1" dirty="0">
                <a:latin typeface="+mn-lt"/>
                <a:ea typeface="+mn-ea"/>
                <a:cs typeface="+mn-cs"/>
              </a:rPr>
              <a:t>Examples of Direct deposit:</a:t>
            </a:r>
            <a:br>
              <a:rPr lang="en-US" sz="3600" i="1" dirty="0">
                <a:latin typeface="+mn-lt"/>
                <a:ea typeface="+mn-ea"/>
                <a:cs typeface="+mn-cs"/>
              </a:rPr>
            </a:br>
            <a:br>
              <a:rPr lang="en-US" sz="3600" i="1" dirty="0">
                <a:latin typeface="+mn-lt"/>
                <a:ea typeface="+mn-ea"/>
                <a:cs typeface="+mn-cs"/>
              </a:rPr>
            </a:br>
            <a:br>
              <a:rPr lang="en-US" sz="3600" i="1" dirty="0">
                <a:latin typeface="+mn-lt"/>
                <a:ea typeface="+mn-ea"/>
                <a:cs typeface="+mn-cs"/>
              </a:rPr>
            </a:br>
            <a:br>
              <a:rPr lang="en-US" sz="2400" i="1" dirty="0">
                <a:latin typeface="+mn-lt"/>
                <a:ea typeface="+mn-ea"/>
                <a:cs typeface="+mn-cs"/>
              </a:rPr>
            </a:br>
            <a:endParaRPr lang="en-US" sz="2400" i="1" dirty="0">
              <a:latin typeface="+mn-lt"/>
              <a:ea typeface="+mn-ea"/>
              <a:cs typeface="+mn-cs"/>
            </a:endParaRPr>
          </a:p>
        </p:txBody>
      </p:sp>
      <p:sp>
        <p:nvSpPr>
          <p:cNvPr id="2" name="TextBox 1"/>
          <p:cNvSpPr txBox="1"/>
          <p:nvPr/>
        </p:nvSpPr>
        <p:spPr>
          <a:xfrm>
            <a:off x="304800" y="1524000"/>
            <a:ext cx="7924800" cy="3508653"/>
          </a:xfrm>
          <a:prstGeom prst="rect">
            <a:avLst/>
          </a:prstGeom>
          <a:noFill/>
        </p:spPr>
        <p:txBody>
          <a:bodyPr wrap="square" rtlCol="0">
            <a:spAutoFit/>
          </a:bodyPr>
          <a:lstStyle/>
          <a:p>
            <a:pPr marL="285750" lvl="0" indent="-285750">
              <a:buFont typeface="Arial" pitchFamily="34" charset="0"/>
              <a:buChar char="•"/>
            </a:pPr>
            <a:r>
              <a:rPr lang="en-US" sz="2800" dirty="0"/>
              <a:t>Payroll</a:t>
            </a:r>
          </a:p>
          <a:p>
            <a:pPr marL="285750" lvl="0" indent="-285750">
              <a:buFont typeface="Arial" pitchFamily="34" charset="0"/>
              <a:buChar char="•"/>
            </a:pPr>
            <a:r>
              <a:rPr lang="en-US" sz="2800" dirty="0"/>
              <a:t>Employee expense reimbursement</a:t>
            </a:r>
          </a:p>
          <a:p>
            <a:pPr marL="285750" lvl="0" indent="-285750">
              <a:buFont typeface="Arial" pitchFamily="34" charset="0"/>
              <a:buChar char="•"/>
            </a:pPr>
            <a:r>
              <a:rPr lang="en-US" sz="2800" dirty="0"/>
              <a:t>Government benefits (i.e. Social Security, VA)</a:t>
            </a:r>
          </a:p>
          <a:p>
            <a:pPr marL="285750" lvl="0" indent="-285750">
              <a:buFont typeface="Arial" pitchFamily="34" charset="0"/>
              <a:buChar char="•"/>
            </a:pPr>
            <a:r>
              <a:rPr lang="en-US" sz="2800" dirty="0"/>
              <a:t>Taxes &amp; other refunds </a:t>
            </a:r>
          </a:p>
          <a:p>
            <a:pPr marL="285750" indent="-285750">
              <a:buFont typeface="Arial" pitchFamily="34" charset="0"/>
              <a:buChar char="•"/>
            </a:pPr>
            <a:r>
              <a:rPr lang="en-US" sz="2800" dirty="0"/>
              <a:t>Investments</a:t>
            </a:r>
            <a:endParaRPr lang="en-US" sz="2800" strike="sngStrike" dirty="0">
              <a:solidFill>
                <a:srgbClr val="FF0000"/>
              </a:solidFill>
            </a:endParaRPr>
          </a:p>
          <a:p>
            <a:pPr marL="285750" indent="-285750">
              <a:buFont typeface="Arial" pitchFamily="34" charset="0"/>
              <a:buChar char="•"/>
            </a:pPr>
            <a:r>
              <a:rPr lang="en-US" sz="2800" dirty="0"/>
              <a:t>Money from friends or family</a:t>
            </a:r>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p:txBody>
      </p:sp>
      <p:sp>
        <p:nvSpPr>
          <p:cNvPr id="3" name="Slide Number Placeholder 2"/>
          <p:cNvSpPr>
            <a:spLocks noGrp="1"/>
          </p:cNvSpPr>
          <p:nvPr>
            <p:ph type="sldNum" sz="quarter" idx="12"/>
          </p:nvPr>
        </p:nvSpPr>
        <p:spPr/>
        <p:txBody>
          <a:bodyPr/>
          <a:lstStyle/>
          <a:p>
            <a:fld id="{02519968-E601-4E20-91AE-4AA1A0A99F0B}" type="slidenum">
              <a:rPr lang="en-US" smtClean="0"/>
              <a:t>9</a:t>
            </a:fld>
            <a:endParaRPr lang="en-US"/>
          </a:p>
        </p:txBody>
      </p:sp>
      <p:pic>
        <p:nvPicPr>
          <p:cNvPr id="5" name="Picture 4"/>
          <p:cNvPicPr>
            <a:picLocks noChangeAspect="1"/>
          </p:cNvPicPr>
          <p:nvPr/>
        </p:nvPicPr>
        <p:blipFill>
          <a:blip r:embed="rId3"/>
          <a:stretch>
            <a:fillRect/>
          </a:stretch>
        </p:blipFill>
        <p:spPr>
          <a:xfrm>
            <a:off x="2743200" y="4464894"/>
            <a:ext cx="3583395" cy="2393106"/>
          </a:xfrm>
          <a:prstGeom prst="rect">
            <a:avLst/>
          </a:prstGeom>
        </p:spPr>
      </p:pic>
    </p:spTree>
    <p:extLst>
      <p:ext uri="{BB962C8B-B14F-4D97-AF65-F5344CB8AC3E}">
        <p14:creationId xmlns:p14="http://schemas.microsoft.com/office/powerpoint/2010/main" val="142543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4904</TotalTime>
  <Words>2522</Words>
  <Application>Microsoft Office PowerPoint</Application>
  <PresentationFormat>On-screen Show (4:3)</PresentationFormat>
  <Paragraphs>213</Paragraphs>
  <Slides>24</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Disclaimer</vt:lpstr>
      <vt:lpstr>You are a consumer…</vt:lpstr>
      <vt:lpstr>Why Move Money Using a Bank or Credit Union?</vt:lpstr>
      <vt:lpstr>PowerPoint Presentation</vt:lpstr>
      <vt:lpstr>Are You Using ACH Already?</vt:lpstr>
      <vt:lpstr>Direct deposit via ach</vt:lpstr>
      <vt:lpstr>Receive Money</vt:lpstr>
      <vt:lpstr>  Examples of Direct deposit:    </vt:lpstr>
      <vt:lpstr>Benefits of Direct Deposit</vt:lpstr>
      <vt:lpstr>PowerPoint Presentation</vt:lpstr>
      <vt:lpstr>3 out of 4 working Americans who have access to Direct Deposit via ACH use it. </vt:lpstr>
      <vt:lpstr>Good for the Environment</vt:lpstr>
      <vt:lpstr>PowerPoint Presentation</vt:lpstr>
      <vt:lpstr>Ask about it!</vt:lpstr>
      <vt:lpstr>Looking for ways to save?</vt:lpstr>
      <vt:lpstr>Direct Payment via ach</vt:lpstr>
      <vt:lpstr>PowerPoint Presentation</vt:lpstr>
      <vt:lpstr>Benefits of Direct Payment</vt:lpstr>
      <vt:lpstr>Easy to Set Up</vt:lpstr>
      <vt:lpstr>Automatic Bill Payment</vt:lpstr>
      <vt:lpstr>Electronic Payments are Safe</vt:lpstr>
      <vt:lpstr>Use Good Practices for  Electronic Payments</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Deposit via ACH</dc:title>
  <dc:creator>Admin</dc:creator>
  <cp:lastModifiedBy>Shannon Wilkins</cp:lastModifiedBy>
  <cp:revision>159</cp:revision>
  <dcterms:created xsi:type="dcterms:W3CDTF">2012-09-28T13:30:04Z</dcterms:created>
  <dcterms:modified xsi:type="dcterms:W3CDTF">2023-09-11T19:47:26Z</dcterms:modified>
</cp:coreProperties>
</file>