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274" r:id="rId2"/>
    <p:sldId id="262" r:id="rId3"/>
    <p:sldId id="263" r:id="rId4"/>
    <p:sldId id="287" r:id="rId5"/>
    <p:sldId id="275" r:id="rId6"/>
    <p:sldId id="278" r:id="rId7"/>
    <p:sldId id="279" r:id="rId8"/>
    <p:sldId id="280" r:id="rId9"/>
    <p:sldId id="283" r:id="rId10"/>
    <p:sldId id="284" r:id="rId11"/>
    <p:sldId id="282" r:id="rId12"/>
    <p:sldId id="281" r:id="rId13"/>
    <p:sldId id="285" r:id="rId14"/>
    <p:sldId id="286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900"/>
    <a:srgbClr val="FFFFFF"/>
    <a:srgbClr val="00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85" autoAdjust="0"/>
    <p:restoredTop sz="66368" autoAdjust="0"/>
  </p:normalViewPr>
  <p:slideViewPr>
    <p:cSldViewPr snapToGrid="0">
      <p:cViewPr varScale="1">
        <p:scale>
          <a:sx n="42" d="100"/>
          <a:sy n="42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E33EC2-9EC5-4E10-9144-86E86613D3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9F941-E752-4BD2-BA91-874CE8E1C0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DD978-A294-4268-829C-55C7EB5D9910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F5445-1C7B-4CE5-97AA-11FE3B0D1D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9B5BE-3C96-4779-BAFC-FA6CC51DA2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CA8D4-27C8-4D41-90BD-AED8D47A3C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47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E9404-0252-4823-AD24-A092A5EE9433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972E0-5198-46C6-8EFE-44A646AD96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4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120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09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30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6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219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354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195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944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FF0000"/>
                </a:solidFill>
              </a:rPr>
              <a:t>)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9/1/2023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941F392-55E3-4875-A0A8-7C2B611343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65359" y="599983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792D370F-01D2-4F21-BE9F-9951674A6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5594" y="1242501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0D26AC6-BA38-4193-A559-922728758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65359" y="1885019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8BC1B5E-B477-4CD0-996D-5614FE4B3F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7184" y="1238157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4311650" y="1512376"/>
            <a:ext cx="3568700" cy="1809943"/>
          </a:xfrm>
          <a:noFill/>
          <a:ln w="38100">
            <a:noFill/>
          </a:ln>
        </p:spPr>
        <p:txBody>
          <a:bodyPr lIns="274320" rIns="274320" anchor="ctr" anchorCtr="0">
            <a:normAutofit/>
          </a:bodyPr>
          <a:lstStyle>
            <a:lvl1pPr algn="ctr">
              <a:defRPr sz="3800" cap="none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1650" y="3322319"/>
            <a:ext cx="3568700" cy="202330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30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E4AA6-ED36-4D3B-ABD8-3BA6059C3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44516" y="1127369"/>
            <a:ext cx="4703084" cy="1188720"/>
          </a:xfrm>
          <a:noFill/>
          <a:ln>
            <a:noFill/>
          </a:ln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4707B9-0409-43FA-B052-6AE401D76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4516" y="2263081"/>
            <a:ext cx="4702968" cy="3909119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 algn="ctr"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None/>
              <a:defRPr>
                <a:solidFill>
                  <a:schemeClr val="bg1"/>
                </a:solidFill>
              </a:defRPr>
            </a:lvl3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56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2386744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400">
                <a:solidFill>
                  <a:srgbClr val="262626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73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1887121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9/1/2023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963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8643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noFill/>
          </a:ln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72FC25-236C-4A4E-83A6-4EBE36B8339C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5522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3"/>
            <a:ext cx="4270248" cy="704087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83436" y="3143250"/>
            <a:ext cx="4270248" cy="25967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9/1/2023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CC6D812-2BC4-484A-A3B0-D751943CAC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04927" y="2313433"/>
            <a:ext cx="4270248" cy="704088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450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8A7AD-2B2B-4A1B-8A04-1B822384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31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018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88624" y="594360"/>
            <a:ext cx="10893775" cy="1962150"/>
          </a:xfrm>
          <a:noFill/>
          <a:ln w="38100">
            <a:solidFill>
              <a:schemeClr val="bg1"/>
            </a:solidFill>
          </a:ln>
        </p:spPr>
        <p:txBody>
          <a:bodyPr lIns="72000" tIns="72000" rIns="72000" bIns="72000" anchor="t" anchorCtr="0">
            <a:normAutofit/>
          </a:bodyPr>
          <a:lstStyle>
            <a:lvl1pPr algn="l">
              <a:defRPr sz="4000" cap="none" spc="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9108" y="2084071"/>
            <a:ext cx="10883292" cy="3501154"/>
          </a:xfrm>
        </p:spPr>
        <p:txBody>
          <a:bodyPr numCol="2" spcCol="108000">
            <a:normAutofit/>
          </a:bodyPr>
          <a:lstStyle>
            <a:lvl1pPr marL="2286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858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 marL="9144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4pPr>
            <a:lvl5pPr marL="11430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56090" y="6234888"/>
            <a:ext cx="2025832" cy="323968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9/1/2023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5599" y="6238816"/>
            <a:ext cx="4229101" cy="32004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916161" y="5804577"/>
            <a:ext cx="365760" cy="36576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42F0A33C-B6D6-454E-A4EA-5198AC78DEE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5B8FA8-6A22-40E7-B3E9-A963C93B51FA}"/>
              </a:ext>
            </a:extLst>
          </p:cNvPr>
          <p:cNvSpPr/>
          <p:nvPr userDrawn="1"/>
        </p:nvSpPr>
        <p:spPr>
          <a:xfrm>
            <a:off x="-15240" y="2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20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Three Images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634A45-4F6E-4E7E-A6D7-E30CC149DF79}"/>
              </a:ext>
            </a:extLst>
          </p:cNvPr>
          <p:cNvSpPr/>
          <p:nvPr userDrawn="1"/>
        </p:nvSpPr>
        <p:spPr>
          <a:xfrm>
            <a:off x="0" y="2423160"/>
            <a:ext cx="12192000" cy="443912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A725127-1EDA-41FB-9345-CD60997140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479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45910403-693E-46B1-890E-692928E72B7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88521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5309" y="6238816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" y="6238816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22802" y="6217920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4A571C-BD72-4598-B89C-F24CC99E0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07747" y="289559"/>
            <a:ext cx="10564350" cy="1127761"/>
          </a:xfrm>
          <a:noFill/>
          <a:ln>
            <a:noFill/>
          </a:ln>
        </p:spPr>
        <p:txBody>
          <a:bodyPr anchor="b" anchorCtr="1"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759A834-A403-4050-9F3D-ABDDC9182E9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56000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AC4720-7B75-40C4-BE31-CB8EBA0AAF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720" y="1493521"/>
            <a:ext cx="10561319" cy="1127762"/>
          </a:xfrm>
          <a:noFill/>
        </p:spPr>
        <p:txBody>
          <a:bodyPr anchor="t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228600" indent="0" algn="ctr">
              <a:buNone/>
              <a:defRPr sz="20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2000"/>
            </a:lvl4pPr>
            <a:lvl5pPr marL="914400" indent="0" algn="ctr">
              <a:buNone/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95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1E50CE-2A10-414D-A44D-9CE008E33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BFBB01-2158-40AB-B652-ED00805909B1}"/>
              </a:ext>
            </a:extLst>
          </p:cNvPr>
          <p:cNvSpPr/>
          <p:nvPr userDrawn="1"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9/1/2023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748789" y="246231"/>
            <a:ext cx="3787891" cy="957729"/>
          </a:xfrm>
          <a:noFill/>
          <a:ln>
            <a:noFill/>
          </a:ln>
        </p:spPr>
        <p:txBody>
          <a:bodyPr anchor="b" anchorCtr="0">
            <a:normAutofit/>
          </a:bodyPr>
          <a:lstStyle>
            <a:lvl1pPr algn="r">
              <a:defRPr sz="40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52D643-DA50-4240-9810-A9BBB97288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2439" y="1343510"/>
            <a:ext cx="3383905" cy="4472513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59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83920" y="592183"/>
            <a:ext cx="5750440" cy="1810379"/>
          </a:xfrm>
          <a:noFill/>
          <a:ln>
            <a:noFill/>
          </a:ln>
        </p:spPr>
        <p:txBody>
          <a:bodyPr lIns="0" anchor="t" anchorCtr="0">
            <a:noAutofit/>
          </a:bodyPr>
          <a:lstStyle>
            <a:lvl1pPr marL="0" indent="0" algn="l" defTabSz="0">
              <a:buFont typeface="Arial" panose="020B0604020202020204" pitchFamily="34" charset="0"/>
              <a:buNone/>
              <a:defRPr sz="400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97200" y="0"/>
            <a:ext cx="5700896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632071" y="2417802"/>
            <a:ext cx="5297398" cy="3710855"/>
          </a:xfrm>
        </p:spPr>
        <p:txBody>
          <a:bodyPr anchor="t" anchorCtr="1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30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226BE6-63BD-4193-A5B9-87DBDF176AB9}"/>
              </a:ext>
            </a:extLst>
          </p:cNvPr>
          <p:cNvSpPr/>
          <p:nvPr userDrawn="1"/>
        </p:nvSpPr>
        <p:spPr>
          <a:xfrm rot="5400000">
            <a:off x="5712000" y="-5718344"/>
            <a:ext cx="756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4175220" y="3508040"/>
            <a:ext cx="3841560" cy="3420000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algn="l">
              <a:defRPr sz="2400" cap="none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4860" y="1005840"/>
            <a:ext cx="3497580" cy="5593080"/>
          </a:xfrm>
        </p:spPr>
        <p:txBody>
          <a:bodyPr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629149" y="6254056"/>
            <a:ext cx="2753746" cy="323968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0175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566642" y="6233160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010B646-69BD-42FF-80B8-7A065EA6A28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293917" y="996684"/>
            <a:ext cx="3497580" cy="5593080"/>
          </a:xfrm>
        </p:spPr>
        <p:txBody>
          <a:bodyPr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54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B21E085-4E62-4EC9-A5F1-16523F195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6942215" y="426720"/>
            <a:ext cx="4699941" cy="1188720"/>
          </a:xfrm>
          <a:noFill/>
          <a:ln>
            <a:noFill/>
          </a:ln>
        </p:spPr>
        <p:txBody>
          <a:bodyPr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CDFB3A-4CE3-463F-8C40-B15E3F5CFC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8876" y="1818152"/>
            <a:ext cx="4045844" cy="4277848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28600" indent="0" algn="l">
              <a:buNone/>
              <a:defRPr>
                <a:solidFill>
                  <a:schemeClr val="tx1"/>
                </a:solidFill>
              </a:defRPr>
            </a:lvl2pPr>
            <a:lvl3pPr marL="457200" indent="0" algn="l">
              <a:buNone/>
              <a:defRPr>
                <a:solidFill>
                  <a:schemeClr val="tx1"/>
                </a:solidFill>
              </a:defRPr>
            </a:lvl3pPr>
            <a:lvl4pPr marL="685800" indent="0" algn="l">
              <a:buNone/>
              <a:defRPr>
                <a:solidFill>
                  <a:schemeClr val="tx1"/>
                </a:solidFill>
              </a:defRPr>
            </a:lvl4pPr>
            <a:lvl5pPr marL="9144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D356109-298D-4C51-9DC7-DC74594DC2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2155" y="396240"/>
            <a:ext cx="5927725" cy="5989638"/>
          </a:xfrm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9" name="Straight Connector 8" descr="decorative element">
            <a:extLst>
              <a:ext uri="{FF2B5EF4-FFF2-40B4-BE49-F238E27FC236}">
                <a16:creationId xmlns:a16="http://schemas.microsoft.com/office/drawing/2014/main" id="{167C85F9-C124-4D12-B4AC-317A35D71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41749" y="1720670"/>
            <a:ext cx="3780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4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E53EE8-1567-4A1C-B5FB-9243D17B16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45CB378-10E3-4D4E-82B7-47858EDEE5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2827" y="543339"/>
            <a:ext cx="5040000" cy="5765661"/>
          </a:xfrm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37045" y="635808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4361" y="6382908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74538" y="633718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2BF3C7-5EFF-4508-B560-D9A68D3F7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04361" y="164690"/>
            <a:ext cx="4593772" cy="2624056"/>
          </a:xfrm>
          <a:noFill/>
          <a:ln>
            <a:noFill/>
          </a:ln>
        </p:spPr>
        <p:txBody>
          <a:bodyPr anchor="t" anchorCtr="0">
            <a:noAutofit/>
          </a:bodyPr>
          <a:lstStyle>
            <a:lvl1pPr>
              <a:defRPr sz="400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D64B51-A9B6-4A76-949F-5769931247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4361" y="3233530"/>
            <a:ext cx="4593771" cy="2902590"/>
          </a:xfrm>
        </p:spPr>
        <p:txBody>
          <a:bodyPr>
            <a:normAutofit/>
          </a:bodyPr>
          <a:lstStyle>
            <a:lvl1pPr marL="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1pPr>
            <a:lvl2pPr marL="2286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3pPr>
            <a:lvl4pPr marL="6858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4pPr>
            <a:lvl5pPr marL="9144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11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712900" y="407684"/>
            <a:ext cx="4910096" cy="2257167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rgbClr val="262626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6780414" y="3019130"/>
            <a:ext cx="4584265" cy="3159033"/>
          </a:xfrm>
        </p:spPr>
        <p:txBody>
          <a:bodyPr anchor="t" anchorCtr="1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EC71D9-8368-4022-BA35-B43400F92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320" y="407684"/>
            <a:ext cx="5625849" cy="5770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916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t>9/1/2023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31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79" r:id="rId4"/>
    <p:sldLayoutId id="2147483681" r:id="rId5"/>
    <p:sldLayoutId id="2147483690" r:id="rId6"/>
    <p:sldLayoutId id="2147483666" r:id="rId7"/>
    <p:sldLayoutId id="2147483687" r:id="rId8"/>
    <p:sldLayoutId id="2147483680" r:id="rId9"/>
    <p:sldLayoutId id="2147483688" r:id="rId10"/>
    <p:sldLayoutId id="2147483673" r:id="rId11"/>
    <p:sldLayoutId id="2147483692" r:id="rId12"/>
    <p:sldLayoutId id="2147483674" r:id="rId13"/>
    <p:sldLayoutId id="2147483676" r:id="rId14"/>
    <p:sldLayoutId id="2147483677" r:id="rId15"/>
    <p:sldLayoutId id="2147483691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spc="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IQ57O6sAkU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nd Canyon">
            <a:extLst>
              <a:ext uri="{FF2B5EF4-FFF2-40B4-BE49-F238E27FC236}">
                <a16:creationId xmlns:a16="http://schemas.microsoft.com/office/drawing/2014/main" id="{D4DB4774-6C88-4182-9622-B0F68F5AC5B3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2"/>
            <a:ext cx="12192000" cy="68760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8960" y="1091056"/>
            <a:ext cx="8587931" cy="1821618"/>
          </a:xfrm>
          <a:prstGeom prst="rect">
            <a:avLst/>
          </a:prstGeom>
          <a:solidFill>
            <a:srgbClr val="FFFFFF">
              <a:alpha val="43000"/>
            </a:srgb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logo of a video game&#10;&#10;Description automatically generated">
            <a:extLst>
              <a:ext uri="{FF2B5EF4-FFF2-40B4-BE49-F238E27FC236}">
                <a16:creationId xmlns:a16="http://schemas.microsoft.com/office/drawing/2014/main" id="{DF2D5DCF-4CC9-CE73-F844-AFED09D0E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4088">
            <a:off x="2111627" y="1889821"/>
            <a:ext cx="3712734" cy="1319510"/>
          </a:xfrm>
          <a:prstGeom prst="rect">
            <a:avLst/>
          </a:prstGeom>
          <a:effectLst>
            <a:glow rad="12700">
              <a:schemeClr val="accent4">
                <a:satMod val="175000"/>
                <a:alpha val="25000"/>
              </a:schemeClr>
            </a:glow>
            <a:softEdge rad="215900"/>
          </a:effectLst>
        </p:spPr>
      </p:pic>
      <p:sp>
        <p:nvSpPr>
          <p:cNvPr id="37" name="Title 36">
            <a:extLst>
              <a:ext uri="{FF2B5EF4-FFF2-40B4-BE49-F238E27FC236}">
                <a16:creationId xmlns:a16="http://schemas.microsoft.com/office/drawing/2014/main" id="{1C44CABD-3945-420B-A1E8-0D3E5F523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60" y="1183217"/>
            <a:ext cx="8783143" cy="1538754"/>
          </a:xfrm>
        </p:spPr>
        <p:txBody>
          <a:bodyPr>
            <a:normAutofit fontScale="90000"/>
          </a:bodyPr>
          <a:lstStyle/>
          <a:p>
            <a:pPr algn="l"/>
            <a:r>
              <a:rPr lang="en-US" sz="4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Virtual to Reality: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Combatting Loneliness &amp; Isolation Through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Subtitle 37">
            <a:extLst>
              <a:ext uri="{FF2B5EF4-FFF2-40B4-BE49-F238E27FC236}">
                <a16:creationId xmlns:a16="http://schemas.microsoft.com/office/drawing/2014/main" id="{6ED6B106-CA53-428B-8BF0-1BC5768C0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53" y="5881964"/>
            <a:ext cx="8783143" cy="886718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Camarillo Health Care District “Adventures in VR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</a:p>
          <a:p>
            <a:pPr algn="l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ACHD 71</a:t>
            </a:r>
            <a:r>
              <a:rPr lang="en-US" sz="1400" b="1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Annual Meeting, September 13-15, 2023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7897E6-775C-4603-8153-D078160E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141626" y="2721971"/>
            <a:ext cx="334280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7EF755C8-D22F-4585-A846-467B938E1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42000" y="1437564"/>
            <a:ext cx="3708000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4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6" y="320666"/>
            <a:ext cx="10676190" cy="667062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b="1" dirty="0">
                <a:solidFill>
                  <a:schemeClr val="tx1"/>
                </a:solidFill>
              </a:rPr>
              <a:t>Procedure &amp; Protocol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779" y="1582937"/>
            <a:ext cx="11359043" cy="5275063"/>
          </a:xfrm>
        </p:spPr>
        <p:txBody>
          <a:bodyPr spcCol="36000">
            <a:noAutofit/>
          </a:bodyPr>
          <a:lstStyle/>
          <a:p>
            <a:pPr marL="0" indent="0">
              <a:buNone/>
            </a:pPr>
            <a:r>
              <a:rPr lang="en-US" b="1" dirty="0"/>
              <a:t>Protocol</a:t>
            </a:r>
            <a:endParaRPr lang="en-US" sz="1800" dirty="0"/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Care and cleaning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Masks for each use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Spacers for glasses wearers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6-8 class size…highly monitored. 1:1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Time between classes for reset and sanitize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Forms ready…back-to-back classes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Staff training</a:t>
            </a:r>
          </a:p>
          <a:p>
            <a:pPr lvl="1"/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89" y="947420"/>
              <a:ext cx="563245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3F2D98D-FE2C-D7BD-3F64-8B93942A8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66" b="7813"/>
          <a:stretch/>
        </p:blipFill>
        <p:spPr>
          <a:xfrm>
            <a:off x="6425279" y="888235"/>
            <a:ext cx="5046398" cy="5189080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E7560B-BD57-1C65-519C-8D5A4DEEB37F}"/>
              </a:ext>
            </a:extLst>
          </p:cNvPr>
          <p:cNvSpPr txBox="1">
            <a:spLocks/>
          </p:cNvSpPr>
          <p:nvPr/>
        </p:nvSpPr>
        <p:spPr bwMode="black">
          <a:xfrm>
            <a:off x="10133351" y="441349"/>
            <a:ext cx="1594025" cy="40657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</p:spPr>
        <p:txBody>
          <a:bodyPr vert="horz" lIns="72000" tIns="72000" rIns="72000" bIns="72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1600" b="1" dirty="0">
                <a:solidFill>
                  <a:schemeClr val="tx1"/>
                </a:solidFill>
              </a:rPr>
              <a:t>Development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1099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66">
            <a:extLst>
              <a:ext uri="{FF2B5EF4-FFF2-40B4-BE49-F238E27FC236}">
                <a16:creationId xmlns:a16="http://schemas.microsoft.com/office/drawing/2014/main" id="{BC69CF52-F446-4370-9577-2EB5F30E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Program Growth</a:t>
            </a:r>
            <a:endParaRPr lang="en-US" dirty="0"/>
          </a:p>
        </p:txBody>
      </p:sp>
      <p:pic>
        <p:nvPicPr>
          <p:cNvPr id="76" name="Picture Placeholder 75">
            <a:extLst>
              <a:ext uri="{FF2B5EF4-FFF2-40B4-BE49-F238E27FC236}">
                <a16:creationId xmlns:a16="http://schemas.microsoft.com/office/drawing/2014/main" id="{4FDD1278-D13B-4797-8C98-7540806B711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11765" b="11765"/>
          <a:stretch/>
        </p:blipFill>
        <p:spPr>
          <a:effectLst>
            <a:softEdge rad="152400"/>
          </a:effectLst>
        </p:spPr>
      </p:pic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55FE5CCD-3F2F-46F8-9BBD-290D86FBAE2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21055" r="21055"/>
          <a:stretch/>
        </p:blipFill>
        <p:spPr>
          <a:xfrm>
            <a:off x="4662824" y="2952166"/>
            <a:ext cx="2880000" cy="2880000"/>
          </a:xfrm>
          <a:effectLst>
            <a:softEdge rad="152400"/>
          </a:effectLst>
        </p:spPr>
      </p:pic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9C861612-6B98-4A33-AEFF-4F0A6036432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12500" b="12500"/>
          <a:stretch/>
        </p:blipFill>
        <p:spPr>
          <a:effectLst>
            <a:softEdge rad="1524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7AF930-F598-4747-9605-0A838ED2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4127722" y="-1334239"/>
            <a:ext cx="3938452" cy="11430000"/>
            <a:chOff x="4578818" y="945960"/>
            <a:chExt cx="6880587" cy="52262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CF6C65-9676-4BE4-A507-1A1EC5CC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667000" y="1433444"/>
            <a:ext cx="68199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050D642-3B7C-BC89-0384-552EF1807E53}"/>
              </a:ext>
            </a:extLst>
          </p:cNvPr>
          <p:cNvSpPr txBox="1"/>
          <p:nvPr/>
        </p:nvSpPr>
        <p:spPr>
          <a:xfrm>
            <a:off x="327133" y="1634256"/>
            <a:ext cx="1144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</a:rPr>
              <a:t>What else can this program do?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260688-D694-DE0F-40F5-9C8E3DBF7C2D}"/>
              </a:ext>
            </a:extLst>
          </p:cNvPr>
          <p:cNvSpPr txBox="1"/>
          <p:nvPr/>
        </p:nvSpPr>
        <p:spPr>
          <a:xfrm>
            <a:off x="4740967" y="5795859"/>
            <a:ext cx="262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…some more</a:t>
            </a:r>
            <a:endParaRPr lang="en-US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FEA08-143F-E7D0-F616-10031CBC00DA}"/>
              </a:ext>
            </a:extLst>
          </p:cNvPr>
          <p:cNvSpPr txBox="1"/>
          <p:nvPr/>
        </p:nvSpPr>
        <p:spPr>
          <a:xfrm>
            <a:off x="904461" y="5795859"/>
            <a:ext cx="262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Dream…</a:t>
            </a:r>
            <a:endParaRPr lang="en-US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CA8CCA-2CBA-A435-005F-E52AC3131DDD}"/>
              </a:ext>
            </a:extLst>
          </p:cNvPr>
          <p:cNvSpPr txBox="1"/>
          <p:nvPr/>
        </p:nvSpPr>
        <p:spPr>
          <a:xfrm>
            <a:off x="8647234" y="5832165"/>
            <a:ext cx="264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Go Big!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501529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6" y="320666"/>
            <a:ext cx="10676190" cy="667062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b="1" dirty="0">
                <a:solidFill>
                  <a:schemeClr val="tx1"/>
                </a:solidFill>
              </a:rPr>
              <a:t>Program Expansion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779" y="1582937"/>
            <a:ext cx="11359043" cy="5275063"/>
          </a:xfrm>
        </p:spPr>
        <p:txBody>
          <a:bodyPr spcCol="36000">
            <a:noAutofit/>
          </a:bodyPr>
          <a:lstStyle/>
          <a:p>
            <a:pPr marL="0" indent="0">
              <a:buNone/>
            </a:pPr>
            <a:r>
              <a:rPr lang="en-US" b="1" dirty="0"/>
              <a:t>Success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Publicity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Full Classes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Community Champions (</a:t>
            </a:r>
            <a:r>
              <a:rPr lang="en-US" sz="1800" dirty="0" err="1">
                <a:solidFill>
                  <a:schemeClr val="tx1"/>
                </a:solidFill>
              </a:rPr>
              <a:t>CCoA</a:t>
            </a:r>
            <a:r>
              <a:rPr lang="en-US" sz="1800" dirty="0">
                <a:solidFill>
                  <a:schemeClr val="tx1"/>
                </a:solidFill>
              </a:rPr>
              <a:t>, City, Board, Staff)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What next?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Keep dreaming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Mobilization (city grant)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No walls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Is it a trend?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Budget carve-outs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89" y="947420"/>
              <a:ext cx="563245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EE7560B-BD57-1C65-519C-8D5A4DEEB37F}"/>
              </a:ext>
            </a:extLst>
          </p:cNvPr>
          <p:cNvSpPr txBox="1">
            <a:spLocks/>
          </p:cNvSpPr>
          <p:nvPr/>
        </p:nvSpPr>
        <p:spPr bwMode="black">
          <a:xfrm>
            <a:off x="10392743" y="441455"/>
            <a:ext cx="1611365" cy="503199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</p:spPr>
        <p:txBody>
          <a:bodyPr vert="horz" lIns="72000" tIns="72000" rIns="72000" bIns="72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1600" b="1" dirty="0">
                <a:solidFill>
                  <a:schemeClr val="tx1"/>
                </a:solidFill>
              </a:rPr>
              <a:t>Expansion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27E3E-16EE-5246-BA0D-8CCB5AEBC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615" t="28315" r="5615" b="320"/>
          <a:stretch/>
        </p:blipFill>
        <p:spPr>
          <a:xfrm>
            <a:off x="6096000" y="987728"/>
            <a:ext cx="5263704" cy="50085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22816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5" y="457199"/>
            <a:ext cx="10676190" cy="2660757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4000" b="1" dirty="0">
                <a:solidFill>
                  <a:schemeClr val="tx1"/>
                </a:solidFill>
              </a:rPr>
              <a:t>What We Learned: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89" y="1358559"/>
            <a:ext cx="11000725" cy="5222989"/>
          </a:xfrm>
        </p:spPr>
        <p:txBody>
          <a:bodyPr spcCol="36000">
            <a:noAutofit/>
          </a:bodyPr>
          <a:lstStyle/>
          <a:p>
            <a:pPr lvl="1"/>
            <a:r>
              <a:rPr lang="en-US" sz="1800" dirty="0"/>
              <a:t>Stay true to brainstorm etiquette: nothing is too silly; Be willing to dream outside the box</a:t>
            </a:r>
          </a:p>
          <a:p>
            <a:pPr lvl="1"/>
            <a:r>
              <a:rPr lang="en-US" sz="1800" dirty="0"/>
              <a:t>COVID made us very practiced at thinking and evaluating quickly; rapid cycle testing (Plan-Do-Study-Act)</a:t>
            </a:r>
          </a:p>
          <a:p>
            <a:pPr lvl="1"/>
            <a:r>
              <a:rPr lang="en-US" sz="1800" dirty="0"/>
              <a:t>Write good procedures before you launch program</a:t>
            </a:r>
          </a:p>
          <a:p>
            <a:pPr lvl="1"/>
            <a:r>
              <a:rPr lang="en-US" sz="1800" dirty="0"/>
              <a:t>Setting up headsets takes time (initially &amp; during class)</a:t>
            </a:r>
          </a:p>
          <a:p>
            <a:pPr lvl="1"/>
            <a:r>
              <a:rPr lang="en-US" sz="1800" dirty="0"/>
              <a:t>Clients need to pay in advance</a:t>
            </a:r>
          </a:p>
          <a:p>
            <a:pPr lvl="1"/>
            <a:r>
              <a:rPr lang="en-US" sz="1800" dirty="0"/>
              <a:t>Buy the carrying case! Number all the pieces of each set!</a:t>
            </a:r>
          </a:p>
          <a:p>
            <a:pPr lvl="1"/>
            <a:r>
              <a:rPr lang="en-US" sz="1800" dirty="0"/>
              <a:t>Modify program as you go</a:t>
            </a:r>
          </a:p>
          <a:p>
            <a:pPr lvl="1"/>
            <a:r>
              <a:rPr lang="en-US" sz="1800" dirty="0"/>
              <a:t>ENJOY IT! (have staff experience it)</a:t>
            </a:r>
          </a:p>
          <a:p>
            <a:pPr lvl="1"/>
            <a:endParaRPr lang="en-US" sz="1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89" y="947420"/>
              <a:ext cx="563245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Picture 4" descr="A person wearing a mask and holding a video game controller&#10;&#10;Description automatically generated">
            <a:extLst>
              <a:ext uri="{FF2B5EF4-FFF2-40B4-BE49-F238E27FC236}">
                <a16:creationId xmlns:a16="http://schemas.microsoft.com/office/drawing/2014/main" id="{51E7C6FA-DFED-DCEB-59B4-9CDBF2550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056" y="793129"/>
            <a:ext cx="4011242" cy="5348322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33B8E7-E3D1-9DE2-8E3C-C09F1D11414F}"/>
              </a:ext>
            </a:extLst>
          </p:cNvPr>
          <p:cNvSpPr txBox="1"/>
          <p:nvPr/>
        </p:nvSpPr>
        <p:spPr>
          <a:xfrm>
            <a:off x="5549728" y="5592358"/>
            <a:ext cx="3424812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/>
              <a:t>Assemblywoman Jacqui Irwin</a:t>
            </a:r>
          </a:p>
        </p:txBody>
      </p:sp>
    </p:spTree>
    <p:extLst>
      <p:ext uri="{BB962C8B-B14F-4D97-AF65-F5344CB8AC3E}">
        <p14:creationId xmlns:p14="http://schemas.microsoft.com/office/powerpoint/2010/main" val="1202508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5" y="457199"/>
            <a:ext cx="10676190" cy="2660757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4000" b="1" dirty="0">
                <a:solidFill>
                  <a:schemeClr val="tx1"/>
                </a:solidFill>
              </a:rPr>
              <a:t>Trippy vid: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89" y="947420"/>
              <a:ext cx="563245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Online Media 5" title="Seniors experience a 'trippy' adventure with Roam Around the World program">
            <a:hlinkClick r:id="" action="ppaction://media"/>
            <a:extLst>
              <a:ext uri="{FF2B5EF4-FFF2-40B4-BE49-F238E27FC236}">
                <a16:creationId xmlns:a16="http://schemas.microsoft.com/office/drawing/2014/main" id="{48D7FCFD-2A80-79EE-B156-6972585497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05516" y="1114805"/>
            <a:ext cx="8782492" cy="49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ris River">
            <a:extLst>
              <a:ext uri="{FF2B5EF4-FFF2-40B4-BE49-F238E27FC236}">
                <a16:creationId xmlns:a16="http://schemas.microsoft.com/office/drawing/2014/main" id="{B9CBB346-0CD2-4685-99B1-EF04ED2E1F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ECD7DE-6ECE-44C1-B0B1-B36869562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3131820" y="1143017"/>
            <a:ext cx="5928361" cy="4571967"/>
          </a:xfrm>
          <a:prstGeom prst="rect">
            <a:avLst/>
          </a:prstGeom>
          <a:solidFill>
            <a:srgbClr val="000000">
              <a:alpha val="9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FFFCD-801A-478E-9627-5836490C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Thank you!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0C2D7-C7F2-4AE4-B99C-A4F5CDF8D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1819" y="2263081"/>
            <a:ext cx="5928361" cy="3909119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pPr algn="l"/>
            <a:r>
              <a:rPr lang="en-US" sz="2400" b="1" dirty="0"/>
              <a:t>Mariana Gutierrez</a:t>
            </a:r>
            <a:r>
              <a:rPr lang="en-US" sz="2400" dirty="0"/>
              <a:t>, </a:t>
            </a:r>
            <a:r>
              <a:rPr lang="en-US" sz="1400" dirty="0"/>
              <a:t>Health Promotion Coordinator</a:t>
            </a:r>
            <a:endParaRPr lang="en-US" sz="2400" dirty="0"/>
          </a:p>
          <a:p>
            <a:pPr algn="l"/>
            <a:r>
              <a:rPr lang="en-US" sz="2400" b="1" dirty="0"/>
              <a:t>Michelle Rogers</a:t>
            </a:r>
            <a:r>
              <a:rPr lang="en-US" sz="2400" dirty="0"/>
              <a:t>, </a:t>
            </a:r>
            <a:r>
              <a:rPr lang="en-US" sz="1400" dirty="0"/>
              <a:t>Community Education &amp; Outreach </a:t>
            </a:r>
            <a:r>
              <a:rPr lang="en-US" sz="1400" dirty="0" err="1"/>
              <a:t>Mgr</a:t>
            </a:r>
            <a:endParaRPr lang="en-US" sz="2400" dirty="0"/>
          </a:p>
          <a:p>
            <a:pPr algn="l"/>
            <a:r>
              <a:rPr lang="en-US" sz="2400" b="1" dirty="0"/>
              <a:t>Kara Ralston</a:t>
            </a:r>
            <a:r>
              <a:rPr lang="en-US" sz="2400" dirty="0"/>
              <a:t>, </a:t>
            </a:r>
            <a:r>
              <a:rPr lang="en-US" sz="1400" dirty="0"/>
              <a:t>CEO</a:t>
            </a:r>
          </a:p>
          <a:p>
            <a:endParaRPr lang="en-US" sz="1400" dirty="0"/>
          </a:p>
          <a:p>
            <a:endParaRPr lang="en-US" sz="2400" dirty="0"/>
          </a:p>
          <a:p>
            <a:r>
              <a:rPr lang="en-US" sz="4000" b="1" dirty="0"/>
              <a:t>www.camhealth.com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2DC118-2E25-449E-B08F-DC7B604FF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64000" y="2229289"/>
            <a:ext cx="4464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E90DB81-F779-42BC-9736-F4BD7E268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black">
          <a:xfrm>
            <a:off x="3054000" y="1069120"/>
            <a:ext cx="6084000" cy="4719760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2E2FBC-3A83-4C18-9BA9-D8E72AF5A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black">
          <a:xfrm>
            <a:off x="2964000" y="999300"/>
            <a:ext cx="6264000" cy="48594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4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5" y="457199"/>
            <a:ext cx="10676190" cy="723015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4000" b="1" dirty="0">
                <a:solidFill>
                  <a:schemeClr val="tx1"/>
                </a:solidFill>
              </a:rPr>
              <a:t>Today’s </a:t>
            </a:r>
            <a:r>
              <a:rPr lang="en-US" b="1" dirty="0">
                <a:solidFill>
                  <a:schemeClr val="tx1"/>
                </a:solidFill>
              </a:rPr>
              <a:t>Discussion</a:t>
            </a:r>
            <a:r>
              <a:rPr lang="en-US" sz="4000" b="1" dirty="0">
                <a:solidFill>
                  <a:schemeClr val="tx1"/>
                </a:solidFill>
              </a:rPr>
              <a:t>: 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68" y="1916484"/>
            <a:ext cx="10877323" cy="4173274"/>
          </a:xfrm>
        </p:spPr>
        <p:txBody>
          <a:bodyPr spcCol="36000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Program </a:t>
            </a: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rigin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Program Funding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Program Development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Program </a:t>
            </a:r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rowth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>
              <a:cxnSpLocks/>
            </p:cNvCxnSpPr>
            <p:nvPr/>
          </p:nvCxnSpPr>
          <p:spPr>
            <a:xfrm>
              <a:off x="5787713" y="935360"/>
              <a:ext cx="5657527" cy="1206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Picture 4" descr="A person and person playing with virtual reality headsets&#10;&#10;Description automatically generated">
            <a:extLst>
              <a:ext uri="{FF2B5EF4-FFF2-40B4-BE49-F238E27FC236}">
                <a16:creationId xmlns:a16="http://schemas.microsoft.com/office/drawing/2014/main" id="{5316CC7C-38A8-99D8-8A31-02B7AD80A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910" y="1082090"/>
            <a:ext cx="5622030" cy="46938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8553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66">
            <a:extLst>
              <a:ext uri="{FF2B5EF4-FFF2-40B4-BE49-F238E27FC236}">
                <a16:creationId xmlns:a16="http://schemas.microsoft.com/office/drawing/2014/main" id="{BC69CF52-F446-4370-9577-2EB5F30E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48" y="412298"/>
            <a:ext cx="11398077" cy="1127761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Program Origin</a:t>
            </a:r>
            <a:endParaRPr lang="en-US" dirty="0"/>
          </a:p>
        </p:txBody>
      </p:sp>
      <p:pic>
        <p:nvPicPr>
          <p:cNvPr id="76" name="Picture Placeholder 75">
            <a:extLst>
              <a:ext uri="{FF2B5EF4-FFF2-40B4-BE49-F238E27FC236}">
                <a16:creationId xmlns:a16="http://schemas.microsoft.com/office/drawing/2014/main" id="{4FDD1278-D13B-4797-8C98-7540806B711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2548" r="12548"/>
          <a:stretch/>
        </p:blipFill>
        <p:spPr>
          <a:effectLst>
            <a:softEdge rad="152400"/>
          </a:effectLst>
        </p:spPr>
      </p:pic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55FE5CCD-3F2F-46F8-9BBD-290D86FBAE2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5370" r="15370"/>
          <a:stretch/>
        </p:blipFill>
        <p:spPr>
          <a:xfrm>
            <a:off x="4662824" y="2952166"/>
            <a:ext cx="2880000" cy="2880000"/>
          </a:xfrm>
          <a:effectLst>
            <a:softEdge rad="152400"/>
          </a:effectLst>
        </p:spPr>
      </p:pic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9C861612-6B98-4A33-AEFF-4F0A6036432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16727" r="16727"/>
          <a:stretch/>
        </p:blipFill>
        <p:spPr>
          <a:effectLst>
            <a:softEdge rad="1524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7AF930-F598-4747-9605-0A838ED2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4286061" y="-1175900"/>
            <a:ext cx="3621773" cy="11430000"/>
            <a:chOff x="4578818" y="945960"/>
            <a:chExt cx="6880587" cy="52262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CF6C65-9676-4BE4-A507-1A1EC5CC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667000" y="1433444"/>
            <a:ext cx="68199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0260688-D694-DE0F-40F5-9C8E3DBF7C2D}"/>
              </a:ext>
            </a:extLst>
          </p:cNvPr>
          <p:cNvSpPr txBox="1"/>
          <p:nvPr/>
        </p:nvSpPr>
        <p:spPr>
          <a:xfrm>
            <a:off x="4740967" y="5795859"/>
            <a:ext cx="262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Isolation</a:t>
            </a:r>
            <a:endParaRPr lang="en-US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FEA08-143F-E7D0-F616-10031CBC00DA}"/>
              </a:ext>
            </a:extLst>
          </p:cNvPr>
          <p:cNvSpPr txBox="1"/>
          <p:nvPr/>
        </p:nvSpPr>
        <p:spPr>
          <a:xfrm>
            <a:off x="904461" y="5795859"/>
            <a:ext cx="262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Depression</a:t>
            </a:r>
            <a:endParaRPr lang="en-US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CA8CCA-2CBA-A435-005F-E52AC3131DDD}"/>
              </a:ext>
            </a:extLst>
          </p:cNvPr>
          <p:cNvSpPr txBox="1"/>
          <p:nvPr/>
        </p:nvSpPr>
        <p:spPr>
          <a:xfrm>
            <a:off x="8647234" y="5832165"/>
            <a:ext cx="264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Loneliness</a:t>
            </a:r>
            <a:endParaRPr lang="en-US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7DCC8-6D4E-B768-E05F-D103E5351D53}"/>
              </a:ext>
            </a:extLst>
          </p:cNvPr>
          <p:cNvSpPr txBox="1"/>
          <p:nvPr/>
        </p:nvSpPr>
        <p:spPr>
          <a:xfrm>
            <a:off x="327133" y="1634256"/>
            <a:ext cx="1144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</a:rPr>
              <a:t>The Pandemic</a:t>
            </a:r>
          </a:p>
        </p:txBody>
      </p:sp>
    </p:spTree>
    <p:extLst>
      <p:ext uri="{BB962C8B-B14F-4D97-AF65-F5344CB8AC3E}">
        <p14:creationId xmlns:p14="http://schemas.microsoft.com/office/powerpoint/2010/main" val="3938313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79" y="434711"/>
            <a:ext cx="10676190" cy="667062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b="1" dirty="0">
                <a:solidFill>
                  <a:schemeClr val="tx1"/>
                </a:solidFill>
              </a:rPr>
              <a:t>Forced Creativity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89" y="947420"/>
              <a:ext cx="563245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EE7560B-BD57-1C65-519C-8D5A4DEEB37F}"/>
              </a:ext>
            </a:extLst>
          </p:cNvPr>
          <p:cNvSpPr txBox="1">
            <a:spLocks/>
          </p:cNvSpPr>
          <p:nvPr/>
        </p:nvSpPr>
        <p:spPr bwMode="black">
          <a:xfrm>
            <a:off x="10888472" y="424988"/>
            <a:ext cx="804994" cy="323486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</p:spPr>
        <p:txBody>
          <a:bodyPr vert="horz" lIns="72000" tIns="72000" rIns="72000" bIns="72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1600" b="1" dirty="0">
                <a:solidFill>
                  <a:schemeClr val="tx1"/>
                </a:solidFill>
              </a:rPr>
              <a:t>Origin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68" y="1262272"/>
            <a:ext cx="6856383" cy="3596808"/>
          </a:xfrm>
        </p:spPr>
        <p:txBody>
          <a:bodyPr spcCol="36000">
            <a:noAutofit/>
          </a:bodyPr>
          <a:lstStyle/>
          <a:p>
            <a:r>
              <a:rPr lang="en-US" b="1" dirty="0"/>
              <a:t>COVID closures</a:t>
            </a:r>
          </a:p>
          <a:p>
            <a:pPr lvl="1"/>
            <a:r>
              <a:rPr lang="en-US" sz="1800" dirty="0"/>
              <a:t>Translated what we could </a:t>
            </a:r>
          </a:p>
          <a:p>
            <a:pPr lvl="1"/>
            <a:r>
              <a:rPr lang="en-US" sz="1800" dirty="0"/>
              <a:t>HUGE digital literacy issues (</a:t>
            </a:r>
            <a:r>
              <a:rPr lang="en-US" sz="1800" i="1" dirty="0" err="1"/>
              <a:t>esp</a:t>
            </a:r>
            <a:r>
              <a:rPr lang="en-US" sz="1800" i="1" dirty="0"/>
              <a:t> older adults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HUGE remote access issues (</a:t>
            </a:r>
            <a:r>
              <a:rPr lang="en-US" sz="1800" i="1" dirty="0" err="1"/>
              <a:t>esp</a:t>
            </a:r>
            <a:r>
              <a:rPr lang="en-US" sz="1800" i="1" dirty="0"/>
              <a:t> older adults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Reopening harder than closing; creativity required</a:t>
            </a:r>
          </a:p>
          <a:p>
            <a:pPr lvl="1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E128F-7564-7530-1481-F890A26C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52057" y="1133984"/>
            <a:ext cx="6341409" cy="4756056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09796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79" y="434711"/>
            <a:ext cx="10676190" cy="667062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b="1" dirty="0">
                <a:solidFill>
                  <a:schemeClr val="tx1"/>
                </a:solidFill>
              </a:rPr>
              <a:t>Forced Creativity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68" y="1262271"/>
            <a:ext cx="9747293" cy="5436701"/>
          </a:xfrm>
        </p:spPr>
        <p:txBody>
          <a:bodyPr spcCol="36000">
            <a:noAutofit/>
          </a:bodyPr>
          <a:lstStyle/>
          <a:p>
            <a:r>
              <a:rPr lang="en-US" b="1" dirty="0"/>
              <a:t>Dream BIG</a:t>
            </a:r>
          </a:p>
          <a:p>
            <a:pPr lvl="1"/>
            <a:r>
              <a:rPr lang="en-US" sz="1800" dirty="0"/>
              <a:t>“Re-emerge” think tank</a:t>
            </a:r>
          </a:p>
          <a:p>
            <a:pPr lvl="1"/>
            <a:r>
              <a:rPr lang="en-US" sz="1800" dirty="0"/>
              <a:t>The weekend, a young son, and baseball </a:t>
            </a:r>
          </a:p>
          <a:p>
            <a:pPr lvl="1"/>
            <a:r>
              <a:rPr lang="en-US" sz="1800" dirty="0"/>
              <a:t>Too technological, too silly, too wild sounding</a:t>
            </a:r>
          </a:p>
          <a:p>
            <a:pPr lvl="1"/>
            <a:endParaRPr lang="en-US" sz="1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89" y="947420"/>
              <a:ext cx="563245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8" descr="A child wearing a virtual reality headset&#10;&#10;Description automatically generated">
            <a:extLst>
              <a:ext uri="{FF2B5EF4-FFF2-40B4-BE49-F238E27FC236}">
                <a16:creationId xmlns:a16="http://schemas.microsoft.com/office/drawing/2014/main" id="{7DC11113-73F9-3C25-F7BB-F97DF94B6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2" t="13167" r="17185"/>
          <a:stretch/>
        </p:blipFill>
        <p:spPr>
          <a:xfrm>
            <a:off x="7551504" y="729795"/>
            <a:ext cx="3649953" cy="5693494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E7560B-BD57-1C65-519C-8D5A4DEEB37F}"/>
              </a:ext>
            </a:extLst>
          </p:cNvPr>
          <p:cNvSpPr txBox="1">
            <a:spLocks/>
          </p:cNvSpPr>
          <p:nvPr/>
        </p:nvSpPr>
        <p:spPr bwMode="black">
          <a:xfrm>
            <a:off x="10888472" y="424988"/>
            <a:ext cx="804994" cy="323486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</p:spPr>
        <p:txBody>
          <a:bodyPr vert="horz" lIns="72000" tIns="72000" rIns="72000" bIns="72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1600" b="1" dirty="0">
                <a:solidFill>
                  <a:schemeClr val="tx1"/>
                </a:solidFill>
              </a:rPr>
              <a:t>Origin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5416D-488A-7F35-EE3B-197056ADFC15}"/>
              </a:ext>
            </a:extLst>
          </p:cNvPr>
          <p:cNvSpPr txBox="1"/>
          <p:nvPr/>
        </p:nvSpPr>
        <p:spPr>
          <a:xfrm>
            <a:off x="6745300" y="5850504"/>
            <a:ext cx="1433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/>
              <a:t>Nathan, 13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F2D98D-FE2C-D7BD-3F64-8B93942A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43474" y="2904028"/>
            <a:ext cx="2209857" cy="29464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080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66">
            <a:extLst>
              <a:ext uri="{FF2B5EF4-FFF2-40B4-BE49-F238E27FC236}">
                <a16:creationId xmlns:a16="http://schemas.microsoft.com/office/drawing/2014/main" id="{BC69CF52-F446-4370-9577-2EB5F30E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Program Funding</a:t>
            </a:r>
            <a:endParaRPr lang="en-US" dirty="0"/>
          </a:p>
        </p:txBody>
      </p:sp>
      <p:pic>
        <p:nvPicPr>
          <p:cNvPr id="76" name="Picture Placeholder 75">
            <a:extLst>
              <a:ext uri="{FF2B5EF4-FFF2-40B4-BE49-F238E27FC236}">
                <a16:creationId xmlns:a16="http://schemas.microsoft.com/office/drawing/2014/main" id="{4FDD1278-D13B-4797-8C98-7540806B711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8" r="12548"/>
          <a:stretch/>
        </p:blipFill>
        <p:spPr>
          <a:effectLst>
            <a:softEdge rad="152400"/>
          </a:effectLst>
        </p:spPr>
      </p:pic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55FE5CCD-3F2F-46F8-9BBD-290D86FBAE2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16848" r="16848"/>
          <a:stretch/>
        </p:blipFill>
        <p:spPr>
          <a:xfrm>
            <a:off x="4662824" y="2952166"/>
            <a:ext cx="2880000" cy="2880000"/>
          </a:xfrm>
          <a:effectLst>
            <a:softEdge rad="152400"/>
          </a:effectLst>
        </p:spPr>
      </p:pic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9C861612-6B98-4A33-AEFF-4F0A6036432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16727" r="16727"/>
          <a:stretch/>
        </p:blipFill>
        <p:spPr>
          <a:effectLst>
            <a:softEdge rad="1524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7AF930-F598-4747-9605-0A838ED2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4127722" y="-1334239"/>
            <a:ext cx="3938452" cy="11430000"/>
            <a:chOff x="4578818" y="945960"/>
            <a:chExt cx="6880587" cy="52262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CF6C65-9676-4BE4-A507-1A1EC5CC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667000" y="1433444"/>
            <a:ext cx="68199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0260688-D694-DE0F-40F5-9C8E3DBF7C2D}"/>
              </a:ext>
            </a:extLst>
          </p:cNvPr>
          <p:cNvSpPr txBox="1"/>
          <p:nvPr/>
        </p:nvSpPr>
        <p:spPr>
          <a:xfrm>
            <a:off x="4740967" y="5795859"/>
            <a:ext cx="262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Budget</a:t>
            </a:r>
            <a:endParaRPr lang="en-US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FEA08-143F-E7D0-F616-10031CBC00DA}"/>
              </a:ext>
            </a:extLst>
          </p:cNvPr>
          <p:cNvSpPr txBox="1"/>
          <p:nvPr/>
        </p:nvSpPr>
        <p:spPr>
          <a:xfrm>
            <a:off x="904461" y="5795859"/>
            <a:ext cx="262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Board</a:t>
            </a:r>
            <a:endParaRPr lang="en-US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CA8CCA-2CBA-A435-005F-E52AC3131DDD}"/>
              </a:ext>
            </a:extLst>
          </p:cNvPr>
          <p:cNvSpPr txBox="1"/>
          <p:nvPr/>
        </p:nvSpPr>
        <p:spPr>
          <a:xfrm>
            <a:off x="8647234" y="5832165"/>
            <a:ext cx="264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Bandwidth</a:t>
            </a:r>
            <a:endParaRPr lang="en-US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3510F7-BF1E-595E-6F15-312D4412A82C}"/>
              </a:ext>
            </a:extLst>
          </p:cNvPr>
          <p:cNvSpPr txBox="1"/>
          <p:nvPr/>
        </p:nvSpPr>
        <p:spPr>
          <a:xfrm>
            <a:off x="327133" y="1634256"/>
            <a:ext cx="1144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</a:rPr>
              <a:t>The Three Bs</a:t>
            </a:r>
          </a:p>
        </p:txBody>
      </p:sp>
    </p:spTree>
    <p:extLst>
      <p:ext uri="{BB962C8B-B14F-4D97-AF65-F5344CB8AC3E}">
        <p14:creationId xmlns:p14="http://schemas.microsoft.com/office/powerpoint/2010/main" val="3183828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79" y="434711"/>
            <a:ext cx="10676190" cy="667062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b="1" dirty="0">
                <a:solidFill>
                  <a:schemeClr val="tx1"/>
                </a:solidFill>
              </a:rPr>
              <a:t>The Three Bs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749" y="1634576"/>
            <a:ext cx="9786306" cy="4742925"/>
          </a:xfrm>
        </p:spPr>
        <p:txBody>
          <a:bodyPr spcCol="36000">
            <a:noAutofit/>
          </a:bodyPr>
          <a:lstStyle/>
          <a:p>
            <a:pPr marL="0" indent="0">
              <a:buNone/>
            </a:pPr>
            <a:r>
              <a:rPr lang="en-US" b="1" dirty="0"/>
              <a:t>Board</a:t>
            </a:r>
          </a:p>
          <a:p>
            <a:pPr lvl="1"/>
            <a:r>
              <a:rPr lang="en-US" sz="1800" dirty="0"/>
              <a:t>Visionary, Courageous, Innovative</a:t>
            </a:r>
          </a:p>
          <a:p>
            <a:pPr lvl="1"/>
            <a:r>
              <a:rPr lang="en-US" sz="1800" dirty="0"/>
              <a:t>Formula: </a:t>
            </a:r>
            <a:r>
              <a:rPr lang="en-US" sz="1800" i="1" dirty="0"/>
              <a:t>vision + courage= innovation</a:t>
            </a:r>
            <a:endParaRPr lang="en-US" sz="1800" dirty="0"/>
          </a:p>
          <a:p>
            <a:pPr marL="0" indent="0">
              <a:buNone/>
            </a:pPr>
            <a:r>
              <a:rPr lang="en-US" b="1" dirty="0"/>
              <a:t>Budget</a:t>
            </a:r>
          </a:p>
          <a:p>
            <a:pPr lvl="1"/>
            <a:r>
              <a:rPr lang="en-US" sz="1800" dirty="0"/>
              <a:t>Assembly appropriation for COVID response</a:t>
            </a:r>
          </a:p>
          <a:p>
            <a:pPr lvl="1"/>
            <a:r>
              <a:rPr lang="en-US" sz="1800" dirty="0"/>
              <a:t>Created carve out following year</a:t>
            </a:r>
          </a:p>
          <a:p>
            <a:pPr lvl="1"/>
            <a:r>
              <a:rPr lang="en-US" sz="1800" dirty="0"/>
              <a:t>Prioritized hiring</a:t>
            </a:r>
          </a:p>
          <a:p>
            <a:pPr marL="0" indent="0">
              <a:buNone/>
            </a:pPr>
            <a:r>
              <a:rPr lang="en-US" b="1" dirty="0"/>
              <a:t>Bandwidth</a:t>
            </a:r>
            <a:endParaRPr lang="en-US" sz="1800" dirty="0"/>
          </a:p>
          <a:p>
            <a:pPr lvl="1"/>
            <a:r>
              <a:rPr lang="en-US" sz="1800" dirty="0"/>
              <a:t>Know staffing capacity; Develop needed skill sets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08822" y="768242"/>
            <a:ext cx="5885992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89" y="947420"/>
              <a:ext cx="563245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3F2D98D-FE2C-D7BD-3F64-8B93942A8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19966"/>
          <a:stretch/>
        </p:blipFill>
        <p:spPr>
          <a:xfrm>
            <a:off x="606283" y="1262271"/>
            <a:ext cx="4127466" cy="52892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E7560B-BD57-1C65-519C-8D5A4DEEB37F}"/>
              </a:ext>
            </a:extLst>
          </p:cNvPr>
          <p:cNvSpPr txBox="1">
            <a:spLocks/>
          </p:cNvSpPr>
          <p:nvPr/>
        </p:nvSpPr>
        <p:spPr bwMode="black">
          <a:xfrm>
            <a:off x="10598122" y="441349"/>
            <a:ext cx="1129254" cy="45058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</p:spPr>
        <p:txBody>
          <a:bodyPr vert="horz" lIns="72000" tIns="72000" rIns="72000" bIns="72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1600" b="1" dirty="0">
                <a:solidFill>
                  <a:schemeClr val="tx1"/>
                </a:solidFill>
              </a:rPr>
              <a:t>Funding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666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66">
            <a:extLst>
              <a:ext uri="{FF2B5EF4-FFF2-40B4-BE49-F238E27FC236}">
                <a16:creationId xmlns:a16="http://schemas.microsoft.com/office/drawing/2014/main" id="{BC69CF52-F446-4370-9577-2EB5F30E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Program Development</a:t>
            </a:r>
            <a:endParaRPr lang="en-US" dirty="0"/>
          </a:p>
        </p:txBody>
      </p:sp>
      <p:pic>
        <p:nvPicPr>
          <p:cNvPr id="76" name="Picture Placeholder 75" descr="Father teaching son to play baseball">
            <a:extLst>
              <a:ext uri="{FF2B5EF4-FFF2-40B4-BE49-F238E27FC236}">
                <a16:creationId xmlns:a16="http://schemas.microsoft.com/office/drawing/2014/main" id="{4FDD1278-D13B-4797-8C98-7540806B711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6663" r="16663"/>
          <a:stretch/>
        </p:blipFill>
        <p:spPr>
          <a:effectLst>
            <a:softEdge rad="152400"/>
          </a:effectLst>
        </p:spPr>
      </p:pic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55FE5CCD-3F2F-46F8-9BBD-290D86FBAE2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16848" r="16848"/>
          <a:stretch/>
        </p:blipFill>
        <p:spPr>
          <a:xfrm>
            <a:off x="4662824" y="2952166"/>
            <a:ext cx="2880000" cy="2880000"/>
          </a:xfrm>
          <a:effectLst>
            <a:softEdge rad="152400"/>
          </a:effectLst>
        </p:spPr>
      </p:pic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9C861612-6B98-4A33-AEFF-4F0A6036432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16727" r="16727"/>
          <a:stretch/>
        </p:blipFill>
        <p:spPr>
          <a:effectLst>
            <a:softEdge rad="1524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7AF930-F598-4747-9605-0A838ED2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4127722" y="-1334239"/>
            <a:ext cx="3938452" cy="11430000"/>
            <a:chOff x="4578818" y="945960"/>
            <a:chExt cx="6880587" cy="52262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CF6C65-9676-4BE4-A507-1A1EC5CC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667000" y="1433444"/>
            <a:ext cx="68199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0260688-D694-DE0F-40F5-9C8E3DBF7C2D}"/>
              </a:ext>
            </a:extLst>
          </p:cNvPr>
          <p:cNvSpPr txBox="1"/>
          <p:nvPr/>
        </p:nvSpPr>
        <p:spPr>
          <a:xfrm>
            <a:off x="4740967" y="5795859"/>
            <a:ext cx="262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Procedure</a:t>
            </a:r>
            <a:endParaRPr lang="en-US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FEA08-143F-E7D0-F616-10031CBC00DA}"/>
              </a:ext>
            </a:extLst>
          </p:cNvPr>
          <p:cNvSpPr txBox="1"/>
          <p:nvPr/>
        </p:nvSpPr>
        <p:spPr>
          <a:xfrm>
            <a:off x="904461" y="5795859"/>
            <a:ext cx="262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Practice</a:t>
            </a:r>
            <a:endParaRPr lang="en-US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CA8CCA-2CBA-A435-005F-E52AC3131DDD}"/>
              </a:ext>
            </a:extLst>
          </p:cNvPr>
          <p:cNvSpPr txBox="1"/>
          <p:nvPr/>
        </p:nvSpPr>
        <p:spPr>
          <a:xfrm>
            <a:off x="8647234" y="5832165"/>
            <a:ext cx="264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Protocol</a:t>
            </a:r>
            <a:endParaRPr lang="en-US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C719A-8981-1F5B-1FBA-E1CFEBCBA7C2}"/>
              </a:ext>
            </a:extLst>
          </p:cNvPr>
          <p:cNvSpPr txBox="1"/>
          <p:nvPr/>
        </p:nvSpPr>
        <p:spPr>
          <a:xfrm>
            <a:off x="327133" y="1634256"/>
            <a:ext cx="1144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</a:rPr>
              <a:t>Operationalizing</a:t>
            </a:r>
          </a:p>
        </p:txBody>
      </p:sp>
    </p:spTree>
    <p:extLst>
      <p:ext uri="{BB962C8B-B14F-4D97-AF65-F5344CB8AC3E}">
        <p14:creationId xmlns:p14="http://schemas.microsoft.com/office/powerpoint/2010/main" val="2055808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6" y="320666"/>
            <a:ext cx="10676190" cy="667062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b="1" dirty="0">
                <a:solidFill>
                  <a:schemeClr val="tx1"/>
                </a:solidFill>
              </a:rPr>
              <a:t>Procedure &amp; Protocol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779" y="1582937"/>
            <a:ext cx="11359043" cy="5275063"/>
          </a:xfrm>
        </p:spPr>
        <p:txBody>
          <a:bodyPr spcCol="36000">
            <a:noAutofit/>
          </a:bodyPr>
          <a:lstStyle/>
          <a:p>
            <a:pPr marL="0" indent="0">
              <a:buNone/>
            </a:pPr>
            <a:r>
              <a:rPr lang="en-US" b="1" dirty="0"/>
              <a:t>Procedure</a:t>
            </a:r>
            <a:r>
              <a:rPr lang="en-US" sz="1800" b="1" dirty="0"/>
              <a:t> </a:t>
            </a:r>
          </a:p>
          <a:p>
            <a:pPr lvl="1"/>
            <a:r>
              <a:rPr lang="en-US" sz="1800" b="1" dirty="0">
                <a:solidFill>
                  <a:schemeClr val="tx1"/>
                </a:solidFill>
              </a:rPr>
              <a:t>People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Waivers (</a:t>
            </a:r>
            <a:r>
              <a:rPr lang="en-US" sz="1600" i="1" dirty="0">
                <a:solidFill>
                  <a:schemeClr val="tx1"/>
                </a:solidFill>
              </a:rPr>
              <a:t>liability waiver = participation forms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Instructional ppt/videos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Post-class survey</a:t>
            </a:r>
          </a:p>
          <a:p>
            <a:pPr lvl="1"/>
            <a:r>
              <a:rPr lang="en-US" sz="1800" b="1" dirty="0">
                <a:solidFill>
                  <a:schemeClr val="tx1"/>
                </a:solidFill>
              </a:rPr>
              <a:t>Program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Inventory system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Repair and Maintenance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Storage system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Staff training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89" y="947420"/>
              <a:ext cx="563245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3F2D98D-FE2C-D7BD-3F64-8B93942A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45" b="11345"/>
          <a:stretch/>
        </p:blipFill>
        <p:spPr>
          <a:xfrm>
            <a:off x="5883965" y="1240705"/>
            <a:ext cx="5490412" cy="4583932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E7560B-BD57-1C65-519C-8D5A4DEEB37F}"/>
              </a:ext>
            </a:extLst>
          </p:cNvPr>
          <p:cNvSpPr txBox="1">
            <a:spLocks/>
          </p:cNvSpPr>
          <p:nvPr/>
        </p:nvSpPr>
        <p:spPr bwMode="black">
          <a:xfrm>
            <a:off x="10133351" y="441349"/>
            <a:ext cx="1594025" cy="40657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</p:spPr>
        <p:txBody>
          <a:bodyPr vert="horz" lIns="72000" tIns="72000" rIns="72000" bIns="72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1600" b="1" dirty="0">
                <a:solidFill>
                  <a:schemeClr val="tx1"/>
                </a:solidFill>
              </a:rPr>
              <a:t>Development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117052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Custom 1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B9BAA"/>
      </a:accent1>
      <a:accent2>
        <a:srgbClr val="FAB900"/>
      </a:accent2>
      <a:accent3>
        <a:srgbClr val="4B9BAA"/>
      </a:accent3>
      <a:accent4>
        <a:srgbClr val="EE7008"/>
      </a:accent4>
      <a:accent5>
        <a:srgbClr val="4B9BAA"/>
      </a:accent5>
      <a:accent6>
        <a:srgbClr val="D5393D"/>
      </a:accent6>
      <a:hlink>
        <a:srgbClr val="4B9BAA"/>
      </a:hlink>
      <a:folHlink>
        <a:srgbClr val="EE7008"/>
      </a:folHlink>
    </a:clrScheme>
    <a:fontScheme name="Custom 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32948_win32_fixed.potx" id="{BDCCC525-9527-44E0-B351-0A20DC13C969}" vid="{AB82C64A-7124-4340-B404-8D7C1C6B95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F13ACAEFD4E746A6DE99A5742773B3" ma:contentTypeVersion="17" ma:contentTypeDescription="Create a new document." ma:contentTypeScope="" ma:versionID="b43bd02079bbb83487904c6f195fe771">
  <xsd:schema xmlns:xsd="http://www.w3.org/2001/XMLSchema" xmlns:xs="http://www.w3.org/2001/XMLSchema" xmlns:p="http://schemas.microsoft.com/office/2006/metadata/properties" xmlns:ns2="f97414ec-e8e1-47c5-b88d-8d6bc9f1dc5c" xmlns:ns3="141ecd1f-2374-411e-bbb0-b3059a3af7bb" targetNamespace="http://schemas.microsoft.com/office/2006/metadata/properties" ma:root="true" ma:fieldsID="2ab00912dd6dc6fe59555680a0d25125" ns2:_="" ns3:_="">
    <xsd:import namespace="f97414ec-e8e1-47c5-b88d-8d6bc9f1dc5c"/>
    <xsd:import namespace="141ecd1f-2374-411e-bbb0-b3059a3af7b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7414ec-e8e1-47c5-b88d-8d6bc9f1dc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0edf2d5-b58b-4f1d-ba86-8675ba6ccce4}" ma:internalName="TaxCatchAll" ma:showField="CatchAllData" ma:web="f97414ec-e8e1-47c5-b88d-8d6bc9f1dc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ecd1f-2374-411e-bbb0-b3059a3af7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971c94f-f162-4cf6-843e-425104ee78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60DB59-7240-408C-AF01-5B9A399BEB43}"/>
</file>

<file path=customXml/itemProps2.xml><?xml version="1.0" encoding="utf-8"?>
<ds:datastoreItem xmlns:ds="http://schemas.openxmlformats.org/officeDocument/2006/customXml" ds:itemID="{D06B2771-DF62-4EAC-B078-2157D94B19DC}"/>
</file>

<file path=docProps/app.xml><?xml version="1.0" encoding="utf-8"?>
<Properties xmlns="http://schemas.openxmlformats.org/officeDocument/2006/extended-properties" xmlns:vt="http://schemas.openxmlformats.org/officeDocument/2006/docPropsVTypes">
  <Template>Virtual field trip</Template>
  <TotalTime>1399</TotalTime>
  <Words>461</Words>
  <Application>Microsoft Office PowerPoint</Application>
  <PresentationFormat>Widescreen</PresentationFormat>
  <Paragraphs>119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Wingdings</vt:lpstr>
      <vt:lpstr>Parcel</vt:lpstr>
      <vt:lpstr>From Virtual to Reality: Combatting Loneliness &amp; Isolation Through</vt:lpstr>
      <vt:lpstr>Today’s Discussion:  </vt:lpstr>
      <vt:lpstr>Program Origin</vt:lpstr>
      <vt:lpstr>Forced Creativity    </vt:lpstr>
      <vt:lpstr>Forced Creativity    </vt:lpstr>
      <vt:lpstr>Program Funding</vt:lpstr>
      <vt:lpstr>The Three Bs   </vt:lpstr>
      <vt:lpstr>Program Development</vt:lpstr>
      <vt:lpstr>Procedure &amp; Protocol   </vt:lpstr>
      <vt:lpstr>Procedure &amp; Protocol   </vt:lpstr>
      <vt:lpstr>Program Growth</vt:lpstr>
      <vt:lpstr>Program Expansion</vt:lpstr>
      <vt:lpstr>What We Learned:    </vt:lpstr>
      <vt:lpstr>Trippy vid:   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Virtual to Reality: Combatting Loneliness. Depression &amp; Isolation</dc:title>
  <dc:creator>Kara Ralston</dc:creator>
  <cp:lastModifiedBy>Kara Ralston</cp:lastModifiedBy>
  <cp:revision>28</cp:revision>
  <dcterms:created xsi:type="dcterms:W3CDTF">2023-07-07T21:12:17Z</dcterms:created>
  <dcterms:modified xsi:type="dcterms:W3CDTF">2023-09-01T19:05:53Z</dcterms:modified>
</cp:coreProperties>
</file>