
<file path=[Content_Types].xml><?xml version="1.0" encoding="utf-8"?>
<Types xmlns="http://schemas.openxmlformats.org/package/2006/content-types">
  <Default Extension="rels" ContentType="application/vnd.openxmlformats-package.relationships+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1"/>
    <p:sldMasterId id="2147483684" r:id="rId2"/>
  </p:sldMasterIdLst>
  <p:notesMasterIdLst>
    <p:notesMasterId r:id="rId3"/>
  </p:notesMasterIdLst>
  <p:handoutMasterIdLst>
    <p:handoutMasterId r:id="rId4"/>
  </p:handoutMasterIdLst>
  <p:sldIdLst>
    <p:sldId id="280" r:id="rId5"/>
    <p:sldId id="283" r:id="rId6"/>
    <p:sldId id="387" r:id="rId7"/>
    <p:sldId id="388" r:id="rId8"/>
    <p:sldId id="389" r:id="rId9"/>
    <p:sldId id="391"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4" r:id="rId99"/>
    <p:sldId id="375" r:id="rId100"/>
    <p:sldId id="376" r:id="rId101"/>
    <p:sldId id="377" r:id="rId102"/>
    <p:sldId id="378" r:id="rId103"/>
    <p:sldId id="379" r:id="rId104"/>
    <p:sldId id="380" r:id="rId105"/>
    <p:sldId id="381" r:id="rId106"/>
    <p:sldId id="382" r:id="rId107"/>
    <p:sldId id="383" r:id="rId108"/>
    <p:sldId id="384" r:id="rId109"/>
    <p:sldId id="385" r:id="rId110"/>
    <p:sldId id="392" r:id="rId111"/>
  </p:sldIdLst>
  <p:sldSz cx="9144000" cy="5143500" type="screen16x9"/>
  <p:notesSz cx="7023100" cy="9309100"/>
  <p:custDataLst>
    <p:tags r:id="rId1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F62"/>
    <a:srgbClr val="1F487C"/>
    <a:srgbClr val="3F4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56" autoAdjust="0"/>
    <p:restoredTop sz="82531" autoAdjust="0"/>
  </p:normalViewPr>
  <p:slideViewPr>
    <p:cSldViewPr snapToGrid="0">
      <p:cViewPr varScale="1">
        <p:scale>
          <a:sx n="114" d="100"/>
          <a:sy n="114" d="100"/>
        </p:scale>
        <p:origin x="1146" y="96"/>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00" Type="http://schemas.openxmlformats.org/officeDocument/2006/relationships/slide" Target="slides/slide96.xml" /><Relationship Id="rId101" Type="http://schemas.openxmlformats.org/officeDocument/2006/relationships/slide" Target="slides/slide97.xml" /><Relationship Id="rId102" Type="http://schemas.openxmlformats.org/officeDocument/2006/relationships/slide" Target="slides/slide98.xml" /><Relationship Id="rId103" Type="http://schemas.openxmlformats.org/officeDocument/2006/relationships/slide" Target="slides/slide99.xml" /><Relationship Id="rId104" Type="http://schemas.openxmlformats.org/officeDocument/2006/relationships/slide" Target="slides/slide100.xml" /><Relationship Id="rId105" Type="http://schemas.openxmlformats.org/officeDocument/2006/relationships/slide" Target="slides/slide101.xml" /><Relationship Id="rId106" Type="http://schemas.openxmlformats.org/officeDocument/2006/relationships/slide" Target="slides/slide102.xml" /><Relationship Id="rId107" Type="http://schemas.openxmlformats.org/officeDocument/2006/relationships/slide" Target="slides/slide103.xml" /><Relationship Id="rId108" Type="http://schemas.openxmlformats.org/officeDocument/2006/relationships/slide" Target="slides/slide104.xml" /><Relationship Id="rId109" Type="http://schemas.openxmlformats.org/officeDocument/2006/relationships/slide" Target="slides/slide105.xml" /><Relationship Id="rId11" Type="http://schemas.openxmlformats.org/officeDocument/2006/relationships/slide" Target="slides/slide7.xml" /><Relationship Id="rId110" Type="http://schemas.openxmlformats.org/officeDocument/2006/relationships/slide" Target="slides/slide106.xml" /><Relationship Id="rId111" Type="http://schemas.openxmlformats.org/officeDocument/2006/relationships/slide" Target="slides/slide107.xml" /><Relationship Id="rId112" Type="http://schemas.openxmlformats.org/officeDocument/2006/relationships/tags" Target="tags/tag1.xml" /><Relationship Id="rId113" Type="http://schemas.openxmlformats.org/officeDocument/2006/relationships/presProps" Target="presProps.xml" /><Relationship Id="rId114" Type="http://schemas.openxmlformats.org/officeDocument/2006/relationships/viewProps" Target="viewProps.xml" /><Relationship Id="rId115" Type="http://schemas.openxmlformats.org/officeDocument/2006/relationships/theme" Target="theme/theme1.xml" /><Relationship Id="rId116" Type="http://schemas.openxmlformats.org/officeDocument/2006/relationships/tableStyles" Target="tableStyles.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slide" Target="slides/slide60.xml" /><Relationship Id="rId65" Type="http://schemas.openxmlformats.org/officeDocument/2006/relationships/slide" Target="slides/slide61.xml" /><Relationship Id="rId66" Type="http://schemas.openxmlformats.org/officeDocument/2006/relationships/slide" Target="slides/slide62.xml" /><Relationship Id="rId67" Type="http://schemas.openxmlformats.org/officeDocument/2006/relationships/slide" Target="slides/slide63.xml" /><Relationship Id="rId68" Type="http://schemas.openxmlformats.org/officeDocument/2006/relationships/slide" Target="slides/slide64.xml" /><Relationship Id="rId69" Type="http://schemas.openxmlformats.org/officeDocument/2006/relationships/slide" Target="slides/slide65.xml" /><Relationship Id="rId7" Type="http://schemas.openxmlformats.org/officeDocument/2006/relationships/slide" Target="slides/slide3.xml" /><Relationship Id="rId70" Type="http://schemas.openxmlformats.org/officeDocument/2006/relationships/slide" Target="slides/slide66.xml" /><Relationship Id="rId71" Type="http://schemas.openxmlformats.org/officeDocument/2006/relationships/slide" Target="slides/slide67.xml" /><Relationship Id="rId72" Type="http://schemas.openxmlformats.org/officeDocument/2006/relationships/slide" Target="slides/slide68.xml" /><Relationship Id="rId73" Type="http://schemas.openxmlformats.org/officeDocument/2006/relationships/slide" Target="slides/slide69.xml" /><Relationship Id="rId74" Type="http://schemas.openxmlformats.org/officeDocument/2006/relationships/slide" Target="slides/slide70.xml" /><Relationship Id="rId75" Type="http://schemas.openxmlformats.org/officeDocument/2006/relationships/slide" Target="slides/slide71.xml" /><Relationship Id="rId76" Type="http://schemas.openxmlformats.org/officeDocument/2006/relationships/slide" Target="slides/slide72.xml" /><Relationship Id="rId77" Type="http://schemas.openxmlformats.org/officeDocument/2006/relationships/slide" Target="slides/slide73.xml" /><Relationship Id="rId78" Type="http://schemas.openxmlformats.org/officeDocument/2006/relationships/slide" Target="slides/slide74.xml" /><Relationship Id="rId79" Type="http://schemas.openxmlformats.org/officeDocument/2006/relationships/slide" Target="slides/slide75.xml" /><Relationship Id="rId8" Type="http://schemas.openxmlformats.org/officeDocument/2006/relationships/slide" Target="slides/slide4.xml" /><Relationship Id="rId80" Type="http://schemas.openxmlformats.org/officeDocument/2006/relationships/slide" Target="slides/slide76.xml" /><Relationship Id="rId81" Type="http://schemas.openxmlformats.org/officeDocument/2006/relationships/slide" Target="slides/slide77.xml" /><Relationship Id="rId82" Type="http://schemas.openxmlformats.org/officeDocument/2006/relationships/slide" Target="slides/slide78.xml" /><Relationship Id="rId83" Type="http://schemas.openxmlformats.org/officeDocument/2006/relationships/slide" Target="slides/slide79.xml" /><Relationship Id="rId84" Type="http://schemas.openxmlformats.org/officeDocument/2006/relationships/slide" Target="slides/slide80.xml" /><Relationship Id="rId85" Type="http://schemas.openxmlformats.org/officeDocument/2006/relationships/slide" Target="slides/slide81.xml" /><Relationship Id="rId86" Type="http://schemas.openxmlformats.org/officeDocument/2006/relationships/slide" Target="slides/slide82.xml" /><Relationship Id="rId87" Type="http://schemas.openxmlformats.org/officeDocument/2006/relationships/slide" Target="slides/slide83.xml" /><Relationship Id="rId88" Type="http://schemas.openxmlformats.org/officeDocument/2006/relationships/slide" Target="slides/slide84.xml" /><Relationship Id="rId89" Type="http://schemas.openxmlformats.org/officeDocument/2006/relationships/slide" Target="slides/slide85.xml" /><Relationship Id="rId9" Type="http://schemas.openxmlformats.org/officeDocument/2006/relationships/slide" Target="slides/slide5.xml" /><Relationship Id="rId90" Type="http://schemas.openxmlformats.org/officeDocument/2006/relationships/slide" Target="slides/slide86.xml" /><Relationship Id="rId91" Type="http://schemas.openxmlformats.org/officeDocument/2006/relationships/slide" Target="slides/slide87.xml" /><Relationship Id="rId92" Type="http://schemas.openxmlformats.org/officeDocument/2006/relationships/slide" Target="slides/slide88.xml" /><Relationship Id="rId93" Type="http://schemas.openxmlformats.org/officeDocument/2006/relationships/slide" Target="slides/slide89.xml" /><Relationship Id="rId94" Type="http://schemas.openxmlformats.org/officeDocument/2006/relationships/slide" Target="slides/slide90.xml" /><Relationship Id="rId95" Type="http://schemas.openxmlformats.org/officeDocument/2006/relationships/slide" Target="slides/slide91.xml" /><Relationship Id="rId96" Type="http://schemas.openxmlformats.org/officeDocument/2006/relationships/slide" Target="slides/slide92.xml" /><Relationship Id="rId97" Type="http://schemas.openxmlformats.org/officeDocument/2006/relationships/slide" Target="slides/slide93.xml" /><Relationship Id="rId98" Type="http://schemas.openxmlformats.org/officeDocument/2006/relationships/slide" Target="slides/slide94.xml" /><Relationship Id="rId99" Type="http://schemas.openxmlformats.org/officeDocument/2006/relationships/slide" Target="slides/slide95.xml" /></Relationships>
</file>

<file path=ppt/diagrams/colors1.xml><?xml version="1.0" encoding="utf-8"?>
<dgm:colorsDef xmlns:a="http://schemas.openxmlformats.org/drawingml/2006/main" xmlns:dgm="http://schemas.openxmlformats.org/drawingml/2006/diagram"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AD049609-ADAA-4F02-A4CC-1833D4F880F6}"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dgm:t>
    </dgm:pt>
    <dgm:pt modelId="{473D84C2-FE35-4D08-A4C6-9F31DC740A26}" type="parTrans" cxnId="{DC032CC3-CFA6-4BE0-9959-CAE76981812E}">
      <dgm:prSet/>
      <dgm:spPr/>
      <dgm:t>
        <a:bodyPr/>
        <a:lstStyle/>
        <a:p>
          <a:endParaRPr lang="en-US"/>
        </a:p>
      </dgm:t>
    </dgm:pt>
    <dgm:pt modelId="{19EC54D2-FCB6-47AF-8BFA-971B852ECF9D}">
      <dgm:prSet phldrT="[Text]" custT="1"/>
      <dgm:spPr>
        <a:solidFill>
          <a:schemeClr val="accent2"/>
        </a:solidFill>
      </dgm:spPr>
      <dgm:t>
        <a:bodyPr/>
        <a:lstStyle/>
        <a:p>
          <a:r>
            <a:rPr lang="en-US" sz="2200" b="1"/>
            <a:t>STEP 1:</a:t>
          </a:r>
          <a:br>
            <a:rPr lang="en-US" sz="2200" b="1"/>
          </a:br>
          <a:r>
            <a:rPr lang="en-US" sz="2200" i="1"/>
            <a:t>Is </a:t>
          </a:r>
          <a:r>
            <a:rPr lang="en-US" sz="2200" i="1" smtClean="0"/>
            <a:t>the financial effect</a:t>
          </a:r>
          <a:br>
            <a:rPr lang="en-US" sz="2200" i="1" smtClean="0"/>
          </a:br>
          <a:r>
            <a:rPr lang="en-US" sz="2200" i="1" smtClean="0"/>
            <a:t>“reasonably </a:t>
          </a:r>
          <a:r>
            <a:rPr lang="en-US" sz="2200" i="1"/>
            <a:t>foreseeable?”</a:t>
          </a:r>
        </a:p>
      </dgm:t>
    </dgm:pt>
    <dgm:pt modelId="{5AF7E8C6-7242-44E4-BDB6-0F67C1B72583}" type="sibTrans" cxnId="{DC032CC3-CFA6-4BE0-9959-CAE76981812E}">
      <dgm:prSet/>
      <dgm:spPr/>
      <dgm:t>
        <a:bodyPr/>
        <a:lstStyle/>
        <a:p>
          <a:endParaRPr lang="en-US"/>
        </a:p>
      </dgm:t>
    </dgm:pt>
    <dgm:pt modelId="{1DDD2857-C248-40A6-8D6B-B4F65DC83D9C}" type="parTrans" cxnId="{C9FC2731-9344-466A-97FD-22A10A4A2490}">
      <dgm:prSet/>
      <dgm:spPr/>
      <dgm:t>
        <a:bodyPr/>
        <a:lstStyle/>
        <a:p>
          <a:endParaRPr lang="en-US"/>
        </a:p>
      </dgm:t>
    </dgm:pt>
    <dgm:pt modelId="{6B393BA6-662C-489C-A17C-588029A01089}">
      <dgm:prSet custT="1"/>
      <dgm:spPr>
        <a:solidFill>
          <a:schemeClr val="accent2"/>
        </a:solidFill>
      </dgm:spPr>
      <dgm:t>
        <a:bodyPr/>
        <a:lstStyle/>
        <a:p>
          <a:r>
            <a:rPr lang="en-US" sz="2200" b="1"/>
            <a:t>STANDARD:</a:t>
          </a:r>
          <a:br>
            <a:rPr lang="en-US" sz="2200" b="1"/>
          </a:br>
          <a:r>
            <a:rPr lang="en-US" sz="2200" i="1"/>
            <a:t>“Realistic possibility and more than hypothetical or theoretical”</a:t>
          </a:r>
        </a:p>
      </dgm:t>
    </dgm:pt>
    <dgm:pt modelId="{E5DDB717-A45D-4E6C-922D-3127DB2159DB}" type="sibTrans" cxnId="{C9FC2731-9344-466A-97FD-22A10A4A2490}">
      <dgm:prSet/>
      <dgm:spPr/>
      <dgm:t>
        <a:bodyPr/>
        <a:lstStyle/>
        <a:p>
          <a:endParaRPr lang="en-US"/>
        </a:p>
      </dgm:t>
    </dgm:pt>
    <dgm:pt modelId="{7AA8D722-F51A-4B6A-847D-B00340FFAF3C}" type="pres">
      <dgm:prSet presAssocID="{AD049609-ADAA-4F02-A4CC-1833D4F880F6}" presName="CompostProcess">
        <dgm:presLayoutVars>
          <dgm:dir/>
          <dgm:resizeHandles val="exact"/>
        </dgm:presLayoutVars>
      </dgm:prSet>
      <dgm:spPr/>
      <dgm:t>
        <a:bodyPr/>
        <a:lstStyle/>
        <a:p/>
      </dgm:t>
    </dgm:pt>
    <dgm:pt modelId="{E1E1C351-7F73-4AE0-9BF5-BDEF1E0AD35E}" type="pres">
      <dgm:prSet presAssocID="{AD049609-ADAA-4F02-A4CC-1833D4F880F6}" presName="arrow" presStyleLbl="bgShp" presStyleCnt="1"/>
      <dgm:spPr/>
      <dgm:t>
        <a:bodyPr/>
        <a:lstStyle/>
        <a:p/>
      </dgm:t>
    </dgm:pt>
    <dgm:pt modelId="{5E156A6A-1277-48ED-98BE-9422ACDBD6F1}" type="pres">
      <dgm:prSet presAssocID="{AD049609-ADAA-4F02-A4CC-1833D4F880F6}" presName="linearProcess"/>
      <dgm:spPr/>
      <dgm:t>
        <a:bodyPr/>
        <a:lstStyle/>
        <a:p/>
      </dgm:t>
    </dgm:pt>
    <dgm:pt modelId="{5B1509D1-C097-4976-8B25-7F5E58E4720B}" type="pres">
      <dgm:prSet presAssocID="{19EC54D2-FCB6-47AF-8BFA-971B852ECF9D}" presName="textNode" presStyleLbl="node1" presStyleCnt="2" custScaleX="109544" custLinFactX="-5585" custLinFactNeighborX="-100000" custLinFactNeighborY="-2419">
        <dgm:presLayoutVars>
          <dgm:bulletEnabled val="1"/>
        </dgm:presLayoutVars>
      </dgm:prSet>
      <dgm:spPr/>
      <dgm:t>
        <a:bodyPr/>
        <a:lstStyle/>
        <a:p>
          <a:endParaRPr lang="en-US"/>
        </a:p>
      </dgm:t>
    </dgm:pt>
    <dgm:pt modelId="{84824A28-AE50-4625-8BA4-B74EABCEB824}" type="pres">
      <dgm:prSet presAssocID="{5AF7E8C6-7242-44E4-BDB6-0F67C1B72583}" presName="sibTrans"/>
      <dgm:spPr/>
      <dgm:t>
        <a:bodyPr/>
        <a:lstStyle/>
        <a:p/>
      </dgm:t>
    </dgm:pt>
    <dgm:pt modelId="{345A8370-2B12-43A3-B6A6-301AB8375D81}" type="pres">
      <dgm:prSet presAssocID="{6B393BA6-662C-489C-A17C-588029A01089}" presName="textNode" presStyleLbl="node1" presStyleIdx="1" presStyleCnt="2" custScaleX="109523" custScaleY="104839" custLinFactNeighborX="-32980" custLinFactNeighborY="714">
        <dgm:presLayoutVars>
          <dgm:bulletEnabled val="1"/>
        </dgm:presLayoutVars>
      </dgm:prSet>
      <dgm:spPr/>
      <dgm:t>
        <a:bodyPr/>
        <a:lstStyle/>
        <a:p>
          <a:endParaRPr lang="en-US"/>
        </a:p>
      </dgm:t>
    </dgm:pt>
  </dgm:ptLst>
  <dgm:cxnLst>
    <dgm:cxn modelId="{DC032CC3-CFA6-4BE0-9959-CAE76981812E}" srcId="{AD049609-ADAA-4F02-A4CC-1833D4F880F6}" destId="{19EC54D2-FCB6-47AF-8BFA-971B852ECF9D}" srcOrd="0" destOrd="0" parTransId="{473D84C2-FE35-4D08-A4C6-9F31DC740A26}" sibTransId="{5AF7E8C6-7242-44E4-BDB6-0F67C1B72583}"/>
    <dgm:cxn modelId="{C9FC2731-9344-466A-97FD-22A10A4A2490}" srcId="{AD049609-ADAA-4F02-A4CC-1833D4F880F6}" destId="{6B393BA6-662C-489C-A17C-588029A01089}" srcOrd="1" destOrd="0" parTransId="{1DDD2857-C248-40A6-8D6B-B4F65DC83D9C}" sibTransId="{E5DDB717-A45D-4E6C-922D-3127DB2159DB}"/>
    <dgm:cxn modelId="{532F5157-5281-40A7-95D7-5D627C2FB51E}" type="presOf" srcId="{AD049609-ADAA-4F02-A4CC-1833D4F880F6}" destId="{7AA8D722-F51A-4B6A-847D-B00340FFAF3C}" srcOrd="0" destOrd="0" presId="urn:microsoft.com/office/officeart/2005/8/layout/hProcess9"/>
    <dgm:cxn modelId="{9ABD7DCD-DE2E-47A0-BEE4-0A093EC0596F}" type="presParOf" srcId="{7AA8D722-F51A-4B6A-847D-B00340FFAF3C}" destId="{E1E1C351-7F73-4AE0-9BF5-BDEF1E0AD35E}" srcOrd="0" destOrd="0" presId="urn:microsoft.com/office/officeart/2005/8/layout/hProcess9"/>
    <dgm:cxn modelId="{BBC2EE8E-44D2-44BD-B30B-E11A73FD5200}" type="presParOf" srcId="{7AA8D722-F51A-4B6A-847D-B00340FFAF3C}" destId="{5E156A6A-1277-48ED-98BE-9422ACDBD6F1}" srcOrd="1" destOrd="0" presId="urn:microsoft.com/office/officeart/2005/8/layout/hProcess9"/>
    <dgm:cxn modelId="{39E10C09-02C0-4285-8731-7FCFB7B3BD0E}" type="presParOf" srcId="{5E156A6A-1277-48ED-98BE-9422ACDBD6F1}" destId="{5B1509D1-C097-4976-8B25-7F5E58E4720B}" srcOrd="0" destOrd="0" presId="urn:microsoft.com/office/officeart/2005/8/layout/hProcess9"/>
    <dgm:cxn modelId="{6B05AAE6-B62E-418D-82B4-B13FA46BC8FF}" type="presOf" srcId="{19EC54D2-FCB6-47AF-8BFA-971B852ECF9D}" destId="{5B1509D1-C097-4976-8B25-7F5E58E4720B}" srcOrd="0" destOrd="0" presId="urn:microsoft.com/office/officeart/2005/8/layout/hProcess9"/>
    <dgm:cxn modelId="{C26E2794-8463-4C81-B7F0-99779A882C67}" type="presParOf" srcId="{5E156A6A-1277-48ED-98BE-9422ACDBD6F1}" destId="{84824A28-AE50-4625-8BA4-B74EABCEB824}" srcOrd="1" destOrd="0" presId="urn:microsoft.com/office/officeart/2005/8/layout/hProcess9"/>
    <dgm:cxn modelId="{C6AC0997-057A-4F0B-A4DB-FFA534633A97}" type="presParOf" srcId="{5E156A6A-1277-48ED-98BE-9422ACDBD6F1}" destId="{345A8370-2B12-43A3-B6A6-301AB8375D81}" srcOrd="2" destOrd="0" presId="urn:microsoft.com/office/officeart/2005/8/layout/hProcess9"/>
    <dgm:cxn modelId="{0207F8AC-58AC-453B-BA8B-6F008D8E6450}" type="presOf" srcId="{6B393BA6-662C-489C-A17C-588029A01089}" destId="{345A8370-2B12-43A3-B6A6-301AB8375D81}" srcOrd="0" destOrd="0" presId="urn:microsoft.com/office/officeart/2005/8/layout/hProcess9"/>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6931BF68-7FFD-4CE2-99B1-DBD02054A1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1B048C-8BEF-4EF6-ABF3-41EB703A89B2}" type="parTrans" cxnId="{71DB25B1-6CC5-45D1-ABA3-41632E1377DF}">
      <dgm:prSet/>
      <dgm:spPr/>
      <dgm:t>
        <a:bodyPr/>
        <a:lstStyle/>
        <a:p>
          <a:endParaRPr lang="en-US"/>
        </a:p>
      </dgm:t>
    </dgm:pt>
    <dgm:pt modelId="{0F676C9C-F9E6-4A74-93B0-26E497323865}">
      <dgm:prSet phldrT="[Text]" custT="1"/>
      <dgm:spPr>
        <a:solidFill>
          <a:schemeClr val="bg2"/>
        </a:solidFill>
        <a:ln>
          <a:solidFill>
            <a:schemeClr val="accent3"/>
          </a:solidFill>
        </a:ln>
      </dgm:spPr>
      <dgm:t>
        <a:bodyPr/>
        <a:lstStyle/>
        <a:p>
          <a:r>
            <a:rPr lang="en-US" sz="1600" b="1" i="0"/>
            <a:t>Lobbying</a:t>
          </a:r>
          <a:br>
            <a:rPr lang="en-US" sz="1600" b="1" i="0"/>
          </a:br>
          <a:r>
            <a:rPr lang="en-US" sz="1600" b="1" i="0"/>
            <a:t> Former</a:t>
          </a:r>
          <a:br>
            <a:rPr lang="en-US" sz="1600" b="1" i="0"/>
          </a:br>
          <a:r>
            <a:rPr lang="en-US" sz="1600" b="1" i="0"/>
            <a:t>Agency</a:t>
          </a:r>
          <a:endParaRPr lang="en-US" sz="1600" i="0"/>
        </a:p>
      </dgm:t>
    </dgm:pt>
    <dgm:pt modelId="{C59E27B0-696C-4262-AB88-D1C79C7FF5A0}" type="parTrans" cxnId="{2AED0AB2-7233-478D-8296-0FCE50269AFC}">
      <dgm:prSet/>
      <dgm:spPr/>
      <dgm:t>
        <a:bodyPr/>
        <a:lstStyle/>
        <a:p>
          <a:endParaRPr lang="en-US"/>
        </a:p>
      </dgm:t>
    </dgm:pt>
    <dgm:pt modelId="{75427CEB-BF49-4D7E-862A-E0801B7B26AE}">
      <dgm:prSet phldrT="[Text]"/>
      <dgm:spPr>
        <a:solidFill>
          <a:schemeClr val="bg2">
            <a:lumMod val="20000"/>
            <a:lumOff val="80000"/>
            <a:alpha val="90000"/>
          </a:schemeClr>
        </a:solidFill>
      </dgm:spPr>
      <dgm:t>
        <a:bodyPr/>
        <a:lstStyle/>
        <a:p>
          <a:pPr marL="342900" indent="-228600"/>
          <a:r>
            <a:rPr lang="en-US"/>
            <a:t>One year ban on lobbying former agency</a:t>
          </a:r>
        </a:p>
      </dgm:t>
    </dgm:pt>
    <dgm:pt modelId="{8816F2AA-C994-4CC5-9631-CFEB4F750069}" type="sibTrans" cxnId="{2AED0AB2-7233-478D-8296-0FCE50269AFC}">
      <dgm:prSet/>
      <dgm:spPr/>
      <dgm:t>
        <a:bodyPr/>
        <a:lstStyle/>
        <a:p>
          <a:endParaRPr lang="en-US"/>
        </a:p>
      </dgm:t>
    </dgm:pt>
    <dgm:pt modelId="{A9A167AB-082B-4450-9159-02F132522321}" type="parTrans" cxnId="{015B9C7C-EFB7-41FC-AC9F-FBB005DBAA6D}">
      <dgm:prSet/>
      <dgm:spPr/>
      <dgm:t>
        <a:bodyPr/>
        <a:lstStyle/>
        <a:p>
          <a:endParaRPr lang="en-US"/>
        </a:p>
      </dgm:t>
    </dgm:pt>
    <dgm:pt modelId="{04A78EE7-35A2-4FEB-A6B1-D33D8014C93D}">
      <dgm:prSet/>
      <dgm:spPr>
        <a:solidFill>
          <a:schemeClr val="bg2">
            <a:lumMod val="20000"/>
            <a:lumOff val="80000"/>
            <a:alpha val="90000"/>
          </a:schemeClr>
        </a:solidFill>
      </dgm:spPr>
      <dgm:t>
        <a:bodyPr/>
        <a:lstStyle/>
        <a:p>
          <a:pPr marL="342900" indent="-228600"/>
          <a:r>
            <a:rPr lang="en-US"/>
            <a:t>Applies to elected officials, executives, </a:t>
          </a:r>
          <a:r>
            <a:rPr lang="en-US" smtClean="0"/>
            <a:t>and </a:t>
          </a:r>
          <a:r>
            <a:rPr lang="en-US"/>
            <a:t>general managers</a:t>
          </a:r>
        </a:p>
      </dgm:t>
    </dgm:pt>
    <dgm:pt modelId="{5E439995-A443-41E3-9054-9AB945E0FA60}" type="sibTrans" cxnId="{015B9C7C-EFB7-41FC-AC9F-FBB005DBAA6D}">
      <dgm:prSet/>
      <dgm:spPr/>
      <dgm:t>
        <a:bodyPr/>
        <a:lstStyle/>
        <a:p>
          <a:endParaRPr lang="en-US"/>
        </a:p>
      </dgm:t>
    </dgm:pt>
    <dgm:pt modelId="{7677AD3F-95E3-44CD-A7E0-7B5CF2D82FCF}" type="parTrans" cxnId="{DD282D68-2EBB-43BE-8154-6EA6606AAE6D}">
      <dgm:prSet/>
      <dgm:spPr/>
      <dgm:t>
        <a:bodyPr/>
        <a:lstStyle/>
        <a:p>
          <a:endParaRPr lang="en-US"/>
        </a:p>
      </dgm:t>
    </dgm:pt>
    <dgm:pt modelId="{C7716FB5-5FF2-4DBD-912A-F611C819D058}">
      <dgm:prSet/>
      <dgm:spPr>
        <a:solidFill>
          <a:schemeClr val="bg2">
            <a:lumMod val="20000"/>
            <a:lumOff val="80000"/>
            <a:alpha val="90000"/>
          </a:schemeClr>
        </a:solidFill>
      </dgm:spPr>
      <dgm:t>
        <a:bodyPr/>
        <a:lstStyle/>
        <a:p>
          <a:pPr marL="342900" indent="-228600"/>
          <a:r>
            <a:rPr lang="en-US"/>
            <a:t>Applies only if compensated and representing another person</a:t>
          </a:r>
        </a:p>
      </dgm:t>
    </dgm:pt>
    <dgm:pt modelId="{4C2F6A5C-F56C-45DF-A956-D3849122A351}" type="sibTrans" cxnId="{DD282D68-2EBB-43BE-8154-6EA6606AAE6D}">
      <dgm:prSet/>
      <dgm:spPr/>
      <dgm:t>
        <a:bodyPr/>
        <a:lstStyle/>
        <a:p>
          <a:endParaRPr lang="en-US"/>
        </a:p>
      </dgm:t>
    </dgm:pt>
    <dgm:pt modelId="{CDE8A94E-C6C7-4D9B-997B-D58C19EEF1A1}" type="sibTrans" cxnId="{71DB25B1-6CC5-45D1-ABA3-41632E1377DF}">
      <dgm:prSet/>
      <dgm:spPr/>
      <dgm:t>
        <a:bodyPr/>
        <a:lstStyle/>
        <a:p>
          <a:endParaRPr lang="en-US"/>
        </a:p>
      </dgm:t>
    </dgm:pt>
    <dgm:pt modelId="{91B3D84D-9714-43EE-AD84-8497D12B686B}" type="parTrans" cxnId="{D865127A-28D5-423C-9929-CA327F966AAA}">
      <dgm:prSet/>
      <dgm:spPr/>
      <dgm:t>
        <a:bodyPr/>
        <a:lstStyle/>
        <a:p>
          <a:endParaRPr lang="en-US"/>
        </a:p>
      </dgm:t>
    </dgm:pt>
    <dgm:pt modelId="{1D87F8BF-0820-4E68-A00E-BB59DC907911}">
      <dgm:prSet phldrT="[Text]" custT="1"/>
      <dgm:spPr>
        <a:solidFill>
          <a:schemeClr val="bg2"/>
        </a:solidFill>
        <a:ln>
          <a:solidFill>
            <a:schemeClr val="accent3"/>
          </a:solidFill>
        </a:ln>
      </dgm:spPr>
      <dgm:t>
        <a:bodyPr/>
        <a:lstStyle/>
        <a:p>
          <a:r>
            <a:rPr lang="en-US" sz="1600" b="1" i="0"/>
            <a:t>Decisions Involving Prospective Employers</a:t>
          </a:r>
          <a:endParaRPr lang="en-US" sz="1600" i="0"/>
        </a:p>
      </dgm:t>
    </dgm:pt>
    <dgm:pt modelId="{EA684B27-A252-43AF-AED9-CCBB289D4C21}" type="parTrans" cxnId="{CE6CE3E3-2C3F-4AC7-B96C-C822F5D9652A}">
      <dgm:prSet/>
      <dgm:spPr/>
      <dgm:t>
        <a:bodyPr/>
        <a:lstStyle/>
        <a:p>
          <a:endParaRPr lang="en-US"/>
        </a:p>
      </dgm:t>
    </dgm:pt>
    <dgm:pt modelId="{5B077603-754C-4527-967C-F5C33CFA65FD}">
      <dgm:prSet phldrT="[Text]"/>
      <dgm:spPr>
        <a:solidFill>
          <a:schemeClr val="bg2">
            <a:lumMod val="20000"/>
            <a:lumOff val="80000"/>
            <a:alpha val="90000"/>
          </a:schemeClr>
        </a:solidFill>
      </dgm:spPr>
      <dgm:t>
        <a:bodyPr/>
        <a:lstStyle/>
        <a:p>
          <a:pPr marL="342900" indent="-228600"/>
          <a:r>
            <a:rPr lang="en-US"/>
            <a:t>Public officials and employees are prohibited from being involved in governmental decisions directly relating to a prospective employer</a:t>
          </a:r>
        </a:p>
      </dgm:t>
    </dgm:pt>
    <dgm:pt modelId="{BD2AD645-22BD-4106-8D9F-E9569E9B58A0}" type="sibTrans" cxnId="{CE6CE3E3-2C3F-4AC7-B96C-C822F5D9652A}">
      <dgm:prSet/>
      <dgm:spPr/>
      <dgm:t>
        <a:bodyPr/>
        <a:lstStyle/>
        <a:p>
          <a:endParaRPr lang="en-US"/>
        </a:p>
      </dgm:t>
    </dgm:pt>
    <dgm:pt modelId="{27FB193E-964E-42C4-A5BD-6D6148833899}" type="sibTrans" cxnId="{D865127A-28D5-423C-9929-CA327F966AAA}">
      <dgm:prSet/>
      <dgm:spPr/>
      <dgm:t>
        <a:bodyPr/>
        <a:lstStyle/>
        <a:p>
          <a:endParaRPr lang="en-US"/>
        </a:p>
      </dgm:t>
    </dgm:pt>
    <dgm:pt modelId="{E2BD7A33-B88B-430D-9928-3AB886E31856}" type="pres">
      <dgm:prSet presAssocID="{6931BF68-7FFD-4CE2-99B1-DBD02054A153}" presName="Name0">
        <dgm:presLayoutVars>
          <dgm:dir/>
          <dgm:animLvl val="lvl"/>
          <dgm:resizeHandles val="exact"/>
        </dgm:presLayoutVars>
      </dgm:prSet>
      <dgm:spPr/>
      <dgm:t>
        <a:bodyPr/>
        <a:lstStyle/>
        <a:p>
          <a:endParaRPr lang="en-US"/>
        </a:p>
      </dgm:t>
    </dgm:pt>
    <dgm:pt modelId="{33562B09-2474-40DC-9E4B-B949C63A1DB7}" type="pres">
      <dgm:prSet presAssocID="{0F676C9C-F9E6-4A74-93B0-26E497323865}" presName="linNode"/>
      <dgm:spPr/>
      <dgm:t>
        <a:bodyPr/>
        <a:lstStyle/>
        <a:p/>
      </dgm:t>
    </dgm:pt>
    <dgm:pt modelId="{96E9B436-28BF-4682-BEB4-C52022057438}" type="pres">
      <dgm:prSet presAssocID="{0F676C9C-F9E6-4A74-93B0-26E497323865}" presName="parentText" presStyleLbl="node1" presStyleCnt="2" custScaleX="68510">
        <dgm:presLayoutVars>
          <dgm:chMax val="1"/>
          <dgm:bulletEnabled val="1"/>
        </dgm:presLayoutVars>
      </dgm:prSet>
      <dgm:spPr/>
      <dgm:t>
        <a:bodyPr/>
        <a:lstStyle/>
        <a:p>
          <a:endParaRPr lang="en-US"/>
        </a:p>
      </dgm:t>
    </dgm:pt>
    <dgm:pt modelId="{02F4DF95-9627-4DFE-968A-7FF524F4B67F}" type="pres">
      <dgm:prSet presAssocID="{0F676C9C-F9E6-4A74-93B0-26E497323865}" presName="descendantText" presStyleLbl="alignAccFollowNode1" presStyleCnt="2" custScaleX="107346">
        <dgm:presLayoutVars>
          <dgm:bulletEnabled val="1"/>
        </dgm:presLayoutVars>
      </dgm:prSet>
      <dgm:spPr/>
      <dgm:t>
        <a:bodyPr/>
        <a:lstStyle/>
        <a:p>
          <a:endParaRPr lang="en-US"/>
        </a:p>
      </dgm:t>
    </dgm:pt>
    <dgm:pt modelId="{6320CC00-9D2D-459F-AE1E-ACE7BD2D447B}" type="pres">
      <dgm:prSet presAssocID="{CDE8A94E-C6C7-4D9B-997B-D58C19EEF1A1}" presName="sp"/>
      <dgm:spPr/>
      <dgm:t>
        <a:bodyPr/>
        <a:lstStyle/>
        <a:p/>
      </dgm:t>
    </dgm:pt>
    <dgm:pt modelId="{F4625E20-AD42-4A2F-81CD-288B85E3A110}" type="pres">
      <dgm:prSet presAssocID="{1D87F8BF-0820-4E68-A00E-BB59DC907911}" presName="linNode"/>
      <dgm:spPr/>
      <dgm:t>
        <a:bodyPr/>
        <a:lstStyle/>
        <a:p/>
      </dgm:t>
    </dgm:pt>
    <dgm:pt modelId="{2941CF5C-4D51-493B-B983-3453F61FD2C5}" type="pres">
      <dgm:prSet presAssocID="{1D87F8BF-0820-4E68-A00E-BB59DC907911}" presName="parentText" presStyleLbl="node1" presStyleIdx="1" presStyleCnt="2" custScaleX="68510">
        <dgm:presLayoutVars>
          <dgm:chMax val="1"/>
          <dgm:bulletEnabled val="1"/>
        </dgm:presLayoutVars>
      </dgm:prSet>
      <dgm:spPr/>
      <dgm:t>
        <a:bodyPr/>
        <a:lstStyle/>
        <a:p>
          <a:endParaRPr lang="en-US"/>
        </a:p>
      </dgm:t>
    </dgm:pt>
    <dgm:pt modelId="{B19E80E8-E5FB-4781-9DAB-2CD45E1A2B9F}" type="pres">
      <dgm:prSet presAssocID="{1D87F8BF-0820-4E68-A00E-BB59DC907911}" presName="descendantText" presStyleLbl="alignAccFollowNode1" presStyleIdx="1" presStyleCnt="2" custScaleX="108886">
        <dgm:presLayoutVars>
          <dgm:bulletEnabled val="1"/>
        </dgm:presLayoutVars>
      </dgm:prSet>
      <dgm:spPr/>
      <dgm:t>
        <a:bodyPr/>
        <a:lstStyle/>
        <a:p>
          <a:endParaRPr lang="en-US"/>
        </a:p>
      </dgm:t>
    </dgm:pt>
  </dgm:ptLst>
  <dgm:cxnLst>
    <dgm:cxn modelId="{71DB25B1-6CC5-45D1-ABA3-41632E1377DF}" srcId="{6931BF68-7FFD-4CE2-99B1-DBD02054A153}" destId="{0F676C9C-F9E6-4A74-93B0-26E497323865}" srcOrd="0" destOrd="0" parTransId="{441B048C-8BEF-4EF6-ABF3-41EB703A89B2}" sibTransId="{CDE8A94E-C6C7-4D9B-997B-D58C19EEF1A1}"/>
    <dgm:cxn modelId="{2AED0AB2-7233-478D-8296-0FCE50269AFC}" srcId="{0F676C9C-F9E6-4A74-93B0-26E497323865}" destId="{75427CEB-BF49-4D7E-862A-E0801B7B26AE}" srcOrd="0" destOrd="0" parTransId="{C59E27B0-696C-4262-AB88-D1C79C7FF5A0}" sibTransId="{8816F2AA-C994-4CC5-9631-CFEB4F750069}"/>
    <dgm:cxn modelId="{015B9C7C-EFB7-41FC-AC9F-FBB005DBAA6D}" srcId="{0F676C9C-F9E6-4A74-93B0-26E497323865}" destId="{04A78EE7-35A2-4FEB-A6B1-D33D8014C93D}" srcOrd="1" destOrd="0" parTransId="{A9A167AB-082B-4450-9159-02F132522321}" sibTransId="{5E439995-A443-41E3-9054-9AB945E0FA60}"/>
    <dgm:cxn modelId="{DD282D68-2EBB-43BE-8154-6EA6606AAE6D}" srcId="{0F676C9C-F9E6-4A74-93B0-26E497323865}" destId="{C7716FB5-5FF2-4DBD-912A-F611C819D058}" srcOrd="2" destOrd="0" parTransId="{7677AD3F-95E3-44CD-A7E0-7B5CF2D82FCF}" sibTransId="{4C2F6A5C-F56C-45DF-A956-D3849122A351}"/>
    <dgm:cxn modelId="{D865127A-28D5-423C-9929-CA327F966AAA}" srcId="{6931BF68-7FFD-4CE2-99B1-DBD02054A153}" destId="{1D87F8BF-0820-4E68-A00E-BB59DC907911}" srcOrd="1" destOrd="0" parTransId="{91B3D84D-9714-43EE-AD84-8497D12B686B}" sibTransId="{27FB193E-964E-42C4-A5BD-6D6148833899}"/>
    <dgm:cxn modelId="{CE6CE3E3-2C3F-4AC7-B96C-C822F5D9652A}" srcId="{1D87F8BF-0820-4E68-A00E-BB59DC907911}" destId="{5B077603-754C-4527-967C-F5C33CFA65FD}" srcOrd="0" destOrd="0" parTransId="{EA684B27-A252-43AF-AED9-CCBB289D4C21}" sibTransId="{BD2AD645-22BD-4106-8D9F-E9569E9B58A0}"/>
    <dgm:cxn modelId="{29DB70B0-51E3-4BE0-A610-0520E5C9B7C3}" type="presOf" srcId="{6931BF68-7FFD-4CE2-99B1-DBD02054A153}" destId="{E2BD7A33-B88B-430D-9928-3AB886E31856}" srcOrd="0" destOrd="0" presId="urn:microsoft.com/office/officeart/2005/8/layout/vList5"/>
    <dgm:cxn modelId="{BA0F5E1D-8512-4700-97DB-EB68C020625D}" type="presParOf" srcId="{E2BD7A33-B88B-430D-9928-3AB886E31856}" destId="{33562B09-2474-40DC-9E4B-B949C63A1DB7}" srcOrd="0" destOrd="0" presId="urn:microsoft.com/office/officeart/2005/8/layout/vList5"/>
    <dgm:cxn modelId="{9FD47CDA-1F19-4FE9-9CE8-43CF5F8A8C69}" type="presParOf" srcId="{33562B09-2474-40DC-9E4B-B949C63A1DB7}" destId="{96E9B436-28BF-4682-BEB4-C52022057438}" srcOrd="0" destOrd="0" presId="urn:microsoft.com/office/officeart/2005/8/layout/vList5"/>
    <dgm:cxn modelId="{862B6B70-AC28-4849-8EAC-C722DFB1F14C}" type="presOf" srcId="{0F676C9C-F9E6-4A74-93B0-26E497323865}" destId="{96E9B436-28BF-4682-BEB4-C52022057438}" srcOrd="0" destOrd="0" presId="urn:microsoft.com/office/officeart/2005/8/layout/vList5"/>
    <dgm:cxn modelId="{9CF305C4-2ACF-470B-9DA2-A08515E4D4E2}" type="presParOf" srcId="{33562B09-2474-40DC-9E4B-B949C63A1DB7}" destId="{02F4DF95-9627-4DFE-968A-7FF524F4B67F}" srcOrd="1" destOrd="0" presId="urn:microsoft.com/office/officeart/2005/8/layout/vList5"/>
    <dgm:cxn modelId="{C1524BA0-7441-4C3D-87E6-D17453D22BFD}" type="presOf" srcId="{75427CEB-BF49-4D7E-862A-E0801B7B26AE}" destId="{02F4DF95-9627-4DFE-968A-7FF524F4B67F}" srcOrd="0" destOrd="0" presId="urn:microsoft.com/office/officeart/2005/8/layout/vList5"/>
    <dgm:cxn modelId="{6D0A3C01-3ED5-4794-9FA6-0D63404AFDDB}" type="presOf" srcId="{04A78EE7-35A2-4FEB-A6B1-D33D8014C93D}" destId="{02F4DF95-9627-4DFE-968A-7FF524F4B67F}" srcOrd="0" destOrd="1" presId="urn:microsoft.com/office/officeart/2005/8/layout/vList5"/>
    <dgm:cxn modelId="{73BC16C2-2849-45D6-8A41-E12639007A4B}" type="presOf" srcId="{C7716FB5-5FF2-4DBD-912A-F611C819D058}" destId="{02F4DF95-9627-4DFE-968A-7FF524F4B67F}" srcOrd="0" destOrd="2" presId="urn:microsoft.com/office/officeart/2005/8/layout/vList5"/>
    <dgm:cxn modelId="{D8A010A1-AEAD-447F-A06F-DD1D8AA42AFB}" type="presParOf" srcId="{E2BD7A33-B88B-430D-9928-3AB886E31856}" destId="{6320CC00-9D2D-459F-AE1E-ACE7BD2D447B}" srcOrd="1" destOrd="0" presId="urn:microsoft.com/office/officeart/2005/8/layout/vList5"/>
    <dgm:cxn modelId="{B9F2159D-806B-44CE-BAF6-6CAD301FD98D}" type="presParOf" srcId="{E2BD7A33-B88B-430D-9928-3AB886E31856}" destId="{F4625E20-AD42-4A2F-81CD-288B85E3A110}" srcOrd="2" destOrd="0" presId="urn:microsoft.com/office/officeart/2005/8/layout/vList5"/>
    <dgm:cxn modelId="{F7C15985-AEC0-4A1E-84B4-487C20107A7C}" type="presParOf" srcId="{F4625E20-AD42-4A2F-81CD-288B85E3A110}" destId="{2941CF5C-4D51-493B-B983-3453F61FD2C5}" srcOrd="0" destOrd="0" presId="urn:microsoft.com/office/officeart/2005/8/layout/vList5"/>
    <dgm:cxn modelId="{139BC291-4FE5-4183-B709-CD1671D80C93}" type="presOf" srcId="{1D87F8BF-0820-4E68-A00E-BB59DC907911}" destId="{2941CF5C-4D51-493B-B983-3453F61FD2C5}" srcOrd="0" destOrd="0" presId="urn:microsoft.com/office/officeart/2005/8/layout/vList5"/>
    <dgm:cxn modelId="{0FC95EC4-48AC-4046-ADF6-9742350F922E}" type="presParOf" srcId="{F4625E20-AD42-4A2F-81CD-288B85E3A110}" destId="{B19E80E8-E5FB-4781-9DAB-2CD45E1A2B9F}" srcOrd="1" destOrd="0" presId="urn:microsoft.com/office/officeart/2005/8/layout/vList5"/>
    <dgm:cxn modelId="{749AF2FE-FF1A-422E-87EA-8FFB3503EC64}" type="presOf" srcId="{5B077603-754C-4527-967C-F5C33CFA65FD}" destId="{B19E80E8-E5FB-4781-9DAB-2CD45E1A2B9F}" srcOrd="0" destOrd="0" presId="urn:microsoft.com/office/officeart/2005/8/layout/vList5"/>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87F8DE6C-66B9-43BE-80B0-96F4F6076B74}" type="doc">
      <dgm:prSet loTypeId="urn:microsoft.com/office/officeart/2005/8/layout/arrow2" loCatId="process" qsTypeId="urn:microsoft.com/office/officeart/2005/8/quickstyle/simple1" qsCatId="simple" csTypeId="urn:microsoft.com/office/officeart/2005/8/colors/accent2_2" csCatId="accent2" phldr="1"/>
      <dgm:spPr/>
      <dgm:t>
        <a:bodyPr/>
        <a:lstStyle/>
        <a:p/>
      </dgm:t>
    </dgm:pt>
    <dgm:pt modelId="{AE76F1AD-225C-4CF0-AC9C-C5C582F9AAEB}" type="parTrans" cxnId="{99646C03-B30A-4EB5-82AF-7F82EC8A0144}">
      <dgm:prSet/>
      <dgm:spPr/>
      <dgm:t>
        <a:bodyPr/>
        <a:lstStyle/>
        <a:p>
          <a:endParaRPr lang="en-US"/>
        </a:p>
      </dgm:t>
    </dgm:pt>
    <dgm:pt modelId="{04027220-E25A-42AA-9E94-6EED1E19F813}">
      <dgm:prSet phldrT="[Text]"/>
      <dgm:spPr/>
      <dgm:t>
        <a:bodyPr/>
        <a:lstStyle/>
        <a:p>
          <a:endParaRPr lang="en-US"/>
        </a:p>
      </dgm:t>
    </dgm:pt>
    <dgm:pt modelId="{0574BB49-4243-4864-849B-EB4B77B05A54}" type="sibTrans" cxnId="{99646C03-B30A-4EB5-82AF-7F82EC8A0144}">
      <dgm:prSet/>
      <dgm:spPr/>
      <dgm:t>
        <a:bodyPr/>
        <a:lstStyle/>
        <a:p>
          <a:endParaRPr lang="en-US"/>
        </a:p>
      </dgm:t>
    </dgm:pt>
    <dgm:pt modelId="{DFE7D92B-3245-4D17-A08D-4C03067ABD48}" type="parTrans" cxnId="{962632D5-6ED8-4BD5-80E6-0A209820A93A}">
      <dgm:prSet/>
      <dgm:spPr/>
      <dgm:t>
        <a:bodyPr/>
        <a:lstStyle/>
        <a:p>
          <a:endParaRPr lang="en-US"/>
        </a:p>
      </dgm:t>
    </dgm:pt>
    <dgm:pt modelId="{5EE2B619-806D-4C62-9BF1-84D3CBBA7BC7}">
      <dgm:prSet phldrT="[Text]"/>
      <dgm:spPr/>
      <dgm:t>
        <a:bodyPr/>
        <a:lstStyle/>
        <a:p>
          <a:endParaRPr lang="en-US"/>
        </a:p>
      </dgm:t>
    </dgm:pt>
    <dgm:pt modelId="{01520A89-017F-49C6-AC9D-893803840153}" type="sibTrans" cxnId="{962632D5-6ED8-4BD5-80E6-0A209820A93A}">
      <dgm:prSet/>
      <dgm:spPr/>
      <dgm:t>
        <a:bodyPr/>
        <a:lstStyle/>
        <a:p>
          <a:endParaRPr lang="en-US"/>
        </a:p>
      </dgm:t>
    </dgm:pt>
    <dgm:pt modelId="{43DED7AA-B065-47A8-8A6F-12CE74C5EF89}" type="parTrans" cxnId="{8B19C5EF-F587-48EA-AABD-D47AFD62D764}">
      <dgm:prSet/>
      <dgm:spPr/>
      <dgm:t>
        <a:bodyPr/>
        <a:lstStyle/>
        <a:p>
          <a:endParaRPr lang="en-US"/>
        </a:p>
      </dgm:t>
    </dgm:pt>
    <dgm:pt modelId="{43B5C735-A904-4338-845D-1EC2B0CD1C85}">
      <dgm:prSet phldrT="[Text]"/>
      <dgm:spPr/>
      <dgm:t>
        <a:bodyPr/>
        <a:lstStyle/>
        <a:p>
          <a:r>
            <a:rPr lang="en-US"/>
            <a:t> </a:t>
          </a:r>
        </a:p>
      </dgm:t>
    </dgm:pt>
    <dgm:pt modelId="{5D3C41DB-3987-4785-A1B5-A00368AFB13E}" type="sibTrans" cxnId="{8B19C5EF-F587-48EA-AABD-D47AFD62D764}">
      <dgm:prSet/>
      <dgm:spPr/>
      <dgm:t>
        <a:bodyPr/>
        <a:lstStyle/>
        <a:p>
          <a:endParaRPr lang="en-US"/>
        </a:p>
      </dgm:t>
    </dgm:pt>
    <dgm:pt modelId="{7C24640E-B7B6-4CA0-8B0E-1FB3719C0B7F}" type="pres">
      <dgm:prSet presAssocID="{87F8DE6C-66B9-43BE-80B0-96F4F6076B74}" presName="arrowDiagram">
        <dgm:presLayoutVars>
          <dgm:chMax val="5"/>
          <dgm:dir/>
          <dgm:resizeHandles val="exact"/>
        </dgm:presLayoutVars>
      </dgm:prSet>
      <dgm:spPr/>
      <dgm:t>
        <a:bodyPr/>
        <a:lstStyle/>
        <a:p/>
      </dgm:t>
    </dgm:pt>
    <dgm:pt modelId="{9F1E03B7-4BD4-4B58-903A-E2470FD9F79B}" type="pres">
      <dgm:prSet presAssocID="{87F8DE6C-66B9-43BE-80B0-96F4F6076B74}" presName="arrow" presStyleLbl="bgShp" presStyleCnt="1" custLinFactNeighborX="-2053" custLinFactNeighborY="-168"/>
      <dgm:spPr/>
      <dgm:t>
        <a:bodyPr/>
        <a:lstStyle/>
        <a:p/>
      </dgm:t>
    </dgm:pt>
    <dgm:pt modelId="{E16EF465-BB7E-469D-87E6-0FA0DD598880}" type="pres">
      <dgm:prSet presAssocID="{87F8DE6C-66B9-43BE-80B0-96F4F6076B74}" presName="arrowDiagram3"/>
      <dgm:spPr/>
      <dgm:t>
        <a:bodyPr/>
        <a:lstStyle/>
        <a:p/>
      </dgm:t>
    </dgm:pt>
    <dgm:pt modelId="{102A31AC-D434-4F59-9D4C-3D2ADF9F37EB}" type="pres">
      <dgm:prSet presAssocID="{04027220-E25A-42AA-9E94-6EED1E19F813}" presName="bullet3a" presStyleLbl="node1" presStyleCnt="3"/>
      <dgm:spPr/>
      <dgm:t>
        <a:bodyPr/>
        <a:lstStyle/>
        <a:p/>
      </dgm:t>
    </dgm:pt>
    <dgm:pt modelId="{84B65607-6B34-42C7-AF98-EB211899102A}" type="pres">
      <dgm:prSet presAssocID="{04027220-E25A-42AA-9E94-6EED1E19F813}" presName="textBox3a" presStyleLbl="revTx" presStyleCnt="3">
        <dgm:presLayoutVars>
          <dgm:bulletEnabled val="1"/>
        </dgm:presLayoutVars>
      </dgm:prSet>
      <dgm:spPr/>
      <dgm:t>
        <a:bodyPr/>
        <a:lstStyle/>
        <a:p>
          <a:endParaRPr lang="en-US"/>
        </a:p>
      </dgm:t>
    </dgm:pt>
    <dgm:pt modelId="{D5CB2BE3-3C36-49E8-B482-F64B5C5BD950}" type="pres">
      <dgm:prSet presAssocID="{5EE2B619-806D-4C62-9BF1-84D3CBBA7BC7}" presName="bullet3b" presStyleLbl="node1" presStyleIdx="1" presStyleCnt="3"/>
      <dgm:spPr/>
      <dgm:t>
        <a:bodyPr/>
        <a:lstStyle/>
        <a:p/>
      </dgm:t>
    </dgm:pt>
    <dgm:pt modelId="{74559C94-5FF7-4C50-88A6-9D777B39D715}" type="pres">
      <dgm:prSet presAssocID="{5EE2B619-806D-4C62-9BF1-84D3CBBA7BC7}" presName="textBox3b" presStyleLbl="revTx" presStyleIdx="1" presStyleCnt="3">
        <dgm:presLayoutVars>
          <dgm:bulletEnabled val="1"/>
        </dgm:presLayoutVars>
      </dgm:prSet>
      <dgm:spPr/>
      <dgm:t>
        <a:bodyPr/>
        <a:lstStyle/>
        <a:p>
          <a:endParaRPr lang="en-US"/>
        </a:p>
      </dgm:t>
    </dgm:pt>
    <dgm:pt modelId="{2ADAFF44-EF5E-45ED-96A1-E3A0F560C55F}" type="pres">
      <dgm:prSet presAssocID="{43B5C735-A904-4338-845D-1EC2B0CD1C85}" presName="bullet3c" presStyleLbl="node1" presStyleIdx="2" presStyleCnt="3"/>
      <dgm:spPr/>
      <dgm:t>
        <a:bodyPr/>
        <a:lstStyle/>
        <a:p/>
      </dgm:t>
    </dgm:pt>
    <dgm:pt modelId="{82F2CF1B-7147-4114-9832-CFB80E80672C}" type="pres">
      <dgm:prSet presAssocID="{43B5C735-A904-4338-845D-1EC2B0CD1C85}" presName="textBox3c" presStyleLbl="revTx" presStyleIdx="2" presStyleCnt="3">
        <dgm:presLayoutVars>
          <dgm:bulletEnabled val="1"/>
        </dgm:presLayoutVars>
      </dgm:prSet>
      <dgm:spPr/>
      <dgm:t>
        <a:bodyPr/>
        <a:lstStyle/>
        <a:p>
          <a:endParaRPr lang="en-US"/>
        </a:p>
      </dgm:t>
    </dgm:pt>
  </dgm:ptLst>
  <dgm:cxnLst>
    <dgm:cxn modelId="{99646C03-B30A-4EB5-82AF-7F82EC8A0144}" srcId="{87F8DE6C-66B9-43BE-80B0-96F4F6076B74}" destId="{04027220-E25A-42AA-9E94-6EED1E19F813}" srcOrd="0" destOrd="0" parTransId="{AE76F1AD-225C-4CF0-AC9C-C5C582F9AAEB}" sibTransId="{0574BB49-4243-4864-849B-EB4B77B05A54}"/>
    <dgm:cxn modelId="{962632D5-6ED8-4BD5-80E6-0A209820A93A}" srcId="{87F8DE6C-66B9-43BE-80B0-96F4F6076B74}" destId="{5EE2B619-806D-4C62-9BF1-84D3CBBA7BC7}" srcOrd="1" destOrd="0" parTransId="{DFE7D92B-3245-4D17-A08D-4C03067ABD48}" sibTransId="{01520A89-017F-49C6-AC9D-893803840153}"/>
    <dgm:cxn modelId="{8B19C5EF-F587-48EA-AABD-D47AFD62D764}" srcId="{87F8DE6C-66B9-43BE-80B0-96F4F6076B74}" destId="{43B5C735-A904-4338-845D-1EC2B0CD1C85}" srcOrd="2" destOrd="0" parTransId="{43DED7AA-B065-47A8-8A6F-12CE74C5EF89}" sibTransId="{5D3C41DB-3987-4785-A1B5-A00368AFB13E}"/>
    <dgm:cxn modelId="{846247AF-2269-4630-9FC7-EA93AB261590}" type="presOf" srcId="{87F8DE6C-66B9-43BE-80B0-96F4F6076B74}" destId="{7C24640E-B7B6-4CA0-8B0E-1FB3719C0B7F}" srcOrd="0" destOrd="0" presId="urn:microsoft.com/office/officeart/2005/8/layout/arrow2"/>
    <dgm:cxn modelId="{260B1426-81CE-4881-B6B4-43CDF1DF1B33}" type="presParOf" srcId="{7C24640E-B7B6-4CA0-8B0E-1FB3719C0B7F}" destId="{9F1E03B7-4BD4-4B58-903A-E2470FD9F79B}" srcOrd="0" destOrd="0" presId="urn:microsoft.com/office/officeart/2005/8/layout/arrow2"/>
    <dgm:cxn modelId="{ABBB2870-C263-4C42-9B92-CD3870BA0749}" type="presParOf" srcId="{7C24640E-B7B6-4CA0-8B0E-1FB3719C0B7F}" destId="{E16EF465-BB7E-469D-87E6-0FA0DD598880}" srcOrd="1" destOrd="0" presId="urn:microsoft.com/office/officeart/2005/8/layout/arrow2"/>
    <dgm:cxn modelId="{C2479738-F348-40F4-A046-FFB68DE63C0C}" type="presParOf" srcId="{E16EF465-BB7E-469D-87E6-0FA0DD598880}" destId="{102A31AC-D434-4F59-9D4C-3D2ADF9F37EB}" srcOrd="0" destOrd="0" presId="urn:microsoft.com/office/officeart/2005/8/layout/arrow2"/>
    <dgm:cxn modelId="{0099BCCF-EA5A-4DB4-BA49-FA3785F4735E}" type="presParOf" srcId="{E16EF465-BB7E-469D-87E6-0FA0DD598880}" destId="{84B65607-6B34-42C7-AF98-EB211899102A}" srcOrd="1" destOrd="0" presId="urn:microsoft.com/office/officeart/2005/8/layout/arrow2"/>
    <dgm:cxn modelId="{F1B8AF26-B657-4221-A311-AC05DBE8F77C}" type="presOf" srcId="{04027220-E25A-42AA-9E94-6EED1E19F813}" destId="{84B65607-6B34-42C7-AF98-EB211899102A}" srcOrd="0" destOrd="0" presId="urn:microsoft.com/office/officeart/2005/8/layout/arrow2"/>
    <dgm:cxn modelId="{912F36DE-44EB-4B6C-BC46-4F2B81D2178B}" type="presParOf" srcId="{E16EF465-BB7E-469D-87E6-0FA0DD598880}" destId="{D5CB2BE3-3C36-49E8-B482-F64B5C5BD950}" srcOrd="2" destOrd="0" presId="urn:microsoft.com/office/officeart/2005/8/layout/arrow2"/>
    <dgm:cxn modelId="{317C6DD0-A209-4497-B308-C0E9C143432A}" type="presParOf" srcId="{E16EF465-BB7E-469D-87E6-0FA0DD598880}" destId="{74559C94-5FF7-4C50-88A6-9D777B39D715}" srcOrd="3" destOrd="0" presId="urn:microsoft.com/office/officeart/2005/8/layout/arrow2"/>
    <dgm:cxn modelId="{76018F15-65C6-470A-8612-DE0FC96BCB31}" type="presOf" srcId="{5EE2B619-806D-4C62-9BF1-84D3CBBA7BC7}" destId="{74559C94-5FF7-4C50-88A6-9D777B39D715}" srcOrd="0" destOrd="0" presId="urn:microsoft.com/office/officeart/2005/8/layout/arrow2"/>
    <dgm:cxn modelId="{08BC7095-4526-40F4-894D-8121EECEE4C7}" type="presParOf" srcId="{E16EF465-BB7E-469D-87E6-0FA0DD598880}" destId="{2ADAFF44-EF5E-45ED-96A1-E3A0F560C55F}" srcOrd="4" destOrd="0" presId="urn:microsoft.com/office/officeart/2005/8/layout/arrow2"/>
    <dgm:cxn modelId="{63EC598F-8E9F-4AFF-B95F-95D13F42830B}" type="presParOf" srcId="{E16EF465-BB7E-469D-87E6-0FA0DD598880}" destId="{82F2CF1B-7147-4114-9832-CFB80E80672C}" srcOrd="5" destOrd="0" presId="urn:microsoft.com/office/officeart/2005/8/layout/arrow2"/>
    <dgm:cxn modelId="{4C5A0D84-82BA-4C31-B287-F32A96FE9965}" type="presOf" srcId="{43B5C735-A904-4338-845D-1EC2B0CD1C85}" destId="{82F2CF1B-7147-4114-9832-CFB80E80672C}" srcOrd="0" destOrd="0" presId="urn:microsoft.com/office/officeart/2005/8/layout/arrow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4.xml><?xml version="1.0" encoding="utf-8"?>
<dgm:dataModel xmlns:a="http://schemas.openxmlformats.org/drawingml/2006/main" xmlns:r="http://schemas.openxmlformats.org/officeDocument/2006/relationships" xmlns:dgm="http://schemas.openxmlformats.org/drawingml/2006/diagram">
  <dgm:ptLst>
    <dgm:pt modelId="{35561B39-23EF-4A64-8879-8ADADFDC935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9306D77-B692-4098-BA26-B00523622597}" type="parTrans" cxnId="{98E50B6B-EB85-41D8-A1BB-F5BAC6D2713C}">
      <dgm:prSet/>
      <dgm:spPr/>
      <dgm:t>
        <a:bodyPr/>
        <a:lstStyle/>
        <a:p>
          <a:endParaRPr lang="en-US"/>
        </a:p>
      </dgm:t>
    </dgm:pt>
    <dgm:pt modelId="{B7C9A7B8-FE57-46F6-9A7A-4A2BDD1249F3}">
      <dgm:prSet phldrT="[Text]" custT="1"/>
      <dgm:spPr>
        <a:solidFill>
          <a:schemeClr val="bg2"/>
        </a:solidFill>
      </dgm:spPr>
      <dgm:t>
        <a:bodyPr/>
        <a:lstStyle/>
        <a:p>
          <a:r>
            <a:rPr lang="en-US" sz="1800" i="1"/>
            <a:t>What is </a:t>
          </a:r>
          <a:r>
            <a:rPr lang="en-US" sz="1800" i="1" smtClean="0"/>
            <a:t>a</a:t>
          </a:r>
          <a:br>
            <a:rPr lang="en-US" sz="1800" i="1" smtClean="0"/>
          </a:br>
          <a:r>
            <a:rPr lang="en-US" sz="1800" i="1" smtClean="0"/>
            <a:t>legislative </a:t>
          </a:r>
          <a:r>
            <a:rPr lang="en-US" sz="1800" i="1"/>
            <a:t>body?</a:t>
          </a:r>
        </a:p>
      </dgm:t>
    </dgm:pt>
    <dgm:pt modelId="{BD4263E0-697B-498B-9FE4-F6F28A41981E}" type="parTrans" cxnId="{65F1687A-A41D-40B2-8BEE-6AE2851240A6}">
      <dgm:prSet/>
      <dgm:spPr>
        <a:ln>
          <a:solidFill>
            <a:schemeClr val="bg2"/>
          </a:solidFill>
        </a:ln>
      </dgm:spPr>
      <dgm:t>
        <a:bodyPr/>
        <a:lstStyle/>
        <a:p>
          <a:endParaRPr lang="en-US"/>
        </a:p>
      </dgm:t>
    </dgm:pt>
    <dgm:pt modelId="{C7B2FF01-3B34-4970-B599-86C038451D3E}">
      <dgm:prSet phldrT="[Text]" custT="1"/>
      <dgm:spPr>
        <a:ln>
          <a:solidFill>
            <a:schemeClr val="bg2"/>
          </a:solidFill>
        </a:ln>
      </dgm:spPr>
      <dgm:t>
        <a:bodyPr/>
        <a:lstStyle/>
        <a:p>
          <a:r>
            <a:rPr lang="en-US" sz="1800"/>
            <a:t>Governing </a:t>
          </a:r>
          <a:r>
            <a:rPr lang="en-US" sz="1800" smtClean="0"/>
            <a:t>body</a:t>
          </a:r>
          <a:endParaRPr lang="en-US" sz="1800"/>
        </a:p>
      </dgm:t>
    </dgm:pt>
    <dgm:pt modelId="{CA9C5399-BE84-454B-9BFD-EE037616F0BD}" type="sibTrans" cxnId="{65F1687A-A41D-40B2-8BEE-6AE2851240A6}">
      <dgm:prSet/>
      <dgm:spPr/>
      <dgm:t>
        <a:bodyPr/>
        <a:lstStyle/>
        <a:p>
          <a:endParaRPr lang="en-US"/>
        </a:p>
      </dgm:t>
    </dgm:pt>
    <dgm:pt modelId="{B4304B29-6D7D-47CE-9078-13A2EE8D84C9}" type="parTrans" cxnId="{1831DD52-04C3-4F4F-91B2-4D89E6E6097A}">
      <dgm:prSet/>
      <dgm:spPr>
        <a:ln>
          <a:solidFill>
            <a:schemeClr val="bg2"/>
          </a:solidFill>
        </a:ln>
      </dgm:spPr>
      <dgm:t>
        <a:bodyPr/>
        <a:lstStyle/>
        <a:p>
          <a:endParaRPr lang="en-US"/>
        </a:p>
      </dgm:t>
    </dgm:pt>
    <dgm:pt modelId="{A27CC45D-05A1-43BD-935A-9DF2F1286101}">
      <dgm:prSet custT="1"/>
      <dgm:spPr>
        <a:ln>
          <a:solidFill>
            <a:schemeClr val="bg2"/>
          </a:solidFill>
        </a:ln>
      </dgm:spPr>
      <dgm:t>
        <a:bodyPr/>
        <a:lstStyle/>
        <a:p>
          <a:r>
            <a:rPr lang="en-US" sz="1800"/>
            <a:t>Appointed body</a:t>
          </a:r>
        </a:p>
      </dgm:t>
    </dgm:pt>
    <dgm:pt modelId="{18470D1D-E5D4-4256-AC20-7DF2624638EA}" type="sibTrans" cxnId="{1831DD52-04C3-4F4F-91B2-4D89E6E6097A}">
      <dgm:prSet/>
      <dgm:spPr/>
      <dgm:t>
        <a:bodyPr/>
        <a:lstStyle/>
        <a:p>
          <a:endParaRPr lang="en-US"/>
        </a:p>
      </dgm:t>
    </dgm:pt>
    <dgm:pt modelId="{8BF51F58-CF7E-41BD-8BBD-F03046F363E9}" type="parTrans" cxnId="{46263740-58A6-4C97-92C2-F7B42B8E5D71}">
      <dgm:prSet/>
      <dgm:spPr>
        <a:solidFill>
          <a:schemeClr val="bg2"/>
        </a:solidFill>
        <a:ln>
          <a:solidFill>
            <a:schemeClr val="bg2"/>
          </a:solidFill>
        </a:ln>
      </dgm:spPr>
      <dgm:t>
        <a:bodyPr/>
        <a:lstStyle/>
        <a:p>
          <a:endParaRPr lang="en-US"/>
        </a:p>
      </dgm:t>
    </dgm:pt>
    <dgm:pt modelId="{029C5950-D837-461B-98F6-88438DADDD44}">
      <dgm:prSet custT="1"/>
      <dgm:spPr>
        <a:ln>
          <a:solidFill>
            <a:schemeClr val="bg2"/>
          </a:solidFill>
        </a:ln>
      </dgm:spPr>
      <dgm:t>
        <a:bodyPr/>
        <a:lstStyle/>
        <a:p>
          <a:r>
            <a:rPr lang="en-US" sz="1800"/>
            <a:t>Standing committee</a:t>
          </a:r>
        </a:p>
      </dgm:t>
    </dgm:pt>
    <dgm:pt modelId="{C5777808-5BBE-47F6-A463-E3C1D40AABDE}" type="sibTrans" cxnId="{46263740-58A6-4C97-92C2-F7B42B8E5D71}">
      <dgm:prSet/>
      <dgm:spPr/>
      <dgm:t>
        <a:bodyPr/>
        <a:lstStyle/>
        <a:p>
          <a:endParaRPr lang="en-US"/>
        </a:p>
      </dgm:t>
    </dgm:pt>
    <dgm:pt modelId="{946DB4C7-F735-4CBD-B658-891337F87C12}" type="sibTrans" cxnId="{98E50B6B-EB85-41D8-A1BB-F5BAC6D2713C}">
      <dgm:prSet/>
      <dgm:spPr/>
      <dgm:t>
        <a:bodyPr/>
        <a:lstStyle/>
        <a:p>
          <a:endParaRPr lang="en-US"/>
        </a:p>
      </dgm:t>
    </dgm:pt>
    <dgm:pt modelId="{EBBBC78F-68DF-4E1C-950F-2D2D1FA3E53C}" type="parTrans" cxnId="{E3346C14-E0AA-4B01-B87E-C80B9895CFF4}">
      <dgm:prSet/>
      <dgm:spPr/>
      <dgm:t>
        <a:bodyPr/>
        <a:lstStyle/>
        <a:p>
          <a:endParaRPr lang="en-US"/>
        </a:p>
      </dgm:t>
    </dgm:pt>
    <dgm:pt modelId="{E0895FB9-A70A-45EC-90FC-5FFEA9F96535}">
      <dgm:prSet phldrT="[Text]" custT="1"/>
      <dgm:spPr>
        <a:solidFill>
          <a:schemeClr val="bg2"/>
        </a:solidFill>
      </dgm:spPr>
      <dgm:t>
        <a:bodyPr/>
        <a:lstStyle/>
        <a:p>
          <a:r>
            <a:rPr lang="en-US" sz="1800" i="1"/>
            <a:t>What is not a legislative body?</a:t>
          </a:r>
        </a:p>
      </dgm:t>
    </dgm:pt>
    <dgm:pt modelId="{A07E49E8-BE41-401B-8461-5A105777CA5B}" type="parTrans" cxnId="{79F9FA90-D292-4C96-B815-AE75AAEE90E2}">
      <dgm:prSet/>
      <dgm:spPr>
        <a:ln>
          <a:solidFill>
            <a:schemeClr val="bg2"/>
          </a:solidFill>
        </a:ln>
      </dgm:spPr>
      <dgm:t>
        <a:bodyPr/>
        <a:lstStyle/>
        <a:p>
          <a:endParaRPr lang="en-US"/>
        </a:p>
      </dgm:t>
    </dgm:pt>
    <dgm:pt modelId="{93012F26-7A6D-444A-9697-8EB643DB3415}">
      <dgm:prSet phldrT="[Text]" custT="1"/>
      <dgm:spPr>
        <a:ln>
          <a:solidFill>
            <a:schemeClr val="bg2"/>
          </a:solidFill>
        </a:ln>
      </dgm:spPr>
      <dgm:t>
        <a:bodyPr/>
        <a:lstStyle/>
        <a:p>
          <a:r>
            <a:rPr lang="en-US" sz="1800"/>
            <a:t>Ad </a:t>
          </a:r>
          <a:r>
            <a:rPr lang="en-US" sz="1800" smtClean="0"/>
            <a:t>Hoc Committee</a:t>
          </a:r>
          <a:br>
            <a:rPr lang="en-US" sz="1800" smtClean="0"/>
          </a:br>
          <a:r>
            <a:rPr lang="en-US" sz="1800" smtClean="0"/>
            <a:t>if </a:t>
          </a:r>
          <a:r>
            <a:rPr lang="en-US" sz="1800"/>
            <a:t>comprised </a:t>
          </a:r>
          <a:br>
            <a:rPr lang="en-US" sz="1800"/>
          </a:br>
          <a:r>
            <a:rPr lang="en-US" sz="1800"/>
            <a:t>of less </a:t>
          </a:r>
          <a:r>
            <a:rPr lang="en-US" sz="1800" smtClean="0"/>
            <a:t>than</a:t>
          </a:r>
          <a:br>
            <a:rPr lang="en-US" sz="1800" smtClean="0"/>
          </a:br>
          <a:r>
            <a:rPr lang="en-US" sz="1800" smtClean="0"/>
            <a:t>a </a:t>
          </a:r>
          <a:r>
            <a:rPr lang="en-US" sz="1800"/>
            <a:t>quorum</a:t>
          </a:r>
        </a:p>
      </dgm:t>
    </dgm:pt>
    <dgm:pt modelId="{7C636C6C-11C5-40C3-855E-79A3B9F8CF03}" type="sibTrans" cxnId="{79F9FA90-D292-4C96-B815-AE75AAEE90E2}">
      <dgm:prSet/>
      <dgm:spPr/>
      <dgm:t>
        <a:bodyPr/>
        <a:lstStyle/>
        <a:p>
          <a:endParaRPr lang="en-US"/>
        </a:p>
      </dgm:t>
    </dgm:pt>
    <dgm:pt modelId="{F484DAF6-FB82-4110-832D-BC779D79CC6D}" type="sibTrans" cxnId="{E3346C14-E0AA-4B01-B87E-C80B9895CFF4}">
      <dgm:prSet/>
      <dgm:spPr/>
      <dgm:t>
        <a:bodyPr/>
        <a:lstStyle/>
        <a:p>
          <a:endParaRPr lang="en-US"/>
        </a:p>
      </dgm:t>
    </dgm:pt>
    <dgm:pt modelId="{EE453502-E95A-421B-A94B-2992165E8346}" type="pres">
      <dgm:prSet presAssocID="{35561B39-23EF-4A64-8879-8ADADFDC935A}" presName="diagram">
        <dgm:presLayoutVars>
          <dgm:chPref val="1"/>
          <dgm:dir/>
          <dgm:animOne val="branch"/>
          <dgm:animLvl val="lvl"/>
          <dgm:resizeHandles/>
        </dgm:presLayoutVars>
      </dgm:prSet>
      <dgm:spPr/>
      <dgm:t>
        <a:bodyPr/>
        <a:lstStyle/>
        <a:p>
          <a:endParaRPr lang="en-US"/>
        </a:p>
      </dgm:t>
    </dgm:pt>
    <dgm:pt modelId="{D36004CB-48B7-42A5-94DF-8E3BB2EAAAE6}" type="pres">
      <dgm:prSet presAssocID="{B7C9A7B8-FE57-46F6-9A7A-4A2BDD1249F3}" presName="root"/>
      <dgm:spPr/>
      <dgm:t>
        <a:bodyPr/>
        <a:lstStyle/>
        <a:p/>
      </dgm:t>
    </dgm:pt>
    <dgm:pt modelId="{725BAA96-24EF-479C-8F53-C94063597C6A}" type="pres">
      <dgm:prSet presAssocID="{B7C9A7B8-FE57-46F6-9A7A-4A2BDD1249F3}" presName="rootComposite"/>
      <dgm:spPr/>
      <dgm:t>
        <a:bodyPr/>
        <a:lstStyle/>
        <a:p/>
      </dgm:t>
    </dgm:pt>
    <dgm:pt modelId="{DD985D88-D083-439F-BA04-8E52C701830D}" type="pres">
      <dgm:prSet presAssocID="{B7C9A7B8-FE57-46F6-9A7A-4A2BDD1249F3}" presName="rootText" presStyleLbl="node1" presStyleCnt="2" custScaleX="156547"/>
      <dgm:spPr/>
      <dgm:t>
        <a:bodyPr/>
        <a:lstStyle/>
        <a:p>
          <a:endParaRPr lang="en-US"/>
        </a:p>
      </dgm:t>
    </dgm:pt>
    <dgm:pt modelId="{F5D6BA4C-B7BA-42A0-ABC4-1965FCCABD93}" type="pres">
      <dgm:prSet presAssocID="{B7C9A7B8-FE57-46F6-9A7A-4A2BDD1249F3}" presName="rootConnector" presStyleLbl="node1" presStyleCnt="2"/>
      <dgm:spPr/>
      <dgm:t>
        <a:bodyPr/>
        <a:lstStyle/>
        <a:p>
          <a:endParaRPr lang="en-US"/>
        </a:p>
      </dgm:t>
    </dgm:pt>
    <dgm:pt modelId="{6CC6E0E8-D092-42FD-870D-436A8DB71860}" type="pres">
      <dgm:prSet presAssocID="{B7C9A7B8-FE57-46F6-9A7A-4A2BDD1249F3}" presName="childShape"/>
      <dgm:spPr/>
      <dgm:t>
        <a:bodyPr/>
        <a:lstStyle/>
        <a:p/>
      </dgm:t>
    </dgm:pt>
    <dgm:pt modelId="{4F87B17E-57D8-42AA-861C-2BC25B085FCE}" type="pres">
      <dgm:prSet presAssocID="{BD4263E0-697B-498B-9FE4-F6F28A41981E}" presName="Name13" presStyleLbl="parChTrans1D2" presStyleCnt="4"/>
      <dgm:spPr/>
      <dgm:t>
        <a:bodyPr/>
        <a:lstStyle/>
        <a:p>
          <a:endParaRPr lang="en-US"/>
        </a:p>
      </dgm:t>
    </dgm:pt>
    <dgm:pt modelId="{57803FEF-2708-4603-856C-EEAF1FBF973D}" type="pres">
      <dgm:prSet presAssocID="{C7B2FF01-3B34-4970-B599-86C038451D3E}" presName="childText" presStyleLbl="bgAcc1" presStyleCnt="4" custScaleX="149640">
        <dgm:presLayoutVars>
          <dgm:bulletEnabled val="1"/>
        </dgm:presLayoutVars>
      </dgm:prSet>
      <dgm:spPr/>
      <dgm:t>
        <a:bodyPr/>
        <a:lstStyle/>
        <a:p>
          <a:endParaRPr lang="en-US"/>
        </a:p>
      </dgm:t>
    </dgm:pt>
    <dgm:pt modelId="{6C7175E4-2DB7-469D-AB7F-BC088EA07C92}" type="pres">
      <dgm:prSet presAssocID="{B4304B29-6D7D-47CE-9078-13A2EE8D84C9}" presName="Name13" presStyleLbl="parChTrans1D2" presStyleIdx="1" presStyleCnt="4"/>
      <dgm:spPr/>
      <dgm:t>
        <a:bodyPr/>
        <a:lstStyle/>
        <a:p>
          <a:endParaRPr lang="en-US"/>
        </a:p>
      </dgm:t>
    </dgm:pt>
    <dgm:pt modelId="{1B1D9BA5-1C2C-4D47-96CE-818C4096D7F1}" type="pres">
      <dgm:prSet presAssocID="{A27CC45D-05A1-43BD-935A-9DF2F1286101}" presName="childText" presStyleLbl="bgAcc1" presStyleIdx="1" presStyleCnt="4" custScaleX="149640">
        <dgm:presLayoutVars>
          <dgm:bulletEnabled val="1"/>
        </dgm:presLayoutVars>
      </dgm:prSet>
      <dgm:spPr/>
      <dgm:t>
        <a:bodyPr/>
        <a:lstStyle/>
        <a:p>
          <a:endParaRPr lang="en-US"/>
        </a:p>
      </dgm:t>
    </dgm:pt>
    <dgm:pt modelId="{92CBD5BE-33B5-43C4-9214-1AA6849C86CD}" type="pres">
      <dgm:prSet presAssocID="{8BF51F58-CF7E-41BD-8BBD-F03046F363E9}" presName="Name13" presStyleLbl="parChTrans1D2" presStyleIdx="2" presStyleCnt="4"/>
      <dgm:spPr/>
      <dgm:t>
        <a:bodyPr/>
        <a:lstStyle/>
        <a:p>
          <a:endParaRPr lang="en-US"/>
        </a:p>
      </dgm:t>
    </dgm:pt>
    <dgm:pt modelId="{8810AEE8-D353-4F8E-93D6-561E5110BE65}" type="pres">
      <dgm:prSet presAssocID="{029C5950-D837-461B-98F6-88438DADDD44}" presName="childText" presStyleLbl="bgAcc1" presStyleIdx="2" presStyleCnt="4" custScaleX="149640">
        <dgm:presLayoutVars>
          <dgm:bulletEnabled val="1"/>
        </dgm:presLayoutVars>
      </dgm:prSet>
      <dgm:spPr/>
      <dgm:t>
        <a:bodyPr/>
        <a:lstStyle/>
        <a:p>
          <a:endParaRPr lang="en-US"/>
        </a:p>
      </dgm:t>
    </dgm:pt>
    <dgm:pt modelId="{21CA8752-A449-4A48-92A1-E2EEC0B4497B}" type="pres">
      <dgm:prSet presAssocID="{E0895FB9-A70A-45EC-90FC-5FFEA9F96535}" presName="root"/>
      <dgm:spPr/>
      <dgm:t>
        <a:bodyPr/>
        <a:lstStyle/>
        <a:p/>
      </dgm:t>
    </dgm:pt>
    <dgm:pt modelId="{ED19D626-3FEF-4922-9932-71D63C1CD66C}" type="pres">
      <dgm:prSet presAssocID="{E0895FB9-A70A-45EC-90FC-5FFEA9F96535}" presName="rootComposite"/>
      <dgm:spPr/>
      <dgm:t>
        <a:bodyPr/>
        <a:lstStyle/>
        <a:p/>
      </dgm:t>
    </dgm:pt>
    <dgm:pt modelId="{909F6E08-2538-4AA6-960C-3C8AD166E89D}" type="pres">
      <dgm:prSet presAssocID="{E0895FB9-A70A-45EC-90FC-5FFEA9F96535}" presName="rootText" presStyleLbl="node1" presStyleIdx="1" presStyleCnt="2" custScaleX="156547"/>
      <dgm:spPr/>
      <dgm:t>
        <a:bodyPr/>
        <a:lstStyle/>
        <a:p>
          <a:endParaRPr lang="en-US"/>
        </a:p>
      </dgm:t>
    </dgm:pt>
    <dgm:pt modelId="{4DA1741F-4E58-41DB-874D-9A42422216D5}" type="pres">
      <dgm:prSet presAssocID="{E0895FB9-A70A-45EC-90FC-5FFEA9F96535}" presName="rootConnector" presStyleLbl="node1" presStyleIdx="1" presStyleCnt="2"/>
      <dgm:spPr/>
      <dgm:t>
        <a:bodyPr/>
        <a:lstStyle/>
        <a:p>
          <a:endParaRPr lang="en-US"/>
        </a:p>
      </dgm:t>
    </dgm:pt>
    <dgm:pt modelId="{AA46551C-3F08-45FD-BAED-B08996EFE6AA}" type="pres">
      <dgm:prSet presAssocID="{E0895FB9-A70A-45EC-90FC-5FFEA9F96535}" presName="childShape"/>
      <dgm:spPr/>
      <dgm:t>
        <a:bodyPr/>
        <a:lstStyle/>
        <a:p/>
      </dgm:t>
    </dgm:pt>
    <dgm:pt modelId="{CED133E6-96A0-4995-B497-E70B9C3BB4C3}" type="pres">
      <dgm:prSet presAssocID="{A07E49E8-BE41-401B-8461-5A105777CA5B}" presName="Name13" presStyleLbl="parChTrans1D2" presStyleIdx="3" presStyleCnt="4"/>
      <dgm:spPr/>
      <dgm:t>
        <a:bodyPr/>
        <a:lstStyle/>
        <a:p>
          <a:endParaRPr lang="en-US"/>
        </a:p>
      </dgm:t>
    </dgm:pt>
    <dgm:pt modelId="{50EDE81C-AAAA-4619-8B4A-7A2CE9CA1F80}" type="pres">
      <dgm:prSet presAssocID="{93012F26-7A6D-444A-9697-8EB643DB3415}" presName="childText" presStyleLbl="bgAcc1" presStyleIdx="3" presStyleCnt="4" custScaleX="149640" custScaleY="271128">
        <dgm:presLayoutVars>
          <dgm:bulletEnabled val="1"/>
        </dgm:presLayoutVars>
      </dgm:prSet>
      <dgm:spPr/>
      <dgm:t>
        <a:bodyPr/>
        <a:lstStyle/>
        <a:p>
          <a:endParaRPr lang="en-US"/>
        </a:p>
      </dgm:t>
    </dgm:pt>
  </dgm:ptLst>
  <dgm:cxnLst>
    <dgm:cxn modelId="{98E50B6B-EB85-41D8-A1BB-F5BAC6D2713C}" srcId="{35561B39-23EF-4A64-8879-8ADADFDC935A}" destId="{B7C9A7B8-FE57-46F6-9A7A-4A2BDD1249F3}" srcOrd="0" destOrd="0" parTransId="{B9306D77-B692-4098-BA26-B00523622597}" sibTransId="{946DB4C7-F735-4CBD-B658-891337F87C12}"/>
    <dgm:cxn modelId="{65F1687A-A41D-40B2-8BEE-6AE2851240A6}" srcId="{B7C9A7B8-FE57-46F6-9A7A-4A2BDD1249F3}" destId="{C7B2FF01-3B34-4970-B599-86C038451D3E}" srcOrd="0" destOrd="0" parTransId="{BD4263E0-697B-498B-9FE4-F6F28A41981E}" sibTransId="{CA9C5399-BE84-454B-9BFD-EE037616F0BD}"/>
    <dgm:cxn modelId="{1831DD52-04C3-4F4F-91B2-4D89E6E6097A}" srcId="{B7C9A7B8-FE57-46F6-9A7A-4A2BDD1249F3}" destId="{A27CC45D-05A1-43BD-935A-9DF2F1286101}" srcOrd="1" destOrd="0" parTransId="{B4304B29-6D7D-47CE-9078-13A2EE8D84C9}" sibTransId="{18470D1D-E5D4-4256-AC20-7DF2624638EA}"/>
    <dgm:cxn modelId="{46263740-58A6-4C97-92C2-F7B42B8E5D71}" srcId="{B7C9A7B8-FE57-46F6-9A7A-4A2BDD1249F3}" destId="{029C5950-D837-461B-98F6-88438DADDD44}" srcOrd="2" destOrd="0" parTransId="{8BF51F58-CF7E-41BD-8BBD-F03046F363E9}" sibTransId="{C5777808-5BBE-47F6-A463-E3C1D40AABDE}"/>
    <dgm:cxn modelId="{E3346C14-E0AA-4B01-B87E-C80B9895CFF4}" srcId="{35561B39-23EF-4A64-8879-8ADADFDC935A}" destId="{E0895FB9-A70A-45EC-90FC-5FFEA9F96535}" srcOrd="1" destOrd="0" parTransId="{EBBBC78F-68DF-4E1C-950F-2D2D1FA3E53C}" sibTransId="{F484DAF6-FB82-4110-832D-BC779D79CC6D}"/>
    <dgm:cxn modelId="{79F9FA90-D292-4C96-B815-AE75AAEE90E2}" srcId="{E0895FB9-A70A-45EC-90FC-5FFEA9F96535}" destId="{93012F26-7A6D-444A-9697-8EB643DB3415}" srcOrd="0" destOrd="0" parTransId="{A07E49E8-BE41-401B-8461-5A105777CA5B}" sibTransId="{7C636C6C-11C5-40C3-855E-79A3B9F8CF03}"/>
    <dgm:cxn modelId="{12642399-A373-4184-BB11-905CB8CB1677}" type="presOf" srcId="{35561B39-23EF-4A64-8879-8ADADFDC935A}" destId="{EE453502-E95A-421B-A94B-2992165E8346}" srcOrd="0" destOrd="0" presId="urn:microsoft.com/office/officeart/2005/8/layout/hierarchy3"/>
    <dgm:cxn modelId="{4D825E76-863B-44A3-9788-5DE93C283A7E}" type="presParOf" srcId="{EE453502-E95A-421B-A94B-2992165E8346}" destId="{D36004CB-48B7-42A5-94DF-8E3BB2EAAAE6}" srcOrd="0" destOrd="0" presId="urn:microsoft.com/office/officeart/2005/8/layout/hierarchy3"/>
    <dgm:cxn modelId="{1B444A1B-676F-4653-AD54-7C5CABEA4ABD}" type="presParOf" srcId="{D36004CB-48B7-42A5-94DF-8E3BB2EAAAE6}" destId="{725BAA96-24EF-479C-8F53-C94063597C6A}" srcOrd="0" destOrd="0" presId="urn:microsoft.com/office/officeart/2005/8/layout/hierarchy3"/>
    <dgm:cxn modelId="{30879D22-2B31-47DB-A73C-BDC05E3817A4}" type="presParOf" srcId="{725BAA96-24EF-479C-8F53-C94063597C6A}" destId="{DD985D88-D083-439F-BA04-8E52C701830D}" srcOrd="0" destOrd="0" presId="urn:microsoft.com/office/officeart/2005/8/layout/hierarchy3"/>
    <dgm:cxn modelId="{9FAC8F1F-79FB-44E7-85EB-0C34AE9AA39A}" type="presOf" srcId="{B7C9A7B8-FE57-46F6-9A7A-4A2BDD1249F3}" destId="{DD985D88-D083-439F-BA04-8E52C701830D}" srcOrd="0" destOrd="0" presId="urn:microsoft.com/office/officeart/2005/8/layout/hierarchy3"/>
    <dgm:cxn modelId="{9A794204-5EAD-47DD-9078-582C751882B0}" type="presParOf" srcId="{725BAA96-24EF-479C-8F53-C94063597C6A}" destId="{F5D6BA4C-B7BA-42A0-ABC4-1965FCCABD93}" srcOrd="1" destOrd="0" presId="urn:microsoft.com/office/officeart/2005/8/layout/hierarchy3"/>
    <dgm:cxn modelId="{2B7C188B-1413-4E1D-A4A2-800B0FE49144}" type="presOf" srcId="{B7C9A7B8-FE57-46F6-9A7A-4A2BDD1249F3}" destId="{F5D6BA4C-B7BA-42A0-ABC4-1965FCCABD93}" srcOrd="1" destOrd="0" presId="urn:microsoft.com/office/officeart/2005/8/layout/hierarchy3"/>
    <dgm:cxn modelId="{CA8312A6-148E-44D3-89AB-DB3D9F6F0228}" type="presParOf" srcId="{D36004CB-48B7-42A5-94DF-8E3BB2EAAAE6}" destId="{6CC6E0E8-D092-42FD-870D-436A8DB71860}" srcOrd="1" destOrd="0" presId="urn:microsoft.com/office/officeart/2005/8/layout/hierarchy3"/>
    <dgm:cxn modelId="{1BF349EB-5DB8-4249-935A-AA21FA4DE13E}" type="presParOf" srcId="{6CC6E0E8-D092-42FD-870D-436A8DB71860}" destId="{4F87B17E-57D8-42AA-861C-2BC25B085FCE}" srcOrd="0" destOrd="0" presId="urn:microsoft.com/office/officeart/2005/8/layout/hierarchy3"/>
    <dgm:cxn modelId="{02370CC7-BA9E-4131-B5CB-1FC92AA4ABAC}" type="presOf" srcId="{BD4263E0-697B-498B-9FE4-F6F28A41981E}" destId="{4F87B17E-57D8-42AA-861C-2BC25B085FCE}" srcOrd="0" destOrd="0" presId="urn:microsoft.com/office/officeart/2005/8/layout/hierarchy3"/>
    <dgm:cxn modelId="{68E324D1-4491-4AA8-B2B9-E5A02AE3530A}" type="presParOf" srcId="{6CC6E0E8-D092-42FD-870D-436A8DB71860}" destId="{57803FEF-2708-4603-856C-EEAF1FBF973D}" srcOrd="1" destOrd="0" presId="urn:microsoft.com/office/officeart/2005/8/layout/hierarchy3"/>
    <dgm:cxn modelId="{DBAA6088-885D-497D-86BE-37A996A13890}" type="presOf" srcId="{C7B2FF01-3B34-4970-B599-86C038451D3E}" destId="{57803FEF-2708-4603-856C-EEAF1FBF973D}" srcOrd="0" destOrd="0" presId="urn:microsoft.com/office/officeart/2005/8/layout/hierarchy3"/>
    <dgm:cxn modelId="{E234A798-E1B6-44EE-AA59-B9243182F1DC}" type="presParOf" srcId="{6CC6E0E8-D092-42FD-870D-436A8DB71860}" destId="{6C7175E4-2DB7-469D-AB7F-BC088EA07C92}" srcOrd="2" destOrd="0" presId="urn:microsoft.com/office/officeart/2005/8/layout/hierarchy3"/>
    <dgm:cxn modelId="{B2555412-D37E-4BC0-A5EE-C78CBC892B96}" type="presOf" srcId="{B4304B29-6D7D-47CE-9078-13A2EE8D84C9}" destId="{6C7175E4-2DB7-469D-AB7F-BC088EA07C92}" srcOrd="0" destOrd="0" presId="urn:microsoft.com/office/officeart/2005/8/layout/hierarchy3"/>
    <dgm:cxn modelId="{82348A11-68C7-4A84-8CD2-4CE6659A62F6}" type="presParOf" srcId="{6CC6E0E8-D092-42FD-870D-436A8DB71860}" destId="{1B1D9BA5-1C2C-4D47-96CE-818C4096D7F1}" srcOrd="3" destOrd="0" presId="urn:microsoft.com/office/officeart/2005/8/layout/hierarchy3"/>
    <dgm:cxn modelId="{05D97B9C-E77F-4FAA-AEA0-FBD4D755580C}" type="presOf" srcId="{A27CC45D-05A1-43BD-935A-9DF2F1286101}" destId="{1B1D9BA5-1C2C-4D47-96CE-818C4096D7F1}" srcOrd="0" destOrd="0" presId="urn:microsoft.com/office/officeart/2005/8/layout/hierarchy3"/>
    <dgm:cxn modelId="{76C24607-FFB9-4DDE-A130-D45722F67D77}" type="presParOf" srcId="{6CC6E0E8-D092-42FD-870D-436A8DB71860}" destId="{92CBD5BE-33B5-43C4-9214-1AA6849C86CD}" srcOrd="4" destOrd="0" presId="urn:microsoft.com/office/officeart/2005/8/layout/hierarchy3"/>
    <dgm:cxn modelId="{C35C1BB7-D8BC-427C-8461-0E8A73D00756}" type="presOf" srcId="{8BF51F58-CF7E-41BD-8BBD-F03046F363E9}" destId="{92CBD5BE-33B5-43C4-9214-1AA6849C86CD}" srcOrd="0" destOrd="0" presId="urn:microsoft.com/office/officeart/2005/8/layout/hierarchy3"/>
    <dgm:cxn modelId="{75576AD1-5F21-4C2F-AB4E-73A2F733D395}" type="presParOf" srcId="{6CC6E0E8-D092-42FD-870D-436A8DB71860}" destId="{8810AEE8-D353-4F8E-93D6-561E5110BE65}" srcOrd="5" destOrd="0" presId="urn:microsoft.com/office/officeart/2005/8/layout/hierarchy3"/>
    <dgm:cxn modelId="{06A432C8-78A7-422E-B6EB-8CE58DC368E3}" type="presOf" srcId="{029C5950-D837-461B-98F6-88438DADDD44}" destId="{8810AEE8-D353-4F8E-93D6-561E5110BE65}" srcOrd="0" destOrd="0" presId="urn:microsoft.com/office/officeart/2005/8/layout/hierarchy3"/>
    <dgm:cxn modelId="{4E75DF7A-B459-438B-B0DA-6691EEFDC6E9}" type="presParOf" srcId="{EE453502-E95A-421B-A94B-2992165E8346}" destId="{21CA8752-A449-4A48-92A1-E2EEC0B4497B}" srcOrd="1" destOrd="0" presId="urn:microsoft.com/office/officeart/2005/8/layout/hierarchy3"/>
    <dgm:cxn modelId="{9EC12BEA-81C6-4CD6-BE88-2728BB37A0C6}" type="presParOf" srcId="{21CA8752-A449-4A48-92A1-E2EEC0B4497B}" destId="{ED19D626-3FEF-4922-9932-71D63C1CD66C}" srcOrd="0" destOrd="0" presId="urn:microsoft.com/office/officeart/2005/8/layout/hierarchy3"/>
    <dgm:cxn modelId="{7FC4BCFF-CA10-4B5E-8B88-9E7859E099C3}" type="presParOf" srcId="{ED19D626-3FEF-4922-9932-71D63C1CD66C}" destId="{909F6E08-2538-4AA6-960C-3C8AD166E89D}" srcOrd="0" destOrd="0" presId="urn:microsoft.com/office/officeart/2005/8/layout/hierarchy3"/>
    <dgm:cxn modelId="{BC6A880D-6DC4-4CC2-A64A-1BFE480C80A9}" type="presOf" srcId="{E0895FB9-A70A-45EC-90FC-5FFEA9F96535}" destId="{909F6E08-2538-4AA6-960C-3C8AD166E89D}" srcOrd="0" destOrd="0" presId="urn:microsoft.com/office/officeart/2005/8/layout/hierarchy3"/>
    <dgm:cxn modelId="{5F3BBDA2-339F-4B56-9A6A-36B41D62B9CD}" type="presParOf" srcId="{ED19D626-3FEF-4922-9932-71D63C1CD66C}" destId="{4DA1741F-4E58-41DB-874D-9A42422216D5}" srcOrd="1" destOrd="0" presId="urn:microsoft.com/office/officeart/2005/8/layout/hierarchy3"/>
    <dgm:cxn modelId="{04E57F2F-4186-4070-B5DF-0CF084B7AB27}" type="presOf" srcId="{E0895FB9-A70A-45EC-90FC-5FFEA9F96535}" destId="{4DA1741F-4E58-41DB-874D-9A42422216D5}" srcOrd="1" destOrd="0" presId="urn:microsoft.com/office/officeart/2005/8/layout/hierarchy3"/>
    <dgm:cxn modelId="{539E7687-25A7-4CF6-BFCC-1052A33A4FE9}" type="presParOf" srcId="{21CA8752-A449-4A48-92A1-E2EEC0B4497B}" destId="{AA46551C-3F08-45FD-BAED-B08996EFE6AA}" srcOrd="1" destOrd="0" presId="urn:microsoft.com/office/officeart/2005/8/layout/hierarchy3"/>
    <dgm:cxn modelId="{21969B47-CF01-49B4-BD05-6D643C6DF5DE}" type="presParOf" srcId="{AA46551C-3F08-45FD-BAED-B08996EFE6AA}" destId="{CED133E6-96A0-4995-B497-E70B9C3BB4C3}" srcOrd="0" destOrd="0" presId="urn:microsoft.com/office/officeart/2005/8/layout/hierarchy3"/>
    <dgm:cxn modelId="{2A2E072D-ED20-4F8F-8EB7-94B816CCF932}" type="presOf" srcId="{A07E49E8-BE41-401B-8461-5A105777CA5B}" destId="{CED133E6-96A0-4995-B497-E70B9C3BB4C3}" srcOrd="0" destOrd="0" presId="urn:microsoft.com/office/officeart/2005/8/layout/hierarchy3"/>
    <dgm:cxn modelId="{85008390-A4B1-4CC7-B96E-D25876A5242F}" type="presParOf" srcId="{AA46551C-3F08-45FD-BAED-B08996EFE6AA}" destId="{50EDE81C-AAAA-4619-8B4A-7A2CE9CA1F80}" srcOrd="1" destOrd="0" presId="urn:microsoft.com/office/officeart/2005/8/layout/hierarchy3"/>
    <dgm:cxn modelId="{055CA142-63E9-4847-9BE4-1114E049E102}" type="presOf" srcId="{93012F26-7A6D-444A-9697-8EB643DB3415}" destId="{50EDE81C-AAAA-4619-8B4A-7A2CE9CA1F80}" srcOrd="0" destOrd="0" presId="urn:microsoft.com/office/officeart/2005/8/layout/hierarchy3"/>
  </dgm:cxnLst>
  <dgm:bg>
    <a:noFill/>
  </dgm:bg>
  <dgm:whole/>
  <dgm:extLst>
    <a:ext uri="http://schemas.microsoft.com/office/drawing/2008/diagram">
      <dsp:dataModelExt xmlns:dsp="http://schemas.microsoft.com/office/drawing/2008/diagram" relId="rId2" minVer="http://schemas.openxmlformats.org/drawingml/2006/main"/>
    </a:ext>
  </dgm:extLst>
</dgm:dataModel>
</file>

<file path=ppt/diagrams/data5.xml><?xml version="1.0" encoding="utf-8"?>
<dgm:dataModel xmlns:a="http://schemas.openxmlformats.org/drawingml/2006/main" xmlns:r="http://schemas.openxmlformats.org/officeDocument/2006/relationships" xmlns:dgm="http://schemas.openxmlformats.org/drawingml/2006/diagram">
  <dgm:ptLst>
    <dgm:pt modelId="{4608999F-0D43-47F5-93CD-99DC6097FF29}" type="doc">
      <dgm:prSet loTypeId="urn:microsoft.com/office/officeart/2005/8/layout/pyramid2" loCatId="list" qsTypeId="urn:microsoft.com/office/officeart/2005/8/quickstyle/simple1" qsCatId="simple" csTypeId="urn:microsoft.com/office/officeart/2005/8/colors/colorful1" csCatId="colorful" phldr="1"/>
      <dgm:spPr/>
      <dgm:t>
        <a:bodyPr/>
        <a:lstStyle/>
        <a:p/>
      </dgm:t>
    </dgm:pt>
    <dgm:pt modelId="{B0848C96-EDB0-4FF6-8E28-5C3D5C44DB61}" type="parTrans" cxnId="{18C60DE5-BCCC-4E42-BD4D-2F8EE5723DC7}">
      <dgm:prSet/>
      <dgm:spPr/>
      <dgm:t>
        <a:bodyPr/>
        <a:lstStyle/>
        <a:p>
          <a:endParaRPr lang="en-US"/>
        </a:p>
      </dgm:t>
    </dgm:pt>
    <dgm:pt modelId="{8D930896-DFFE-4F44-9CE6-58C49E2B3D66}">
      <dgm:prSet phldrT="[Text]" custT="1"/>
      <dgm:spPr/>
      <dgm:t>
        <a:bodyPr/>
        <a:lstStyle/>
        <a:p>
          <a:r>
            <a:rPr lang="en-US" sz="1700"/>
            <a:t>Not to protect bidders</a:t>
          </a:r>
        </a:p>
      </dgm:t>
    </dgm:pt>
    <dgm:pt modelId="{0E2E6912-F4D3-4BAD-A52F-A44CACFD627B}" type="sibTrans" cxnId="{18C60DE5-BCCC-4E42-BD4D-2F8EE5723DC7}">
      <dgm:prSet/>
      <dgm:spPr/>
      <dgm:t>
        <a:bodyPr/>
        <a:lstStyle/>
        <a:p>
          <a:endParaRPr lang="en-US"/>
        </a:p>
      </dgm:t>
    </dgm:pt>
    <dgm:pt modelId="{7F15F856-D986-4C4C-8DC2-E1F3602E165B}" type="parTrans" cxnId="{485FF1F8-FA5D-4D3F-84B7-FF1649CA29B3}">
      <dgm:prSet/>
      <dgm:spPr/>
      <dgm:t>
        <a:bodyPr/>
        <a:lstStyle/>
        <a:p>
          <a:endParaRPr lang="en-US"/>
        </a:p>
      </dgm:t>
    </dgm:pt>
    <dgm:pt modelId="{F7A33A63-119B-4FC8-8BF8-B4EE7E8E55AE}">
      <dgm:prSet custT="1"/>
      <dgm:spPr>
        <a:ln>
          <a:solidFill>
            <a:schemeClr val="bg2"/>
          </a:solidFill>
        </a:ln>
      </dgm:spPr>
      <dgm:t>
        <a:bodyPr/>
        <a:lstStyle/>
        <a:p>
          <a:r>
            <a:rPr lang="en-US" sz="1700"/>
            <a:t>Guards against </a:t>
          </a:r>
          <a:r>
            <a:rPr lang="en-US" sz="1700" smtClean="0"/>
            <a:t>favoritism,</a:t>
          </a:r>
          <a:br>
            <a:rPr lang="en-US" sz="1700" smtClean="0"/>
          </a:br>
          <a:r>
            <a:rPr lang="en-US" sz="1700" smtClean="0"/>
            <a:t>fraud</a:t>
          </a:r>
          <a:r>
            <a:rPr lang="en-US" sz="1700"/>
            <a:t>, and corruption</a:t>
          </a:r>
        </a:p>
      </dgm:t>
    </dgm:pt>
    <dgm:pt modelId="{DE18E274-6F0F-4F01-B0D4-7A4B6D607DDF}" type="sibTrans" cxnId="{485FF1F8-FA5D-4D3F-84B7-FF1649CA29B3}">
      <dgm:prSet/>
      <dgm:spPr/>
      <dgm:t>
        <a:bodyPr/>
        <a:lstStyle/>
        <a:p>
          <a:endParaRPr lang="en-US"/>
        </a:p>
      </dgm:t>
    </dgm:pt>
    <dgm:pt modelId="{44B68246-590B-4B75-9BD2-40CFC4DA43B9}" type="parTrans" cxnId="{0EB92800-71BA-4447-AA16-35A7C8EFCB35}">
      <dgm:prSet/>
      <dgm:spPr/>
      <dgm:t>
        <a:bodyPr/>
        <a:lstStyle/>
        <a:p>
          <a:endParaRPr lang="en-US"/>
        </a:p>
      </dgm:t>
    </dgm:pt>
    <dgm:pt modelId="{5ADE6F06-1519-46A0-99D7-9BDDAD686AA7}">
      <dgm:prSet custT="1"/>
      <dgm:spPr>
        <a:ln>
          <a:solidFill>
            <a:schemeClr val="bg2"/>
          </a:solidFill>
        </a:ln>
      </dgm:spPr>
      <dgm:t>
        <a:bodyPr/>
        <a:lstStyle/>
        <a:p>
          <a:r>
            <a:rPr lang="en-US" sz="1700"/>
            <a:t>Prevents waste </a:t>
          </a:r>
          <a:r>
            <a:rPr lang="en-US" sz="1700" smtClean="0"/>
            <a:t>of</a:t>
          </a:r>
          <a:br>
            <a:rPr lang="en-US" sz="1700" smtClean="0"/>
          </a:br>
          <a:r>
            <a:rPr lang="en-US" sz="1700" smtClean="0"/>
            <a:t>public </a:t>
          </a:r>
          <a:r>
            <a:rPr lang="en-US" sz="1700"/>
            <a:t>funds</a:t>
          </a:r>
        </a:p>
      </dgm:t>
    </dgm:pt>
    <dgm:pt modelId="{4D29BD35-9CFC-4962-9DB5-33BCE50588EF}" type="sibTrans" cxnId="{0EB92800-71BA-4447-AA16-35A7C8EFCB35}">
      <dgm:prSet/>
      <dgm:spPr/>
      <dgm:t>
        <a:bodyPr/>
        <a:lstStyle/>
        <a:p>
          <a:endParaRPr lang="en-US"/>
        </a:p>
      </dgm:t>
    </dgm:pt>
    <dgm:pt modelId="{D67C7A2F-AB64-4C99-86BD-C43D91C9A704}" type="parTrans" cxnId="{A834315C-CCD2-493E-8E53-6C0E593C4110}">
      <dgm:prSet/>
      <dgm:spPr/>
      <dgm:t>
        <a:bodyPr/>
        <a:lstStyle/>
        <a:p>
          <a:endParaRPr lang="en-US"/>
        </a:p>
      </dgm:t>
    </dgm:pt>
    <dgm:pt modelId="{3FA19BC8-A0A1-4456-A54F-87C08B09A1FE}">
      <dgm:prSet custT="1"/>
      <dgm:spPr>
        <a:ln>
          <a:solidFill>
            <a:schemeClr val="bg2"/>
          </a:solidFill>
        </a:ln>
      </dgm:spPr>
      <dgm:t>
        <a:bodyPr/>
        <a:lstStyle/>
        <a:p>
          <a:r>
            <a:rPr lang="en-US" sz="1700"/>
            <a:t>Seeks to obtain </a:t>
          </a:r>
          <a:r>
            <a:rPr lang="en-US" sz="1700" smtClean="0"/>
            <a:t>best economic </a:t>
          </a:r>
          <a:r>
            <a:rPr lang="en-US" sz="1700"/>
            <a:t>result for the public</a:t>
          </a:r>
        </a:p>
      </dgm:t>
    </dgm:pt>
    <dgm:pt modelId="{2C7C8179-7532-4DF2-A30A-AD034C8D28AA}" type="sibTrans" cxnId="{A834315C-CCD2-493E-8E53-6C0E593C4110}">
      <dgm:prSet/>
      <dgm:spPr/>
      <dgm:t>
        <a:bodyPr/>
        <a:lstStyle/>
        <a:p>
          <a:endParaRPr lang="en-US"/>
        </a:p>
      </dgm:t>
    </dgm:pt>
    <dgm:pt modelId="{DE06BEA3-6CDE-4A71-999F-056AA1E78A92}" type="pres">
      <dgm:prSet presAssocID="{4608999F-0D43-47F5-93CD-99DC6097FF29}" presName="compositeShape">
        <dgm:presLayoutVars>
          <dgm:dir/>
          <dgm:resizeHandles/>
        </dgm:presLayoutVars>
      </dgm:prSet>
      <dgm:spPr/>
      <dgm:t>
        <a:bodyPr/>
        <a:lstStyle/>
        <a:p/>
      </dgm:t>
    </dgm:pt>
    <dgm:pt modelId="{3C8B3284-4DCA-4F75-A374-37DF22BC7672}" type="pres">
      <dgm:prSet presAssocID="{4608999F-0D43-47F5-93CD-99DC6097FF29}" presName="pyramid" presStyleLbl="node1" presStyleCnt="1" custScaleY="88832"/>
      <dgm:spPr/>
      <dgm:t>
        <a:bodyPr/>
        <a:lstStyle/>
        <a:p/>
      </dgm:t>
    </dgm:pt>
    <dgm:pt modelId="{B3F47C7E-3CC3-4021-82C8-4932E6116488}" type="pres">
      <dgm:prSet presAssocID="{4608999F-0D43-47F5-93CD-99DC6097FF29}" presName="theList"/>
      <dgm:spPr/>
      <dgm:t>
        <a:bodyPr/>
        <a:lstStyle/>
        <a:p/>
      </dgm:t>
    </dgm:pt>
    <dgm:pt modelId="{8267340D-46C3-4A67-81E2-8D1098CC4718}" type="pres">
      <dgm:prSet presAssocID="{8D930896-DFFE-4F44-9CE6-58C49E2B3D66}" presName="aNode" presStyleLbl="fgAcc1" presStyleCnt="4" custScaleX="130530">
        <dgm:presLayoutVars>
          <dgm:bulletEnabled val="1"/>
        </dgm:presLayoutVars>
      </dgm:prSet>
      <dgm:spPr/>
      <dgm:t>
        <a:bodyPr/>
        <a:lstStyle/>
        <a:p>
          <a:endParaRPr lang="en-US"/>
        </a:p>
      </dgm:t>
    </dgm:pt>
    <dgm:pt modelId="{2BD30934-C0CA-499A-BA2A-92F49E79F6A9}" type="pres">
      <dgm:prSet presAssocID="{8D930896-DFFE-4F44-9CE6-58C49E2B3D66}" presName="aSpace"/>
      <dgm:spPr/>
      <dgm:t>
        <a:bodyPr/>
        <a:lstStyle/>
        <a:p/>
      </dgm:t>
    </dgm:pt>
    <dgm:pt modelId="{E89DB300-053C-4BE3-A6B2-FB70D90B25D9}" type="pres">
      <dgm:prSet presAssocID="{F7A33A63-119B-4FC8-8BF8-B4EE7E8E55AE}" presName="aNode" presStyleLbl="fgAcc1" presStyleIdx="1" presStyleCnt="4" custScaleX="130530">
        <dgm:presLayoutVars>
          <dgm:bulletEnabled val="1"/>
        </dgm:presLayoutVars>
      </dgm:prSet>
      <dgm:spPr/>
      <dgm:t>
        <a:bodyPr/>
        <a:lstStyle/>
        <a:p>
          <a:endParaRPr lang="en-US"/>
        </a:p>
      </dgm:t>
    </dgm:pt>
    <dgm:pt modelId="{6F626DB0-0DE2-428D-A192-F1050F48BC47}" type="pres">
      <dgm:prSet presAssocID="{F7A33A63-119B-4FC8-8BF8-B4EE7E8E55AE}" presName="aSpace"/>
      <dgm:spPr/>
      <dgm:t>
        <a:bodyPr/>
        <a:lstStyle/>
        <a:p/>
      </dgm:t>
    </dgm:pt>
    <dgm:pt modelId="{FFCE0206-850F-4617-A710-BC0759B617EF}" type="pres">
      <dgm:prSet presAssocID="{5ADE6F06-1519-46A0-99D7-9BDDAD686AA7}" presName="aNode" presStyleLbl="fgAcc1" presStyleIdx="2" presStyleCnt="4" custScaleX="130530">
        <dgm:presLayoutVars>
          <dgm:bulletEnabled val="1"/>
        </dgm:presLayoutVars>
      </dgm:prSet>
      <dgm:spPr/>
      <dgm:t>
        <a:bodyPr/>
        <a:lstStyle/>
        <a:p>
          <a:endParaRPr lang="en-US"/>
        </a:p>
      </dgm:t>
    </dgm:pt>
    <dgm:pt modelId="{2A6B77F4-D609-4E11-9C66-0668885DFC29}" type="pres">
      <dgm:prSet presAssocID="{5ADE6F06-1519-46A0-99D7-9BDDAD686AA7}" presName="aSpace"/>
      <dgm:spPr/>
      <dgm:t>
        <a:bodyPr/>
        <a:lstStyle/>
        <a:p/>
      </dgm:t>
    </dgm:pt>
    <dgm:pt modelId="{4898E81C-7109-4A95-B228-8AC27D8370A1}" type="pres">
      <dgm:prSet presAssocID="{3FA19BC8-A0A1-4456-A54F-87C08B09A1FE}" presName="aNode" presStyleLbl="fgAcc1" presStyleIdx="3" presStyleCnt="4" custScaleX="130530">
        <dgm:presLayoutVars>
          <dgm:bulletEnabled val="1"/>
        </dgm:presLayoutVars>
      </dgm:prSet>
      <dgm:spPr/>
      <dgm:t>
        <a:bodyPr/>
        <a:lstStyle/>
        <a:p>
          <a:endParaRPr lang="en-US"/>
        </a:p>
      </dgm:t>
    </dgm:pt>
    <dgm:pt modelId="{33D30193-22CE-4501-B007-03738C9B7DA3}" type="pres">
      <dgm:prSet presAssocID="{3FA19BC8-A0A1-4456-A54F-87C08B09A1FE}" presName="aSpace"/>
      <dgm:spPr/>
      <dgm:t>
        <a:bodyPr/>
        <a:lstStyle/>
        <a:p/>
      </dgm:t>
    </dgm:pt>
  </dgm:ptLst>
  <dgm:cxnLst>
    <dgm:cxn modelId="{18C60DE5-BCCC-4E42-BD4D-2F8EE5723DC7}" srcId="{4608999F-0D43-47F5-93CD-99DC6097FF29}" destId="{8D930896-DFFE-4F44-9CE6-58C49E2B3D66}" srcOrd="0" destOrd="0" parTransId="{B0848C96-EDB0-4FF6-8E28-5C3D5C44DB61}" sibTransId="{0E2E6912-F4D3-4BAD-A52F-A44CACFD627B}"/>
    <dgm:cxn modelId="{485FF1F8-FA5D-4D3F-84B7-FF1649CA29B3}" srcId="{4608999F-0D43-47F5-93CD-99DC6097FF29}" destId="{F7A33A63-119B-4FC8-8BF8-B4EE7E8E55AE}" srcOrd="1" destOrd="0" parTransId="{7F15F856-D986-4C4C-8DC2-E1F3602E165B}" sibTransId="{DE18E274-6F0F-4F01-B0D4-7A4B6D607DDF}"/>
    <dgm:cxn modelId="{0EB92800-71BA-4447-AA16-35A7C8EFCB35}" srcId="{4608999F-0D43-47F5-93CD-99DC6097FF29}" destId="{5ADE6F06-1519-46A0-99D7-9BDDAD686AA7}" srcOrd="2" destOrd="0" parTransId="{44B68246-590B-4B75-9BD2-40CFC4DA43B9}" sibTransId="{4D29BD35-9CFC-4962-9DB5-33BCE50588EF}"/>
    <dgm:cxn modelId="{A834315C-CCD2-493E-8E53-6C0E593C4110}" srcId="{4608999F-0D43-47F5-93CD-99DC6097FF29}" destId="{3FA19BC8-A0A1-4456-A54F-87C08B09A1FE}" srcOrd="3" destOrd="0" parTransId="{D67C7A2F-AB64-4C99-86BD-C43D91C9A704}" sibTransId="{2C7C8179-7532-4DF2-A30A-AD034C8D28AA}"/>
    <dgm:cxn modelId="{644A262C-6D36-457C-B22A-7F33BBF09F7C}" type="presOf" srcId="{4608999F-0D43-47F5-93CD-99DC6097FF29}" destId="{DE06BEA3-6CDE-4A71-999F-056AA1E78A92}" srcOrd="0" destOrd="0" presId="urn:microsoft.com/office/officeart/2005/8/layout/pyramid2"/>
    <dgm:cxn modelId="{A8D5CC55-2004-499C-96B9-76374D3CE032}" type="presParOf" srcId="{DE06BEA3-6CDE-4A71-999F-056AA1E78A92}" destId="{3C8B3284-4DCA-4F75-A374-37DF22BC7672}" srcOrd="0" destOrd="0" presId="urn:microsoft.com/office/officeart/2005/8/layout/pyramid2"/>
    <dgm:cxn modelId="{59D9B0EE-5549-4466-8D1F-35AF9E92D875}" type="presParOf" srcId="{DE06BEA3-6CDE-4A71-999F-056AA1E78A92}" destId="{B3F47C7E-3CC3-4021-82C8-4932E6116488}" srcOrd="1" destOrd="0" presId="urn:microsoft.com/office/officeart/2005/8/layout/pyramid2"/>
    <dgm:cxn modelId="{D026BAA4-FA6E-4CDC-83F2-49BBA6494AF8}" type="presParOf" srcId="{B3F47C7E-3CC3-4021-82C8-4932E6116488}" destId="{8267340D-46C3-4A67-81E2-8D1098CC4718}" srcOrd="0" destOrd="0" presId="urn:microsoft.com/office/officeart/2005/8/layout/pyramid2"/>
    <dgm:cxn modelId="{0DED843C-C4EB-4B4D-BDBB-B3FD592DA4F6}" type="presOf" srcId="{8D930896-DFFE-4F44-9CE6-58C49E2B3D66}" destId="{8267340D-46C3-4A67-81E2-8D1098CC4718}" srcOrd="0" destOrd="0" presId="urn:microsoft.com/office/officeart/2005/8/layout/pyramid2"/>
    <dgm:cxn modelId="{EA6E71A6-F71E-4BB5-B1D7-001FFD6BAEAB}" type="presParOf" srcId="{B3F47C7E-3CC3-4021-82C8-4932E6116488}" destId="{2BD30934-C0CA-499A-BA2A-92F49E79F6A9}" srcOrd="1" destOrd="0" presId="urn:microsoft.com/office/officeart/2005/8/layout/pyramid2"/>
    <dgm:cxn modelId="{E11BF568-984A-4B70-B80B-1F6AAF9382AC}" type="presParOf" srcId="{B3F47C7E-3CC3-4021-82C8-4932E6116488}" destId="{E89DB300-053C-4BE3-A6B2-FB70D90B25D9}" srcOrd="2" destOrd="0" presId="urn:microsoft.com/office/officeart/2005/8/layout/pyramid2"/>
    <dgm:cxn modelId="{BD5D9CE3-9DB7-419B-BA02-125AFC2AF930}" type="presOf" srcId="{F7A33A63-119B-4FC8-8BF8-B4EE7E8E55AE}" destId="{E89DB300-053C-4BE3-A6B2-FB70D90B25D9}" srcOrd="0" destOrd="0" presId="urn:microsoft.com/office/officeart/2005/8/layout/pyramid2"/>
    <dgm:cxn modelId="{47DCD976-A126-4D2B-AA30-F8CE5E6A72CB}" type="presParOf" srcId="{B3F47C7E-3CC3-4021-82C8-4932E6116488}" destId="{6F626DB0-0DE2-428D-A192-F1050F48BC47}" srcOrd="3" destOrd="0" presId="urn:microsoft.com/office/officeart/2005/8/layout/pyramid2"/>
    <dgm:cxn modelId="{69166E39-D27A-4654-A874-D9ECBB979477}" type="presParOf" srcId="{B3F47C7E-3CC3-4021-82C8-4932E6116488}" destId="{FFCE0206-850F-4617-A710-BC0759B617EF}" srcOrd="4" destOrd="0" presId="urn:microsoft.com/office/officeart/2005/8/layout/pyramid2"/>
    <dgm:cxn modelId="{FD83AFE3-2BCB-4B61-9255-AAEBAF0229E0}" type="presOf" srcId="{5ADE6F06-1519-46A0-99D7-9BDDAD686AA7}" destId="{FFCE0206-850F-4617-A710-BC0759B617EF}" srcOrd="0" destOrd="0" presId="urn:microsoft.com/office/officeart/2005/8/layout/pyramid2"/>
    <dgm:cxn modelId="{5B5DE2CC-4958-4FC3-82D4-0BC81933FF84}" type="presParOf" srcId="{B3F47C7E-3CC3-4021-82C8-4932E6116488}" destId="{2A6B77F4-D609-4E11-9C66-0668885DFC29}" srcOrd="5" destOrd="0" presId="urn:microsoft.com/office/officeart/2005/8/layout/pyramid2"/>
    <dgm:cxn modelId="{C29E5CE3-13F9-4665-8CF7-081A920617D3}" type="presParOf" srcId="{B3F47C7E-3CC3-4021-82C8-4932E6116488}" destId="{4898E81C-7109-4A95-B228-8AC27D8370A1}" srcOrd="6" destOrd="0" presId="urn:microsoft.com/office/officeart/2005/8/layout/pyramid2"/>
    <dgm:cxn modelId="{64ABBB03-B06D-47C2-9CA5-9247D1BB23B9}" type="presOf" srcId="{3FA19BC8-A0A1-4456-A54F-87C08B09A1FE}" destId="{4898E81C-7109-4A95-B228-8AC27D8370A1}" srcOrd="0" destOrd="0" presId="urn:microsoft.com/office/officeart/2005/8/layout/pyramid2"/>
    <dgm:cxn modelId="{3BEACE79-F5CA-4C8B-8288-5386A535633D}" type="presParOf" srcId="{B3F47C7E-3CC3-4021-82C8-4932E6116488}" destId="{33D30193-22CE-4501-B007-03738C9B7DA3}" srcOrd="7" destOrd="0" presId="urn:microsoft.com/office/officeart/2005/8/layout/pyramid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2" name=""/>
      <dsp:cNvGrpSpPr/>
    </dsp:nvGrpSpPr>
    <dsp:grpSpPr/>
    <dsp:sp modelId="{E1E1C351-7F73-4AE0-9BF5-BDEF1E0AD35E}">
      <dsp:nvSpPr>
        <dsp:cNvPr id="13" name=""/>
        <dsp:cNvSpPr/>
      </dsp:nvSpPr>
      <dsp:spPr>
        <a:xfrm>
          <a:off x="617219" y="0"/>
          <a:ext cx="6995160" cy="341606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5B1509D1-C097-4976-8B25-7F5E58E4720B}">
      <dsp:nvSpPr>
        <dsp:cNvPr id="14" name=""/>
        <dsp:cNvSpPr/>
      </dsp:nvSpPr>
      <dsp:spPr>
        <a:xfrm>
          <a:off x="0" y="991764"/>
          <a:ext cx="3919662" cy="136642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a:t>STEP 1:</a:t>
          </a:r>
          <a:br>
            <a:rPr lang="en-US" sz="2200" b="1" kern="1200"/>
          </a:br>
          <a:r>
            <a:rPr lang="en-US" sz="2200" i="1" kern="1200"/>
            <a:t>Is </a:t>
          </a:r>
          <a:r>
            <a:rPr lang="en-US" sz="2200" i="1" kern="1200" smtClean="0"/>
            <a:t>the financial effect</a:t>
          </a:r>
          <a:br>
            <a:rPr lang="en-US" sz="2200" i="1" kern="1200" smtClean="0"/>
          </a:br>
          <a:r>
            <a:rPr lang="en-US" sz="2200" i="1" kern="1200" smtClean="0"/>
            <a:t>“reasonably </a:t>
          </a:r>
          <a:r>
            <a:rPr lang="en-US" sz="2200" i="1" kern="1200"/>
            <a:t>foreseeable?”</a:t>
          </a:r>
        </a:p>
      </dsp:txBody>
      <dsp:txXfrm>
        <a:off x="66703" y="1058467"/>
        <a:ext cx="3786255" cy="1233017"/>
      </dsp:txXfrm>
    </dsp:sp>
    <dsp:sp modelId="{345A8370-2B12-43A3-B6A6-301AB8375D81}">
      <dsp:nvSpPr>
        <dsp:cNvPr id="15" name=""/>
        <dsp:cNvSpPr/>
      </dsp:nvSpPr>
      <dsp:spPr>
        <a:xfrm>
          <a:off x="4180695" y="1001513"/>
          <a:ext cx="3918910" cy="143254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a:t>STANDARD:</a:t>
          </a:r>
          <a:br>
            <a:rPr lang="en-US" sz="2200" b="1" kern="1200"/>
          </a:br>
          <a:r>
            <a:rPr lang="en-US" sz="2200" i="1" kern="1200"/>
            <a:t>“Realistic possibility and more than hypothetical or theoretical”</a:t>
          </a:r>
        </a:p>
      </dsp:txBody>
      <dsp:txXfrm>
        <a:off x="4250626" y="1071444"/>
        <a:ext cx="3779048" cy="1292683"/>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 modelId="{02F4DF95-9627-4DFE-968A-7FF524F4B67F}">
      <dsp:nvSpPr>
        <dsp:cNvPr id="6" name=""/>
        <dsp:cNvSpPr/>
      </dsp:nvSpPr>
      <dsp:spPr>
        <a:xfrm rot="5400000">
          <a:off x="4334008" y="-2078365"/>
          <a:ext cx="947677" cy="5341387"/>
        </a:xfrm>
        <a:prstGeom prst="round2SameRect">
          <a:avLst/>
        </a:prstGeom>
        <a:solidFill>
          <a:schemeClr val="bg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342900" lvl="1" indent="-228600" algn="l" defTabSz="666750">
            <a:lnSpc>
              <a:spcPct val="90000"/>
            </a:lnSpc>
            <a:spcBef>
              <a:spcPct val="0"/>
            </a:spcBef>
            <a:spcAft>
              <a:spcPct val="15000"/>
            </a:spcAft>
            <a:buChar char="•"/>
          </a:pPr>
          <a:r>
            <a:rPr lang="en-US" sz="1500" kern="1200"/>
            <a:t>One year ban on lobbying former agency</a:t>
          </a:r>
        </a:p>
        <a:p>
          <a:pPr marL="342900" lvl="1" indent="-228600" algn="l" defTabSz="666750">
            <a:lnSpc>
              <a:spcPct val="90000"/>
            </a:lnSpc>
            <a:spcBef>
              <a:spcPct val="0"/>
            </a:spcBef>
            <a:spcAft>
              <a:spcPct val="15000"/>
            </a:spcAft>
            <a:buChar char="•"/>
          </a:pPr>
          <a:r>
            <a:rPr lang="en-US" sz="1500" kern="1200"/>
            <a:t>Applies to elected officials, executives, </a:t>
          </a:r>
          <a:r>
            <a:rPr lang="en-US" sz="1500" kern="1200" smtClean="0"/>
            <a:t>and </a:t>
          </a:r>
          <a:r>
            <a:rPr lang="en-US" sz="1500" kern="1200"/>
            <a:t>general managers</a:t>
          </a:r>
        </a:p>
        <a:p>
          <a:pPr marL="342900" lvl="1" indent="-228600" algn="l" defTabSz="666750">
            <a:lnSpc>
              <a:spcPct val="90000"/>
            </a:lnSpc>
            <a:spcBef>
              <a:spcPct val="0"/>
            </a:spcBef>
            <a:spcAft>
              <a:spcPct val="15000"/>
            </a:spcAft>
            <a:buChar char="•"/>
          </a:pPr>
          <a:r>
            <a:rPr lang="en-US" sz="1500" kern="1200"/>
            <a:t>Applies only if compensated and representing another person</a:t>
          </a:r>
        </a:p>
      </dsp:txBody>
      <dsp:txXfrm rot="-5400000">
        <a:off x="2137153" y="164752"/>
        <a:ext cx="5295125" cy="855154"/>
      </dsp:txXfrm>
    </dsp:sp>
    <dsp:sp modelId="{96E9B436-28BF-4682-BEB4-C52022057438}">
      <dsp:nvSpPr>
        <dsp:cNvPr id="7" name=""/>
        <dsp:cNvSpPr/>
      </dsp:nvSpPr>
      <dsp:spPr>
        <a:xfrm>
          <a:off x="219612" y="29"/>
          <a:ext cx="1917541" cy="1184597"/>
        </a:xfrm>
        <a:prstGeom prst="roundRect">
          <a:avLst/>
        </a:prstGeom>
        <a:solidFill>
          <a:schemeClr val="bg2"/>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i="0" kern="1200"/>
            <a:t>Lobbying</a:t>
          </a:r>
          <a:br>
            <a:rPr lang="en-US" sz="1600" b="1" i="0" kern="1200"/>
          </a:br>
          <a:r>
            <a:rPr lang="en-US" sz="1600" b="1" i="0" kern="1200"/>
            <a:t> Former</a:t>
          </a:r>
          <a:br>
            <a:rPr lang="en-US" sz="1600" b="1" i="0" kern="1200"/>
          </a:br>
          <a:r>
            <a:rPr lang="en-US" sz="1600" b="1" i="0" kern="1200"/>
            <a:t>Agency</a:t>
          </a:r>
          <a:endParaRPr lang="en-US" sz="1600" i="0" kern="1200"/>
        </a:p>
      </dsp:txBody>
      <dsp:txXfrm>
        <a:off x="277439" y="57856"/>
        <a:ext cx="1801887" cy="1068943"/>
      </dsp:txXfrm>
    </dsp:sp>
    <dsp:sp modelId="{B19E80E8-E5FB-4781-9DAB-2CD45E1A2B9F}">
      <dsp:nvSpPr>
        <dsp:cNvPr id="8" name=""/>
        <dsp:cNvSpPr/>
      </dsp:nvSpPr>
      <dsp:spPr>
        <a:xfrm rot="5400000">
          <a:off x="4372322" y="-872852"/>
          <a:ext cx="947677" cy="5418015"/>
        </a:xfrm>
        <a:prstGeom prst="round2SameRect">
          <a:avLst/>
        </a:prstGeom>
        <a:solidFill>
          <a:schemeClr val="bg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342900" lvl="1" indent="-228600" algn="l" defTabSz="666750">
            <a:lnSpc>
              <a:spcPct val="90000"/>
            </a:lnSpc>
            <a:spcBef>
              <a:spcPct val="0"/>
            </a:spcBef>
            <a:spcAft>
              <a:spcPct val="15000"/>
            </a:spcAft>
            <a:buChar char="•"/>
          </a:pPr>
          <a:r>
            <a:rPr lang="en-US" sz="1500" kern="1200"/>
            <a:t>Public officials and employees are prohibited from being involved in governmental decisions directly relating to a prospective employer</a:t>
          </a:r>
        </a:p>
      </dsp:txBody>
      <dsp:txXfrm rot="-5400000">
        <a:off x="2137153" y="1408579"/>
        <a:ext cx="5371753" cy="855154"/>
      </dsp:txXfrm>
    </dsp:sp>
    <dsp:sp modelId="{2941CF5C-4D51-493B-B983-3453F61FD2C5}">
      <dsp:nvSpPr>
        <dsp:cNvPr id="9" name=""/>
        <dsp:cNvSpPr/>
      </dsp:nvSpPr>
      <dsp:spPr>
        <a:xfrm>
          <a:off x="219612" y="1243856"/>
          <a:ext cx="1917541" cy="1184597"/>
        </a:xfrm>
        <a:prstGeom prst="roundRect">
          <a:avLst/>
        </a:prstGeom>
        <a:solidFill>
          <a:schemeClr val="bg2"/>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i="0" kern="1200"/>
            <a:t>Decisions Involving Prospective Employers</a:t>
          </a:r>
          <a:endParaRPr lang="en-US" sz="1600" i="0" kern="1200"/>
        </a:p>
      </dsp:txBody>
      <dsp:txXfrm>
        <a:off x="277439" y="1301683"/>
        <a:ext cx="1801887" cy="1068943"/>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13" name=""/>
      <dsp:cNvGrpSpPr/>
    </dsp:nvGrpSpPr>
    <dsp:grpSpPr/>
    <dsp:sp modelId="{9F1E03B7-4BD4-4B58-903A-E2470FD9F79B}">
      <dsp:nvSpPr>
        <dsp:cNvPr id="14" name=""/>
        <dsp:cNvSpPr/>
      </dsp:nvSpPr>
      <dsp:spPr>
        <a:xfrm>
          <a:off x="0" y="90449"/>
          <a:ext cx="4572000" cy="285750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102A31AC-D434-4F59-9D4C-3D2ADF9F37EB}">
      <dsp:nvSpPr>
        <dsp:cNvPr id="15" name=""/>
        <dsp:cNvSpPr/>
      </dsp:nvSpPr>
      <dsp:spPr>
        <a:xfrm>
          <a:off x="580644" y="2067496"/>
          <a:ext cx="118872" cy="11887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84B65607-6B34-42C7-AF98-EB211899102A}">
      <dsp:nvSpPr>
        <dsp:cNvPr id="16" name=""/>
        <dsp:cNvSpPr/>
      </dsp:nvSpPr>
      <dsp:spPr>
        <a:xfrm>
          <a:off x="640080" y="2126932"/>
          <a:ext cx="1065276" cy="82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988" tIns="0" rIns="0" bIns="0" numCol="1" spcCol="1270" anchor="t" anchorCtr="0">
          <a:noAutofit/>
        </a:bodyPr>
        <a:lstStyle/>
        <a:p>
          <a:pPr lvl="0" algn="l" defTabSz="2311400">
            <a:lnSpc>
              <a:spcPct val="90000"/>
            </a:lnSpc>
            <a:spcBef>
              <a:spcPct val="0"/>
            </a:spcBef>
            <a:spcAft>
              <a:spcPct val="35000"/>
            </a:spcAft>
          </a:pPr>
          <a:endParaRPr lang="en-US" sz="5200" kern="1200"/>
        </a:p>
      </dsp:txBody>
      <dsp:txXfrm>
        <a:off x="640080" y="2126932"/>
        <a:ext cx="1065276" cy="825817"/>
      </dsp:txXfrm>
    </dsp:sp>
    <dsp:sp modelId="{D5CB2BE3-3C36-49E8-B482-F64B5C5BD950}">
      <dsp:nvSpPr>
        <dsp:cNvPr id="17" name=""/>
        <dsp:cNvSpPr/>
      </dsp:nvSpPr>
      <dsp:spPr>
        <a:xfrm>
          <a:off x="1629918" y="1290827"/>
          <a:ext cx="214884" cy="2148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74559C94-5FF7-4C50-88A6-9D777B39D715}">
      <dsp:nvSpPr>
        <dsp:cNvPr id="18" name=""/>
        <dsp:cNvSpPr/>
      </dsp:nvSpPr>
      <dsp:spPr>
        <a:xfrm>
          <a:off x="1737360" y="1398269"/>
          <a:ext cx="109728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63" tIns="0" rIns="0" bIns="0" numCol="1" spcCol="1270" anchor="t" anchorCtr="0">
          <a:noAutofit/>
        </a:bodyPr>
        <a:lstStyle/>
        <a:p>
          <a:pPr lvl="0" algn="l" defTabSz="2889250">
            <a:lnSpc>
              <a:spcPct val="90000"/>
            </a:lnSpc>
            <a:spcBef>
              <a:spcPct val="0"/>
            </a:spcBef>
            <a:spcAft>
              <a:spcPct val="35000"/>
            </a:spcAft>
          </a:pPr>
          <a:endParaRPr lang="en-US" sz="6500" kern="1200"/>
        </a:p>
      </dsp:txBody>
      <dsp:txXfrm>
        <a:off x="1737360" y="1398269"/>
        <a:ext cx="1097280" cy="1554480"/>
      </dsp:txXfrm>
    </dsp:sp>
    <dsp:sp modelId="{2ADAFF44-EF5E-45ED-96A1-E3A0F560C55F}">
      <dsp:nvSpPr>
        <dsp:cNvPr id="19" name=""/>
        <dsp:cNvSpPr/>
      </dsp:nvSpPr>
      <dsp:spPr>
        <a:xfrm>
          <a:off x="2891790" y="818197"/>
          <a:ext cx="297180" cy="2971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82F2CF1B-7147-4114-9832-CFB80E80672C}">
      <dsp:nvSpPr>
        <dsp:cNvPr id="20" name=""/>
        <dsp:cNvSpPr/>
      </dsp:nvSpPr>
      <dsp:spPr>
        <a:xfrm>
          <a:off x="3040380" y="966787"/>
          <a:ext cx="1097280" cy="198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70" tIns="0" rIns="0" bIns="0" numCol="1" spcCol="1270" anchor="t" anchorCtr="0">
          <a:noAutofit/>
        </a:bodyPr>
        <a:lstStyle/>
        <a:p>
          <a:pPr lvl="0" algn="l" defTabSz="2889250">
            <a:lnSpc>
              <a:spcPct val="90000"/>
            </a:lnSpc>
            <a:spcBef>
              <a:spcPct val="0"/>
            </a:spcBef>
            <a:spcAft>
              <a:spcPct val="35000"/>
            </a:spcAft>
          </a:pPr>
          <a:r>
            <a:rPr lang="en-US" sz="6500" kern="1200"/>
            <a:t> </a:t>
          </a:r>
        </a:p>
      </dsp:txBody>
      <dsp:txXfrm>
        <a:off x="3040380" y="966787"/>
        <a:ext cx="1097280" cy="1985962"/>
      </dsp:txXfrm>
    </dsp:sp>
  </dsp:spTree>
</dsp:drawing>
</file>

<file path=ppt/diagrams/drawing4.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DD985D88-D083-439F-BA04-8E52C701830D}">
      <dsp:nvSpPr>
        <dsp:cNvPr id="7" name=""/>
        <dsp:cNvSpPr/>
      </dsp:nvSpPr>
      <dsp:spPr>
        <a:xfrm>
          <a:off x="187305" y="377"/>
          <a:ext cx="2123225" cy="678143"/>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i="1" kern="1200"/>
            <a:t>What is </a:t>
          </a:r>
          <a:r>
            <a:rPr lang="en-US" sz="1800" i="1" kern="1200" smtClean="0"/>
            <a:t>a</a:t>
          </a:r>
          <a:br>
            <a:rPr lang="en-US" sz="1800" i="1" kern="1200" smtClean="0"/>
          </a:br>
          <a:r>
            <a:rPr lang="en-US" sz="1800" i="1" kern="1200" smtClean="0"/>
            <a:t>legislative </a:t>
          </a:r>
          <a:r>
            <a:rPr lang="en-US" sz="1800" i="1" kern="1200"/>
            <a:t>body?</a:t>
          </a:r>
        </a:p>
      </dsp:txBody>
      <dsp:txXfrm>
        <a:off x="207167" y="20239"/>
        <a:ext cx="2083501" cy="638419"/>
      </dsp:txXfrm>
    </dsp:sp>
    <dsp:sp modelId="{4F87B17E-57D8-42AA-861C-2BC25B085FCE}">
      <dsp:nvSpPr>
        <dsp:cNvPr id="8" name=""/>
        <dsp:cNvSpPr/>
      </dsp:nvSpPr>
      <dsp:spPr>
        <a:xfrm>
          <a:off x="399627" y="678520"/>
          <a:ext cx="212322" cy="508607"/>
        </a:xfrm>
        <a:custGeom>
          <a:rect l="0" t="0" r="0" b="0"/>
          <a:pathLst>
            <a:path>
              <a:moveTo>
                <a:pt x="0" y="0"/>
              </a:moveTo>
              <a:lnTo>
                <a:pt x="0" y="508607"/>
              </a:lnTo>
              <a:lnTo>
                <a:pt x="212322" y="508607"/>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a:lstStyle/>
        <a:p/>
      </dsp:txBody>
    </dsp:sp>
    <dsp:sp modelId="{57803FEF-2708-4603-856C-EEAF1FBF973D}">
      <dsp:nvSpPr>
        <dsp:cNvPr id="9" name=""/>
        <dsp:cNvSpPr/>
      </dsp:nvSpPr>
      <dsp:spPr>
        <a:xfrm>
          <a:off x="611950" y="848056"/>
          <a:ext cx="1623637" cy="678143"/>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Governing </a:t>
          </a:r>
          <a:r>
            <a:rPr lang="en-US" sz="1800" kern="1200" smtClean="0"/>
            <a:t>body</a:t>
          </a:r>
          <a:endParaRPr lang="en-US" sz="1800" kern="1200"/>
        </a:p>
      </dsp:txBody>
      <dsp:txXfrm>
        <a:off x="631812" y="867918"/>
        <a:ext cx="1583913" cy="638419"/>
      </dsp:txXfrm>
    </dsp:sp>
    <dsp:sp modelId="{6C7175E4-2DB7-469D-AB7F-BC088EA07C92}">
      <dsp:nvSpPr>
        <dsp:cNvPr id="10" name=""/>
        <dsp:cNvSpPr/>
      </dsp:nvSpPr>
      <dsp:spPr>
        <a:xfrm>
          <a:off x="399627" y="678520"/>
          <a:ext cx="212322" cy="1356286"/>
        </a:xfrm>
        <a:custGeom>
          <a:rect l="0" t="0" r="0" b="0"/>
          <a:pathLst>
            <a:path>
              <a:moveTo>
                <a:pt x="0" y="0"/>
              </a:moveTo>
              <a:lnTo>
                <a:pt x="0" y="1356286"/>
              </a:lnTo>
              <a:lnTo>
                <a:pt x="212322" y="1356286"/>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a:lstStyle/>
        <a:p/>
      </dsp:txBody>
    </dsp:sp>
    <dsp:sp modelId="{1B1D9BA5-1C2C-4D47-96CE-818C4096D7F1}">
      <dsp:nvSpPr>
        <dsp:cNvPr id="11" name=""/>
        <dsp:cNvSpPr/>
      </dsp:nvSpPr>
      <dsp:spPr>
        <a:xfrm>
          <a:off x="611950" y="1695735"/>
          <a:ext cx="1623637" cy="678143"/>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Appointed body</a:t>
          </a:r>
        </a:p>
      </dsp:txBody>
      <dsp:txXfrm>
        <a:off x="631812" y="1715597"/>
        <a:ext cx="1583913" cy="638419"/>
      </dsp:txXfrm>
    </dsp:sp>
    <dsp:sp modelId="{92CBD5BE-33B5-43C4-9214-1AA6849C86CD}">
      <dsp:nvSpPr>
        <dsp:cNvPr id="12" name=""/>
        <dsp:cNvSpPr/>
      </dsp:nvSpPr>
      <dsp:spPr>
        <a:xfrm>
          <a:off x="399627" y="678520"/>
          <a:ext cx="212322" cy="2203964"/>
        </a:xfrm>
        <a:custGeom>
          <a:rect l="0" t="0" r="0" b="0"/>
          <a:pathLst>
            <a:path>
              <a:moveTo>
                <a:pt x="0" y="0"/>
              </a:moveTo>
              <a:lnTo>
                <a:pt x="0" y="2203964"/>
              </a:lnTo>
              <a:lnTo>
                <a:pt x="212322" y="2203964"/>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a:lstStyle/>
        <a:p/>
      </dsp:txBody>
    </dsp:sp>
    <dsp:sp modelId="{8810AEE8-D353-4F8E-93D6-561E5110BE65}">
      <dsp:nvSpPr>
        <dsp:cNvPr id="13" name=""/>
        <dsp:cNvSpPr/>
      </dsp:nvSpPr>
      <dsp:spPr>
        <a:xfrm>
          <a:off x="611950" y="2543414"/>
          <a:ext cx="1623637" cy="678143"/>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Standing committee</a:t>
          </a:r>
        </a:p>
      </dsp:txBody>
      <dsp:txXfrm>
        <a:off x="631812" y="2563276"/>
        <a:ext cx="1583913" cy="638419"/>
      </dsp:txXfrm>
    </dsp:sp>
    <dsp:sp modelId="{909F6E08-2538-4AA6-960C-3C8AD166E89D}">
      <dsp:nvSpPr>
        <dsp:cNvPr id="14" name=""/>
        <dsp:cNvSpPr/>
      </dsp:nvSpPr>
      <dsp:spPr>
        <a:xfrm>
          <a:off x="2649601" y="377"/>
          <a:ext cx="2123225" cy="678143"/>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i="1" kern="1200"/>
            <a:t>What is not a legislative body?</a:t>
          </a:r>
        </a:p>
      </dsp:txBody>
      <dsp:txXfrm>
        <a:off x="2669463" y="20239"/>
        <a:ext cx="2083501" cy="638419"/>
      </dsp:txXfrm>
    </dsp:sp>
    <dsp:sp modelId="{CED133E6-96A0-4995-B497-E70B9C3BB4C3}">
      <dsp:nvSpPr>
        <dsp:cNvPr id="15" name=""/>
        <dsp:cNvSpPr/>
      </dsp:nvSpPr>
      <dsp:spPr>
        <a:xfrm>
          <a:off x="2861924" y="678520"/>
          <a:ext cx="212322" cy="1088853"/>
        </a:xfrm>
        <a:custGeom>
          <a:rect l="0" t="0" r="0" b="0"/>
          <a:pathLst>
            <a:path>
              <a:moveTo>
                <a:pt x="0" y="0"/>
              </a:moveTo>
              <a:lnTo>
                <a:pt x="0" y="1088853"/>
              </a:lnTo>
              <a:lnTo>
                <a:pt x="212322" y="1088853"/>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txBody>
        <a:bodyPr/>
        <a:lstStyle/>
        <a:p/>
      </dsp:txBody>
    </dsp:sp>
    <dsp:sp modelId="{50EDE81C-AAAA-4619-8B4A-7A2CE9CA1F80}">
      <dsp:nvSpPr>
        <dsp:cNvPr id="16" name=""/>
        <dsp:cNvSpPr/>
      </dsp:nvSpPr>
      <dsp:spPr>
        <a:xfrm>
          <a:off x="3074246" y="848056"/>
          <a:ext cx="1623637" cy="1838635"/>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Ad </a:t>
          </a:r>
          <a:r>
            <a:rPr lang="en-US" sz="1800" kern="1200" smtClean="0"/>
            <a:t>Hoc Committee</a:t>
          </a:r>
          <a:br>
            <a:rPr lang="en-US" sz="1800" kern="1200" smtClean="0"/>
          </a:br>
          <a:r>
            <a:rPr lang="en-US" sz="1800" kern="1200" smtClean="0"/>
            <a:t>if </a:t>
          </a:r>
          <a:r>
            <a:rPr lang="en-US" sz="1800" kern="1200"/>
            <a:t>comprised </a:t>
          </a:r>
          <a:br>
            <a:rPr lang="en-US" sz="1800" kern="1200"/>
          </a:br>
          <a:r>
            <a:rPr lang="en-US" sz="1800" kern="1200"/>
            <a:t>of less </a:t>
          </a:r>
          <a:r>
            <a:rPr lang="en-US" sz="1800" kern="1200" smtClean="0"/>
            <a:t>than</a:t>
          </a:r>
          <a:br>
            <a:rPr lang="en-US" sz="1800" kern="1200" smtClean="0"/>
          </a:br>
          <a:r>
            <a:rPr lang="en-US" sz="1800" kern="1200" smtClean="0"/>
            <a:t>a </a:t>
          </a:r>
          <a:r>
            <a:rPr lang="en-US" sz="1800" kern="1200"/>
            <a:t>quorum</a:t>
          </a:r>
        </a:p>
      </dsp:txBody>
      <dsp:txXfrm>
        <a:off x="3121801" y="895611"/>
        <a:ext cx="1528528" cy="1743526"/>
      </dsp:txXfrm>
    </dsp:sp>
  </dsp:spTree>
</dsp:drawing>
</file>

<file path=ppt/diagrams/drawing5.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 modelId="{3C8B3284-4DCA-4F75-A374-37DF22BC7672}">
      <dsp:nvSpPr>
        <dsp:cNvPr id="8" name=""/>
        <dsp:cNvSpPr/>
      </dsp:nvSpPr>
      <dsp:spPr>
        <a:xfrm>
          <a:off x="80079" y="189941"/>
          <a:ext cx="3401537" cy="3021653"/>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8267340D-46C3-4A67-81E2-8D1098CC4718}">
      <dsp:nvSpPr>
        <dsp:cNvPr id="9" name=""/>
        <dsp:cNvSpPr/>
      </dsp:nvSpPr>
      <dsp:spPr>
        <a:xfrm>
          <a:off x="1443338" y="340485"/>
          <a:ext cx="2886017" cy="604570"/>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Not to protect bidders</a:t>
          </a:r>
        </a:p>
      </dsp:txBody>
      <dsp:txXfrm>
        <a:off x="1472851" y="369998"/>
        <a:ext cx="2826992" cy="545545"/>
      </dsp:txXfrm>
    </dsp:sp>
    <dsp:sp modelId="{E89DB300-053C-4BE3-A6B2-FB70D90B25D9}">
      <dsp:nvSpPr>
        <dsp:cNvPr id="10" name=""/>
        <dsp:cNvSpPr/>
      </dsp:nvSpPr>
      <dsp:spPr>
        <a:xfrm>
          <a:off x="1443338" y="1020627"/>
          <a:ext cx="2886017" cy="604570"/>
        </a:xfrm>
        <a:prstGeom prst="roundRect">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Guards against </a:t>
          </a:r>
          <a:r>
            <a:rPr lang="en-US" sz="1700" kern="1200" smtClean="0"/>
            <a:t>favoritism,</a:t>
          </a:r>
          <a:br>
            <a:rPr lang="en-US" sz="1700" kern="1200" smtClean="0"/>
          </a:br>
          <a:r>
            <a:rPr lang="en-US" sz="1700" kern="1200" smtClean="0"/>
            <a:t>fraud</a:t>
          </a:r>
          <a:r>
            <a:rPr lang="en-US" sz="1700" kern="1200"/>
            <a:t>, and corruption</a:t>
          </a:r>
        </a:p>
      </dsp:txBody>
      <dsp:txXfrm>
        <a:off x="1472851" y="1050140"/>
        <a:ext cx="2826992" cy="545545"/>
      </dsp:txXfrm>
    </dsp:sp>
    <dsp:sp modelId="{FFCE0206-850F-4617-A710-BC0759B617EF}">
      <dsp:nvSpPr>
        <dsp:cNvPr id="11" name=""/>
        <dsp:cNvSpPr/>
      </dsp:nvSpPr>
      <dsp:spPr>
        <a:xfrm>
          <a:off x="1443338" y="1700768"/>
          <a:ext cx="2886017" cy="604570"/>
        </a:xfrm>
        <a:prstGeom prst="roundRect">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Prevents waste </a:t>
          </a:r>
          <a:r>
            <a:rPr lang="en-US" sz="1700" kern="1200" smtClean="0"/>
            <a:t>of</a:t>
          </a:r>
          <a:br>
            <a:rPr lang="en-US" sz="1700" kern="1200" smtClean="0"/>
          </a:br>
          <a:r>
            <a:rPr lang="en-US" sz="1700" kern="1200" smtClean="0"/>
            <a:t>public </a:t>
          </a:r>
          <a:r>
            <a:rPr lang="en-US" sz="1700" kern="1200"/>
            <a:t>funds</a:t>
          </a:r>
        </a:p>
      </dsp:txBody>
      <dsp:txXfrm>
        <a:off x="1472851" y="1730281"/>
        <a:ext cx="2826992" cy="545545"/>
      </dsp:txXfrm>
    </dsp:sp>
    <dsp:sp modelId="{4898E81C-7109-4A95-B228-8AC27D8370A1}">
      <dsp:nvSpPr>
        <dsp:cNvPr id="12" name=""/>
        <dsp:cNvSpPr/>
      </dsp:nvSpPr>
      <dsp:spPr>
        <a:xfrm>
          <a:off x="1443338" y="2380909"/>
          <a:ext cx="2886017" cy="604570"/>
        </a:xfrm>
        <a:prstGeom prst="roundRect">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Seeks to obtain </a:t>
          </a:r>
          <a:r>
            <a:rPr lang="en-US" sz="1700" kern="1200" smtClean="0"/>
            <a:t>best economic </a:t>
          </a:r>
          <a:r>
            <a:rPr lang="en-US" sz="1700" kern="1200"/>
            <a:t>result for the public</a:t>
          </a:r>
        </a:p>
      </dsp:txBody>
      <dsp:txXfrm>
        <a:off x="1472851" y="2410422"/>
        <a:ext cx="2826992" cy="545545"/>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type="rightArrow" r:blip="">
            <dgm:adjLst/>
          </dgm:shape>
        </dgm:if>
        <dgm:else name="Name2">
          <dgm:shape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fact="1"/>
            <dgm:rule type="primFontSz" val="5"/>
          </dgm:ruleLst>
        </dgm:layoutNode>
        <dgm:forEach name="Name7" axis="followSib" ptType="sibTrans" cnt="1">
          <dgm:layoutNode name="sibTrans">
            <dgm:alg type="sp"/>
            <dgm:shape r:blip="">
              <dgm:adjLst/>
            </dgm:shape>
            <dgm:presOf/>
            <dgm:constrLst/>
            <dgm:ruleLst/>
          </dgm:layoutNode>
        </dgm:forEach>
      </dgm:forEach>
    </dgm:layoutNode>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rot="90" type="round2SameRect" r:blip="">
                    <dgm:adjLst/>
                  </dgm:shape>
                </dgm:if>
                <dgm:else name="Name12">
                  <dgm:shape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dgm:ruleLst>
            </dgm:layoutNode>
          </dgm:if>
          <dgm:else name="Name13"/>
        </dgm:choose>
      </dgm:layoutNode>
      <dgm:forEach name="Name14" axis="followSib" ptType="sibTrans" cnt="1">
        <dgm:layoutNode name="sp">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type="round2DiagRect" r:blip="">
                    <dgm:adjLst/>
                  </dgm:shape>
                  <dgm:presOf axis="desOrSelf" ptType="node"/>
                  <dgm:constrLst>
                    <dgm:constr type="lMarg"/>
                    <dgm:constr type="tMarg"/>
                    <dgm:constr type="bMarg"/>
                  </dgm:constrLst>
                  <dgm:ruleLst>
                    <dgm:rule type="primFontSz" val="5"/>
                  </dgm:ruleLst>
                </dgm:layoutNode>
              </dgm:forEach>
            </dgm:layoutNode>
          </dgm:if>
          <dgm:if name="Name6" axis="ch" ptType="node" func="cnt" op="equ" val="2">
            <dgm:layoutNode name="arrowDiagram2">
              <dgm:alg type="composite">
                <dgm:param type="vertAlign" val="none"/>
                <dgm:param type="horzAlign" val="none"/>
              </dgm:alg>
              <dgm:shape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dgm:ruleLst>
                </dgm:layoutNode>
              </dgm:forEach>
              <dgm:forEach name="Name23" axis="ch" ptType="node" st="2" cnt="1">
                <dgm:layoutNode name="bullet2b" styleLbl="node1">
                  <dgm:alg type="sp"/>
                  <dgm:shape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dgm:ruleLst>
                </dgm:layoutNode>
              </dgm:forEach>
            </dgm:layoutNode>
          </dgm:if>
          <dgm:if name="Name36" axis="ch" ptType="node" func="cnt" op="equ" val="3">
            <dgm:layoutNode name="arrowDiagram3">
              <dgm:alg type="composite">
                <dgm:param type="vertAlign" val="none"/>
                <dgm:param type="horzAlign" val="none"/>
              </dgm:alg>
              <dgm:shape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dgm:ruleLst>
                </dgm:layoutNode>
              </dgm:forEach>
              <dgm:forEach name="Name53" axis="ch" ptType="node" st="2" cnt="1">
                <dgm:layoutNode name="bullet3b" styleLbl="node1">
                  <dgm:alg type="sp"/>
                  <dgm:shape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dgm:ruleLst>
                </dgm:layoutNode>
              </dgm:forEach>
              <dgm:forEach name="Name66" axis="ch" ptType="node" st="3" cnt="1">
                <dgm:layoutNode name="bullet3c" styleLbl="node1">
                  <dgm:alg type="sp"/>
                  <dgm:shape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dgm:ruleLst>
                </dgm:layoutNode>
              </dgm:forEach>
            </dgm:layoutNode>
          </dgm:if>
          <dgm:if name="Name79" axis="ch" ptType="node" func="cnt" op="equ" val="4">
            <dgm:layoutNode name="arrowDiagram4">
              <dgm:alg type="composite">
                <dgm:param type="vertAlign" val="none"/>
                <dgm:param type="horzAlign" val="none"/>
              </dgm:alg>
              <dgm:shape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dgm:ruleLst>
                </dgm:layoutNode>
              </dgm:forEach>
              <dgm:forEach name="Name96" axis="ch" ptType="node" st="2" cnt="1">
                <dgm:layoutNode name="bullet4b" styleLbl="node1">
                  <dgm:alg type="sp"/>
                  <dgm:shape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dgm:ruleLst>
                </dgm:layoutNode>
              </dgm:forEach>
              <dgm:forEach name="Name109" axis="ch" ptType="node" st="3" cnt="1">
                <dgm:layoutNode name="bullet4c" styleLbl="node1">
                  <dgm:alg type="sp"/>
                  <dgm:shape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dgm:ruleLst>
                </dgm:layoutNode>
              </dgm:forEach>
              <dgm:forEach name="Name122" axis="ch" ptType="node" st="4" cnt="1">
                <dgm:layoutNode name="bullet4d" styleLbl="node1">
                  <dgm:alg type="sp"/>
                  <dgm:shape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dgm:ruleLst>
                </dgm:layoutNode>
              </dgm:forEach>
            </dgm:layoutNode>
          </dgm:if>
          <dgm:else name="Name135">
            <dgm:layoutNode name="arrowDiagram5">
              <dgm:alg type="composite">
                <dgm:param type="vertAlign" val="none"/>
                <dgm:param type="horzAlign" val="none"/>
              </dgm:alg>
              <dgm:shape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dgm:ruleLst>
                </dgm:layoutNode>
              </dgm:forEach>
              <dgm:forEach name="Name152" axis="ch" ptType="node" st="2" cnt="1">
                <dgm:layoutNode name="bullet5b" styleLbl="node1">
                  <dgm:alg type="sp"/>
                  <dgm:shape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dgm:ruleLst>
                </dgm:layoutNode>
              </dgm:forEach>
              <dgm:forEach name="Name165" axis="ch" ptType="node" st="3" cnt="1">
                <dgm:layoutNode name="bullet5c" styleLbl="node1">
                  <dgm:alg type="sp"/>
                  <dgm:shape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dgm:ruleLst>
                </dgm:layoutNode>
              </dgm:forEach>
              <dgm:forEach name="Name178" axis="ch" ptType="node" st="4" cnt="1">
                <dgm:layoutNode name="bullet5d" styleLbl="node1">
                  <dgm:alg type="sp"/>
                  <dgm:shape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dgm:ruleLst>
                </dgm:layoutNode>
              </dgm:forEach>
              <dgm:forEach name="Name191" axis="ch" ptType="node" st="5" cnt="1">
                <dgm:layoutNode name="bullet5e" styleLbl="node1">
                  <dgm:alg type="sp"/>
                  <dgm:shape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dgm:ruleLst>
                </dgm:layoutNode>
              </dgm:forEach>
            </dgm:layoutNode>
          </dgm:else>
        </dgm:choose>
      </dgm:if>
      <dgm:else name="Name204"/>
    </dgm:choose>
  </dgm:layoutNode>
</dgm:layoutDef>
</file>

<file path=ppt/diagrams/layout4.xml><?xml version="1.0" encoding="utf-8"?>
<dgm:layoutDef xmlns:a="http://schemas.openxmlformats.org/drawingml/2006/main" xmlns:r="http://schemas.openxmlformats.org/officeDocument/2006/relationships" xmlns:dgm="http://schemas.openxmlformats.org/drawingml/2006/diagram"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r:blip="">
            <dgm:adjLst/>
          </dgm:shape>
          <dgm:presOf/>
          <dgm:constrLst>
            <dgm:constr type="alignOff" val="0.2"/>
          </dgm:constrLst>
          <dgm:ruleLst/>
          <dgm:layoutNode name="rootComposite">
            <dgm:alg type="composite"/>
            <dgm:shape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dgm:ruleLst>
            </dgm:layoutNode>
            <dgm:layoutNode name="rootConnector" moveWith="rootText">
              <dgm:alg type="sp"/>
              <dgm:shape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dgm:ruleLst>
                </dgm:layoutNode>
              </dgm:forEach>
            </dgm:forEach>
          </dgm:layoutNode>
        </dgm:layoutNode>
      </dgm:forEach>
    </dgm:forEach>
  </dgm:layoutNode>
</dgm:layoutDef>
</file>

<file path=ppt/diagrams/layout5.xml><?xml version="1.0" encoding="utf-8"?>
<dgm:layoutDef xmlns:a="http://schemas.openxmlformats.org/drawingml/2006/main" xmlns:r="http://schemas.openxmlformats.org/officeDocument/2006/relationships" xmlns:dgm="http://schemas.openxmlformats.org/drawingml/2006/diagram"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type="triangle" r:blip="">
            <dgm:adjLst/>
          </dgm:shape>
          <dgm:presOf/>
          <dgm:constrLst/>
          <dgm:ruleLst/>
        </dgm:layoutNode>
        <dgm:layoutNode name="theList">
          <dgm:alg type="lin">
            <dgm:param type="linDir" val="fromT"/>
          </dgm:alg>
          <dgm:shape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dgm:ruleLst>
            </dgm:layoutNode>
            <dgm:layoutNode name="aSpace">
              <dgm:alg type="sp"/>
              <dgm:shape r:blip="">
                <dgm:adjLst/>
              </dgm:shape>
              <dgm:presOf/>
              <dgm:constrLst/>
              <dgm:ruleLst/>
            </dgm:layoutNode>
          </dgm:forEach>
        </dgm:layoutNode>
      </dgm:if>
      <dgm:else name="Name5"/>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1"/>
            <a:ext cx="3043343" cy="467071"/>
          </a:xfrm>
          <a:prstGeom prst="rect">
            <a:avLst/>
          </a:prstGeom>
        </p:spPr>
        <p:txBody>
          <a:bodyPr vert="horz" lIns="93317" tIns="46659" rIns="93317" bIns="46659" rtlCol="0"/>
          <a:lstStyle>
            <a:lvl1pPr algn="r">
              <a:defRPr sz="1300"/>
            </a:lvl1pPr>
          </a:lstStyle>
          <a:p>
            <a:fld id="{59BDFA4A-6958-4F96-854B-7F8BAEAB7C37}" type="datetimeFigureOut">
              <a:rPr lang="en-US" smtClean="0"/>
              <a:t>9/12/2023</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0"/>
            <a:ext cx="3043343" cy="467070"/>
          </a:xfrm>
          <a:prstGeom prst="rect">
            <a:avLst/>
          </a:prstGeom>
        </p:spPr>
        <p:txBody>
          <a:bodyPr vert="horz" lIns="93317" tIns="46659" rIns="93317" bIns="46659" rtlCol="0" anchor="b"/>
          <a:lstStyle>
            <a:lvl1pPr algn="r">
              <a:defRPr sz="1300"/>
            </a:lvl1pPr>
          </a:lstStyle>
          <a:p>
            <a:fld id="{48A8AE19-7AFD-447D-98CD-1EB0DD311557}" type="slidenum">
              <a:rPr lang="en-US" smtClean="0"/>
              <a:t>‹#›</a:t>
            </a:fld>
            <a:endParaRPr lang="en-US"/>
          </a:p>
        </p:txBody>
      </p:sp>
    </p:spTree>
    <p:extLst>
      <p:ext uri="{BB962C8B-B14F-4D97-AF65-F5344CB8AC3E}">
        <p14:creationId xmlns:p14="http://schemas.microsoft.com/office/powerpoint/2010/main" val="159349605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F346D2FB-CD5F-4362-8C51-043DE8DEB9FA}" type="datetimeFigureOut">
              <a:rPr lang="en-US" smtClean="0"/>
              <a:t>9/12/2023</a:t>
            </a:fld>
            <a:endParaRPr lang="en-US"/>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53B72B15-34CC-4CE3-9013-4CF87AA12D6D}" type="slidenum">
              <a:rPr lang="en-US" smtClean="0"/>
              <a:t>‹#›</a:t>
            </a:fld>
            <a:endParaRPr lang="en-US"/>
          </a:p>
        </p:txBody>
      </p:sp>
    </p:spTree>
    <p:extLst>
      <p:ext uri="{BB962C8B-B14F-4D97-AF65-F5344CB8AC3E}">
        <p14:creationId xmlns:p14="http://schemas.microsoft.com/office/powerpoint/2010/main" val="366866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 Id="rId3" Type="http://schemas.openxmlformats.org/officeDocument/2006/relationships/hyperlink" Target="http://online.ceb.com/CalCodes/code.asp?code=GOV&amp;section=87200" TargetMode="External" /><Relationship Id="rId4" Type="http://schemas.openxmlformats.org/officeDocument/2006/relationships/hyperlink" Target="http://online.ceb.com/CalCodes/code.asp?code=GOV&amp;section=89502" TargetMode="External" /><Relationship Id="rId5" Type="http://schemas.openxmlformats.org/officeDocument/2006/relationships/hyperlink" Target="http://online.ceb.com/CalCodes/code.asp?code=GOV&amp;section=89501" TargetMode="Externa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 Id="rId3" Type="http://schemas.openxmlformats.org/officeDocument/2006/relationships/hyperlink" Target="http://online.ceb.com/CalCodes/code.asp?code=GOV&amp;section=87200" TargetMode="External" /><Relationship Id="rId4" Type="http://schemas.openxmlformats.org/officeDocument/2006/relationships/hyperlink" Target="http://online.ceb.com/CalCodes/code.asp?code=GOV&amp;section=89502" TargetMode="External" /><Relationship Id="rId5" Type="http://schemas.openxmlformats.org/officeDocument/2006/relationships/hyperlink" Target="http://online.ceb.com/CalCodes/code.asp?code=GOV&amp;section=89501" TargetMode="Externa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7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7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83.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9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legislative body member has financial interest in contract and no exception applies, entire agency may not enter into the contract.</a:t>
            </a:r>
          </a:p>
          <a:p>
            <a:r>
              <a:rPr lang="en-US" smtClean="0"/>
              <a:t>Includes bodies with authority to make the contract</a:t>
            </a:r>
          </a:p>
          <a:p>
            <a:r>
              <a:rPr lang="en-US" smtClean="0"/>
              <a:t>Contracts include grants</a:t>
            </a:r>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18</a:t>
            </a:fld>
            <a:endParaRPr lang="en-US"/>
          </a:p>
        </p:txBody>
      </p:sp>
    </p:spTree>
    <p:extLst>
      <p:ext uri="{BB962C8B-B14F-4D97-AF65-F5344CB8AC3E}">
        <p14:creationId xmlns:p14="http://schemas.microsoft.com/office/powerpoint/2010/main" val="3779205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mtClean="0"/>
              <a:t>(14) That of a person owning less than 3 percent of the shares of a contracting party that is a for-profit corporation, provided that the ownership of the shares derived from the person's employment with that corporation.</a:t>
            </a:r>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31</a:t>
            </a:fld>
            <a:endParaRPr lang="en-US"/>
          </a:p>
        </p:txBody>
      </p:sp>
    </p:spTree>
    <p:extLst>
      <p:ext uri="{BB962C8B-B14F-4D97-AF65-F5344CB8AC3E}">
        <p14:creationId xmlns:p14="http://schemas.microsoft.com/office/powerpoint/2010/main" val="408717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Even</a:t>
            </a:r>
            <a:r>
              <a:rPr lang="en-US" baseline="0" smtClean="0"/>
              <a:t> if they weren’t directly elected</a:t>
            </a:r>
            <a:r>
              <a:rPr lang="en-US" smtClean="0"/>
              <a:t>, the contribution was received more than 12 months before the consideration of the item.</a:t>
            </a:r>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33</a:t>
            </a:fld>
            <a:endParaRPr lang="en-US"/>
          </a:p>
        </p:txBody>
      </p:sp>
    </p:spTree>
    <p:extLst>
      <p:ext uri="{BB962C8B-B14F-4D97-AF65-F5344CB8AC3E}">
        <p14:creationId xmlns:p14="http://schemas.microsoft.com/office/powerpoint/2010/main" val="955736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this includes gifts that are accepted by someone else on the official’s behalf and gifts made to other at the direction of the official.  Ex. If your staffer receives Warriors tickets and directly passes them on to someone else, you were in receipt of and accepted the gift because you directed the distribution.</a:t>
            </a:r>
          </a:p>
          <a:p>
            <a:endParaRPr lang="en-US" smtClean="0"/>
          </a:p>
          <a:p>
            <a:r>
              <a:rPr lang="en-US" smtClean="0"/>
              <a:t>Also note, Gifts TO Family Members (Regulation 18943), under certain circumstances, a gift to an official’s family member is considered a gift to the official. (Regulation 18943.) Anything given to a family member is presumed to be a gift to the official if: (1) there is no established relationship between the donor and the family member where it would generally be considered appropriate for the family member to receive the gift or; (2) the donor is someone who lobbies the official’s agency, is involved in an action before the official’s agency in which the official may foreseeably participate, or engages in business with the agency in which the official will foreseeably participate.</a:t>
            </a:r>
          </a:p>
          <a:p>
            <a:endParaRPr lang="en-US" smtClean="0"/>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37</a:t>
            </a:fld>
            <a:endParaRPr lang="en-US"/>
          </a:p>
        </p:txBody>
      </p:sp>
    </p:spTree>
    <p:extLst>
      <p:ext uri="{BB962C8B-B14F-4D97-AF65-F5344CB8AC3E}">
        <p14:creationId xmlns:p14="http://schemas.microsoft.com/office/powerpoint/2010/main" val="92066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38</a:t>
            </a:fld>
            <a:endParaRPr lang="en-US"/>
          </a:p>
        </p:txBody>
      </p:sp>
    </p:spTree>
    <p:extLst>
      <p:ext uri="{BB962C8B-B14F-4D97-AF65-F5344CB8AC3E}">
        <p14:creationId xmlns:p14="http://schemas.microsoft.com/office/powerpoint/2010/main" val="325651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39</a:t>
            </a:fld>
            <a:endParaRPr lang="en-US"/>
          </a:p>
        </p:txBody>
      </p:sp>
    </p:spTree>
    <p:extLst>
      <p:ext uri="{BB962C8B-B14F-4D97-AF65-F5344CB8AC3E}">
        <p14:creationId xmlns:p14="http://schemas.microsoft.com/office/powerpoint/2010/main" val="244036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40</a:t>
            </a:fld>
            <a:endParaRPr lang="en-US"/>
          </a:p>
        </p:txBody>
      </p:sp>
    </p:spTree>
    <p:extLst>
      <p:ext uri="{BB962C8B-B14F-4D97-AF65-F5344CB8AC3E}">
        <p14:creationId xmlns:p14="http://schemas.microsoft.com/office/powerpoint/2010/main" val="41747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41</a:t>
            </a:fld>
            <a:endParaRPr lang="en-US"/>
          </a:p>
        </p:txBody>
      </p:sp>
    </p:spTree>
    <p:extLst>
      <p:ext uri="{BB962C8B-B14F-4D97-AF65-F5344CB8AC3E}">
        <p14:creationId xmlns:p14="http://schemas.microsoft.com/office/powerpoint/2010/main" val="309380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smtClean="0">
                <a:solidFill>
                  <a:schemeClr val="tx1"/>
                </a:solidFill>
                <a:effectLst/>
                <a:latin typeface="Times New Roman" pitchFamily="18" charset="0"/>
                <a:ea typeface="+mn-ea"/>
                <a:cs typeface="+mn-cs"/>
              </a:rPr>
              <a:t>§2.141          a.  Honoraria</a:t>
            </a:r>
          </a:p>
          <a:p>
            <a:r>
              <a:rPr lang="en-US" sz="1200" b="0" i="0" kern="1200" smtClean="0">
                <a:solidFill>
                  <a:schemeClr val="tx1"/>
                </a:solidFill>
                <a:effectLst/>
                <a:latin typeface="Times New Roman" pitchFamily="18" charset="0"/>
                <a:ea typeface="+mn-ea"/>
                <a:cs typeface="+mn-cs"/>
              </a:rPr>
              <a:t>No local elected officeholder, candidate for local elected office, or other individual specified in </a:t>
            </a:r>
            <a:r>
              <a:rPr lang="en-US" sz="1200" b="0" i="0" u="none" strike="noStrike" kern="1200" err="1" smtClean="0">
                <a:solidFill>
                  <a:schemeClr val="tx1"/>
                </a:solidFill>
                <a:effectLst/>
                <a:latin typeface="Times New Roman" pitchFamily="18" charset="0"/>
                <a:ea typeface="+mn-ea"/>
                <a:cs typeface="+mn-cs"/>
                <a:hlinkClick r:id="rId3"/>
              </a:rPr>
              <a:t>Govt C §87200</a:t>
            </a:r>
            <a:r>
              <a:rPr lang="en-US" sz="1200" b="0" i="0" kern="1200" smtClean="0">
                <a:solidFill>
                  <a:schemeClr val="tx1"/>
                </a:solidFill>
                <a:effectLst/>
                <a:latin typeface="Times New Roman" pitchFamily="18" charset="0"/>
                <a:ea typeface="+mn-ea"/>
                <a:cs typeface="+mn-cs"/>
              </a:rPr>
              <a:t> may accept any honorarium. </a:t>
            </a:r>
            <a:r>
              <a:rPr lang="en-US" sz="1200" b="0" i="0" u="none" strike="noStrike" kern="1200" err="1" smtClean="0">
                <a:solidFill>
                  <a:schemeClr val="tx1"/>
                </a:solidFill>
                <a:effectLst/>
                <a:latin typeface="Times New Roman" pitchFamily="18" charset="0"/>
                <a:ea typeface="+mn-ea"/>
                <a:cs typeface="+mn-cs"/>
                <a:hlinkClick r:id="rId4"/>
              </a:rPr>
              <a:t>Govt C §89502</a:t>
            </a:r>
            <a:r>
              <a:rPr lang="en-US" sz="1200" b="0" i="0" kern="1200" smtClean="0">
                <a:solidFill>
                  <a:schemeClr val="tx1"/>
                </a:solidFill>
                <a:effectLst/>
                <a:latin typeface="Times New Roman" pitchFamily="18" charset="0"/>
                <a:ea typeface="+mn-ea"/>
                <a:cs typeface="+mn-cs"/>
              </a:rPr>
              <a:t>. "Honorarium" means a payment in consideration for a speech given (or other form of oral presentation), article published, or attendance at any public or private conference, meeting, or like gathering. </a:t>
            </a:r>
            <a:r>
              <a:rPr lang="en-US" sz="1200" b="0" i="0" u="none" strike="noStrike" kern="1200" err="1" smtClean="0">
                <a:solidFill>
                  <a:schemeClr val="tx1"/>
                </a:solidFill>
                <a:effectLst/>
                <a:latin typeface="Times New Roman" pitchFamily="18" charset="0"/>
                <a:ea typeface="+mn-ea"/>
                <a:cs typeface="+mn-cs"/>
                <a:hlinkClick r:id="rId5"/>
              </a:rPr>
              <a:t>Govt C §89501</a:t>
            </a:r>
            <a:r>
              <a:rPr lang="en-US" sz="1200" b="0" i="0" kern="1200" smtClean="0">
                <a:solidFill>
                  <a:schemeClr val="tx1"/>
                </a:solidFill>
                <a:effectLst/>
                <a:latin typeface="Times New Roman" pitchFamily="18" charset="0"/>
                <a:ea typeface="+mn-ea"/>
                <a:cs typeface="+mn-cs"/>
              </a:rPr>
              <a:t>(a). An honorarium does not include earned income for personal services that are customarily provided in connection with the practice of a bona fide business or profession, unless the sole or predominate activity of the business or profession is making speeches. </a:t>
            </a:r>
            <a:r>
              <a:rPr lang="en-US" sz="1200" b="0" i="0" u="none" strike="noStrike" kern="1200" err="1" smtClean="0">
                <a:solidFill>
                  <a:schemeClr val="tx1"/>
                </a:solidFill>
                <a:effectLst/>
                <a:latin typeface="Times New Roman" pitchFamily="18" charset="0"/>
                <a:ea typeface="+mn-ea"/>
                <a:cs typeface="+mn-cs"/>
                <a:hlinkClick r:id="rId5"/>
              </a:rPr>
              <a:t>Govt C §89501</a:t>
            </a:r>
            <a:r>
              <a:rPr lang="en-US" sz="1200" b="0" i="0" kern="1200" smtClean="0">
                <a:solidFill>
                  <a:schemeClr val="tx1"/>
                </a:solidFill>
                <a:effectLst/>
                <a:latin typeface="Times New Roman" pitchFamily="18" charset="0"/>
                <a:ea typeface="+mn-ea"/>
                <a:cs typeface="+mn-cs"/>
              </a:rPr>
              <a:t>(b)(1). See also 2 Cal Code Regs §§18930-18933. The limitations on honoraria do not apply if, within 30 days of the receipt of the honorarium, it is returned unused, donated to the general fund of the agency in question, or donated to charity under certain circumstances. </a:t>
            </a:r>
            <a:r>
              <a:rPr lang="en-US" sz="1200" b="0" i="0" u="none" strike="noStrike" kern="1200" err="1" smtClean="0">
                <a:solidFill>
                  <a:schemeClr val="tx1"/>
                </a:solidFill>
                <a:effectLst/>
                <a:latin typeface="Times New Roman" pitchFamily="18" charset="0"/>
                <a:ea typeface="+mn-ea"/>
                <a:cs typeface="+mn-cs"/>
                <a:hlinkClick r:id="rId5"/>
              </a:rPr>
              <a:t>Govt C §89501</a:t>
            </a:r>
            <a:r>
              <a:rPr lang="en-US" sz="1200" b="0" i="0" kern="1200" smtClean="0">
                <a:solidFill>
                  <a:schemeClr val="tx1"/>
                </a:solidFill>
                <a:effectLst/>
                <a:latin typeface="Times New Roman" pitchFamily="18" charset="0"/>
                <a:ea typeface="+mn-ea"/>
                <a:cs typeface="+mn-cs"/>
              </a:rPr>
              <a:t>(b)(2); 2 Cal Code Regs §§18932.5, 18933. Designated employees may not accept an honorarium from any source if the employee would be required to report the receipt of income or gifts from that source on his or her statement of economic interests form. </a:t>
            </a:r>
            <a:r>
              <a:rPr lang="en-US" sz="1200" b="0" i="0" u="none" strike="noStrike" kern="1200" err="1" smtClean="0">
                <a:solidFill>
                  <a:schemeClr val="tx1"/>
                </a:solidFill>
                <a:effectLst/>
                <a:latin typeface="Times New Roman" pitchFamily="18" charset="0"/>
                <a:ea typeface="+mn-ea"/>
                <a:cs typeface="+mn-cs"/>
                <a:hlinkClick r:id="rId4"/>
              </a:rPr>
              <a:t>Govt C §89502</a:t>
            </a:r>
            <a:r>
              <a:rPr lang="en-US" sz="1200" b="0" i="0" kern="1200" smtClean="0">
                <a:solidFill>
                  <a:schemeClr val="tx1"/>
                </a:solidFill>
                <a:effectLst/>
                <a:latin typeface="Times New Roman" pitchFamily="18" charset="0"/>
                <a:ea typeface="+mn-ea"/>
                <a:cs typeface="+mn-cs"/>
              </a:rPr>
              <a:t>(c).</a:t>
            </a:r>
          </a:p>
          <a:p>
            <a:endParaRPr lang="en-US" smtClean="0"/>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42</a:t>
            </a:fld>
            <a:endParaRPr lang="en-US"/>
          </a:p>
        </p:txBody>
      </p:sp>
    </p:spTree>
    <p:extLst>
      <p:ext uri="{BB962C8B-B14F-4D97-AF65-F5344CB8AC3E}">
        <p14:creationId xmlns:p14="http://schemas.microsoft.com/office/powerpoint/2010/main" val="284672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smtClean="0">
                <a:solidFill>
                  <a:schemeClr val="tx1"/>
                </a:solidFill>
                <a:effectLst/>
                <a:latin typeface="Times New Roman" pitchFamily="18" charset="0"/>
                <a:ea typeface="+mn-ea"/>
                <a:cs typeface="+mn-cs"/>
              </a:rPr>
              <a:t>§2.141          a.  Honoraria</a:t>
            </a:r>
          </a:p>
          <a:p>
            <a:r>
              <a:rPr lang="en-US" sz="1200" b="0" i="0" kern="1200" smtClean="0">
                <a:solidFill>
                  <a:schemeClr val="tx1"/>
                </a:solidFill>
                <a:effectLst/>
                <a:latin typeface="Times New Roman" pitchFamily="18" charset="0"/>
                <a:ea typeface="+mn-ea"/>
                <a:cs typeface="+mn-cs"/>
              </a:rPr>
              <a:t>No local elected officeholder, candidate for local elected office, or other individual specified in </a:t>
            </a:r>
            <a:r>
              <a:rPr lang="en-US" sz="1200" b="0" i="0" u="none" strike="noStrike" kern="1200" err="1" smtClean="0">
                <a:solidFill>
                  <a:schemeClr val="tx1"/>
                </a:solidFill>
                <a:effectLst/>
                <a:latin typeface="Times New Roman" pitchFamily="18" charset="0"/>
                <a:ea typeface="+mn-ea"/>
                <a:cs typeface="+mn-cs"/>
                <a:hlinkClick r:id="rId3"/>
              </a:rPr>
              <a:t>Govt C §87200</a:t>
            </a:r>
            <a:r>
              <a:rPr lang="en-US" sz="1200" b="0" i="0" kern="1200" smtClean="0">
                <a:solidFill>
                  <a:schemeClr val="tx1"/>
                </a:solidFill>
                <a:effectLst/>
                <a:latin typeface="Times New Roman" pitchFamily="18" charset="0"/>
                <a:ea typeface="+mn-ea"/>
                <a:cs typeface="+mn-cs"/>
              </a:rPr>
              <a:t> may accept any honorarium. </a:t>
            </a:r>
            <a:r>
              <a:rPr lang="en-US" sz="1200" b="0" i="0" u="none" strike="noStrike" kern="1200" err="1" smtClean="0">
                <a:solidFill>
                  <a:schemeClr val="tx1"/>
                </a:solidFill>
                <a:effectLst/>
                <a:latin typeface="Times New Roman" pitchFamily="18" charset="0"/>
                <a:ea typeface="+mn-ea"/>
                <a:cs typeface="+mn-cs"/>
                <a:hlinkClick r:id="rId4"/>
              </a:rPr>
              <a:t>Govt C §89502</a:t>
            </a:r>
            <a:r>
              <a:rPr lang="en-US" sz="1200" b="0" i="0" kern="1200" smtClean="0">
                <a:solidFill>
                  <a:schemeClr val="tx1"/>
                </a:solidFill>
                <a:effectLst/>
                <a:latin typeface="Times New Roman" pitchFamily="18" charset="0"/>
                <a:ea typeface="+mn-ea"/>
                <a:cs typeface="+mn-cs"/>
              </a:rPr>
              <a:t>. "Honorarium" means a payment in consideration for a speech given (or other form of oral presentation), article published, or attendance at any public or private conference, meeting, or like gathering. </a:t>
            </a:r>
            <a:r>
              <a:rPr lang="en-US" sz="1200" b="0" i="0" u="none" strike="noStrike" kern="1200" err="1" smtClean="0">
                <a:solidFill>
                  <a:schemeClr val="tx1"/>
                </a:solidFill>
                <a:effectLst/>
                <a:latin typeface="Times New Roman" pitchFamily="18" charset="0"/>
                <a:ea typeface="+mn-ea"/>
                <a:cs typeface="+mn-cs"/>
                <a:hlinkClick r:id="rId5"/>
              </a:rPr>
              <a:t>Govt C §89501</a:t>
            </a:r>
            <a:r>
              <a:rPr lang="en-US" sz="1200" b="0" i="0" kern="1200" smtClean="0">
                <a:solidFill>
                  <a:schemeClr val="tx1"/>
                </a:solidFill>
                <a:effectLst/>
                <a:latin typeface="Times New Roman" pitchFamily="18" charset="0"/>
                <a:ea typeface="+mn-ea"/>
                <a:cs typeface="+mn-cs"/>
              </a:rPr>
              <a:t>(a). An honorarium does not include earned income for personal services that are customarily provided in connection with the practice of a bona fide business or profession, unless the sole or predominate activity of the business or profession is making speeches. </a:t>
            </a:r>
            <a:r>
              <a:rPr lang="en-US" sz="1200" b="0" i="0" u="none" strike="noStrike" kern="1200" err="1" smtClean="0">
                <a:solidFill>
                  <a:schemeClr val="tx1"/>
                </a:solidFill>
                <a:effectLst/>
                <a:latin typeface="Times New Roman" pitchFamily="18" charset="0"/>
                <a:ea typeface="+mn-ea"/>
                <a:cs typeface="+mn-cs"/>
                <a:hlinkClick r:id="rId5"/>
              </a:rPr>
              <a:t>Govt C §89501</a:t>
            </a:r>
            <a:r>
              <a:rPr lang="en-US" sz="1200" b="0" i="0" kern="1200" smtClean="0">
                <a:solidFill>
                  <a:schemeClr val="tx1"/>
                </a:solidFill>
                <a:effectLst/>
                <a:latin typeface="Times New Roman" pitchFamily="18" charset="0"/>
                <a:ea typeface="+mn-ea"/>
                <a:cs typeface="+mn-cs"/>
              </a:rPr>
              <a:t>(b)(1). See also 2 Cal Code Regs §§18930-18933. The limitations on honoraria do not apply if, within 30 days of the receipt of the honorarium, it is returned unused, donated to the general fund of the agency in question, or donated to charity under certain circumstances. </a:t>
            </a:r>
            <a:r>
              <a:rPr lang="en-US" sz="1200" b="0" i="0" u="none" strike="noStrike" kern="1200" err="1" smtClean="0">
                <a:solidFill>
                  <a:schemeClr val="tx1"/>
                </a:solidFill>
                <a:effectLst/>
                <a:latin typeface="Times New Roman" pitchFamily="18" charset="0"/>
                <a:ea typeface="+mn-ea"/>
                <a:cs typeface="+mn-cs"/>
                <a:hlinkClick r:id="rId5"/>
              </a:rPr>
              <a:t>Govt C §89501</a:t>
            </a:r>
            <a:r>
              <a:rPr lang="en-US" sz="1200" b="0" i="0" kern="1200" smtClean="0">
                <a:solidFill>
                  <a:schemeClr val="tx1"/>
                </a:solidFill>
                <a:effectLst/>
                <a:latin typeface="Times New Roman" pitchFamily="18" charset="0"/>
                <a:ea typeface="+mn-ea"/>
                <a:cs typeface="+mn-cs"/>
              </a:rPr>
              <a:t>(b)(2); 2 Cal Code Regs §§18932.5, 18933. Designated employees may not accept an honorarium from any source if the employee would be required to report the receipt of income or gifts from that source on his or her statement of economic interests form. </a:t>
            </a:r>
            <a:r>
              <a:rPr lang="en-US" sz="1200" b="0" i="0" u="none" strike="noStrike" kern="1200" err="1" smtClean="0">
                <a:solidFill>
                  <a:schemeClr val="tx1"/>
                </a:solidFill>
                <a:effectLst/>
                <a:latin typeface="Times New Roman" pitchFamily="18" charset="0"/>
                <a:ea typeface="+mn-ea"/>
                <a:cs typeface="+mn-cs"/>
                <a:hlinkClick r:id="rId4"/>
              </a:rPr>
              <a:t>Govt C §89502</a:t>
            </a:r>
            <a:r>
              <a:rPr lang="en-US" sz="1200" b="0" i="0" kern="1200" smtClean="0">
                <a:solidFill>
                  <a:schemeClr val="tx1"/>
                </a:solidFill>
                <a:effectLst/>
                <a:latin typeface="Times New Roman" pitchFamily="18" charset="0"/>
                <a:ea typeface="+mn-ea"/>
                <a:cs typeface="+mn-cs"/>
              </a:rPr>
              <a:t>(c).</a:t>
            </a:r>
          </a:p>
          <a:p>
            <a:endParaRPr lang="en-US" smtClean="0"/>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43</a:t>
            </a:fld>
            <a:endParaRPr lang="en-US"/>
          </a:p>
        </p:txBody>
      </p:sp>
    </p:spTree>
    <p:extLst>
      <p:ext uri="{BB962C8B-B14F-4D97-AF65-F5344CB8AC3E}">
        <p14:creationId xmlns:p14="http://schemas.microsoft.com/office/powerpoint/2010/main" val="4104996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44</a:t>
            </a:fld>
            <a:endParaRPr lang="en-US"/>
          </a:p>
        </p:txBody>
      </p:sp>
    </p:spTree>
    <p:extLst>
      <p:ext uri="{BB962C8B-B14F-4D97-AF65-F5344CB8AC3E}">
        <p14:creationId xmlns:p14="http://schemas.microsoft.com/office/powerpoint/2010/main" val="50719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means</a:t>
            </a:r>
            <a:r>
              <a:rPr lang="en-US" baseline="0" smtClean="0"/>
              <a:t> the contract may be entered into. </a:t>
            </a:r>
            <a:endParaRPr lang="en-US" smtClean="0"/>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19</a:t>
            </a:fld>
            <a:endParaRPr lang="en-US"/>
          </a:p>
        </p:txBody>
      </p:sp>
    </p:spTree>
    <p:extLst>
      <p:ext uri="{BB962C8B-B14F-4D97-AF65-F5344CB8AC3E}">
        <p14:creationId xmlns:p14="http://schemas.microsoft.com/office/powerpoint/2010/main" val="2072365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45</a:t>
            </a:fld>
            <a:endParaRPr lang="en-US"/>
          </a:p>
        </p:txBody>
      </p:sp>
    </p:spTree>
    <p:extLst>
      <p:ext uri="{BB962C8B-B14F-4D97-AF65-F5344CB8AC3E}">
        <p14:creationId xmlns:p14="http://schemas.microsoft.com/office/powerpoint/2010/main" val="261513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46</a:t>
            </a:fld>
            <a:endParaRPr lang="en-US"/>
          </a:p>
        </p:txBody>
      </p:sp>
    </p:spTree>
    <p:extLst>
      <p:ext uri="{BB962C8B-B14F-4D97-AF65-F5344CB8AC3E}">
        <p14:creationId xmlns:p14="http://schemas.microsoft.com/office/powerpoint/2010/main" val="382865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kern="1200" smtClean="0">
                <a:solidFill>
                  <a:schemeClr val="tx1"/>
                </a:solidFill>
                <a:effectLst/>
                <a:latin typeface="Times New Roman" pitchFamily="18" charset="0"/>
                <a:ea typeface="+mn-ea"/>
                <a:cs typeface="+mn-cs"/>
              </a:rPr>
              <a:t>Under Cal Const art XII, §7, "[a] transportation company may not grant free passes or discounts to anyone holding an office in this state; and the acceptance of a pass or discount by a public officer, other than a Public Utilities Commissioner, shall work a forfeiture of that office." This proscription applies to all forms of transportation. The Attorney General has provided limiting interpretations of this section. See 85 Ops Cal Atty Gen 40 (2002) (member of board of directors of public transit agency may accept passes for free transportation on agency's buses to perform member's duties of monitoring agency's transportation services); 80 Ops Cal Atty Gen 146 (1997) (constitutional provision does not prohibit accepting ticket earned with "frequent flier" miles); 76 Ops Cal Atty Gen 1 (1993) (Attorney General granted leave to sue mayor to test his right to hold office in view of his acceptance of airline ticket upgrade); 74 Ops Cal Atty Gen 26 (1991) (constitutional provision did not prohibit upgrade to honeymooning official when airline's policy was to upgrade all honeymooners); 67 Ops Cal Atty Gen 81 (1984) (constitutional provision did not prohibit free or discounted pass when it was offered to all members of greater class, </a:t>
            </a:r>
            <a:r>
              <a:rPr lang="en-US" sz="1200" b="0" i="1" kern="1200" smtClean="0">
                <a:solidFill>
                  <a:schemeClr val="tx1"/>
                </a:solidFill>
                <a:effectLst/>
                <a:latin typeface="Times New Roman" pitchFamily="18" charset="0"/>
                <a:ea typeface="+mn-ea"/>
                <a:cs typeface="+mn-cs"/>
              </a:rPr>
              <a:t>i.e.,</a:t>
            </a:r>
            <a:r>
              <a:rPr lang="en-US" sz="1200" b="0" i="0" kern="1200" smtClean="0">
                <a:solidFill>
                  <a:schemeClr val="tx1"/>
                </a:solidFill>
                <a:effectLst/>
                <a:latin typeface="Times New Roman" pitchFamily="18" charset="0"/>
                <a:ea typeface="+mn-ea"/>
                <a:cs typeface="+mn-cs"/>
              </a:rPr>
              <a:t> spouses of flight attendants).</a:t>
            </a:r>
            <a:endParaRPr lang="en-US" smtClean="0"/>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47</a:t>
            </a:fld>
            <a:endParaRPr lang="en-US"/>
          </a:p>
        </p:txBody>
      </p:sp>
    </p:spTree>
    <p:extLst>
      <p:ext uri="{BB962C8B-B14F-4D97-AF65-F5344CB8AC3E}">
        <p14:creationId xmlns:p14="http://schemas.microsoft.com/office/powerpoint/2010/main" val="843189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mtClean="0"/>
              <a:t>Note: don’t think Council needs to facilitate 2449 participation, will likely ask the council how to handle</a:t>
            </a:r>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73</a:t>
            </a:fld>
            <a:endParaRPr lang="en-US"/>
          </a:p>
        </p:txBody>
      </p:sp>
    </p:spTree>
    <p:extLst>
      <p:ext uri="{BB962C8B-B14F-4D97-AF65-F5344CB8AC3E}">
        <p14:creationId xmlns:p14="http://schemas.microsoft.com/office/powerpoint/2010/main" val="3739184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74</a:t>
            </a:fld>
            <a:endParaRPr lang="en-US"/>
          </a:p>
        </p:txBody>
      </p:sp>
    </p:spTree>
    <p:extLst>
      <p:ext uri="{BB962C8B-B14F-4D97-AF65-F5344CB8AC3E}">
        <p14:creationId xmlns:p14="http://schemas.microsoft.com/office/powerpoint/2010/main" val="879460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75</a:t>
            </a:fld>
            <a:endParaRPr lang="en-US"/>
          </a:p>
        </p:txBody>
      </p:sp>
    </p:spTree>
    <p:extLst>
      <p:ext uri="{BB962C8B-B14F-4D97-AF65-F5344CB8AC3E}">
        <p14:creationId xmlns:p14="http://schemas.microsoft.com/office/powerpoint/2010/main" val="4034742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76</a:t>
            </a:fld>
            <a:endParaRPr lang="en-US"/>
          </a:p>
        </p:txBody>
      </p:sp>
    </p:spTree>
    <p:extLst>
      <p:ext uri="{BB962C8B-B14F-4D97-AF65-F5344CB8AC3E}">
        <p14:creationId xmlns:p14="http://schemas.microsoft.com/office/powerpoint/2010/main" val="2694419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 or any person may begin action 54960.5</a:t>
            </a:r>
          </a:p>
          <a:p>
            <a:r>
              <a:rPr lang="en-US" smtClean="0"/>
              <a:t>Action brought pursuant to 54960 or 54960.1 where it is found that local agency has violated this chapter</a:t>
            </a:r>
          </a:p>
          <a:p>
            <a:r>
              <a:rPr lang="en-US" smtClean="0"/>
              <a:t>Reasonable attorneys fees</a:t>
            </a:r>
          </a:p>
          <a:p>
            <a:endParaRPr lang="en-US" smtClean="0"/>
          </a:p>
          <a:p>
            <a:r>
              <a:rPr lang="en-US" smtClean="0"/>
              <a:t>Defendant can receive award of reasonable attorneys fees if defendant has prevailed in final action and court finds that the action was “clearly frivolous and totally lacking in merit”</a:t>
            </a:r>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83</a:t>
            </a:fld>
            <a:endParaRPr lang="en-US"/>
          </a:p>
        </p:txBody>
      </p:sp>
    </p:spTree>
    <p:extLst>
      <p:ext uri="{BB962C8B-B14F-4D97-AF65-F5344CB8AC3E}">
        <p14:creationId xmlns:p14="http://schemas.microsoft.com/office/powerpoint/2010/main" val="58203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mtClean="0"/>
              <a:t>The mechanism for obtaining those records is not yet totally clear</a:t>
            </a:r>
          </a:p>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92</a:t>
            </a:fld>
            <a:endParaRPr lang="en-US"/>
          </a:p>
        </p:txBody>
      </p:sp>
    </p:spTree>
    <p:extLst>
      <p:ext uri="{BB962C8B-B14F-4D97-AF65-F5344CB8AC3E}">
        <p14:creationId xmlns:p14="http://schemas.microsoft.com/office/powerpoint/2010/main" val="189700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20</a:t>
            </a:fld>
            <a:endParaRPr lang="en-US"/>
          </a:p>
        </p:txBody>
      </p:sp>
    </p:spTree>
    <p:extLst>
      <p:ext uri="{BB962C8B-B14F-4D97-AF65-F5344CB8AC3E}">
        <p14:creationId xmlns:p14="http://schemas.microsoft.com/office/powerpoint/2010/main" val="198841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21</a:t>
            </a:fld>
            <a:endParaRPr lang="en-US"/>
          </a:p>
        </p:txBody>
      </p:sp>
    </p:spTree>
    <p:extLst>
      <p:ext uri="{BB962C8B-B14F-4D97-AF65-F5344CB8AC3E}">
        <p14:creationId xmlns:p14="http://schemas.microsoft.com/office/powerpoint/2010/main" val="10106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22</a:t>
            </a:fld>
            <a:endParaRPr lang="en-US"/>
          </a:p>
        </p:txBody>
      </p:sp>
    </p:spTree>
    <p:extLst>
      <p:ext uri="{BB962C8B-B14F-4D97-AF65-F5344CB8AC3E}">
        <p14:creationId xmlns:p14="http://schemas.microsoft.com/office/powerpoint/2010/main" val="134366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23</a:t>
            </a:fld>
            <a:endParaRPr lang="en-US"/>
          </a:p>
        </p:txBody>
      </p:sp>
    </p:spTree>
    <p:extLst>
      <p:ext uri="{BB962C8B-B14F-4D97-AF65-F5344CB8AC3E}">
        <p14:creationId xmlns:p14="http://schemas.microsoft.com/office/powerpoint/2010/main" val="315452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24</a:t>
            </a:fld>
            <a:endParaRPr lang="en-US"/>
          </a:p>
        </p:txBody>
      </p:sp>
    </p:spTree>
    <p:extLst>
      <p:ext uri="{BB962C8B-B14F-4D97-AF65-F5344CB8AC3E}">
        <p14:creationId xmlns:p14="http://schemas.microsoft.com/office/powerpoint/2010/main" val="234451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25</a:t>
            </a:fld>
            <a:endParaRPr lang="en-US"/>
          </a:p>
        </p:txBody>
      </p:sp>
    </p:spTree>
    <p:extLst>
      <p:ext uri="{BB962C8B-B14F-4D97-AF65-F5344CB8AC3E}">
        <p14:creationId xmlns:p14="http://schemas.microsoft.com/office/powerpoint/2010/main" val="392658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3E6D9-3CAF-9447-93E3-5A72A166E034}" type="slidenum">
              <a:rPr lang="en-US" smtClean="0"/>
              <a:t>26</a:t>
            </a:fld>
            <a:endParaRPr lang="en-US"/>
          </a:p>
        </p:txBody>
      </p:sp>
    </p:spTree>
    <p:extLst>
      <p:ext uri="{BB962C8B-B14F-4D97-AF65-F5344CB8AC3E}">
        <p14:creationId xmlns:p14="http://schemas.microsoft.com/office/powerpoint/2010/main" val="323156661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jpe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12" name="Rectangle 11"/>
          <p:cNvSpPr/>
          <p:nvPr userDrawn="1"/>
        </p:nvSpPr>
        <p:spPr>
          <a:xfrm>
            <a:off x="0" y="-1"/>
            <a:ext cx="2483893" cy="4628285"/>
          </a:xfrm>
          <a:prstGeom prst="rect">
            <a:avLst/>
          </a:prstGeom>
          <a:solidFill>
            <a:srgbClr val="505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483893" y="0"/>
            <a:ext cx="6660107" cy="4628287"/>
          </a:xfrm>
          <a:prstGeom prst="rect">
            <a:avLst/>
          </a:prstGeom>
          <a:solidFill>
            <a:srgbClr val="001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2934270" y="928475"/>
            <a:ext cx="5827594" cy="1523585"/>
          </a:xfrm>
        </p:spPr>
        <p:txBody>
          <a:bodyPr anchor="b">
            <a:normAutofit/>
          </a:bodyPr>
          <a:lstStyle>
            <a:lvl1pPr>
              <a:defRPr>
                <a:solidFill>
                  <a:schemeClr val="bg1"/>
                </a:solidFill>
              </a:defRPr>
            </a:lvl1pPr>
          </a:lstStyle>
          <a:p>
            <a:endParaRPr lang="en-US" sz="4000"/>
          </a:p>
        </p:txBody>
      </p:sp>
      <p:cxnSp>
        <p:nvCxnSpPr>
          <p:cNvPr id="9" name="Straight Connector 8"/>
          <p:cNvCxnSpPr/>
          <p:nvPr userDrawn="1"/>
        </p:nvCxnSpPr>
        <p:spPr>
          <a:xfrm>
            <a:off x="2934270" y="2452060"/>
            <a:ext cx="5827594" cy="0"/>
          </a:xfrm>
          <a:prstGeom prst="line">
            <a:avLst/>
          </a:prstGeom>
        </p:spPr>
        <p:style>
          <a:lnRef idx="1">
            <a:schemeClr val="accent3"/>
          </a:lnRef>
          <a:fillRef idx="0">
            <a:schemeClr val="accent3"/>
          </a:fillRef>
          <a:effectRef idx="0">
            <a:schemeClr val="accent3"/>
          </a:effectRef>
          <a:fontRef idx="minor">
            <a:schemeClr val="tx1"/>
          </a:fontRef>
        </p:style>
      </p:cxnSp>
      <p:sp>
        <p:nvSpPr>
          <p:cNvPr id="16" name="Text Placeholder 15"/>
          <p:cNvSpPr>
            <a:spLocks noGrp="1"/>
          </p:cNvSpPr>
          <p:nvPr>
            <p:ph type="body" sz="quarter" idx="10"/>
          </p:nvPr>
        </p:nvSpPr>
        <p:spPr>
          <a:xfrm>
            <a:off x="2933700" y="2750819"/>
            <a:ext cx="5827713" cy="1224825"/>
          </a:xfrm>
          <a:prstGeom prst="rect">
            <a:avLst/>
          </a:prstGeom>
        </p:spPr>
        <p:txBody>
          <a:bodyPr>
            <a:normAutofit/>
          </a:bodyPr>
          <a:lstStyle>
            <a:lvl1pPr marL="0" indent="0" algn="ctr">
              <a:buFontTx/>
              <a:buNone/>
              <a:defRPr sz="2400">
                <a:solidFill>
                  <a:schemeClr val="bg1"/>
                </a:solidFill>
              </a:defRPr>
            </a:lvl1pPr>
          </a:lstStyle>
          <a:p>
            <a:pPr lvl="0"/>
            <a:r>
              <a:rPr lang="en-US" smtClean="0"/>
              <a:t>Edit Master text styles</a:t>
            </a:r>
            <a:endParaRPr lang="en-US"/>
          </a:p>
        </p:txBody>
      </p:sp>
      <p:pic>
        <p:nvPicPr>
          <p:cNvPr id="22" name="Picture 21"/>
          <p:cNvPicPr>
            <a:picLocks noChangeAspect="1"/>
          </p:cNvPicPr>
          <p:nvPr userDrawn="1"/>
        </p:nvPicPr>
        <p:blipFill>
          <a:blip r:embed="rId1">
            <a:extLst>
              <a:ext uri="{28A0092B-C50C-407E-A947-70E740481C1C}">
                <a14:useLocalDpi xmlns:a14="http://schemas.microsoft.com/office/drawing/2010/main" val="0"/>
              </a:ext>
            </a:extLst>
          </a:blip>
          <a:srcRect b="13485"/>
          <a:stretch>
            <a:fillRect/>
          </a:stretch>
        </p:blipFill>
        <p:spPr>
          <a:xfrm>
            <a:off x="188614" y="3859155"/>
            <a:ext cx="2099842" cy="730945"/>
          </a:xfrm>
          <a:prstGeom prst="rect">
            <a:avLst/>
          </a:prstGeom>
        </p:spPr>
      </p:pic>
      <p:sp>
        <p:nvSpPr>
          <p:cNvPr id="11" name="Rectangle 10"/>
          <p:cNvSpPr/>
          <p:nvPr userDrawn="1"/>
        </p:nvSpPr>
        <p:spPr>
          <a:xfrm>
            <a:off x="0" y="4628286"/>
            <a:ext cx="2483893" cy="515213"/>
          </a:xfrm>
          <a:prstGeom prst="rect">
            <a:avLst/>
          </a:prstGeom>
          <a:solidFill>
            <a:srgbClr val="32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712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Insert Table Layout">
    <p:spTree>
      <p:nvGrpSpPr>
        <p:cNvPr id="1" name=""/>
        <p:cNvGrpSpPr/>
        <p:nvPr/>
      </p:nvGrpSpPr>
      <p:grpSpPr>
        <a:xfrm>
          <a:off x="0" y="0"/>
          <a:ext cx="0" cy="0"/>
        </a:xfrm>
      </p:grpSpPr>
      <p:sp>
        <p:nvSpPr>
          <p:cNvPr id="14" name="Rectangle 13"/>
          <p:cNvSpPr/>
          <p:nvPr userDrawn="1"/>
        </p:nvSpPr>
        <p:spPr>
          <a:xfrm>
            <a:off x="-10633" y="0"/>
            <a:ext cx="9144000" cy="894168"/>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ble Placeholder 2"/>
          <p:cNvSpPr>
            <a:spLocks noGrp="1"/>
          </p:cNvSpPr>
          <p:nvPr>
            <p:ph type="tbl" sz="quarter" idx="10"/>
          </p:nvPr>
        </p:nvSpPr>
        <p:spPr>
          <a:xfrm>
            <a:off x="686075" y="1039876"/>
            <a:ext cx="7677150" cy="3279633"/>
          </a:xfrm>
          <a:prstGeom prst="rect">
            <a:avLst/>
          </a:prstGeom>
        </p:spPr>
        <p:txBody>
          <a:bodyPr/>
          <a:lstStyle>
            <a:lvl1pPr marL="0" indent="0">
              <a:buNone/>
              <a:defRPr/>
            </a:lvl1pPr>
          </a:lstStyle>
          <a:p>
            <a:endParaRPr lang="en-US"/>
          </a:p>
        </p:txBody>
      </p:sp>
      <p:sp>
        <p:nvSpPr>
          <p:cNvPr id="10" name="Title 1"/>
          <p:cNvSpPr>
            <a:spLocks noGrp="1"/>
          </p:cNvSpPr>
          <p:nvPr>
            <p:ph type="title"/>
          </p:nvPr>
        </p:nvSpPr>
        <p:spPr>
          <a:xfrm>
            <a:off x="-10633" y="1906"/>
            <a:ext cx="9144000" cy="892262"/>
          </a:xfrm>
          <a:solidFill>
            <a:schemeClr val="tx1"/>
          </a:solidFill>
        </p:spPr>
        <p:txBody>
          <a:bodyPr>
            <a:noAutofit/>
          </a:bodyPr>
          <a:lstStyle>
            <a:lvl1pPr>
              <a:defRPr sz="3600">
                <a:solidFill>
                  <a:schemeClr val="bg1"/>
                </a:solidFill>
              </a:defRPr>
            </a:lvl1pPr>
          </a:lstStyle>
          <a:p>
            <a:endParaRPr lang="en-US" sz="4000"/>
          </a:p>
        </p:txBody>
      </p:sp>
      <p:sp>
        <p:nvSpPr>
          <p:cNvPr id="15"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Tree>
    <p:extLst>
      <p:ext uri="{BB962C8B-B14F-4D97-AF65-F5344CB8AC3E}">
        <p14:creationId xmlns:p14="http://schemas.microsoft.com/office/powerpoint/2010/main" val="4057728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4_Title &amp; Content - Cities">
    <p:spTree>
      <p:nvGrpSpPr>
        <p:cNvPr id="1" name=""/>
        <p:cNvGrpSpPr/>
        <p:nvPr/>
      </p:nvGrpSpPr>
      <p:grpSpPr>
        <a:xfrm>
          <a:off x="0" y="0"/>
          <a:ext cx="0" cy="0"/>
        </a:xfrm>
      </p:grpSpPr>
      <p:pic>
        <p:nvPicPr>
          <p:cNvPr id="11" name="Picture 10"/>
          <p:cNvPicPr>
            <a:picLocks noChangeAspect="1"/>
          </p:cNvPicPr>
          <p:nvPr userDrawn="1"/>
        </p:nvPicPr>
        <p:blipFill>
          <a:blip r:embed="rId1">
            <a:extLst>
              <a:ext uri="{28A0092B-C50C-407E-A947-70E740481C1C}">
                <a14:useLocalDpi xmlns:a14="http://schemas.microsoft.com/office/drawing/2010/main" val="0"/>
              </a:ext>
            </a:extLst>
          </a:blip>
          <a:srcRect t="37847" b="37847"/>
          <a:stretch>
            <a:fillRect/>
          </a:stretch>
        </p:blipFill>
        <p:spPr>
          <a:xfrm>
            <a:off x="0" y="4699000"/>
            <a:ext cx="9144000" cy="444500"/>
          </a:xfrm>
          <a:prstGeom prst="rect">
            <a:avLst/>
          </a:prstGeom>
        </p:spPr>
      </p:pic>
      <p:sp>
        <p:nvSpPr>
          <p:cNvPr id="3" name="Content Placeholder 2"/>
          <p:cNvSpPr>
            <a:spLocks noGrp="1"/>
          </p:cNvSpPr>
          <p:nvPr>
            <p:ph idx="1"/>
          </p:nvPr>
        </p:nvSpPr>
        <p:spPr>
          <a:xfrm>
            <a:off x="457200" y="905774"/>
            <a:ext cx="8229600" cy="36888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
          </a:xfrm>
          <a:prstGeom prst="rect">
            <a:avLst/>
          </a:prstGeom>
        </p:spPr>
      </p:pic>
      <p:sp>
        <p:nvSpPr>
          <p:cNvPr id="6" name="Title 1"/>
          <p:cNvSpPr>
            <a:spLocks noGrp="1"/>
          </p:cNvSpPr>
          <p:nvPr>
            <p:ph type="title"/>
          </p:nvPr>
        </p:nvSpPr>
        <p:spPr>
          <a:xfrm>
            <a:off x="0" y="1"/>
            <a:ext cx="9144000" cy="573206"/>
          </a:xfrm>
        </p:spPr>
        <p:txBody>
          <a:bodyPr>
            <a:normAutofit/>
          </a:bodyPr>
          <a:lstStyle>
            <a:lvl1pPr>
              <a:defRPr>
                <a:solidFill>
                  <a:schemeClr val="bg1"/>
                </a:solidFill>
              </a:defRPr>
            </a:lvl1pPr>
          </a:lstStyle>
          <a:p>
            <a:endParaRPr lang="en-US" sz="4000"/>
          </a:p>
        </p:txBody>
      </p:sp>
      <p:sp>
        <p:nvSpPr>
          <p:cNvPr id="9" name="Slide Number Placeholder 5"/>
          <p:cNvSpPr txBox="1"/>
          <p:nvPr userDrawn="1"/>
        </p:nvSpPr>
        <p:spPr>
          <a:xfrm>
            <a:off x="6999767" y="485614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BDBE3B-C32F-44AD-9477-221241B4D1A0}" type="slidenum">
              <a:rPr lang="en-US" sz="1200" kern="1200" smtClean="0">
                <a:solidFill>
                  <a:schemeClr val="bg1"/>
                </a:solidFill>
                <a:latin typeface="+mn-lt"/>
                <a:ea typeface="+mn-ea"/>
                <a:cs typeface="+mn-cs"/>
              </a:rPr>
              <a:t>‹#›</a:t>
            </a:fld>
            <a:endParaRPr lang="en-US" sz="1200" kern="1200">
              <a:solidFill>
                <a:schemeClr val="bg1"/>
              </a:solidFill>
              <a:latin typeface="+mn-lt"/>
              <a:ea typeface="+mn-ea"/>
              <a:cs typeface="+mn-cs"/>
            </a:endParaRPr>
          </a:p>
        </p:txBody>
      </p:sp>
    </p:spTree>
    <p:extLst>
      <p:ext uri="{BB962C8B-B14F-4D97-AF65-F5344CB8AC3E}">
        <p14:creationId xmlns:p14="http://schemas.microsoft.com/office/powerpoint/2010/main" val="244288566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cSld name="1_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7AC5041F-38A6-CCC8-7D51-C1EC646439B9}"/>
              </a:ext>
            </a:extLst>
          </p:cNvPr>
          <p:cNvSpPr>
            <a:spLocks noGrp="1"/>
          </p:cNvSpPr>
          <p:nvPr>
            <p:ph type="title"/>
          </p:nvPr>
        </p:nvSpPr>
        <p:spPr>
          <a:xfrm>
            <a:off x="778876" y="751952"/>
            <a:ext cx="7586249"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903380D-28A2-01DE-6371-CC24F9CBF312}"/>
              </a:ext>
            </a:extLst>
          </p:cNvPr>
          <p:cNvSpPr>
            <a:spLocks noGrp="1"/>
          </p:cNvSpPr>
          <p:nvPr>
            <p:ph type="body" idx="1"/>
          </p:nvPr>
        </p:nvSpPr>
        <p:spPr>
          <a:xfrm>
            <a:off x="778876" y="2911746"/>
            <a:ext cx="7586249"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6705595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EEDAAE74-1C8E-587E-8ECE-1ED4A6989AC3}"/>
              </a:ext>
            </a:extLst>
          </p:cNvPr>
          <p:cNvSpPr>
            <a:spLocks noGrp="1"/>
          </p:cNvSpPr>
          <p:nvPr>
            <p:ph type="title"/>
          </p:nvPr>
        </p:nvSpPr>
        <p:spPr>
          <a:xfrm>
            <a:off x="629841" y="411480"/>
            <a:ext cx="7886700" cy="8565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BDFBDD-C699-77E9-1EEB-5773B1C5C8A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4CB5F-42B3-AEB5-BA68-896791F9295F}"/>
              </a:ext>
            </a:extLst>
          </p:cNvPr>
          <p:cNvSpPr>
            <a:spLocks noGrp="1"/>
          </p:cNvSpPr>
          <p:nvPr>
            <p:ph sz="half" idx="2"/>
          </p:nvPr>
        </p:nvSpPr>
        <p:spPr>
          <a:xfrm>
            <a:off x="629842" y="1878807"/>
            <a:ext cx="3868340" cy="2510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B0166-8CA5-3867-0D57-4973E9F6CD2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1CD294A-EEB6-A48A-A205-39C1DFE148BC}"/>
              </a:ext>
            </a:extLst>
          </p:cNvPr>
          <p:cNvSpPr>
            <a:spLocks noGrp="1"/>
          </p:cNvSpPr>
          <p:nvPr>
            <p:ph sz="quarter" idx="4"/>
          </p:nvPr>
        </p:nvSpPr>
        <p:spPr>
          <a:xfrm>
            <a:off x="4629150" y="1878807"/>
            <a:ext cx="3887391" cy="2510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12884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94C3107A-BCCA-7212-16FC-EB35CB716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91DAB-A20B-EA2C-371C-9990A70A3FA4}"/>
              </a:ext>
            </a:extLst>
          </p:cNvPr>
          <p:cNvSpPr>
            <a:spLocks noGrp="1"/>
          </p:cNvSpPr>
          <p:nvPr>
            <p:ph sz="half" idx="1"/>
          </p:nvPr>
        </p:nvSpPr>
        <p:spPr>
          <a:xfrm>
            <a:off x="628650" y="1369219"/>
            <a:ext cx="3886200" cy="3029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1D90A-69A7-97FB-4DB4-3CE5A7C0A965}"/>
              </a:ext>
            </a:extLst>
          </p:cNvPr>
          <p:cNvSpPr>
            <a:spLocks noGrp="1"/>
          </p:cNvSpPr>
          <p:nvPr>
            <p:ph sz="half" idx="2"/>
          </p:nvPr>
        </p:nvSpPr>
        <p:spPr>
          <a:xfrm>
            <a:off x="4629150" y="1369219"/>
            <a:ext cx="3886200" cy="3029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0246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BDBE3B-C32F-44AD-9477-221241B4D1A0}" type="slidenum">
              <a:rPr lang="en-US" smtClean="0"/>
              <a:t>‹#›</a:t>
            </a:fld>
            <a:endParaRPr lang="en-US"/>
          </a:p>
        </p:txBody>
      </p:sp>
    </p:spTree>
    <p:extLst>
      <p:ext uri="{BB962C8B-B14F-4D97-AF65-F5344CB8AC3E}">
        <p14:creationId xmlns:p14="http://schemas.microsoft.com/office/powerpoint/2010/main" val="2093173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71AC3-1BE7-464A-8305-A0565116B66C}"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165138619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71AC3-1BE7-464A-8305-A0565116B66C}"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326351431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571AC3-1BE7-464A-8305-A0565116B66C}"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261271269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571AC3-1BE7-464A-8305-A0565116B66C}"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45450813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mp; Content - Cities">
    <p:spTree>
      <p:nvGrpSpPr>
        <p:cNvPr id="1" name=""/>
        <p:cNvGrpSpPr/>
        <p:nvPr/>
      </p:nvGrpSpPr>
      <p:grpSpPr>
        <a:xfrm>
          <a:off x="0" y="0"/>
          <a:ext cx="0" cy="0"/>
        </a:xfrm>
      </p:grpSpPr>
      <p:sp>
        <p:nvSpPr>
          <p:cNvPr id="6" name="Title 1"/>
          <p:cNvSpPr>
            <a:spLocks noGrp="1"/>
          </p:cNvSpPr>
          <p:nvPr>
            <p:ph type="title"/>
          </p:nvPr>
        </p:nvSpPr>
        <p:spPr>
          <a:xfrm>
            <a:off x="0" y="0"/>
            <a:ext cx="9144000" cy="892262"/>
          </a:xfrm>
        </p:spPr>
        <p:txBody>
          <a:bodyPr>
            <a:noAutofit/>
          </a:bodyPr>
          <a:lstStyle>
            <a:lvl1pPr>
              <a:defRPr sz="3600">
                <a:solidFill>
                  <a:schemeClr val="tx1"/>
                </a:solidFill>
              </a:defRPr>
            </a:lvl1pPr>
          </a:lstStyle>
          <a:p>
            <a:endParaRPr lang="en-US" sz="4000"/>
          </a:p>
        </p:txBody>
      </p:sp>
      <p:cxnSp>
        <p:nvCxnSpPr>
          <p:cNvPr id="5" name="Straight Connector 4"/>
          <p:cNvCxnSpPr/>
          <p:nvPr userDrawn="1"/>
        </p:nvCxnSpPr>
        <p:spPr>
          <a:xfrm>
            <a:off x="457200" y="892262"/>
            <a:ext cx="8229600" cy="13512"/>
          </a:xfrm>
          <a:prstGeom prst="line">
            <a:avLst/>
          </a:prstGeom>
        </p:spPr>
        <p:style>
          <a:lnRef idx="1">
            <a:schemeClr val="accent3"/>
          </a:lnRef>
          <a:fillRef idx="0">
            <a:schemeClr val="accent3"/>
          </a:fillRef>
          <a:effectRef idx="0">
            <a:schemeClr val="accent3"/>
          </a:effectRef>
          <a:fontRef idx="minor">
            <a:schemeClr val="tx1"/>
          </a:fontRef>
        </p:style>
      </p:cxnSp>
      <p:sp>
        <p:nvSpPr>
          <p:cNvPr id="4" name="Picture Placeholder 3"/>
          <p:cNvSpPr>
            <a:spLocks noGrp="1"/>
          </p:cNvSpPr>
          <p:nvPr>
            <p:ph type="pic" sz="quarter" idx="10"/>
          </p:nvPr>
        </p:nvSpPr>
        <p:spPr>
          <a:xfrm>
            <a:off x="1133475" y="1507808"/>
            <a:ext cx="1582738" cy="1923695"/>
          </a:xfrm>
          <a:prstGeom prst="round1Rect">
            <a:avLst/>
          </a:prstGeom>
          <a:solidFill>
            <a:schemeClr val="accent3">
              <a:alpha val="50000"/>
            </a:schemeClr>
          </a:solidFill>
          <a:ln w="6350">
            <a:solidFill>
              <a:schemeClr val="bg2"/>
            </a:solidFill>
          </a:ln>
        </p:spPr>
        <p:style>
          <a:lnRef idx="0">
            <a:scrgbClr r="0" g="0" b="0"/>
          </a:lnRef>
          <a:fillRef idx="0">
            <a:scrgbClr r="0" g="0" b="0"/>
          </a:fillRef>
          <a:effectRef idx="0">
            <a:scrgbClr r="0" g="0" b="0"/>
          </a:effectRef>
          <a:fontRef idx="minor">
            <a:schemeClr val="lt1"/>
          </a:fontRef>
        </p:style>
        <p:txBody>
          <a:bodyPr/>
          <a:lstStyle>
            <a:lvl1pPr marL="0" indent="0">
              <a:buNone/>
              <a:defRPr/>
            </a:lvl1pPr>
          </a:lstStyle>
          <a:p>
            <a:endParaRPr lang="en-US"/>
          </a:p>
        </p:txBody>
      </p:sp>
      <p:sp>
        <p:nvSpPr>
          <p:cNvPr id="11" name="Picture Placeholder 3"/>
          <p:cNvSpPr>
            <a:spLocks noGrp="1"/>
          </p:cNvSpPr>
          <p:nvPr>
            <p:ph type="pic" sz="quarter" idx="11"/>
          </p:nvPr>
        </p:nvSpPr>
        <p:spPr>
          <a:xfrm>
            <a:off x="3780631" y="1507807"/>
            <a:ext cx="1582738" cy="1923695"/>
          </a:xfrm>
          <a:prstGeom prst="round1Rect">
            <a:avLst/>
          </a:prstGeom>
          <a:solidFill>
            <a:schemeClr val="accent3">
              <a:alpha val="50000"/>
            </a:schemeClr>
          </a:solidFill>
          <a:ln w="6350">
            <a:solidFill>
              <a:schemeClr val="bg2"/>
            </a:solidFill>
          </a:ln>
        </p:spPr>
        <p:style>
          <a:lnRef idx="0">
            <a:scrgbClr r="0" g="0" b="0"/>
          </a:lnRef>
          <a:fillRef idx="0">
            <a:scrgbClr r="0" g="0" b="0"/>
          </a:fillRef>
          <a:effectRef idx="0">
            <a:scrgbClr r="0" g="0" b="0"/>
          </a:effectRef>
          <a:fontRef idx="minor">
            <a:schemeClr val="lt1"/>
          </a:fontRef>
        </p:style>
        <p:txBody>
          <a:bodyPr/>
          <a:lstStyle>
            <a:lvl1pPr marL="0" indent="0">
              <a:buNone/>
              <a:defRPr/>
            </a:lvl1pPr>
          </a:lstStyle>
          <a:p>
            <a:endParaRPr lang="en-US"/>
          </a:p>
        </p:txBody>
      </p:sp>
      <p:sp>
        <p:nvSpPr>
          <p:cNvPr id="14" name="Picture Placeholder 3"/>
          <p:cNvSpPr>
            <a:spLocks noGrp="1"/>
          </p:cNvSpPr>
          <p:nvPr>
            <p:ph type="pic" sz="quarter" idx="12"/>
          </p:nvPr>
        </p:nvSpPr>
        <p:spPr>
          <a:xfrm>
            <a:off x="6427787" y="1507807"/>
            <a:ext cx="1582738" cy="1923695"/>
          </a:xfrm>
          <a:prstGeom prst="round1Rect">
            <a:avLst/>
          </a:prstGeom>
          <a:solidFill>
            <a:schemeClr val="accent3">
              <a:alpha val="50000"/>
            </a:schemeClr>
          </a:solidFill>
          <a:ln w="6350">
            <a:solidFill>
              <a:schemeClr val="bg2"/>
            </a:solidFill>
          </a:ln>
        </p:spPr>
        <p:style>
          <a:lnRef idx="0">
            <a:scrgbClr r="0" g="0" b="0"/>
          </a:lnRef>
          <a:fillRef idx="0">
            <a:scrgbClr r="0" g="0" b="0"/>
          </a:fillRef>
          <a:effectRef idx="0">
            <a:scrgbClr r="0" g="0" b="0"/>
          </a:effectRef>
          <a:fontRef idx="minor">
            <a:schemeClr val="lt1"/>
          </a:fontRef>
        </p:style>
        <p:txBody>
          <a:bodyPr/>
          <a:lstStyle>
            <a:lvl1pPr marL="0" indent="0">
              <a:buNone/>
              <a:defRPr/>
            </a:lvl1pPr>
          </a:lstStyle>
          <a:p>
            <a:endParaRPr lang="en-US"/>
          </a:p>
        </p:txBody>
      </p:sp>
      <p:sp>
        <p:nvSpPr>
          <p:cNvPr id="10" name="Text Placeholder 9"/>
          <p:cNvSpPr>
            <a:spLocks noGrp="1"/>
          </p:cNvSpPr>
          <p:nvPr>
            <p:ph type="body" sz="quarter" idx="13"/>
          </p:nvPr>
        </p:nvSpPr>
        <p:spPr>
          <a:xfrm>
            <a:off x="1133475" y="3658216"/>
            <a:ext cx="1582738" cy="395288"/>
          </a:xfrm>
          <a:prstGeom prst="rect">
            <a:avLst/>
          </a:prstGeom>
        </p:spPr>
        <p:txBody>
          <a:bodyPr/>
          <a:lstStyle>
            <a:lvl1pPr marL="0" indent="0" algn="ctr">
              <a:buNone/>
              <a:defRPr sz="1800"/>
            </a:lvl1pPr>
            <a:lvl5pPr marL="1828800" indent="0">
              <a:buNone/>
              <a:defRPr/>
            </a:lvl5pPr>
          </a:lstStyle>
          <a:p>
            <a:pPr lvl="0"/>
            <a:r>
              <a:rPr lang="en-US" smtClean="0"/>
              <a:t>Edit Master text styles</a:t>
            </a:r>
          </a:p>
        </p:txBody>
      </p:sp>
      <p:sp>
        <p:nvSpPr>
          <p:cNvPr id="15" name="Text Placeholder 9"/>
          <p:cNvSpPr>
            <a:spLocks noGrp="1"/>
          </p:cNvSpPr>
          <p:nvPr>
            <p:ph type="body" sz="quarter" idx="14"/>
          </p:nvPr>
        </p:nvSpPr>
        <p:spPr>
          <a:xfrm>
            <a:off x="3780631" y="3658216"/>
            <a:ext cx="1582738" cy="395288"/>
          </a:xfrm>
          <a:prstGeom prst="rect">
            <a:avLst/>
          </a:prstGeom>
        </p:spPr>
        <p:txBody>
          <a:bodyPr/>
          <a:lstStyle>
            <a:lvl1pPr marL="0" indent="0" algn="ctr">
              <a:buNone/>
              <a:defRPr sz="1800"/>
            </a:lvl1pPr>
            <a:lvl5pPr marL="1828800" indent="0">
              <a:buNone/>
              <a:defRPr/>
            </a:lvl5pPr>
          </a:lstStyle>
          <a:p>
            <a:pPr lvl="0"/>
            <a:r>
              <a:rPr lang="en-US" smtClean="0"/>
              <a:t>Edit Master text styles</a:t>
            </a:r>
          </a:p>
        </p:txBody>
      </p:sp>
      <p:sp>
        <p:nvSpPr>
          <p:cNvPr id="16" name="Text Placeholder 9"/>
          <p:cNvSpPr>
            <a:spLocks noGrp="1"/>
          </p:cNvSpPr>
          <p:nvPr>
            <p:ph type="body" sz="quarter" idx="15"/>
          </p:nvPr>
        </p:nvSpPr>
        <p:spPr>
          <a:xfrm>
            <a:off x="6427787" y="3662902"/>
            <a:ext cx="1582738" cy="395288"/>
          </a:xfrm>
          <a:prstGeom prst="rect">
            <a:avLst/>
          </a:prstGeom>
        </p:spPr>
        <p:txBody>
          <a:bodyPr/>
          <a:lstStyle>
            <a:lvl1pPr marL="0" indent="0" algn="ctr">
              <a:buNone/>
              <a:defRPr sz="1800"/>
            </a:lvl1pPr>
            <a:lvl5pPr marL="1828800" indent="0">
              <a:buNone/>
              <a:defRPr/>
            </a:lvl5pPr>
          </a:lstStyle>
          <a:p>
            <a:pPr lvl="0"/>
            <a:r>
              <a:rPr lang="en-US" smtClean="0"/>
              <a:t>Edit Master text styles</a:t>
            </a:r>
          </a:p>
        </p:txBody>
      </p:sp>
      <p:sp>
        <p:nvSpPr>
          <p:cNvPr id="17"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Tree>
    <p:extLst>
      <p:ext uri="{BB962C8B-B14F-4D97-AF65-F5344CB8AC3E}">
        <p14:creationId xmlns:p14="http://schemas.microsoft.com/office/powerpoint/2010/main" val="2601286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571AC3-1BE7-464A-8305-A0565116B66C}"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389744267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71AC3-1BE7-464A-8305-A0565116B66C}"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328239018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87571AC3-1BE7-464A-8305-A0565116B66C}"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251673774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571AC3-1BE7-464A-8305-A0565116B66C}"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378484277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571AC3-1BE7-464A-8305-A0565116B66C}"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395843258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71AC3-1BE7-464A-8305-A0565116B66C}"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150150213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71AC3-1BE7-464A-8305-A0565116B66C}"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88722875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71AC3-1BE7-464A-8305-A0565116B66C}"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94079-4024-4F93-AB81-CF4DECC27B46}" type="slidenum">
              <a:rPr lang="en-US" smtClean="0"/>
              <a:t>‹#›</a:t>
            </a:fld>
            <a:endParaRPr lang="en-US"/>
          </a:p>
        </p:txBody>
      </p:sp>
    </p:spTree>
    <p:extLst>
      <p:ext uri="{BB962C8B-B14F-4D97-AF65-F5344CB8AC3E}">
        <p14:creationId xmlns:p14="http://schemas.microsoft.com/office/powerpoint/2010/main" val="3794228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_Title &amp; Content - Cities">
    <p:spTree>
      <p:nvGrpSpPr>
        <p:cNvPr id="1" name=""/>
        <p:cNvGrpSpPr/>
        <p:nvPr/>
      </p:nvGrpSpPr>
      <p:grpSpPr>
        <a:xfrm>
          <a:off x="0" y="0"/>
          <a:ext cx="0" cy="0"/>
        </a:xfrm>
      </p:grpSpPr>
      <p:sp>
        <p:nvSpPr>
          <p:cNvPr id="6" name="Title 1"/>
          <p:cNvSpPr>
            <a:spLocks noGrp="1"/>
          </p:cNvSpPr>
          <p:nvPr>
            <p:ph type="title"/>
          </p:nvPr>
        </p:nvSpPr>
        <p:spPr>
          <a:xfrm>
            <a:off x="0" y="0"/>
            <a:ext cx="9144000" cy="892262"/>
          </a:xfrm>
        </p:spPr>
        <p:txBody>
          <a:bodyPr>
            <a:noAutofit/>
          </a:bodyPr>
          <a:lstStyle>
            <a:lvl1pPr>
              <a:defRPr sz="3600">
                <a:solidFill>
                  <a:schemeClr val="tx1"/>
                </a:solidFill>
              </a:defRPr>
            </a:lvl1pPr>
          </a:lstStyle>
          <a:p>
            <a:endParaRPr lang="en-US" sz="4000"/>
          </a:p>
        </p:txBody>
      </p:sp>
      <p:cxnSp>
        <p:nvCxnSpPr>
          <p:cNvPr id="5" name="Straight Connector 4"/>
          <p:cNvCxnSpPr/>
          <p:nvPr userDrawn="1"/>
        </p:nvCxnSpPr>
        <p:spPr>
          <a:xfrm>
            <a:off x="457200" y="892262"/>
            <a:ext cx="8229600" cy="13512"/>
          </a:xfrm>
          <a:prstGeom prst="line">
            <a:avLst/>
          </a:prstGeom>
        </p:spPr>
        <p:style>
          <a:lnRef idx="1">
            <a:schemeClr val="accent3"/>
          </a:lnRef>
          <a:fillRef idx="0">
            <a:schemeClr val="accent3"/>
          </a:fillRef>
          <a:effectRef idx="0">
            <a:schemeClr val="accent3"/>
          </a:effectRef>
          <a:fontRef idx="minor">
            <a:schemeClr val="tx1"/>
          </a:fontRef>
        </p:style>
      </p:cxnSp>
      <p:sp>
        <p:nvSpPr>
          <p:cNvPr id="4" name="Picture Placeholder 3"/>
          <p:cNvSpPr>
            <a:spLocks noGrp="1"/>
          </p:cNvSpPr>
          <p:nvPr>
            <p:ph type="pic" sz="quarter" idx="10"/>
          </p:nvPr>
        </p:nvSpPr>
        <p:spPr>
          <a:xfrm>
            <a:off x="502920" y="1447664"/>
            <a:ext cx="1582738" cy="1923695"/>
          </a:xfrm>
          <a:prstGeom prst="round1Rect">
            <a:avLst/>
          </a:prstGeom>
          <a:solidFill>
            <a:schemeClr val="accent3">
              <a:alpha val="50000"/>
            </a:schemeClr>
          </a:solidFill>
          <a:ln w="6350">
            <a:solidFill>
              <a:schemeClr val="bg2"/>
            </a:solidFill>
          </a:ln>
        </p:spPr>
        <p:style>
          <a:lnRef idx="0">
            <a:scrgbClr r="0" g="0" b="0"/>
          </a:lnRef>
          <a:fillRef idx="0">
            <a:scrgbClr r="0" g="0" b="0"/>
          </a:fillRef>
          <a:effectRef idx="0">
            <a:scrgbClr r="0" g="0" b="0"/>
          </a:effectRef>
          <a:fontRef idx="minor">
            <a:schemeClr val="lt1"/>
          </a:fontRef>
        </p:style>
        <p:txBody>
          <a:bodyPr/>
          <a:lstStyle>
            <a:lvl1pPr marL="0" indent="0">
              <a:buNone/>
              <a:defRPr/>
            </a:lvl1pPr>
          </a:lstStyle>
          <a:p>
            <a:endParaRPr lang="en-US"/>
          </a:p>
        </p:txBody>
      </p:sp>
      <p:sp>
        <p:nvSpPr>
          <p:cNvPr id="11" name="Picture Placeholder 3"/>
          <p:cNvSpPr>
            <a:spLocks noGrp="1"/>
          </p:cNvSpPr>
          <p:nvPr>
            <p:ph type="pic" sz="quarter" idx="11"/>
          </p:nvPr>
        </p:nvSpPr>
        <p:spPr>
          <a:xfrm>
            <a:off x="2684161" y="1447663"/>
            <a:ext cx="1582738" cy="1923695"/>
          </a:xfrm>
          <a:prstGeom prst="round1Rect">
            <a:avLst/>
          </a:prstGeom>
          <a:solidFill>
            <a:schemeClr val="accent3">
              <a:alpha val="50000"/>
            </a:schemeClr>
          </a:solidFill>
          <a:ln w="6350">
            <a:solidFill>
              <a:schemeClr val="bg2"/>
            </a:solidFill>
          </a:ln>
        </p:spPr>
        <p:style>
          <a:lnRef idx="0">
            <a:scrgbClr r="0" g="0" b="0"/>
          </a:lnRef>
          <a:fillRef idx="0">
            <a:scrgbClr r="0" g="0" b="0"/>
          </a:fillRef>
          <a:effectRef idx="0">
            <a:scrgbClr r="0" g="0" b="0"/>
          </a:effectRef>
          <a:fontRef idx="minor">
            <a:schemeClr val="lt1"/>
          </a:fontRef>
        </p:style>
        <p:txBody>
          <a:bodyPr/>
          <a:lstStyle>
            <a:lvl1pPr marL="0" indent="0">
              <a:buNone/>
              <a:defRPr/>
            </a:lvl1pPr>
          </a:lstStyle>
          <a:p>
            <a:endParaRPr lang="en-US"/>
          </a:p>
        </p:txBody>
      </p:sp>
      <p:sp>
        <p:nvSpPr>
          <p:cNvPr id="14" name="Picture Placeholder 3"/>
          <p:cNvSpPr>
            <a:spLocks noGrp="1"/>
          </p:cNvSpPr>
          <p:nvPr>
            <p:ph type="pic" sz="quarter" idx="12"/>
          </p:nvPr>
        </p:nvSpPr>
        <p:spPr>
          <a:xfrm>
            <a:off x="7058342" y="1447663"/>
            <a:ext cx="1582738" cy="1923695"/>
          </a:xfrm>
          <a:prstGeom prst="round1Rect">
            <a:avLst/>
          </a:prstGeom>
          <a:solidFill>
            <a:schemeClr val="accent3">
              <a:alpha val="50000"/>
            </a:schemeClr>
          </a:solidFill>
          <a:ln w="6350">
            <a:solidFill>
              <a:schemeClr val="bg2"/>
            </a:solidFill>
          </a:ln>
        </p:spPr>
        <p:style>
          <a:lnRef idx="0">
            <a:scrgbClr r="0" g="0" b="0"/>
          </a:lnRef>
          <a:fillRef idx="0">
            <a:scrgbClr r="0" g="0" b="0"/>
          </a:fillRef>
          <a:effectRef idx="0">
            <a:scrgbClr r="0" g="0" b="0"/>
          </a:effectRef>
          <a:fontRef idx="minor">
            <a:schemeClr val="lt1"/>
          </a:fontRef>
        </p:style>
        <p:txBody>
          <a:bodyPr/>
          <a:lstStyle>
            <a:lvl1pPr marL="0" indent="0">
              <a:buNone/>
              <a:defRPr/>
            </a:lvl1pPr>
          </a:lstStyle>
          <a:p>
            <a:endParaRPr lang="en-US"/>
          </a:p>
        </p:txBody>
      </p:sp>
      <p:sp>
        <p:nvSpPr>
          <p:cNvPr id="10" name="Text Placeholder 9"/>
          <p:cNvSpPr>
            <a:spLocks noGrp="1"/>
          </p:cNvSpPr>
          <p:nvPr>
            <p:ph type="body" sz="quarter" idx="13"/>
          </p:nvPr>
        </p:nvSpPr>
        <p:spPr>
          <a:xfrm>
            <a:off x="502920" y="3598072"/>
            <a:ext cx="1582738" cy="395288"/>
          </a:xfrm>
          <a:prstGeom prst="rect">
            <a:avLst/>
          </a:prstGeom>
        </p:spPr>
        <p:txBody>
          <a:bodyPr/>
          <a:lstStyle>
            <a:lvl1pPr marL="0" indent="0" algn="ctr">
              <a:buNone/>
              <a:defRPr sz="1800"/>
            </a:lvl1pPr>
            <a:lvl5pPr marL="1828800" indent="0">
              <a:buNone/>
              <a:defRPr/>
            </a:lvl5pPr>
          </a:lstStyle>
          <a:p>
            <a:pPr lvl="0"/>
            <a:r>
              <a:rPr lang="en-US" smtClean="0"/>
              <a:t>Edit Master text styles</a:t>
            </a:r>
          </a:p>
        </p:txBody>
      </p:sp>
      <p:sp>
        <p:nvSpPr>
          <p:cNvPr id="15" name="Text Placeholder 9"/>
          <p:cNvSpPr>
            <a:spLocks noGrp="1"/>
          </p:cNvSpPr>
          <p:nvPr>
            <p:ph type="body" sz="quarter" idx="14"/>
          </p:nvPr>
        </p:nvSpPr>
        <p:spPr>
          <a:xfrm>
            <a:off x="2684161" y="3598072"/>
            <a:ext cx="1582738" cy="395288"/>
          </a:xfrm>
          <a:prstGeom prst="rect">
            <a:avLst/>
          </a:prstGeom>
        </p:spPr>
        <p:txBody>
          <a:bodyPr/>
          <a:lstStyle>
            <a:lvl1pPr marL="0" indent="0" algn="ctr">
              <a:buNone/>
              <a:defRPr sz="1800"/>
            </a:lvl1pPr>
            <a:lvl5pPr marL="1828800" indent="0">
              <a:buNone/>
              <a:defRPr/>
            </a:lvl5pPr>
          </a:lstStyle>
          <a:p>
            <a:pPr lvl="0"/>
            <a:r>
              <a:rPr lang="en-US" smtClean="0"/>
              <a:t>Edit Master text styles</a:t>
            </a:r>
          </a:p>
        </p:txBody>
      </p:sp>
      <p:sp>
        <p:nvSpPr>
          <p:cNvPr id="16" name="Text Placeholder 9"/>
          <p:cNvSpPr>
            <a:spLocks noGrp="1"/>
          </p:cNvSpPr>
          <p:nvPr>
            <p:ph type="body" sz="quarter" idx="15"/>
          </p:nvPr>
        </p:nvSpPr>
        <p:spPr>
          <a:xfrm>
            <a:off x="7058342" y="3602758"/>
            <a:ext cx="1582738" cy="395288"/>
          </a:xfrm>
          <a:prstGeom prst="rect">
            <a:avLst/>
          </a:prstGeom>
        </p:spPr>
        <p:txBody>
          <a:bodyPr/>
          <a:lstStyle>
            <a:lvl1pPr marL="0" indent="0" algn="ctr">
              <a:buNone/>
              <a:defRPr sz="1800"/>
            </a:lvl1pPr>
            <a:lvl5pPr marL="1828800" indent="0">
              <a:buNone/>
              <a:defRPr/>
            </a:lvl5pPr>
          </a:lstStyle>
          <a:p>
            <a:pPr lvl="0"/>
            <a:r>
              <a:rPr lang="en-US" smtClean="0"/>
              <a:t>Edit Master text styles</a:t>
            </a:r>
          </a:p>
        </p:txBody>
      </p:sp>
      <p:sp>
        <p:nvSpPr>
          <p:cNvPr id="18" name="Picture Placeholder 3"/>
          <p:cNvSpPr>
            <a:spLocks noGrp="1"/>
          </p:cNvSpPr>
          <p:nvPr>
            <p:ph type="pic" sz="quarter" idx="16"/>
          </p:nvPr>
        </p:nvSpPr>
        <p:spPr>
          <a:xfrm>
            <a:off x="4877101" y="1447663"/>
            <a:ext cx="1582738" cy="1923695"/>
          </a:xfrm>
          <a:prstGeom prst="round1Rect">
            <a:avLst/>
          </a:prstGeom>
          <a:solidFill>
            <a:schemeClr val="accent3">
              <a:alpha val="50000"/>
            </a:schemeClr>
          </a:solidFill>
          <a:ln w="6350">
            <a:solidFill>
              <a:schemeClr val="bg2"/>
            </a:solidFill>
          </a:ln>
        </p:spPr>
        <p:style>
          <a:lnRef idx="0">
            <a:scrgbClr r="0" g="0" b="0"/>
          </a:lnRef>
          <a:fillRef idx="0">
            <a:scrgbClr r="0" g="0" b="0"/>
          </a:fillRef>
          <a:effectRef idx="0">
            <a:scrgbClr r="0" g="0" b="0"/>
          </a:effectRef>
          <a:fontRef idx="minor">
            <a:schemeClr val="lt1"/>
          </a:fontRef>
        </p:style>
        <p:txBody>
          <a:bodyPr/>
          <a:lstStyle>
            <a:lvl1pPr marL="0" indent="0">
              <a:buNone/>
              <a:defRPr/>
            </a:lvl1pPr>
          </a:lstStyle>
          <a:p>
            <a:endParaRPr lang="en-US"/>
          </a:p>
        </p:txBody>
      </p:sp>
      <p:sp>
        <p:nvSpPr>
          <p:cNvPr id="19" name="Text Placeholder 9"/>
          <p:cNvSpPr>
            <a:spLocks noGrp="1"/>
          </p:cNvSpPr>
          <p:nvPr>
            <p:ph type="body" sz="quarter" idx="17"/>
          </p:nvPr>
        </p:nvSpPr>
        <p:spPr>
          <a:xfrm>
            <a:off x="4877101" y="3598072"/>
            <a:ext cx="1582738" cy="395288"/>
          </a:xfrm>
          <a:prstGeom prst="rect">
            <a:avLst/>
          </a:prstGeom>
        </p:spPr>
        <p:txBody>
          <a:bodyPr/>
          <a:lstStyle>
            <a:lvl1pPr marL="0" indent="0" algn="ctr">
              <a:buNone/>
              <a:defRPr sz="1800"/>
            </a:lvl1pPr>
            <a:lvl5pPr marL="1828800" indent="0">
              <a:buNone/>
              <a:defRPr/>
            </a:lvl5pPr>
          </a:lstStyle>
          <a:p>
            <a:pPr lvl="0"/>
            <a:r>
              <a:rPr lang="en-US" smtClean="0"/>
              <a:t>Edit Master text styles</a:t>
            </a:r>
          </a:p>
        </p:txBody>
      </p:sp>
      <p:sp>
        <p:nvSpPr>
          <p:cNvPr id="17"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Tree>
    <p:extLst>
      <p:ext uri="{BB962C8B-B14F-4D97-AF65-F5344CB8AC3E}">
        <p14:creationId xmlns:p14="http://schemas.microsoft.com/office/powerpoint/2010/main" val="1059407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itle &amp; Content - Cities">
    <p:spTree>
      <p:nvGrpSpPr>
        <p:cNvPr id="1" name=""/>
        <p:cNvGrpSpPr/>
        <p:nvPr/>
      </p:nvGrpSpPr>
      <p:grpSpPr>
        <a:xfrm>
          <a:off x="0" y="0"/>
          <a:ext cx="0" cy="0"/>
        </a:xfrm>
      </p:grpSpPr>
      <p:sp>
        <p:nvSpPr>
          <p:cNvPr id="3" name="Content Placeholder 2"/>
          <p:cNvSpPr>
            <a:spLocks noGrp="1"/>
          </p:cNvSpPr>
          <p:nvPr>
            <p:ph idx="1"/>
          </p:nvPr>
        </p:nvSpPr>
        <p:spPr>
          <a:xfrm>
            <a:off x="457200" y="939894"/>
            <a:ext cx="8229600" cy="368884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Rectangle 16"/>
          <p:cNvSpPr/>
          <p:nvPr userDrawn="1"/>
        </p:nvSpPr>
        <p:spPr>
          <a:xfrm>
            <a:off x="-10633" y="0"/>
            <a:ext cx="9144000" cy="894168"/>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10633" y="1906"/>
            <a:ext cx="9144000" cy="892262"/>
          </a:xfrm>
          <a:solidFill>
            <a:schemeClr val="tx1"/>
          </a:solidFill>
        </p:spPr>
        <p:txBody>
          <a:bodyPr>
            <a:noAutofit/>
          </a:bodyPr>
          <a:lstStyle>
            <a:lvl1pPr>
              <a:defRPr sz="3600">
                <a:solidFill>
                  <a:schemeClr val="bg1"/>
                </a:solidFill>
              </a:defRPr>
            </a:lvl1pPr>
          </a:lstStyle>
          <a:p>
            <a:endParaRPr lang="en-US" sz="4000"/>
          </a:p>
        </p:txBody>
      </p:sp>
      <p:sp>
        <p:nvSpPr>
          <p:cNvPr id="10"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Tree>
    <p:extLst>
      <p:ext uri="{BB962C8B-B14F-4D97-AF65-F5344CB8AC3E}">
        <p14:creationId xmlns:p14="http://schemas.microsoft.com/office/powerpoint/2010/main" val="252782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_Title &amp; Content - Cities">
    <p:spTree>
      <p:nvGrpSpPr>
        <p:cNvPr id="1" name=""/>
        <p:cNvGrpSpPr/>
        <p:nvPr/>
      </p:nvGrpSpPr>
      <p:grpSpPr>
        <a:xfrm>
          <a:off x="0" y="0"/>
          <a:ext cx="0" cy="0"/>
        </a:xfrm>
      </p:grpSpPr>
      <p:sp>
        <p:nvSpPr>
          <p:cNvPr id="3" name="Content Placeholder 2"/>
          <p:cNvSpPr>
            <a:spLocks noGrp="1"/>
          </p:cNvSpPr>
          <p:nvPr>
            <p:ph idx="1"/>
          </p:nvPr>
        </p:nvSpPr>
        <p:spPr>
          <a:xfrm>
            <a:off x="457200" y="1092679"/>
            <a:ext cx="8229600" cy="3416061"/>
          </a:xfrm>
          <a:prstGeom prst="rect">
            <a:avLst/>
          </a:prstGeom>
        </p:spPr>
        <p:txBody>
          <a:bodyPr/>
          <a:lstStyle>
            <a:lvl1pPr>
              <a:defRPr sz="2400"/>
            </a:lvl1pPr>
            <a:lvl2pPr>
              <a:defRPr sz="22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0" y="0"/>
            <a:ext cx="9144000" cy="892262"/>
          </a:xfrm>
        </p:spPr>
        <p:txBody>
          <a:bodyPr>
            <a:noAutofit/>
          </a:bodyPr>
          <a:lstStyle>
            <a:lvl1pPr>
              <a:defRPr sz="2800">
                <a:solidFill>
                  <a:schemeClr val="tx1"/>
                </a:solidFill>
              </a:defRPr>
            </a:lvl1pPr>
          </a:lstStyle>
          <a:p>
            <a:endParaRPr lang="en-US" sz="4000"/>
          </a:p>
        </p:txBody>
      </p:sp>
      <p:cxnSp>
        <p:nvCxnSpPr>
          <p:cNvPr id="5" name="Straight Connector 4"/>
          <p:cNvCxnSpPr/>
          <p:nvPr userDrawn="1"/>
        </p:nvCxnSpPr>
        <p:spPr>
          <a:xfrm>
            <a:off x="457200" y="892262"/>
            <a:ext cx="8229600" cy="13512"/>
          </a:xfrm>
          <a:prstGeom prst="line">
            <a:avLst/>
          </a:prstGeom>
        </p:spPr>
        <p:style>
          <a:lnRef idx="1">
            <a:schemeClr val="accent3"/>
          </a:lnRef>
          <a:fillRef idx="0">
            <a:schemeClr val="accent3"/>
          </a:fillRef>
          <a:effectRef idx="0">
            <a:schemeClr val="accent3"/>
          </a:effectRef>
          <a:fontRef idx="minor">
            <a:schemeClr val="tx1"/>
          </a:fontRef>
        </p:style>
      </p:cxnSp>
      <p:sp>
        <p:nvSpPr>
          <p:cNvPr id="10"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Tree>
    <p:extLst>
      <p:ext uri="{BB962C8B-B14F-4D97-AF65-F5344CB8AC3E}">
        <p14:creationId xmlns:p14="http://schemas.microsoft.com/office/powerpoint/2010/main" val="333384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ection Header">
    <p:spTree>
      <p:nvGrpSpPr>
        <p:cNvPr id="1" name=""/>
        <p:cNvGrpSpPr/>
        <p:nvPr/>
      </p:nvGrpSpPr>
      <p:grpSpPr>
        <a:xfrm>
          <a:off x="0" y="0"/>
          <a:ext cx="0" cy="0"/>
        </a:xfrm>
      </p:grpSpPr>
      <p:sp>
        <p:nvSpPr>
          <p:cNvPr id="9" name="Rectangle 8"/>
          <p:cNvSpPr/>
          <p:nvPr userDrawn="1"/>
        </p:nvSpPr>
        <p:spPr>
          <a:xfrm>
            <a:off x="0" y="1525928"/>
            <a:ext cx="9144000" cy="20711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1938409"/>
            <a:ext cx="9144000" cy="1246211"/>
          </a:xfrm>
        </p:spPr>
        <p:txBody>
          <a:bodyPr>
            <a:normAutofit/>
          </a:bodyPr>
          <a:lstStyle>
            <a:lvl1pPr>
              <a:defRPr>
                <a:solidFill>
                  <a:schemeClr val="bg1"/>
                </a:solidFill>
              </a:defRPr>
            </a:lvl1pPr>
          </a:lstStyle>
          <a:p>
            <a:endParaRPr lang="en-US" sz="4000"/>
          </a:p>
        </p:txBody>
      </p:sp>
      <p:sp>
        <p:nvSpPr>
          <p:cNvPr id="4"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Tree>
    <p:extLst>
      <p:ext uri="{BB962C8B-B14F-4D97-AF65-F5344CB8AC3E}">
        <p14:creationId xmlns:p14="http://schemas.microsoft.com/office/powerpoint/2010/main" val="3270680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mp; Content - No Cities">
    <p:spTree>
      <p:nvGrpSpPr>
        <p:cNvPr id="1" name=""/>
        <p:cNvGrpSpPr/>
        <p:nvPr/>
      </p:nvGrpSpPr>
      <p:grpSpPr>
        <a:xfrm>
          <a:off x="0" y="0"/>
          <a:ext cx="0" cy="0"/>
        </a:xfrm>
      </p:grpSpPr>
      <p:sp>
        <p:nvSpPr>
          <p:cNvPr id="16" name="Title 1"/>
          <p:cNvSpPr>
            <a:spLocks noGrp="1"/>
          </p:cNvSpPr>
          <p:nvPr>
            <p:ph type="title"/>
          </p:nvPr>
        </p:nvSpPr>
        <p:spPr>
          <a:xfrm>
            <a:off x="2483892" y="0"/>
            <a:ext cx="6660107" cy="892262"/>
          </a:xfrm>
        </p:spPr>
        <p:txBody>
          <a:bodyPr>
            <a:noAutofit/>
          </a:bodyPr>
          <a:lstStyle>
            <a:lvl1pPr>
              <a:defRPr sz="3600">
                <a:solidFill>
                  <a:schemeClr val="tx1"/>
                </a:solidFill>
              </a:defRPr>
            </a:lvl1pPr>
          </a:lstStyle>
          <a:p>
            <a:endParaRPr lang="en-US" sz="4000"/>
          </a:p>
        </p:txBody>
      </p:sp>
      <p:sp>
        <p:nvSpPr>
          <p:cNvPr id="21" name="Content Placeholder 2"/>
          <p:cNvSpPr>
            <a:spLocks noGrp="1"/>
          </p:cNvSpPr>
          <p:nvPr>
            <p:ph idx="10"/>
          </p:nvPr>
        </p:nvSpPr>
        <p:spPr>
          <a:xfrm>
            <a:off x="3043452" y="933206"/>
            <a:ext cx="5615998" cy="368884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Rectangle 22"/>
          <p:cNvSpPr/>
          <p:nvPr userDrawn="1"/>
        </p:nvSpPr>
        <p:spPr>
          <a:xfrm>
            <a:off x="0" y="0"/>
            <a:ext cx="2483893" cy="4628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1" hasCustomPrompt="1"/>
          </p:nvPr>
        </p:nvSpPr>
        <p:spPr>
          <a:xfrm>
            <a:off x="160019" y="899085"/>
            <a:ext cx="2166923" cy="3577381"/>
          </a:xfrm>
          <a:prstGeom prst="rect">
            <a:avLst/>
          </a:prstGeom>
        </p:spPr>
        <p:txBody>
          <a:bodyPr anchor="b">
            <a:normAutofit/>
          </a:bodyPr>
          <a:lstStyle>
            <a:lvl1pPr marL="0" indent="0">
              <a:buNone/>
              <a:defRPr sz="1800">
                <a:solidFill>
                  <a:schemeClr val="bg1"/>
                </a:solidFill>
                <a:latin typeface="BentonSans Book" panose="02000503000000020004" pitchFamily="50" charset="0"/>
              </a:defRPr>
            </a:lvl1pPr>
          </a:lstStyle>
          <a:p>
            <a:pPr lvl="0"/>
            <a:r>
              <a:rPr lang="en-US" smtClean="0"/>
              <a:t>Click to edit Master text styles</a:t>
            </a:r>
            <a:endParaRPr lang="en-US"/>
          </a:p>
        </p:txBody>
      </p:sp>
      <p:sp>
        <p:nvSpPr>
          <p:cNvPr id="12"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cxnSp>
        <p:nvCxnSpPr>
          <p:cNvPr id="7" name="Straight Connector 6"/>
          <p:cNvCxnSpPr/>
          <p:nvPr userDrawn="1"/>
        </p:nvCxnSpPr>
        <p:spPr>
          <a:xfrm>
            <a:off x="2483892" y="899085"/>
            <a:ext cx="6202908" cy="6689"/>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72424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_Title &amp; Content - No Cities">
    <p:spTree>
      <p:nvGrpSpPr>
        <p:cNvPr id="1" name=""/>
        <p:cNvGrpSpPr/>
        <p:nvPr/>
      </p:nvGrpSpPr>
      <p:grpSpPr>
        <a:xfrm>
          <a:off x="0" y="0"/>
          <a:ext cx="0" cy="0"/>
        </a:xfrm>
      </p:grpSpPr>
      <p:sp>
        <p:nvSpPr>
          <p:cNvPr id="16" name="Title 1"/>
          <p:cNvSpPr>
            <a:spLocks noGrp="1"/>
          </p:cNvSpPr>
          <p:nvPr>
            <p:ph type="title"/>
          </p:nvPr>
        </p:nvSpPr>
        <p:spPr>
          <a:xfrm>
            <a:off x="0" y="6824"/>
            <a:ext cx="6660107" cy="892262"/>
          </a:xfrm>
        </p:spPr>
        <p:txBody>
          <a:bodyPr>
            <a:noAutofit/>
          </a:bodyPr>
          <a:lstStyle>
            <a:lvl1pPr>
              <a:defRPr sz="3600">
                <a:solidFill>
                  <a:schemeClr val="tx1"/>
                </a:solidFill>
              </a:defRPr>
            </a:lvl1pPr>
          </a:lstStyle>
          <a:p>
            <a:endParaRPr lang="en-US" sz="4000"/>
          </a:p>
        </p:txBody>
      </p:sp>
      <p:sp>
        <p:nvSpPr>
          <p:cNvPr id="21" name="Content Placeholder 2"/>
          <p:cNvSpPr>
            <a:spLocks noGrp="1"/>
          </p:cNvSpPr>
          <p:nvPr>
            <p:ph idx="10"/>
          </p:nvPr>
        </p:nvSpPr>
        <p:spPr>
          <a:xfrm>
            <a:off x="508408" y="950696"/>
            <a:ext cx="5615998" cy="368884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Rectangle 22"/>
          <p:cNvSpPr/>
          <p:nvPr userDrawn="1"/>
        </p:nvSpPr>
        <p:spPr>
          <a:xfrm>
            <a:off x="6660107" y="0"/>
            <a:ext cx="2483893" cy="4628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1" hasCustomPrompt="1"/>
          </p:nvPr>
        </p:nvSpPr>
        <p:spPr>
          <a:xfrm>
            <a:off x="6818591" y="899086"/>
            <a:ext cx="2166923" cy="3565417"/>
          </a:xfrm>
          <a:prstGeom prst="rect">
            <a:avLst/>
          </a:prstGeom>
        </p:spPr>
        <p:txBody>
          <a:bodyPr anchor="b">
            <a:normAutofit/>
          </a:bodyPr>
          <a:lstStyle>
            <a:lvl1pPr marL="0" indent="0">
              <a:buNone/>
              <a:defRPr sz="1800">
                <a:solidFill>
                  <a:schemeClr val="bg1"/>
                </a:solidFill>
                <a:latin typeface="BentonSans Book" panose="02000503000000020004" pitchFamily="50" charset="0"/>
              </a:defRPr>
            </a:lvl1pPr>
          </a:lstStyle>
          <a:p>
            <a:pPr lvl="0"/>
            <a:r>
              <a:rPr lang="en-US" smtClean="0"/>
              <a:t>Click to edit Master text styles</a:t>
            </a:r>
            <a:endParaRPr lang="en-US"/>
          </a:p>
        </p:txBody>
      </p:sp>
      <p:sp>
        <p:nvSpPr>
          <p:cNvPr id="13"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Tree>
    <p:extLst>
      <p:ext uri="{BB962C8B-B14F-4D97-AF65-F5344CB8AC3E}">
        <p14:creationId xmlns:p14="http://schemas.microsoft.com/office/powerpoint/2010/main" val="1523541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itle &amp; Content - No Cities">
    <p:spTree>
      <p:nvGrpSpPr>
        <p:cNvPr id="1" name=""/>
        <p:cNvGrpSpPr/>
        <p:nvPr/>
      </p:nvGrpSpPr>
      <p:grpSpPr>
        <a:xfrm>
          <a:off x="0" y="0"/>
          <a:ext cx="0" cy="0"/>
        </a:xfrm>
      </p:grpSpPr>
      <p:sp>
        <p:nvSpPr>
          <p:cNvPr id="8" name="Content Placeholder 2"/>
          <p:cNvSpPr>
            <a:spLocks noGrp="1"/>
          </p:cNvSpPr>
          <p:nvPr>
            <p:ph idx="1"/>
          </p:nvPr>
        </p:nvSpPr>
        <p:spPr>
          <a:xfrm>
            <a:off x="457200" y="933206"/>
            <a:ext cx="4004631" cy="368884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
          <p:cNvSpPr>
            <a:spLocks noGrp="1"/>
          </p:cNvSpPr>
          <p:nvPr>
            <p:ph type="title"/>
          </p:nvPr>
        </p:nvSpPr>
        <p:spPr>
          <a:xfrm>
            <a:off x="0" y="0"/>
            <a:ext cx="9144000" cy="892262"/>
          </a:xfrm>
        </p:spPr>
        <p:txBody>
          <a:bodyPr>
            <a:noAutofit/>
          </a:bodyPr>
          <a:lstStyle>
            <a:lvl1pPr>
              <a:defRPr sz="3600">
                <a:solidFill>
                  <a:schemeClr val="tx1"/>
                </a:solidFill>
              </a:defRPr>
            </a:lvl1pPr>
          </a:lstStyle>
          <a:p>
            <a:endParaRPr lang="en-US" sz="4000"/>
          </a:p>
        </p:txBody>
      </p:sp>
      <p:sp>
        <p:nvSpPr>
          <p:cNvPr id="21" name="Content Placeholder 2"/>
          <p:cNvSpPr>
            <a:spLocks noGrp="1"/>
          </p:cNvSpPr>
          <p:nvPr>
            <p:ph idx="10"/>
          </p:nvPr>
        </p:nvSpPr>
        <p:spPr>
          <a:xfrm>
            <a:off x="4654818" y="933206"/>
            <a:ext cx="4004631" cy="368884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457200" y="892262"/>
            <a:ext cx="8229600" cy="13512"/>
          </a:xfrm>
          <a:prstGeom prst="line">
            <a:avLst/>
          </a:prstGeom>
        </p:spPr>
        <p:style>
          <a:lnRef idx="1">
            <a:schemeClr val="accent3"/>
          </a:lnRef>
          <a:fillRef idx="0">
            <a:schemeClr val="accent3"/>
          </a:fillRef>
          <a:effectRef idx="0">
            <a:schemeClr val="accent3"/>
          </a:effectRef>
          <a:fontRef idx="minor">
            <a:schemeClr val="tx1"/>
          </a:fontRef>
        </p:style>
      </p:cxnSp>
      <p:sp>
        <p:nvSpPr>
          <p:cNvPr id="13"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Tree>
    <p:extLst>
      <p:ext uri="{BB962C8B-B14F-4D97-AF65-F5344CB8AC3E}">
        <p14:creationId xmlns:p14="http://schemas.microsoft.com/office/powerpoint/2010/main" val="1401675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image" Target="../media/image1.png"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slideLayout" Target="../slideLayouts/slideLayout25.xml" /><Relationship Id="rId11" Type="http://schemas.openxmlformats.org/officeDocument/2006/relationships/slideLayout" Target="../slideLayouts/slideLayout26.xml" /><Relationship Id="rId12" Type="http://schemas.openxmlformats.org/officeDocument/2006/relationships/slideLayout" Target="../slideLayouts/slideLayout27.xml" /><Relationship Id="rId13" Type="http://schemas.openxmlformats.org/officeDocument/2006/relationships/theme" Target="../theme/theme2.xml"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slideLayout" Target="../slideLayouts/slideLayout21.xml" /><Relationship Id="rId7" Type="http://schemas.openxmlformats.org/officeDocument/2006/relationships/slideLayout" Target="../slideLayouts/slideLayout22.xml" /><Relationship Id="rId8" Type="http://schemas.openxmlformats.org/officeDocument/2006/relationships/slideLayout" Target="../slideLayouts/slideLayout23.xml" /><Relationship Id="rId9" Type="http://schemas.openxmlformats.org/officeDocument/2006/relationships/slideLayout" Target="../slideLayouts/slideLayout24.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FFFFFF"/>
        </a:solidFill>
        <a:effectLst/>
      </p:bgPr>
    </p:bg>
    <p:spTree>
      <p:nvGrpSpPr>
        <p:cNvPr id="1" name=""/>
        <p:cNvGrpSpPr/>
        <p:nvPr/>
      </p:nvGrpSpPr>
      <p:grpSpPr>
        <a:xfrm>
          <a:off x="0" y="0"/>
          <a:ext cx="0" cy="0"/>
        </a:xfrm>
      </p:grpSpPr>
      <p:sp>
        <p:nvSpPr>
          <p:cNvPr id="10" name="Rectangle 9"/>
          <p:cNvSpPr/>
          <p:nvPr userDrawn="1"/>
        </p:nvSpPr>
        <p:spPr>
          <a:xfrm>
            <a:off x="0" y="4628286"/>
            <a:ext cx="9144000" cy="515213"/>
          </a:xfrm>
          <a:prstGeom prst="rect">
            <a:avLst/>
          </a:prstGeom>
          <a:solidFill>
            <a:srgbClr val="32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6896100" y="434300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DBE3B-C32F-44AD-9477-221241B4D1A0}" type="slidenum">
              <a:rPr lang="en-US" smtClean="0"/>
              <a:t>‹#›</a:t>
            </a:fld>
            <a:endParaRPr lang="en-US"/>
          </a:p>
        </p:txBody>
      </p:sp>
      <p:sp>
        <p:nvSpPr>
          <p:cNvPr id="8" name="TextBox 7"/>
          <p:cNvSpPr txBox="1"/>
          <p:nvPr userDrawn="1"/>
        </p:nvSpPr>
        <p:spPr>
          <a:xfrm>
            <a:off x="5743223" y="4664811"/>
            <a:ext cx="3286477" cy="430887"/>
          </a:xfrm>
          <a:prstGeom prst="rect">
            <a:avLst/>
          </a:prstGeom>
          <a:noFill/>
        </p:spPr>
        <p:txBody>
          <a:bodyPr wrap="non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1100" b="1" u="none" baseline="0" smtClean="0">
                <a:solidFill>
                  <a:schemeClr val="bg1"/>
                </a:solidFill>
                <a:latin typeface="+mj-lt"/>
              </a:rPr>
              <a:t>meyersnave.com</a:t>
            </a:r>
          </a:p>
          <a:p>
            <a:pPr marL="0" marR="0" lvl="0" indent="0" algn="r" defTabSz="914400" rtl="0" eaLnBrk="1" fontAlgn="auto" latinLnBrk="0" hangingPunct="1">
              <a:lnSpc>
                <a:spcPct val="100000"/>
              </a:lnSpc>
              <a:spcBef>
                <a:spcPct val="0"/>
              </a:spcBef>
              <a:spcAft>
                <a:spcPct val="0"/>
              </a:spcAft>
              <a:buClrTx/>
              <a:buSzTx/>
              <a:buFontTx/>
              <a:buNone/>
              <a:defRPr/>
            </a:pPr>
            <a:r>
              <a:rPr lang="en-US" sz="1100" smtClean="0">
                <a:solidFill>
                  <a:schemeClr val="bg1"/>
                </a:solidFill>
                <a:latin typeface="BentonSans Book" panose="02000503000000020004" pitchFamily="50" charset="0"/>
              </a:rPr>
              <a:t>Oakland | Los</a:t>
            </a:r>
            <a:r>
              <a:rPr lang="en-US" sz="1100" baseline="0" smtClean="0">
                <a:solidFill>
                  <a:schemeClr val="bg1"/>
                </a:solidFill>
                <a:latin typeface="BentonSans Book" panose="02000503000000020004" pitchFamily="50" charset="0"/>
              </a:rPr>
              <a:t> Angeles | Sacramento | San Diego</a:t>
            </a:r>
            <a:endParaRPr lang="en-US" sz="1100" b="1" u="none">
              <a:solidFill>
                <a:schemeClr val="bg1"/>
              </a:solidFill>
              <a:latin typeface="BentonSans Book" panose="02000503000000020004" pitchFamily="50" charset="0"/>
            </a:endParaRPr>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rcRect b="13485"/>
          <a:stretch>
            <a:fillRect/>
          </a:stretch>
        </p:blipFill>
        <p:spPr>
          <a:xfrm>
            <a:off x="160020" y="4703952"/>
            <a:ext cx="1052111" cy="366235"/>
          </a:xfrm>
          <a:prstGeom prst="rect">
            <a:avLst/>
          </a:prstGeom>
        </p:spPr>
      </p:pic>
      <p:sp>
        <p:nvSpPr>
          <p:cNvPr id="3" name="TextBox 2"/>
          <p:cNvSpPr txBox="1"/>
          <p:nvPr userDrawn="1"/>
        </p:nvSpPr>
        <p:spPr>
          <a:xfrm>
            <a:off x="6871647" y="4399339"/>
            <a:ext cx="1815153" cy="200055"/>
          </a:xfrm>
          <a:prstGeom prst="rect">
            <a:avLst/>
          </a:prstGeom>
          <a:noFill/>
        </p:spPr>
        <p:txBody>
          <a:bodyPr wrap="square" rtlCol="0">
            <a:spAutoFit/>
          </a:bodyPr>
          <a:lstStyle/>
          <a:p>
            <a:pPr algn="r"/>
            <a:r>
              <a:rPr lang="en-US" sz="700" kern="1200" smtClean="0">
                <a:solidFill>
                  <a:schemeClr val="bg1">
                    <a:lumMod val="75000"/>
                  </a:schemeClr>
                </a:solidFill>
                <a:effectLst/>
                <a:latin typeface="BentonSans Book" panose="02000503000000020004" pitchFamily="50" charset="0"/>
                <a:ea typeface="+mn-ea"/>
                <a:cs typeface="+mn-cs"/>
              </a:rPr>
              <a:t>© Meyers Nave 2023</a:t>
            </a:r>
            <a:endParaRPr lang="en-US" sz="700">
              <a:solidFill>
                <a:schemeClr val="bg1">
                  <a:lumMod val="75000"/>
                </a:schemeClr>
              </a:solidFill>
              <a:latin typeface="BentonSans Book" panose="02000503000000020004" pitchFamily="50" charset="0"/>
            </a:endParaRPr>
          </a:p>
        </p:txBody>
      </p:sp>
    </p:spTree>
    <p:extLst>
      <p:ext uri="{BB962C8B-B14F-4D97-AF65-F5344CB8AC3E}">
        <p14:creationId xmlns:p14="http://schemas.microsoft.com/office/powerpoint/2010/main" val="274717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2" r:id="rId4"/>
    <p:sldLayoutId id="2147483675" r:id="rId5"/>
    <p:sldLayoutId id="2147483654" r:id="rId6"/>
    <p:sldLayoutId id="2147483652" r:id="rId7"/>
    <p:sldLayoutId id="2147483674" r:id="rId8"/>
    <p:sldLayoutId id="2147483673" r:id="rId9"/>
    <p:sldLayoutId id="2147483655" r:id="rId10"/>
    <p:sldLayoutId id="2147483679" r:id="rId11"/>
    <p:sldLayoutId id="2147483680" r:id="rId12"/>
    <p:sldLayoutId id="2147483681" r:id="rId13"/>
    <p:sldLayoutId id="2147483682" r:id="rId14"/>
    <p:sldLayoutId id="2147483683" r:id="rId1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hf sldNum="0" hd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7571AC3-1BE7-464A-8305-A0565116B66C}" type="datetimeFigureOut">
              <a:rPr lang="en-US" smtClean="0"/>
              <a:t>9/12/2023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7E94079-4024-4F93-AB81-CF4DECC27B46}" type="slidenum">
              <a:rPr lang="en-US" smtClean="0"/>
              <a:t>‹#›</a:t>
            </a:fld>
            <a:endParaRPr lang="en-US"/>
          </a:p>
        </p:txBody>
      </p:sp>
    </p:spTree>
    <p:extLst>
      <p:ext uri="{BB962C8B-B14F-4D97-AF65-F5344CB8AC3E}">
        <p14:creationId xmlns:p14="http://schemas.microsoft.com/office/powerpoint/2010/main" val="4286954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 Id="rId3" Type="http://schemas.openxmlformats.org/officeDocument/2006/relationships/image" Target="../media/image5.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9.png"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microsoft.com/office/2007/relationships/diagramDrawing" Target="../diagrams/drawing5.xml" /><Relationship Id="rId3" Type="http://schemas.openxmlformats.org/officeDocument/2006/relationships/diagramData" Target="../diagrams/data5.xml" /><Relationship Id="rId4" Type="http://schemas.openxmlformats.org/officeDocument/2006/relationships/diagramLayout" Target="../diagrams/layout5.xml" /><Relationship Id="rId5" Type="http://schemas.openxmlformats.org/officeDocument/2006/relationships/diagramQuickStyle" Target="../diagrams/quickStyle5.xml" /><Relationship Id="rId6" Type="http://schemas.openxmlformats.org/officeDocument/2006/relationships/diagramColors" Target="../diagrams/colors5.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66.jpeg"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67.jpeg"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8.jpeg"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1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xml" /><Relationship Id="rId3" Type="http://schemas.openxmlformats.org/officeDocument/2006/relationships/image" Target="../media/image1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 Id="rId3" Type="http://schemas.openxmlformats.org/officeDocument/2006/relationships/image" Target="../media/image1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16.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image" Target="../media/image1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9.xml" /><Relationship Id="rId3" Type="http://schemas.openxmlformats.org/officeDocument/2006/relationships/image" Target="../media/image18.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microsoft.com/office/2007/relationships/diagramDrawing" Target="../diagrams/drawing3.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 Id="rId7" Type="http://schemas.openxmlformats.org/officeDocument/2006/relationships/image" Target="../media/image19.png" /><Relationship Id="rId8" Type="http://schemas.microsoft.com/office/2007/relationships/hdphoto" Target="../media/hdphoto1.wdp"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0.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1.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2.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 Id="rId3" Type="http://schemas.openxmlformats.org/officeDocument/2006/relationships/image" Target="../media/image23.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3.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4.xml" /><Relationship Id="rId3" Type="http://schemas.openxmlformats.org/officeDocument/2006/relationships/image" Target="../media/image2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6.xml" /><Relationship Id="rId3" Type="http://schemas.openxmlformats.org/officeDocument/2006/relationships/image" Target="../media/image25.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7.xml" /><Relationship Id="rId3" Type="http://schemas.openxmlformats.org/officeDocument/2006/relationships/image" Target="../media/image26.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8.xml" /><Relationship Id="rId3" Type="http://schemas.openxmlformats.org/officeDocument/2006/relationships/image" Target="../media/image27.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9.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0.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 Id="rId3" Type="http://schemas.openxmlformats.org/officeDocument/2006/relationships/image" Target="../media/image28.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2.xml" /><Relationship Id="rId3" Type="http://schemas.openxmlformats.org/officeDocument/2006/relationships/image" Target="../media/image29.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1.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2.pn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3.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4.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5.jpeg" /><Relationship Id="rId3" Type="http://schemas.openxmlformats.org/officeDocument/2006/relationships/image" Target="../media/image36.pn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7.pn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microsoft.com/office/2007/relationships/diagramDrawing" Target="../diagrams/drawing4.xml" /><Relationship Id="rId3" Type="http://schemas.openxmlformats.org/officeDocument/2006/relationships/diagramData" Target="../diagrams/data4.xml" /><Relationship Id="rId4" Type="http://schemas.openxmlformats.org/officeDocument/2006/relationships/diagramLayout" Target="../diagrams/layout4.xml" /><Relationship Id="rId5" Type="http://schemas.openxmlformats.org/officeDocument/2006/relationships/diagramQuickStyle" Target="../diagrams/quickStyle4.xml" /><Relationship Id="rId6" Type="http://schemas.openxmlformats.org/officeDocument/2006/relationships/diagramColors" Target="../diagrams/colors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8.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9.pn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0.pn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1.pn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2.jpeg" /><Relationship Id="rId3" Type="http://schemas.openxmlformats.org/officeDocument/2006/relationships/image" Target="../media/image43.pn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4.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5.pn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6.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8.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9.pn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0.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4.xml" /><Relationship Id="rId3" Type="http://schemas.openxmlformats.org/officeDocument/2006/relationships/image" Target="../media/image51.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5.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6.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2.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jpe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3.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4.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7.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5.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6.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7.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8.pn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8.jpeg"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9.jpe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8.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0.jpeg"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1.jpe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2.jpe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3.jpe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4.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5.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Rectangle 4"/>
          <p:cNvSpPr/>
          <p:nvPr/>
        </p:nvSpPr>
        <p:spPr>
          <a:xfrm>
            <a:off x="0" y="0"/>
            <a:ext cx="2481943" cy="46515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934270" y="562709"/>
            <a:ext cx="5827594" cy="1889352"/>
          </a:xfrm>
        </p:spPr>
        <p:txBody>
          <a:bodyPr>
            <a:normAutofit/>
          </a:bodyPr>
          <a:lstStyle/>
          <a:p>
            <a:r>
              <a:rPr lang="en-US" smtClean="0"/>
              <a:t>AB 1234</a:t>
            </a:r>
            <a:br>
              <a:rPr lang="en-US" smtClean="0"/>
            </a:br>
            <a:r>
              <a:rPr lang="en-US" smtClean="0"/>
              <a:t>Ethics Training</a:t>
            </a:r>
            <a:endParaRPr lang="en-US"/>
          </a:p>
        </p:txBody>
      </p:sp>
      <p:sp>
        <p:nvSpPr>
          <p:cNvPr id="3" name="Text Placeholder 2"/>
          <p:cNvSpPr>
            <a:spLocks noGrp="1"/>
          </p:cNvSpPr>
          <p:nvPr>
            <p:ph type="body" sz="quarter" idx="10"/>
          </p:nvPr>
        </p:nvSpPr>
        <p:spPr/>
        <p:txBody>
          <a:bodyPr>
            <a:normAutofit fontScale="92500" lnSpcReduction="10000"/>
          </a:bodyPr>
          <a:lstStyle/>
          <a:p>
            <a:pPr algn="l"/>
            <a:r>
              <a:rPr lang="en-US" smtClean="0"/>
              <a:t>Richard D. Pio Roda, Principal</a:t>
            </a:r>
          </a:p>
          <a:p>
            <a:pPr algn="l"/>
            <a:r>
              <a:rPr lang="en-US" smtClean="0"/>
              <a:t>Meyers Nave</a:t>
            </a:r>
          </a:p>
          <a:p>
            <a:pPr algn="l"/>
            <a:r>
              <a:rPr lang="en-US" smtClean="0"/>
              <a:t>September 13, 2023</a:t>
            </a:r>
            <a:endParaRPr lang="en-US"/>
          </a:p>
        </p:txBody>
      </p:sp>
      <p:pic>
        <p:nvPicPr>
          <p:cNvPr id="2" name="Picture 1"/>
          <p:cNvPicPr>
            <a:picLocks noChangeAspect="1"/>
          </p:cNvPicPr>
          <p:nvPr/>
        </p:nvPicPr>
        <p:blipFill>
          <a:blip r:embed="rId2"/>
          <a:stretch>
            <a:fillRect/>
          </a:stretch>
        </p:blipFill>
        <p:spPr>
          <a:xfrm>
            <a:off x="97971" y="93786"/>
            <a:ext cx="2286000" cy="9378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 y="3772444"/>
            <a:ext cx="2286000" cy="762000"/>
          </a:xfrm>
          <a:prstGeom prst="rect">
            <a:avLst/>
          </a:prstGeom>
        </p:spPr>
      </p:pic>
    </p:spTree>
    <p:extLst>
      <p:ext uri="{BB962C8B-B14F-4D97-AF65-F5344CB8AC3E}">
        <p14:creationId xmlns:p14="http://schemas.microsoft.com/office/powerpoint/2010/main" val="1496162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0" indent="0">
              <a:buNone/>
            </a:pPr>
            <a:r>
              <a:rPr lang="en-US" sz="2400" b="1"/>
              <a:t>How do you determine if the “Economic Interest” qualifies as a Conflict of Interest under the PRA?</a:t>
            </a:r>
          </a:p>
          <a:p>
            <a:pPr marL="0" indent="0">
              <a:buNone/>
            </a:pPr>
            <a:r>
              <a:rPr lang="en-US" sz="2200">
                <a:solidFill>
                  <a:srgbClr val="FF0000"/>
                </a:solidFill>
              </a:rPr>
              <a:t>Four-Part Test:</a:t>
            </a:r>
          </a:p>
          <a:p>
            <a:pPr marL="0" indent="0">
              <a:buNone/>
            </a:pPr>
            <a:endParaRPr lang="en-US" sz="1800" b="1"/>
          </a:p>
          <a:p>
            <a:pPr marL="0" indent="0">
              <a:buNone/>
            </a:pPr>
            <a:endParaRPr lang="en-US">
              <a:solidFill>
                <a:srgbClr val="C00000"/>
              </a:solidFill>
            </a:endParaRPr>
          </a:p>
          <a:p>
            <a:endParaRPr lang="en-US"/>
          </a:p>
          <a:p>
            <a:pPr>
              <a:buFont typeface="+mj-lt"/>
              <a:buAutoNum type="alphaUcPeriod"/>
            </a:pPr>
            <a:endParaRPr lang="en-US"/>
          </a:p>
          <a:p>
            <a:pPr>
              <a:buFont typeface="+mj-lt"/>
              <a:buAutoNum type="alphaUcPeriod"/>
            </a:pPr>
            <a:endParaRPr lang="en-US"/>
          </a:p>
          <a:p>
            <a:endParaRPr lang="en-US"/>
          </a:p>
        </p:txBody>
      </p:sp>
      <p:pic>
        <p:nvPicPr>
          <p:cNvPr id="4" name="Picture 3"/>
          <p:cNvPicPr>
            <a:picLocks noChangeAspect="1"/>
          </p:cNvPicPr>
          <p:nvPr/>
        </p:nvPicPr>
        <p:blipFill>
          <a:blip r:embed="rId2"/>
          <a:srcRect l="7405" r="9343"/>
          <a:stretch>
            <a:fillRect/>
          </a:stretch>
        </p:blipFill>
        <p:spPr>
          <a:xfrm>
            <a:off x="5814321" y="2528312"/>
            <a:ext cx="3186112" cy="2080440"/>
          </a:xfrm>
          <a:prstGeom prst="rect">
            <a:avLst/>
          </a:prstGeom>
        </p:spPr>
      </p:pic>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sp>
        <p:nvSpPr>
          <p:cNvPr id="7" name="TextBox 6"/>
          <p:cNvSpPr txBox="1"/>
          <p:nvPr/>
        </p:nvSpPr>
        <p:spPr>
          <a:xfrm>
            <a:off x="1650207" y="4020409"/>
            <a:ext cx="4214121" cy="338554"/>
          </a:xfrm>
          <a:prstGeom prst="rect">
            <a:avLst/>
          </a:prstGeom>
          <a:noFill/>
        </p:spPr>
        <p:txBody>
          <a:bodyPr wrap="square">
            <a:spAutoFit/>
          </a:bodyPr>
          <a:lstStyle/>
          <a:p>
            <a:pPr algn="r">
              <a:defRPr/>
            </a:pPr>
            <a:r>
              <a:rPr lang="en-US" sz="1600" i="1">
                <a:solidFill>
                  <a:schemeClr val="accent2"/>
                </a:solidFill>
              </a:rPr>
              <a:t>1: </a:t>
            </a:r>
            <a:r>
              <a:rPr lang="en-US" sz="1600">
                <a:solidFill>
                  <a:schemeClr val="accent2"/>
                </a:solidFill>
              </a:rPr>
              <a:t>Is the financial effect “reasonably foreseeable”?</a:t>
            </a:r>
          </a:p>
        </p:txBody>
      </p:sp>
      <p:sp>
        <p:nvSpPr>
          <p:cNvPr id="8" name="TextBox 7"/>
          <p:cNvSpPr txBox="1"/>
          <p:nvPr/>
        </p:nvSpPr>
        <p:spPr>
          <a:xfrm>
            <a:off x="2832150" y="3543169"/>
            <a:ext cx="2906815" cy="338554"/>
          </a:xfrm>
          <a:prstGeom prst="rect">
            <a:avLst/>
          </a:prstGeom>
          <a:noFill/>
        </p:spPr>
        <p:txBody>
          <a:bodyPr wrap="square">
            <a:spAutoFit/>
          </a:bodyPr>
          <a:lstStyle/>
          <a:p>
            <a:pPr algn="r">
              <a:defRPr/>
            </a:pPr>
            <a:r>
              <a:rPr lang="en-US" sz="1600" i="1">
                <a:solidFill>
                  <a:srgbClr val="00B050"/>
                </a:solidFill>
              </a:rPr>
              <a:t>2: </a:t>
            </a:r>
            <a:r>
              <a:rPr lang="en-US" sz="1600">
                <a:solidFill>
                  <a:srgbClr val="00B050"/>
                </a:solidFill>
              </a:rPr>
              <a:t>Is it material?</a:t>
            </a:r>
          </a:p>
        </p:txBody>
      </p:sp>
      <p:sp>
        <p:nvSpPr>
          <p:cNvPr id="9" name="TextBox 8"/>
          <p:cNvSpPr txBox="1"/>
          <p:nvPr/>
        </p:nvSpPr>
        <p:spPr>
          <a:xfrm>
            <a:off x="950119" y="3104407"/>
            <a:ext cx="6163258" cy="338554"/>
          </a:xfrm>
          <a:prstGeom prst="rect">
            <a:avLst/>
          </a:prstGeom>
          <a:noFill/>
        </p:spPr>
        <p:txBody>
          <a:bodyPr wrap="square">
            <a:spAutoFit/>
          </a:bodyPr>
          <a:lstStyle/>
          <a:p>
            <a:pPr algn="r">
              <a:defRPr/>
            </a:pPr>
            <a:r>
              <a:rPr lang="en-US" sz="1600" i="1">
                <a:solidFill>
                  <a:schemeClr val="accent5">
                    <a:lumMod val="75000"/>
                  </a:schemeClr>
                </a:solidFill>
              </a:rPr>
              <a:t>3: </a:t>
            </a:r>
            <a:r>
              <a:rPr lang="en-US" sz="1600">
                <a:solidFill>
                  <a:schemeClr val="accent5">
                    <a:lumMod val="75000"/>
                  </a:schemeClr>
                </a:solidFill>
              </a:rPr>
              <a:t>Is the effect on the official the same as on the “public generally”?</a:t>
            </a:r>
            <a:endParaRPr lang="en-US" sz="1600"/>
          </a:p>
        </p:txBody>
      </p:sp>
      <p:sp>
        <p:nvSpPr>
          <p:cNvPr id="10" name="TextBox 9"/>
          <p:cNvSpPr txBox="1"/>
          <p:nvPr/>
        </p:nvSpPr>
        <p:spPr>
          <a:xfrm>
            <a:off x="790691" y="2439888"/>
            <a:ext cx="6989731" cy="584775"/>
          </a:xfrm>
          <a:prstGeom prst="rect">
            <a:avLst/>
          </a:prstGeom>
          <a:noFill/>
        </p:spPr>
        <p:txBody>
          <a:bodyPr wrap="square">
            <a:spAutoFit/>
          </a:bodyPr>
          <a:lstStyle/>
          <a:p>
            <a:pPr algn="r">
              <a:defRPr/>
            </a:pPr>
            <a:r>
              <a:rPr lang="en-US" sz="1600" i="1">
                <a:solidFill>
                  <a:srgbClr val="7030A0"/>
                </a:solidFill>
              </a:rPr>
              <a:t>4:  </a:t>
            </a:r>
            <a:r>
              <a:rPr lang="en-US" sz="1600">
                <a:solidFill>
                  <a:srgbClr val="7030A0"/>
                </a:solidFill>
              </a:rPr>
              <a:t>Is the official “making, participating in the making, or using their position to influence” the governmental decision from which the financial effects result</a:t>
            </a:r>
            <a:r>
              <a:rPr lang="en-US" sz="1600" smtClean="0">
                <a:solidFill>
                  <a:srgbClr val="7030A0"/>
                </a:solidFill>
              </a:rPr>
              <a:t>?</a:t>
            </a:r>
            <a:endParaRPr lang="en-US" sz="1600"/>
          </a:p>
        </p:txBody>
      </p:sp>
    </p:spTree>
    <p:extLst>
      <p:ext uri="{BB962C8B-B14F-4D97-AF65-F5344CB8AC3E}">
        <p14:creationId xmlns:p14="http://schemas.microsoft.com/office/powerpoint/2010/main" val="4148831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197666"/>
            <a:ext cx="8229600" cy="2743200"/>
          </a:xfrm>
        </p:spPr>
        <p:txBody>
          <a:bodyPr anchor="ctr">
            <a:normAutofit/>
          </a:bodyPr>
          <a:lstStyle/>
          <a:p>
            <a:pPr marL="457200" indent="-457200">
              <a:spcAft>
                <a:spcPts val="450"/>
              </a:spcAft>
              <a:buFont typeface="+mj-lt"/>
              <a:buAutoNum type="alphaUcPeriod" startAt="5"/>
            </a:pPr>
            <a:r>
              <a:rPr lang="en-US" altLang="en-US" b="1"/>
              <a:t>Competitive Bidding </a:t>
            </a:r>
            <a:br>
              <a:rPr lang="en-US" altLang="en-US" b="1" smtClean="0"/>
            </a:br>
            <a:r>
              <a:rPr lang="en-US" altLang="en-US" b="1" smtClean="0"/>
              <a:t>Requirements</a:t>
            </a:r>
            <a:endParaRPr lang="en-US" altLang="en-US" b="1"/>
          </a:p>
        </p:txBody>
      </p:sp>
      <p:sp>
        <p:nvSpPr>
          <p:cNvPr id="2" name="Title 1"/>
          <p:cNvSpPr>
            <a:spLocks noGrp="1"/>
          </p:cNvSpPr>
          <p:nvPr>
            <p:ph type="title"/>
          </p:nvPr>
        </p:nvSpPr>
        <p:spPr/>
        <p:txBody>
          <a:bodyPr>
            <a:normAutofit/>
          </a:bodyPr>
          <a:lstStyle/>
          <a:p>
            <a:r>
              <a:rPr lang="en-US" smtClean="0"/>
              <a:t>IV. Laws Relating to Fair Processes</a:t>
            </a:r>
            <a:endParaRPr lang="en-US"/>
          </a:p>
        </p:txBody>
      </p:sp>
      <p:graphicFrame>
        <p:nvGraphicFramePr>
          <p:cNvPr id="5" name="Diagram 4"/>
          <p:cNvGraphicFramePr/>
          <p:nvPr>
            <p:extLst>
              <p:ext uri="{D42A27DB-BD31-4B8C-83A1-F6EECF244321}">
                <p14:modId xmlns:p14="http://schemas.microsoft.com/office/powerpoint/2010/main" val="1982756959"/>
              </p:ext>
            </p:extLst>
          </p:nvPr>
        </p:nvGraphicFramePr>
        <p:xfrm>
          <a:off x="4224130" y="1092679"/>
          <a:ext cx="4409435" cy="3401537"/>
        </p:xfrm>
        <a:graphic>
          <a:graphicData uri="http://schemas.openxmlformats.org/drawingml/2006/diagram">
            <dgm:relIds xmlns:dgm="http://schemas.openxmlformats.org/drawingml/2006/diagram" r:dm="rId3" r:lo="rId4" r:qs="rId5" r:cs="rId6"/>
          </a:graphicData>
        </a:graphic>
      </p:graphicFrame>
      <p:sp>
        <p:nvSpPr>
          <p:cNvPr id="6" name="TextBox 5"/>
          <p:cNvSpPr txBox="1"/>
          <p:nvPr/>
        </p:nvSpPr>
        <p:spPr>
          <a:xfrm rot="17965574">
            <a:off x="3919820" y="2698544"/>
            <a:ext cx="1828800" cy="369332"/>
          </a:xfrm>
          <a:prstGeom prst="rect">
            <a:avLst/>
          </a:prstGeom>
          <a:noFill/>
        </p:spPr>
        <p:txBody>
          <a:bodyPr>
            <a:spAutoFit/>
          </a:bodyPr>
          <a:lstStyle/>
          <a:p>
            <a:pPr algn="ctr">
              <a:defRPr/>
            </a:pPr>
            <a:r>
              <a:rPr lang="en-US">
                <a:solidFill>
                  <a:schemeClr val="bg2"/>
                </a:solidFill>
              </a:rPr>
              <a:t>PURPOSES</a:t>
            </a:r>
          </a:p>
        </p:txBody>
      </p:sp>
    </p:spTree>
    <p:extLst>
      <p:ext uri="{BB962C8B-B14F-4D97-AF65-F5344CB8AC3E}">
        <p14:creationId xmlns:p14="http://schemas.microsoft.com/office/powerpoint/2010/main" val="1763463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ctr">
            <a:noAutofit/>
          </a:bodyPr>
          <a:lstStyle/>
          <a:p>
            <a:pPr algn="ctr"/>
            <a:r>
              <a:rPr lang="en-US" sz="12500" b="1">
                <a:solidFill>
                  <a:srgbClr val="FFFFFF"/>
                </a:solidFill>
              </a:rPr>
              <a:t>Quiz</a:t>
            </a:r>
          </a:p>
        </p:txBody>
      </p:sp>
    </p:spTree>
    <p:extLst>
      <p:ext uri="{BB962C8B-B14F-4D97-AF65-F5344CB8AC3E}">
        <p14:creationId xmlns:p14="http://schemas.microsoft.com/office/powerpoint/2010/main" val="1742733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smtClean="0"/>
              <a:t>Question 10:</a:t>
            </a:r>
            <a:endParaRPr lang="en-US"/>
          </a:p>
        </p:txBody>
      </p:sp>
      <p:sp>
        <p:nvSpPr>
          <p:cNvPr id="2" name="Content Placeholder 1"/>
          <p:cNvSpPr>
            <a:spLocks noGrp="1"/>
          </p:cNvSpPr>
          <p:nvPr>
            <p:ph idx="10"/>
          </p:nvPr>
        </p:nvSpPr>
        <p:spPr/>
        <p:txBody>
          <a:bodyPr/>
          <a:lstStyle/>
          <a:p>
            <a:pPr marL="457200" indent="-457200"/>
            <a:r>
              <a:rPr lang="en-US" sz="2400"/>
              <a:t>A Councilmember’s best friend is applying for a City grant program.</a:t>
            </a:r>
          </a:p>
          <a:p>
            <a:pPr marL="457200" indent="-457200"/>
            <a:r>
              <a:rPr lang="en-US" sz="2400"/>
              <a:t>There are limited funds and the City received dozens of applications.</a:t>
            </a:r>
          </a:p>
          <a:p>
            <a:pPr marL="457200" indent="-457200"/>
            <a:r>
              <a:rPr lang="en-US" sz="2400"/>
              <a:t>The Councilmember knows that their best friend will be very upset if they does not vote for the application and it could affect their relationship.</a:t>
            </a:r>
          </a:p>
          <a:p>
            <a:pPr marL="457200" indent="-457200"/>
            <a:endParaRPr lang="en-US" sz="2400"/>
          </a:p>
        </p:txBody>
      </p:sp>
      <p:pic>
        <p:nvPicPr>
          <p:cNvPr id="6" name="Picture 5" descr="Image result for lo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8591" y="899086"/>
            <a:ext cx="2166923" cy="14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p:nvPr/>
        </p:nvSpPr>
        <p:spPr bwMode="auto">
          <a:xfrm>
            <a:off x="6818591" y="2688535"/>
            <a:ext cx="2166923" cy="14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85725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marL="0" lvl="2" algn="ctr" eaLnBrk="1" hangingPunct="1">
              <a:spcBef>
                <a:spcPct val="20000"/>
              </a:spcBef>
              <a:spcAft>
                <a:spcPts val="450"/>
              </a:spcAft>
            </a:pPr>
            <a:r>
              <a:rPr lang="en-US" altLang="en-US" b="0" i="1">
                <a:solidFill>
                  <a:srgbClr val="FFFFFF"/>
                </a:solidFill>
                <a:latin typeface="Calibri" panose="020f0502020204030204" pitchFamily="34" charset="0"/>
              </a:rPr>
              <a:t>Can the Councilmember participate in the decision to award the grant?</a:t>
            </a:r>
          </a:p>
          <a:p>
            <a:pPr eaLnBrk="1" hangingPunct="1">
              <a:spcBef>
                <a:spcPct val="20000"/>
              </a:spcBef>
              <a:spcAft>
                <a:spcPts val="450"/>
              </a:spcAft>
              <a:buFont typeface="Arial"/>
              <a:buChar char="•"/>
            </a:pPr>
            <a:endParaRPr lang="en-US" altLang="en-US" sz="1200">
              <a:solidFill>
                <a:srgbClr val="FFFFFF"/>
              </a:solidFill>
              <a:latin typeface="Georgia" pitchFamily="18" charset="0"/>
            </a:endParaRPr>
          </a:p>
        </p:txBody>
      </p:sp>
      <p:sp>
        <p:nvSpPr>
          <p:cNvPr id="8" name="Rectangle 7"/>
          <p:cNvSpPr/>
          <p:nvPr/>
        </p:nvSpPr>
        <p:spPr>
          <a:xfrm>
            <a:off x="7921599" y="4367689"/>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2473446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78396"/>
            <a:ext cx="8229600" cy="3550347"/>
          </a:xfrm>
        </p:spPr>
        <p:txBody>
          <a:bodyPr/>
          <a:lstStyle/>
          <a:p>
            <a:pPr marL="0" indent="0">
              <a:buNone/>
            </a:pPr>
            <a:r>
              <a:rPr lang="en-US" sz="2400" b="1">
                <a:solidFill>
                  <a:schemeClr val="bg2"/>
                </a:solidFill>
              </a:rPr>
              <a:t>It depends. </a:t>
            </a:r>
          </a:p>
          <a:p>
            <a:pPr marL="0" indent="0">
              <a:buNone/>
            </a:pPr>
            <a:endParaRPr lang="en-US" sz="1800" smtClean="0"/>
          </a:p>
          <a:p>
            <a:pPr marL="0" indent="0">
              <a:buNone/>
            </a:pPr>
            <a:r>
              <a:rPr lang="en-US" sz="2200" smtClean="0"/>
              <a:t>If</a:t>
            </a:r>
            <a:r>
              <a:rPr lang="en-US" sz="2200"/>
              <a:t>, despite the personal relationship, the Councilmember can exercise their powers with disinterested skill, zeal, and diligence, and primarily for the benefit of the public, then the Councilmember may participate in the decision. If the Councilmember believes that the personal relationship would affect their ability to exercise their duties impartially, then the Councilmember may have a common law conflict of interest and recusal is appropriate. </a:t>
            </a:r>
          </a:p>
          <a:p>
            <a:endParaRPr lang="en-US"/>
          </a:p>
        </p:txBody>
      </p:sp>
      <p:sp>
        <p:nvSpPr>
          <p:cNvPr id="2" name="Title 1"/>
          <p:cNvSpPr>
            <a:spLocks noGrp="1"/>
          </p:cNvSpPr>
          <p:nvPr>
            <p:ph type="title"/>
          </p:nvPr>
        </p:nvSpPr>
        <p:spPr/>
        <p:txBody>
          <a:bodyPr/>
          <a:lstStyle/>
          <a:p>
            <a:r>
              <a:rPr lang="en-US" smtClean="0"/>
              <a:t>Answer to Question 10:</a:t>
            </a:r>
            <a:endParaRPr lang="en-US"/>
          </a:p>
        </p:txBody>
      </p:sp>
    </p:spTree>
    <p:extLst>
      <p:ext uri="{BB962C8B-B14F-4D97-AF65-F5344CB8AC3E}">
        <p14:creationId xmlns:p14="http://schemas.microsoft.com/office/powerpoint/2010/main" val="4114350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smtClean="0"/>
              <a:t>Question 11:</a:t>
            </a:r>
            <a:endParaRPr lang="en-US"/>
          </a:p>
        </p:txBody>
      </p:sp>
      <p:sp>
        <p:nvSpPr>
          <p:cNvPr id="2" name="Content Placeholder 1"/>
          <p:cNvSpPr>
            <a:spLocks noGrp="1"/>
          </p:cNvSpPr>
          <p:nvPr>
            <p:ph idx="10"/>
          </p:nvPr>
        </p:nvSpPr>
        <p:spPr/>
        <p:txBody>
          <a:bodyPr/>
          <a:lstStyle/>
          <a:p>
            <a:r>
              <a:rPr lang="en-US" sz="2400"/>
              <a:t>A council member of the East Apple City Council is elected to the Apple County Board of Supervisors.</a:t>
            </a:r>
          </a:p>
          <a:p>
            <a:endParaRPr lang="en-US"/>
          </a:p>
          <a:p>
            <a:endParaRPr lang="en-US"/>
          </a:p>
        </p:txBody>
      </p:sp>
      <p:sp>
        <p:nvSpPr>
          <p:cNvPr id="7" name="Content Placeholder 2"/>
          <p:cNvSpPr txBox="1"/>
          <p:nvPr/>
        </p:nvSpPr>
        <p:spPr bwMode="auto">
          <a:xfrm>
            <a:off x="6818591" y="3027760"/>
            <a:ext cx="2166923" cy="95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85725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marL="0" indent="0" algn="ctr" eaLnBrk="1" hangingPunct="1">
              <a:spcBef>
                <a:spcPct val="20000"/>
              </a:spcBef>
              <a:spcAft>
                <a:spcPts val="450"/>
              </a:spcAft>
            </a:pPr>
            <a:r>
              <a:rPr lang="en-US" altLang="en-US" b="0" i="1">
                <a:solidFill>
                  <a:srgbClr val="FFFFFF"/>
                </a:solidFill>
                <a:latin typeface="+mn-lt"/>
              </a:rPr>
              <a:t>May the individual serve in both roles?</a:t>
            </a:r>
          </a:p>
          <a:p>
            <a:pPr algn="ctr" eaLnBrk="1" hangingPunct="1">
              <a:spcBef>
                <a:spcPct val="20000"/>
              </a:spcBef>
              <a:spcAft>
                <a:spcPts val="450"/>
              </a:spcAft>
              <a:buFont typeface="Arial"/>
              <a:buChar char="•"/>
            </a:pPr>
            <a:endParaRPr lang="en-US" altLang="en-US" sz="1100">
              <a:solidFill>
                <a:srgbClr val="FFFFFF"/>
              </a:solidFill>
              <a:latin typeface="+mn-lt"/>
            </a:endParaRPr>
          </a:p>
        </p:txBody>
      </p:sp>
      <p:pic>
        <p:nvPicPr>
          <p:cNvPr id="8" name="Picture 7" descr="Apple, Education, School, Knowledge, Apples, Red, Boo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8591" y="899086"/>
            <a:ext cx="2166923" cy="14334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921599" y="4367689"/>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444940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3304"/>
            <a:ext cx="8229600" cy="3535439"/>
          </a:xfrm>
        </p:spPr>
        <p:txBody>
          <a:bodyPr/>
          <a:lstStyle/>
          <a:p>
            <a:pPr marL="0" indent="0">
              <a:buNone/>
            </a:pPr>
            <a:r>
              <a:rPr lang="en-US" sz="2400" b="1">
                <a:solidFill>
                  <a:srgbClr val="F62600"/>
                </a:solidFill>
              </a:rPr>
              <a:t>No.</a:t>
            </a:r>
            <a:r>
              <a:rPr lang="en-US" sz="2400" b="1">
                <a:solidFill>
                  <a:srgbClr val="FF9700"/>
                </a:solidFill>
              </a:rPr>
              <a:t> </a:t>
            </a:r>
          </a:p>
          <a:p>
            <a:pPr marL="0" indent="0">
              <a:buNone/>
            </a:pPr>
            <a:endParaRPr lang="en-US" sz="1800" smtClean="0"/>
          </a:p>
          <a:p>
            <a:pPr marL="0" indent="0">
              <a:buNone/>
            </a:pPr>
            <a:r>
              <a:rPr lang="en-US" sz="2200" smtClean="0"/>
              <a:t>These </a:t>
            </a:r>
            <a:r>
              <a:rPr lang="en-US" sz="2200"/>
              <a:t>are incompatible offices. </a:t>
            </a:r>
          </a:p>
          <a:p>
            <a:pPr marL="457200" indent="-457200">
              <a:buFont typeface="Calibri" panose="020f0502020204030204" pitchFamily="34" charset="0"/>
              <a:buChar char="–"/>
            </a:pPr>
            <a:r>
              <a:rPr lang="en-US" sz="2200"/>
              <a:t>There is a possibility of a significant clash of duties between the </a:t>
            </a:r>
            <a:br>
              <a:rPr lang="en-US" sz="2200" smtClean="0"/>
            </a:br>
            <a:r>
              <a:rPr lang="en-US" sz="2200" smtClean="0"/>
              <a:t>two </a:t>
            </a:r>
            <a:r>
              <a:rPr lang="en-US" sz="2200"/>
              <a:t>offices. </a:t>
            </a:r>
          </a:p>
          <a:p>
            <a:pPr marL="457200" indent="-457200">
              <a:buFont typeface="Calibri" panose="020f0502020204030204" pitchFamily="34" charset="0"/>
              <a:buChar char="–"/>
            </a:pPr>
            <a:r>
              <a:rPr lang="en-US" sz="2200"/>
              <a:t>Upon being sworn into the Board of Supervisors, the council member will be deemed to have vacated the position on the </a:t>
            </a:r>
            <a:br>
              <a:rPr lang="en-US" sz="2200" smtClean="0"/>
            </a:br>
            <a:r>
              <a:rPr lang="en-US" sz="2200" smtClean="0"/>
              <a:t>City </a:t>
            </a:r>
            <a:r>
              <a:rPr lang="en-US" sz="2200"/>
              <a:t>Council. </a:t>
            </a:r>
          </a:p>
          <a:p>
            <a:endParaRPr lang="en-US" sz="4000"/>
          </a:p>
        </p:txBody>
      </p:sp>
      <p:sp>
        <p:nvSpPr>
          <p:cNvPr id="2" name="Title 1"/>
          <p:cNvSpPr>
            <a:spLocks noGrp="1"/>
          </p:cNvSpPr>
          <p:nvPr>
            <p:ph type="title"/>
          </p:nvPr>
        </p:nvSpPr>
        <p:spPr/>
        <p:txBody>
          <a:bodyPr/>
          <a:lstStyle/>
          <a:p>
            <a:r>
              <a:rPr lang="en-US" smtClean="0"/>
              <a:t>Answer to Question 11:</a:t>
            </a:r>
            <a:endParaRPr lang="en-US"/>
          </a:p>
        </p:txBody>
      </p:sp>
    </p:spTree>
    <p:extLst>
      <p:ext uri="{BB962C8B-B14F-4D97-AF65-F5344CB8AC3E}">
        <p14:creationId xmlns:p14="http://schemas.microsoft.com/office/powerpoint/2010/main" val="1466405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Questions</a:t>
            </a:r>
            <a:endParaRPr lang="en-US"/>
          </a:p>
        </p:txBody>
      </p:sp>
      <p:sp>
        <p:nvSpPr>
          <p:cNvPr id="6" name="Content Placeholder 5"/>
          <p:cNvSpPr>
            <a:spLocks noGrp="1"/>
          </p:cNvSpPr>
          <p:nvPr>
            <p:ph idx="11"/>
          </p:nvPr>
        </p:nvSpPr>
        <p:spPr/>
        <p:txBody>
          <a:bodyPr/>
          <a:lstStyle/>
          <a:p>
            <a:r>
              <a:rPr lang="en-US"/>
              <a:t>Contact the FPPC</a:t>
            </a:r>
            <a:endParaRPr lang="en-US"/>
          </a:p>
          <a:p>
            <a:r>
              <a:rPr lang="en-US" sz="1600"/>
              <a:t>Toll-free advice </a:t>
            </a:r>
            <a:r>
              <a:rPr lang="en-US" sz="1600" smtClean="0"/>
              <a:t>line:</a:t>
            </a:r>
            <a:br>
              <a:rPr lang="en-US" sz="1600" smtClean="0"/>
            </a:br>
            <a:r>
              <a:rPr lang="en-US" sz="1600" smtClean="0"/>
              <a:t>1 </a:t>
            </a:r>
            <a:r>
              <a:rPr lang="en-US" sz="1600"/>
              <a:t>(866) ASK-FPPC</a:t>
            </a:r>
            <a:endParaRPr lang="en-US" sz="1600"/>
          </a:p>
          <a:p>
            <a:r>
              <a:rPr lang="en-US" sz="1600"/>
              <a:t>Email advice: advice@fppc.ca.gov</a:t>
            </a:r>
          </a:p>
          <a:p>
            <a:endParaRPr lang="en-US"/>
          </a:p>
        </p:txBody>
      </p:sp>
      <p:sp>
        <p:nvSpPr>
          <p:cNvPr id="3" name="Content Placeholder 2"/>
          <p:cNvSpPr>
            <a:spLocks noGrp="1"/>
          </p:cNvSpPr>
          <p:nvPr>
            <p:ph idx="4294967295"/>
          </p:nvPr>
        </p:nvSpPr>
        <p:spPr/>
        <p:txBody>
          <a:bodyPr anchor="ctr"/>
          <a:lstStyle/>
          <a:p>
            <a:pPr marL="0" indent="0">
              <a:buNone/>
            </a:pPr>
            <a:endParaRPr lang="en-US"/>
          </a:p>
        </p:txBody>
      </p:sp>
      <p:pic>
        <p:nvPicPr>
          <p:cNvPr id="7" name="Content Placeholder 6"/>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bwMode="auto">
          <a:xfrm>
            <a:off x="3043238" y="1204767"/>
            <a:ext cx="5616575" cy="314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852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Presenter</a:t>
            </a:r>
            <a:endParaRPr lang="en-US"/>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4" t="1822" r="314" b="7004"/>
          <a:stretch>
            <a:fillRect/>
          </a:stretch>
        </p:blipFill>
        <p:spPr>
          <a:xfrm>
            <a:off x="1759639" y="1397461"/>
            <a:ext cx="1880827" cy="2286000"/>
          </a:xfrm>
          <a:ln w="6350"/>
        </p:spPr>
      </p:pic>
      <p:sp>
        <p:nvSpPr>
          <p:cNvPr id="8" name="Text Placeholder 7"/>
          <p:cNvSpPr>
            <a:spLocks noGrp="1"/>
          </p:cNvSpPr>
          <p:nvPr>
            <p:ph type="body" sz="quarter" idx="15"/>
          </p:nvPr>
        </p:nvSpPr>
        <p:spPr>
          <a:xfrm>
            <a:off x="3954115" y="1507806"/>
            <a:ext cx="3087759" cy="2065309"/>
          </a:xfrm>
        </p:spPr>
        <p:txBody>
          <a:bodyPr/>
          <a:lstStyle/>
          <a:p>
            <a:pPr algn="l">
              <a:spcBef>
                <a:spcPct val="0"/>
              </a:spcBef>
            </a:pPr>
            <a:r>
              <a:rPr lang="en-US" sz="1600"/>
              <a:t>Richard D. Pio Roda</a:t>
            </a:r>
            <a:endParaRPr lang="en-US" sz="1600"/>
          </a:p>
          <a:p>
            <a:pPr algn="l">
              <a:spcBef>
                <a:spcPct val="0"/>
              </a:spcBef>
            </a:pPr>
            <a:r>
              <a:rPr lang="en-US" sz="1600"/>
              <a:t>Principal</a:t>
            </a:r>
          </a:p>
          <a:p>
            <a:pPr algn="l">
              <a:spcBef>
                <a:spcPct val="0"/>
              </a:spcBef>
            </a:pPr>
            <a:r>
              <a:rPr lang="en-US" sz="1600"/>
              <a:t>rpioroda@meyersnave.com</a:t>
            </a:r>
          </a:p>
          <a:p>
            <a:pPr algn="l">
              <a:spcBef>
                <a:spcPct val="0"/>
              </a:spcBef>
            </a:pPr>
            <a:endParaRPr lang="en-US" sz="1600" smtClean="0"/>
          </a:p>
          <a:p>
            <a:pPr algn="l">
              <a:spcBef>
                <a:spcPct val="0"/>
              </a:spcBef>
            </a:pPr>
            <a:r>
              <a:rPr lang="en-US" sz="1600" smtClean="0"/>
              <a:t>1999 </a:t>
            </a:r>
            <a:r>
              <a:rPr lang="en-US" sz="1600"/>
              <a:t>Harrison </a:t>
            </a:r>
            <a:r>
              <a:rPr lang="en-US" sz="1600" smtClean="0"/>
              <a:t>Street, 9th </a:t>
            </a:r>
            <a:r>
              <a:rPr lang="en-US" sz="1600"/>
              <a:t>Floor</a:t>
            </a:r>
          </a:p>
          <a:p>
            <a:pPr algn="l">
              <a:spcBef>
                <a:spcPct val="0"/>
              </a:spcBef>
            </a:pPr>
            <a:r>
              <a:rPr lang="en-US" sz="1600"/>
              <a:t>Oakland, CA 94612</a:t>
            </a:r>
          </a:p>
          <a:p>
            <a:pPr algn="l">
              <a:spcBef>
                <a:spcPct val="0"/>
              </a:spcBef>
            </a:pPr>
            <a:r>
              <a:rPr lang="en-US" sz="1600"/>
              <a:t>Phone: 510.808.2000</a:t>
            </a:r>
          </a:p>
          <a:p>
            <a:pPr algn="l">
              <a:spcBef>
                <a:spcPct val="0"/>
              </a:spcBef>
            </a:pPr>
            <a:r>
              <a:rPr lang="en-US" sz="1600"/>
              <a:t>www.meyersnave.com</a:t>
            </a:r>
          </a:p>
          <a:p>
            <a:pPr>
              <a:lnSpc>
                <a:spcPct val="90000"/>
              </a:lnSpc>
              <a:spcBef>
                <a:spcPts val="600"/>
              </a:spcBef>
            </a:pPr>
            <a:endParaRPr lang="en-US" sz="1600"/>
          </a:p>
        </p:txBody>
      </p:sp>
    </p:spTree>
    <p:extLst>
      <p:ext uri="{BB962C8B-B14F-4D97-AF65-F5344CB8AC3E}">
        <p14:creationId xmlns:p14="http://schemas.microsoft.com/office/powerpoint/2010/main" val="3925366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11" name="Diagram 10"/>
          <p:cNvGraphicFramePr/>
          <p:nvPr>
            <p:extLst>
              <p:ext uri="{D42A27DB-BD31-4B8C-83A1-F6EECF244321}">
                <p14:modId xmlns:p14="http://schemas.microsoft.com/office/powerpoint/2010/main" val="4159463360"/>
              </p:ext>
            </p:extLst>
          </p:nvPr>
        </p:nvGraphicFramePr>
        <p:xfrm>
          <a:off x="457200" y="1092679"/>
          <a:ext cx="8229600" cy="3416061"/>
        </p:xfrm>
        <a:graphic>
          <a:graphicData uri="http://schemas.openxmlformats.org/drawingml/2006/diagram">
            <dgm:relIds xmlns:dgm="http://schemas.openxmlformats.org/drawingml/2006/diagram" r:dm="rId3" r:lo="rId4" r:qs="rId5" r:cs="rId6"/>
          </a:graphicData>
        </a:graphic>
      </p:graphicFrame>
      <p:sp>
        <p:nvSpPr>
          <p:cNvPr id="3" name="Content Placeholder 2"/>
          <p:cNvSpPr>
            <a:spLocks noGrp="1"/>
          </p:cNvSpPr>
          <p:nvPr>
            <p:ph idx="1"/>
          </p:nvPr>
        </p:nvSpPr>
        <p:spPr/>
        <p:txBody>
          <a:bodyPr>
            <a:normAutofit/>
          </a:bodyPr>
          <a:lstStyle/>
          <a:p>
            <a:pPr marL="0" indent="0">
              <a:buNone/>
              <a:tabLst>
                <a:tab pos="347663"/>
              </a:tabLst>
            </a:pPr>
            <a:r>
              <a:rPr lang="en-US" sz="2400" b="1"/>
              <a:t>A. 	Conflict of Interest under the PRA</a:t>
            </a:r>
          </a:p>
          <a:p>
            <a:pPr marL="0" indent="0">
              <a:buNone/>
            </a:pPr>
            <a:endParaRPr lang="en-US" sz="1800" b="1"/>
          </a:p>
          <a:p>
            <a:pPr marL="0" indent="0">
              <a:buNone/>
            </a:pPr>
            <a:endParaRPr lang="en-US">
              <a:solidFill>
                <a:srgbClr val="C00000"/>
              </a:solidFill>
            </a:endParaRPr>
          </a:p>
          <a:p>
            <a:endParaRPr lang="en-US"/>
          </a:p>
          <a:p>
            <a:pPr>
              <a:buFont typeface="+mj-lt"/>
              <a:buAutoNum type="alphaUcPeriod"/>
            </a:pPr>
            <a:endParaRPr lang="en-US"/>
          </a:p>
          <a:p>
            <a:pPr>
              <a:buFont typeface="+mj-lt"/>
              <a:buAutoNum type="alphaUcPeriod"/>
            </a:pPr>
            <a:endParaRPr lang="en-US"/>
          </a:p>
          <a:p>
            <a:endParaRPr lang="en-US"/>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spTree>
    <p:extLst>
      <p:ext uri="{BB962C8B-B14F-4D97-AF65-F5344CB8AC3E}">
        <p14:creationId xmlns:p14="http://schemas.microsoft.com/office/powerpoint/2010/main" val="2049963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0" indent="0">
              <a:buNone/>
              <a:tabLst>
                <a:tab pos="347663"/>
              </a:tabLst>
            </a:pPr>
            <a:r>
              <a:rPr lang="en-US" sz="2400" b="1"/>
              <a:t>A. 	Conflict of Interest under the PRA</a:t>
            </a:r>
            <a:endParaRPr lang="en-US" sz="2400"/>
          </a:p>
          <a:p>
            <a:pPr>
              <a:buFont typeface="+mj-lt"/>
              <a:buAutoNum type="alphaUcPeriod"/>
            </a:pPr>
            <a:endParaRPr lang="en-US"/>
          </a:p>
          <a:p>
            <a:pPr>
              <a:buFont typeface="+mj-lt"/>
              <a:buAutoNum type="alphaUcPeriod"/>
            </a:pPr>
            <a:endParaRPr lang="en-US"/>
          </a:p>
          <a:p>
            <a:endParaRPr lang="en-US"/>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pic>
        <p:nvPicPr>
          <p:cNvPr id="5" name="Picture 4" descr="Image result for step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912" y="1649015"/>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p:nvPr/>
        </p:nvSpPr>
        <p:spPr>
          <a:xfrm>
            <a:off x="2907506" y="2700180"/>
            <a:ext cx="5900738" cy="18085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altLang="en-US" sz="2200"/>
              <a:t>Materiality is a measure of “how important” it is.</a:t>
            </a:r>
          </a:p>
          <a:p>
            <a:r>
              <a:rPr lang="en-US" altLang="en-US" sz="2200"/>
              <a:t>Rules vary by type of interest.</a:t>
            </a:r>
          </a:p>
          <a:p>
            <a:r>
              <a:rPr lang="en-US" sz="2200"/>
              <a:t>In general, materiality is presumed when the public official's financial interest is a party to, or the subject of, the governmental decision.</a:t>
            </a:r>
            <a:endParaRPr lang="en-US" altLang="en-US" sz="2200"/>
          </a:p>
        </p:txBody>
      </p:sp>
      <p:sp>
        <p:nvSpPr>
          <p:cNvPr id="7" name="TextBox 6"/>
          <p:cNvSpPr txBox="1"/>
          <p:nvPr/>
        </p:nvSpPr>
        <p:spPr>
          <a:xfrm>
            <a:off x="1664494" y="1735955"/>
            <a:ext cx="5314950" cy="897682"/>
          </a:xfrm>
          <a:prstGeom prst="rect">
            <a:avLst/>
          </a:prstGeom>
          <a:noFill/>
        </p:spPr>
        <p:txBody>
          <a:bodyPr>
            <a:spAutoFit/>
          </a:bodyPr>
          <a:lstStyle/>
          <a:p>
            <a:pPr>
              <a:spcBef>
                <a:spcPts val="450"/>
              </a:spcBef>
              <a:spcAft>
                <a:spcPts val="450"/>
              </a:spcAft>
              <a:defRPr/>
            </a:pPr>
            <a:r>
              <a:rPr lang="en-US" sz="2200" i="1"/>
              <a:t>Q: </a:t>
            </a:r>
            <a:r>
              <a:rPr lang="en-US" sz="2200"/>
              <a:t>Is it material?</a:t>
            </a:r>
          </a:p>
          <a:p>
            <a:pPr>
              <a:spcBef>
                <a:spcPts val="450"/>
              </a:spcBef>
              <a:spcAft>
                <a:spcPts val="450"/>
              </a:spcAft>
              <a:defRPr/>
            </a:pPr>
            <a:r>
              <a:rPr lang="en-US" sz="2200" i="1"/>
              <a:t>A: </a:t>
            </a:r>
            <a:r>
              <a:rPr lang="en-US" sz="2200"/>
              <a:t>Determine correct “materiality standard”</a:t>
            </a:r>
          </a:p>
        </p:txBody>
      </p:sp>
      <p:sp>
        <p:nvSpPr>
          <p:cNvPr id="8" name="Bent Arrow 7"/>
          <p:cNvSpPr/>
          <p:nvPr/>
        </p:nvSpPr>
        <p:spPr>
          <a:xfrm flipV="1">
            <a:off x="1764506" y="2920603"/>
            <a:ext cx="1143000" cy="914400"/>
          </a:xfrm>
          <a:prstGeom prst="bentArrow">
            <a:avLst/>
          </a:prstGeom>
          <a:solidFill>
            <a:srgbClr val="FF9700"/>
          </a:solidFill>
          <a:ln w="12700">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Tree>
    <p:extLst>
      <p:ext uri="{BB962C8B-B14F-4D97-AF65-F5344CB8AC3E}">
        <p14:creationId xmlns:p14="http://schemas.microsoft.com/office/powerpoint/2010/main" val="3850811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1371600" indent="-457200">
              <a:buNone/>
            </a:pPr>
            <a:r>
              <a:rPr lang="en-US" sz="2400" b="1"/>
              <a:t>A. 	Conflict of Interest under the PRA</a:t>
            </a:r>
            <a:endParaRPr lang="en-US" sz="2400"/>
          </a:p>
          <a:p>
            <a:pPr>
              <a:buFont typeface="+mj-lt"/>
              <a:buAutoNum type="alphaUcPeriod"/>
            </a:pPr>
            <a:endParaRPr lang="en-US"/>
          </a:p>
          <a:p>
            <a:pPr>
              <a:buFont typeface="+mj-lt"/>
              <a:buAutoNum type="alphaUcPeriod"/>
            </a:pPr>
            <a:endParaRPr lang="en-US"/>
          </a:p>
          <a:p>
            <a:endParaRPr lang="en-US"/>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sp>
        <p:nvSpPr>
          <p:cNvPr id="7" name="TextBox 6"/>
          <p:cNvSpPr txBox="1"/>
          <p:nvPr/>
        </p:nvSpPr>
        <p:spPr>
          <a:xfrm>
            <a:off x="457200" y="1597700"/>
            <a:ext cx="8343899" cy="430887"/>
          </a:xfrm>
          <a:prstGeom prst="rect">
            <a:avLst/>
          </a:prstGeom>
          <a:noFill/>
        </p:spPr>
        <p:txBody>
          <a:bodyPr wrap="square">
            <a:spAutoFit/>
          </a:bodyPr>
          <a:lstStyle/>
          <a:p>
            <a:pPr marL="914400">
              <a:spcBef>
                <a:spcPts val="450"/>
              </a:spcBef>
              <a:spcAft>
                <a:spcPts val="450"/>
              </a:spcAft>
              <a:defRPr/>
            </a:pPr>
            <a:r>
              <a:rPr lang="en-US" sz="2200"/>
              <a:t>Is the effect on the official the same as on the “public generally”?</a:t>
            </a:r>
          </a:p>
        </p:txBody>
      </p:sp>
      <p:pic>
        <p:nvPicPr>
          <p:cNvPr id="9" name="Picture 2" descr="Image result for step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999887"/>
            <a:ext cx="685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p:cNvSpPr txBox="1"/>
          <p:nvPr/>
        </p:nvSpPr>
        <p:spPr bwMode="auto">
          <a:xfrm>
            <a:off x="457201" y="2222424"/>
            <a:ext cx="8229600" cy="228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1143000" indent="-22860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marL="257175" lvl="1" indent="-257175">
              <a:spcBef>
                <a:spcPct val="20000"/>
              </a:spcBef>
              <a:buFont typeface="Arial" pitchFamily="34" charset="0"/>
              <a:buChar char="•"/>
            </a:pPr>
            <a:r>
              <a:rPr lang="en-US" altLang="en-US">
                <a:latin typeface="+mn-lt"/>
              </a:rPr>
              <a:t>Effect on official is indistinguishable from its effect on the public generally if:</a:t>
            </a:r>
            <a:endParaRPr lang="en-US">
              <a:latin typeface="+mn-lt"/>
            </a:endParaRPr>
          </a:p>
          <a:p>
            <a:pPr marL="514350" lvl="1" indent="-257175">
              <a:spcBef>
                <a:spcPct val="20000"/>
              </a:spcBef>
              <a:buFont typeface="Arial"/>
              <a:buChar char="–"/>
            </a:pPr>
            <a:r>
              <a:rPr lang="en-US" altLang="en-US" b="0">
                <a:latin typeface="+mn-lt"/>
              </a:rPr>
              <a:t>Significant segment of public is affected (i.e., 25% of all businesses, real property or individuals); and</a:t>
            </a:r>
          </a:p>
          <a:p>
            <a:pPr marL="514350" lvl="1" indent="-257175">
              <a:spcBef>
                <a:spcPct val="20000"/>
              </a:spcBef>
              <a:buFont typeface="Arial"/>
              <a:buChar char="–"/>
            </a:pPr>
            <a:r>
              <a:rPr lang="en-US" altLang="en-US" b="0">
                <a:latin typeface="+mn-lt"/>
              </a:rPr>
              <a:t>Effect on their interest is not unique compared to the effect on a significant segment (e.g., Decision would have a disproportionate effect on development potential of official’s real property or on an official’s business due to its proximity to project that is subject of the decision). </a:t>
            </a:r>
            <a:endParaRPr lang="en-US" altLang="en-US">
              <a:latin typeface="+mn-lt"/>
            </a:endParaRPr>
          </a:p>
          <a:p>
            <a:pPr lvl="1">
              <a:spcBef>
                <a:spcPct val="20000"/>
              </a:spcBef>
              <a:buFont typeface="Arial"/>
              <a:buChar char="–"/>
            </a:pPr>
            <a:endParaRPr lang="en-US" altLang="en-US" sz="1350" b="0">
              <a:latin typeface="Calibri" panose="020f0502020204030204" pitchFamily="34" charset="0"/>
            </a:endParaRPr>
          </a:p>
        </p:txBody>
      </p:sp>
    </p:spTree>
    <p:extLst>
      <p:ext uri="{BB962C8B-B14F-4D97-AF65-F5344CB8AC3E}">
        <p14:creationId xmlns:p14="http://schemas.microsoft.com/office/powerpoint/2010/main" val="3187994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Content Placeholder 5"/>
          <p:cNvSpPr>
            <a:spLocks noGrp="1"/>
          </p:cNvSpPr>
          <p:nvPr>
            <p:ph idx="1"/>
          </p:nvPr>
        </p:nvSpPr>
        <p:spPr>
          <a:xfrm>
            <a:off x="457200" y="1092679"/>
            <a:ext cx="4107656" cy="3416061"/>
          </a:xfrm>
        </p:spPr>
        <p:txBody>
          <a:bodyPr>
            <a:noAutofit/>
          </a:bodyPr>
          <a:lstStyle/>
          <a:p>
            <a:pPr marL="0" indent="0">
              <a:buNone/>
            </a:pPr>
            <a:r>
              <a:rPr lang="en-US" sz="2400" b="1" i="1">
                <a:solidFill>
                  <a:schemeClr val="bg2"/>
                </a:solidFill>
              </a:rPr>
              <a:t>Examples of Materiality </a:t>
            </a:r>
          </a:p>
          <a:p>
            <a:r>
              <a:rPr lang="en-US" sz="2000" b="1"/>
              <a:t>Business Investments/Positions</a:t>
            </a:r>
          </a:p>
          <a:p>
            <a:pPr marL="685800" lvl="1" indent="-342900">
              <a:buFont typeface="Calibri" panose="020f0502020204030204" pitchFamily="34" charset="0"/>
              <a:buChar char="–"/>
            </a:pPr>
            <a:r>
              <a:rPr lang="en-US" sz="1800"/>
              <a:t>Increases assets of business </a:t>
            </a:r>
            <a:br>
              <a:rPr lang="en-US" sz="1800" smtClean="0"/>
            </a:br>
            <a:r>
              <a:rPr lang="en-US" sz="1800" smtClean="0"/>
              <a:t>or </a:t>
            </a:r>
            <a:r>
              <a:rPr lang="en-US" sz="1800"/>
              <a:t>liability </a:t>
            </a:r>
          </a:p>
          <a:p>
            <a:pPr marL="253604" indent="-253604"/>
            <a:r>
              <a:rPr lang="en-US" sz="2000" b="1"/>
              <a:t>Gifts, Income, Personal Finances</a:t>
            </a:r>
          </a:p>
          <a:p>
            <a:pPr marL="685800" lvl="1" indent="-342900">
              <a:buFont typeface="Calibri" panose="020f0502020204030204" pitchFamily="34" charset="0"/>
              <a:buChar char="–"/>
            </a:pPr>
            <a:r>
              <a:rPr lang="en-US" sz="1800"/>
              <a:t>Indirect impact on sources </a:t>
            </a:r>
            <a:br>
              <a:rPr lang="en-US" sz="1800" smtClean="0"/>
            </a:br>
            <a:r>
              <a:rPr lang="en-US" sz="1800" smtClean="0"/>
              <a:t>of </a:t>
            </a:r>
            <a:r>
              <a:rPr lang="en-US" sz="1800"/>
              <a:t>income</a:t>
            </a:r>
          </a:p>
          <a:p>
            <a:pPr marL="685800" lvl="1" indent="-342900">
              <a:buFont typeface="Calibri" panose="020f0502020204030204" pitchFamily="34" charset="0"/>
              <a:buChar char="–"/>
            </a:pPr>
            <a:r>
              <a:rPr lang="en-US" sz="1800"/>
              <a:t>Financial benefit on </a:t>
            </a:r>
            <a:br>
              <a:rPr lang="en-US" sz="1800" smtClean="0"/>
            </a:br>
            <a:r>
              <a:rPr lang="en-US" sz="1800" smtClean="0"/>
              <a:t>family </a:t>
            </a:r>
            <a:r>
              <a:rPr lang="en-US" sz="1800"/>
              <a:t>member </a:t>
            </a:r>
          </a:p>
          <a:p>
            <a:endParaRPr lang="en-US" sz="2400"/>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sp>
        <p:nvSpPr>
          <p:cNvPr id="8" name="Content Placeholder 7"/>
          <p:cNvSpPr>
            <a:spLocks noGrp="1"/>
          </p:cNvSpPr>
          <p:nvPr>
            <p:ph sz="half" idx="4294967295"/>
          </p:nvPr>
        </p:nvSpPr>
        <p:spPr>
          <a:xfrm>
            <a:off x="4564856" y="1092679"/>
            <a:ext cx="4143375" cy="3572189"/>
          </a:xfrm>
        </p:spPr>
        <p:txBody>
          <a:bodyPr/>
          <a:lstStyle/>
          <a:p>
            <a:pPr marL="258366" indent="-258366"/>
            <a:endParaRPr lang="en-US" sz="2400" b="1"/>
          </a:p>
          <a:p>
            <a:r>
              <a:rPr lang="en-US" sz="2000" b="1"/>
              <a:t>Real Property Interests </a:t>
            </a:r>
          </a:p>
          <a:p>
            <a:pPr marL="685800" lvl="1" indent="-342900">
              <a:buFont typeface="Calibri" panose="020f0502020204030204" pitchFamily="34" charset="0"/>
              <a:buChar char="–"/>
            </a:pPr>
            <a:r>
              <a:rPr lang="en-US" sz="1800"/>
              <a:t>Owned Property close </a:t>
            </a:r>
            <a:r>
              <a:rPr lang="en-US" sz="1800" smtClean="0"/>
              <a:t>to proposed </a:t>
            </a:r>
            <a:r>
              <a:rPr lang="en-US" sz="1800"/>
              <a:t>development </a:t>
            </a:r>
          </a:p>
          <a:p>
            <a:pPr marL="685800" lvl="1" indent="-342900">
              <a:buFont typeface="Calibri" panose="020f0502020204030204" pitchFamily="34" charset="0"/>
              <a:buChar char="–"/>
            </a:pPr>
            <a:r>
              <a:rPr lang="en-US" sz="1800" u="sng"/>
              <a:t>500 Foot Rule</a:t>
            </a:r>
            <a:r>
              <a:rPr lang="en-US" sz="1800"/>
              <a:t>:  An official whose property is located within 500 feet of other property that is the subject of a governmental decision is presumed to have a disqualifying “material” financial interest</a:t>
            </a:r>
          </a:p>
          <a:p>
            <a:endParaRPr lang="en-US" sz="2200"/>
          </a:p>
        </p:txBody>
      </p:sp>
    </p:spTree>
    <p:extLst>
      <p:ext uri="{BB962C8B-B14F-4D97-AF65-F5344CB8AC3E}">
        <p14:creationId xmlns:p14="http://schemas.microsoft.com/office/powerpoint/2010/main" val="2633665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lstStyle/>
          <a:p>
            <a:pPr marL="1603375" indent="-457200">
              <a:buAutoNum type="alphaUcPeriod"/>
            </a:pPr>
            <a:r>
              <a:rPr lang="en-US" sz="2400" b="1" smtClean="0"/>
              <a:t>Conflict </a:t>
            </a:r>
            <a:r>
              <a:rPr lang="en-US" sz="2400" b="1"/>
              <a:t>of Interest under the </a:t>
            </a:r>
            <a:r>
              <a:rPr lang="en-US" sz="2400" b="1" smtClean="0"/>
              <a:t>PRA</a:t>
            </a:r>
          </a:p>
          <a:p>
            <a:pPr marL="1146175" indent="0">
              <a:buNone/>
            </a:pPr>
            <a:r>
              <a:rPr lang="en-US" sz="2200" smtClean="0"/>
              <a:t>Is </a:t>
            </a:r>
            <a:r>
              <a:rPr lang="en-US" sz="2200"/>
              <a:t>the official “making, participating in the making, or using </a:t>
            </a:r>
            <a:r>
              <a:rPr lang="en-US" sz="2200" smtClean="0"/>
              <a:t>their position </a:t>
            </a:r>
            <a:r>
              <a:rPr lang="en-US" sz="2200"/>
              <a:t>to influence” the governmental decision from which </a:t>
            </a:r>
            <a:r>
              <a:rPr lang="en-US" sz="2200" smtClean="0"/>
              <a:t>the financial </a:t>
            </a:r>
            <a:r>
              <a:rPr lang="en-US" sz="2200"/>
              <a:t>effects result?</a:t>
            </a:r>
          </a:p>
          <a:p>
            <a:pPr marL="0" indent="0">
              <a:buNone/>
            </a:pPr>
            <a:endParaRPr lang="en-US" sz="1800" b="1"/>
          </a:p>
          <a:p>
            <a:endParaRPr lang="en-US" smtClean="0"/>
          </a:p>
          <a:p>
            <a:endParaRPr lang="en-US" smtClean="0"/>
          </a:p>
          <a:p>
            <a:endParaRPr lang="en-US"/>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pic>
        <p:nvPicPr>
          <p:cNvPr id="11" name="Picture 2" descr="Image result for step #4"/>
          <p:cNvPicPr>
            <a:picLocks noChangeAspect="1" noChangeArrowheads="1"/>
          </p:cNvPicPr>
          <p:nvPr/>
        </p:nvPicPr>
        <p:blipFill>
          <a:blip r:embed="rId2">
            <a:extLst>
              <a:ext uri="{28A0092B-C50C-407E-A947-70E740481C1C}">
                <a14:useLocalDpi xmlns:a14="http://schemas.microsoft.com/office/drawing/2010/main" val="0"/>
              </a:ext>
            </a:extLst>
          </a:blip>
          <a:srcRect l="17999" t="10201" r="19200" b="9801"/>
          <a:stretch>
            <a:fillRect/>
          </a:stretch>
        </p:blipFill>
        <p:spPr bwMode="auto">
          <a:xfrm>
            <a:off x="457200" y="1092679"/>
            <a:ext cx="987029"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378424" y="2688609"/>
            <a:ext cx="6407624" cy="1820129"/>
            <a:chOff x="3367882" y="3868568"/>
            <a:chExt cx="7138193" cy="2153486"/>
          </a:xfrm>
        </p:grpSpPr>
        <p:sp>
          <p:nvSpPr>
            <p:cNvPr id="12" name="Rounded Rectangle 11"/>
            <p:cNvSpPr/>
            <p:nvPr/>
          </p:nvSpPr>
          <p:spPr>
            <a:xfrm>
              <a:off x="3367882" y="3868568"/>
              <a:ext cx="4261644" cy="2153486"/>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3" name="Rounded Rectangle 12"/>
            <p:cNvSpPr/>
            <p:nvPr/>
          </p:nvSpPr>
          <p:spPr>
            <a:xfrm>
              <a:off x="7991474" y="3868569"/>
              <a:ext cx="2514601" cy="2153484"/>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TextBox 13"/>
            <p:cNvSpPr txBox="1"/>
            <p:nvPr/>
          </p:nvSpPr>
          <p:spPr>
            <a:xfrm>
              <a:off x="3539729" y="3964917"/>
              <a:ext cx="3917950" cy="1960787"/>
            </a:xfrm>
            <a:prstGeom prst="rect">
              <a:avLst/>
            </a:prstGeom>
            <a:noFill/>
          </p:spPr>
          <p:txBody>
            <a:bodyPr wrap="square">
              <a:spAutoFit/>
            </a:bodyPr>
            <a:lstStyle/>
            <a:p>
              <a:pPr>
                <a:spcAft>
                  <a:spcPts val="450"/>
                </a:spcAft>
                <a:defRPr/>
              </a:pPr>
              <a:r>
                <a:rPr lang="en-US">
                  <a:solidFill>
                    <a:schemeClr val="bg1"/>
                  </a:solidFill>
                </a:rPr>
                <a:t>Determine if the official is:</a:t>
              </a:r>
            </a:p>
            <a:p>
              <a:pPr marL="257175" lvl="1" indent="-257175">
                <a:spcAft>
                  <a:spcPts val="450"/>
                </a:spcAft>
                <a:buFont typeface="Arial" pitchFamily="34" charset="0"/>
                <a:buChar char="•"/>
                <a:defRPr/>
              </a:pPr>
              <a:r>
                <a:rPr lang="en-US">
                  <a:solidFill>
                    <a:schemeClr val="bg1"/>
                  </a:solidFill>
                </a:rPr>
                <a:t>Making a decision</a:t>
              </a:r>
            </a:p>
            <a:p>
              <a:pPr marL="257175" lvl="1" indent="-257175">
                <a:spcAft>
                  <a:spcPts val="450"/>
                </a:spcAft>
                <a:buFont typeface="Arial" pitchFamily="34" charset="0"/>
                <a:buChar char="•"/>
                <a:defRPr/>
              </a:pPr>
              <a:r>
                <a:rPr lang="en-US">
                  <a:solidFill>
                    <a:schemeClr val="bg1"/>
                  </a:solidFill>
                </a:rPr>
                <a:t>Participating in a decision</a:t>
              </a:r>
            </a:p>
            <a:p>
              <a:pPr marL="257175" lvl="1" indent="-257175">
                <a:spcAft>
                  <a:spcPts val="450"/>
                </a:spcAft>
                <a:buFont typeface="Arial" pitchFamily="34" charset="0"/>
                <a:buChar char="•"/>
                <a:defRPr/>
              </a:pPr>
              <a:r>
                <a:rPr lang="en-US">
                  <a:solidFill>
                    <a:schemeClr val="bg1"/>
                  </a:solidFill>
                </a:rPr>
                <a:t>Using official position to attempt</a:t>
              </a:r>
              <a:br>
                <a:rPr lang="en-US">
                  <a:solidFill>
                    <a:schemeClr val="bg1"/>
                  </a:solidFill>
                </a:rPr>
              </a:br>
              <a:r>
                <a:rPr lang="en-US">
                  <a:solidFill>
                    <a:schemeClr val="bg1"/>
                  </a:solidFill>
                </a:rPr>
                <a:t>to influence a decision</a:t>
              </a:r>
              <a:endParaRPr lang="en-US" sz="1600">
                <a:solidFill>
                  <a:schemeClr val="bg1"/>
                </a:solidFill>
              </a:endParaRPr>
            </a:p>
          </p:txBody>
        </p:sp>
        <p:sp>
          <p:nvSpPr>
            <p:cNvPr id="15" name="TextBox 14"/>
            <p:cNvSpPr txBox="1"/>
            <p:nvPr/>
          </p:nvSpPr>
          <p:spPr>
            <a:xfrm>
              <a:off x="7991474" y="4403157"/>
              <a:ext cx="2514601" cy="1084306"/>
            </a:xfrm>
            <a:prstGeom prst="rect">
              <a:avLst/>
            </a:prstGeom>
            <a:noFill/>
          </p:spPr>
          <p:txBody>
            <a:bodyPr>
              <a:spAutoFit/>
            </a:bodyPr>
            <a:lstStyle/>
            <a:p>
              <a:pPr algn="ctr">
                <a:spcAft>
                  <a:spcPts val="450"/>
                </a:spcAft>
                <a:defRPr/>
              </a:pPr>
              <a:r>
                <a:rPr lang="en-US">
                  <a:solidFill>
                    <a:schemeClr val="bg1"/>
                  </a:solidFill>
                </a:rPr>
                <a:t>Official may still participate if an </a:t>
              </a:r>
              <a:br>
                <a:rPr lang="en-US" smtClean="0">
                  <a:solidFill>
                    <a:schemeClr val="bg1"/>
                  </a:solidFill>
                </a:rPr>
              </a:br>
              <a:r>
                <a:rPr lang="en-US" smtClean="0">
                  <a:solidFill>
                    <a:schemeClr val="bg1"/>
                  </a:solidFill>
                </a:rPr>
                <a:t>exemption </a:t>
              </a:r>
              <a:r>
                <a:rPr lang="en-US">
                  <a:solidFill>
                    <a:schemeClr val="bg1"/>
                  </a:solidFill>
                </a:rPr>
                <a:t>applies</a:t>
              </a:r>
            </a:p>
          </p:txBody>
        </p:sp>
      </p:grpSp>
    </p:spTree>
    <p:extLst>
      <p:ext uri="{BB962C8B-B14F-4D97-AF65-F5344CB8AC3E}">
        <p14:creationId xmlns:p14="http://schemas.microsoft.com/office/powerpoint/2010/main" val="1806544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Content Placeholder 5"/>
          <p:cNvSpPr>
            <a:spLocks noGrp="1"/>
          </p:cNvSpPr>
          <p:nvPr>
            <p:ph idx="1"/>
          </p:nvPr>
        </p:nvSpPr>
        <p:spPr>
          <a:xfrm>
            <a:off x="457199" y="1092679"/>
            <a:ext cx="8222457" cy="3416061"/>
          </a:xfrm>
        </p:spPr>
        <p:txBody>
          <a:bodyPr>
            <a:noAutofit/>
          </a:bodyPr>
          <a:lstStyle/>
          <a:p>
            <a:pPr marL="457200" indent="-457200">
              <a:buAutoNum type="alphaUcPeriod"/>
            </a:pPr>
            <a:r>
              <a:rPr lang="en-US" sz="2400" b="1"/>
              <a:t>Conflicts of Interest under PRA: </a:t>
            </a:r>
            <a:r>
              <a:rPr lang="en-US" sz="2400" b="1" u="sng">
                <a:solidFill>
                  <a:srgbClr val="F62600"/>
                </a:solidFill>
              </a:rPr>
              <a:t>Recusal</a:t>
            </a:r>
          </a:p>
          <a:p>
            <a:pPr marL="457200" indent="-457200"/>
            <a:r>
              <a:rPr lang="en-US" sz="2200"/>
              <a:t>Public official with a disqualifying interest must:</a:t>
            </a:r>
          </a:p>
          <a:p>
            <a:pPr marL="914400" indent="-458788">
              <a:buFont typeface="Calibri" panose="020f0502020204030204" pitchFamily="34" charset="0"/>
              <a:buChar char="–"/>
            </a:pPr>
            <a:r>
              <a:rPr lang="en-US" sz="2200"/>
              <a:t>Publicly identify interest in sufficient detail</a:t>
            </a:r>
          </a:p>
          <a:p>
            <a:pPr marL="914400" indent="-458788">
              <a:buFont typeface="Calibri" panose="020f0502020204030204" pitchFamily="34" charset="0"/>
              <a:buChar char="–"/>
            </a:pPr>
            <a:r>
              <a:rPr lang="en-US" sz="2200"/>
              <a:t>Recuse self from discussions or </a:t>
            </a:r>
            <a:r>
              <a:rPr lang="en-US" sz="2200" smtClean="0"/>
              <a:t>acting</a:t>
            </a:r>
            <a:br>
              <a:rPr lang="en-US" sz="2200" smtClean="0"/>
            </a:br>
            <a:r>
              <a:rPr lang="en-US" sz="2200" smtClean="0"/>
              <a:t>on </a:t>
            </a:r>
            <a:r>
              <a:rPr lang="en-US" sz="2200"/>
              <a:t>matter</a:t>
            </a:r>
          </a:p>
          <a:p>
            <a:pPr marL="914400" indent="-458788">
              <a:buFont typeface="Calibri" panose="020f0502020204030204" pitchFamily="34" charset="0"/>
              <a:buChar char="–"/>
            </a:pPr>
            <a:r>
              <a:rPr lang="en-US" sz="2200"/>
              <a:t>Leave room, unless matter on consent agenda</a:t>
            </a:r>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sp>
        <p:nvSpPr>
          <p:cNvPr id="3" name="Rounded Rectangular Callout 2"/>
          <p:cNvSpPr/>
          <p:nvPr/>
        </p:nvSpPr>
        <p:spPr>
          <a:xfrm>
            <a:off x="6729841" y="1555845"/>
            <a:ext cx="1949816" cy="1893066"/>
          </a:xfrm>
          <a:prstGeom prst="wedgeRoundRectCallout">
            <a:avLst>
              <a:gd name="adj1" fmla="val -32598"/>
              <a:gd name="adj2" fmla="val 81199"/>
              <a:gd name="adj3" fmla="val 16667"/>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6729841" y="1902214"/>
            <a:ext cx="1949816" cy="1200329"/>
          </a:xfrm>
          <a:prstGeom prst="rect">
            <a:avLst/>
          </a:prstGeom>
          <a:noFill/>
        </p:spPr>
        <p:txBody>
          <a:bodyPr wrap="square">
            <a:spAutoFit/>
          </a:bodyPr>
          <a:lstStyle/>
          <a:p>
            <a:pPr marL="0" lvl="2" algn="ctr">
              <a:defRPr/>
            </a:pPr>
            <a:r>
              <a:rPr lang="en-US" i="1">
                <a:solidFill>
                  <a:schemeClr val="bg1"/>
                </a:solidFill>
              </a:rPr>
              <a:t>May speak during public comment on certain personal interests.</a:t>
            </a:r>
            <a:endParaRPr lang="en-US" sz="1200">
              <a:solidFill>
                <a:schemeClr val="bg1"/>
              </a:solidFill>
            </a:endParaRPr>
          </a:p>
        </p:txBody>
      </p:sp>
      <p:sp>
        <p:nvSpPr>
          <p:cNvPr id="4" name="TextBox 3"/>
          <p:cNvSpPr txBox="1"/>
          <p:nvPr/>
        </p:nvSpPr>
        <p:spPr>
          <a:xfrm>
            <a:off x="5781533" y="4035594"/>
            <a:ext cx="1493044" cy="430887"/>
          </a:xfrm>
          <a:prstGeom prst="rect">
            <a:avLst/>
          </a:prstGeom>
          <a:noFill/>
        </p:spPr>
        <p:txBody>
          <a:bodyPr wrap="square" rtlCol="0">
            <a:spAutoFit/>
          </a:bodyPr>
          <a:lstStyle/>
          <a:p>
            <a:pPr algn="ctr"/>
            <a:r>
              <a:rPr lang="en-US" sz="2200" b="1">
                <a:solidFill>
                  <a:schemeClr val="bg2"/>
                </a:solidFill>
              </a:rPr>
              <a:t>Exception</a:t>
            </a:r>
          </a:p>
        </p:txBody>
      </p:sp>
    </p:spTree>
    <p:extLst>
      <p:ext uri="{BB962C8B-B14F-4D97-AF65-F5344CB8AC3E}">
        <p14:creationId xmlns:p14="http://schemas.microsoft.com/office/powerpoint/2010/main" val="4199065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ext Placeholder 2"/>
          <p:cNvSpPr>
            <a:spLocks noGrp="1"/>
          </p:cNvSpPr>
          <p:nvPr>
            <p:ph idx="1"/>
          </p:nvPr>
        </p:nvSpPr>
        <p:spPr>
          <a:xfrm>
            <a:off x="457201" y="1658205"/>
            <a:ext cx="4000500" cy="456346"/>
          </a:xfrm>
          <a:solidFill>
            <a:schemeClr val="bg2"/>
          </a:solidFill>
        </p:spPr>
        <p:txBody>
          <a:bodyPr anchor="ctr"/>
          <a:lstStyle/>
          <a:p>
            <a:pPr marL="0" indent="0" algn="ctr">
              <a:buNone/>
            </a:pPr>
            <a:r>
              <a:rPr lang="en-US" sz="2000" i="1" smtClean="0">
                <a:solidFill>
                  <a:schemeClr val="bg1"/>
                </a:solidFill>
              </a:rPr>
              <a:t>Basic Rule (Gov. Code Section 1090)</a:t>
            </a:r>
            <a:endParaRPr lang="en-US" sz="2000" i="1">
              <a:solidFill>
                <a:schemeClr val="bg1"/>
              </a:solidFill>
            </a:endParaRPr>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sp>
        <p:nvSpPr>
          <p:cNvPr id="8" name="Content Placeholder 7"/>
          <p:cNvSpPr>
            <a:spLocks noGrp="1"/>
          </p:cNvSpPr>
          <p:nvPr>
            <p:ph idx="10"/>
          </p:nvPr>
        </p:nvSpPr>
        <p:spPr>
          <a:xfrm>
            <a:off x="4695825" y="1658204"/>
            <a:ext cx="3963623" cy="456347"/>
          </a:xfrm>
          <a:solidFill>
            <a:schemeClr val="bg2"/>
          </a:solidFill>
        </p:spPr>
        <p:txBody>
          <a:bodyPr anchor="ctr"/>
          <a:lstStyle/>
          <a:p>
            <a:pPr marL="0" indent="0" algn="ctr">
              <a:buNone/>
            </a:pPr>
            <a:r>
              <a:rPr lang="en-US" sz="2000">
                <a:solidFill>
                  <a:srgbClr val="FFFFFF"/>
                </a:solidFill>
              </a:rPr>
              <a:t>Applies </a:t>
            </a:r>
            <a:r>
              <a:rPr lang="en-US" sz="2000" smtClean="0">
                <a:solidFill>
                  <a:srgbClr val="FFFFFF"/>
                </a:solidFill>
              </a:rPr>
              <a:t>Broadly</a:t>
            </a:r>
            <a:endParaRPr lang="en-US"/>
          </a:p>
        </p:txBody>
      </p:sp>
      <p:sp>
        <p:nvSpPr>
          <p:cNvPr id="4" name="Content Placeholder 3"/>
          <p:cNvSpPr>
            <a:spLocks noGrp="1"/>
          </p:cNvSpPr>
          <p:nvPr>
            <p:ph sz="half" idx="4294967295"/>
          </p:nvPr>
        </p:nvSpPr>
        <p:spPr>
          <a:xfrm>
            <a:off x="457198" y="2228850"/>
            <a:ext cx="4000503" cy="2095500"/>
          </a:xfrm>
          <a:solidFill>
            <a:schemeClr val="accent2">
              <a:lumMod val="20000"/>
              <a:lumOff val="80000"/>
            </a:schemeClr>
          </a:solidFill>
          <a:ln>
            <a:solidFill>
              <a:schemeClr val="bg2"/>
            </a:solidFill>
          </a:ln>
        </p:spPr>
        <p:txBody>
          <a:bodyPr/>
          <a:lstStyle/>
          <a:p>
            <a:pPr marL="257175" indent="-257175"/>
            <a:r>
              <a:rPr lang="en-US" sz="1800"/>
              <a:t>Prohibits public officials and employees from having financial interests…</a:t>
            </a:r>
          </a:p>
          <a:p>
            <a:pPr marL="257175" indent="-257175"/>
            <a:r>
              <a:rPr lang="en-US" sz="1800"/>
              <a:t>in contracts…</a:t>
            </a:r>
          </a:p>
          <a:p>
            <a:pPr marL="257175" indent="-257175"/>
            <a:r>
              <a:rPr lang="en-US" sz="1800"/>
              <a:t>Made by them in their official capacities</a:t>
            </a:r>
          </a:p>
          <a:p>
            <a:endParaRPr lang="en-US"/>
          </a:p>
        </p:txBody>
      </p:sp>
      <p:sp>
        <p:nvSpPr>
          <p:cNvPr id="6" name="Content Placeholder 5"/>
          <p:cNvSpPr>
            <a:spLocks noGrp="1"/>
          </p:cNvSpPr>
          <p:nvPr>
            <p:ph sz="quarter" idx="4294967295"/>
          </p:nvPr>
        </p:nvSpPr>
        <p:spPr>
          <a:xfrm>
            <a:off x="4695826" y="2228850"/>
            <a:ext cx="3900488" cy="2162175"/>
          </a:xfrm>
          <a:solidFill>
            <a:schemeClr val="accent2">
              <a:lumMod val="20000"/>
              <a:lumOff val="80000"/>
            </a:schemeClr>
          </a:solidFill>
        </p:spPr>
        <p:txBody>
          <a:bodyPr/>
          <a:lstStyle/>
          <a:p>
            <a:pPr marL="257175" indent="-257175"/>
            <a:r>
              <a:rPr lang="en-US" sz="1800"/>
              <a:t>Applies to renewals, extensions, and </a:t>
            </a:r>
            <a:r>
              <a:rPr lang="en-US" sz="1800" smtClean="0"/>
              <a:t>oral </a:t>
            </a:r>
            <a:r>
              <a:rPr lang="en-US" sz="1800"/>
              <a:t>contracts</a:t>
            </a:r>
          </a:p>
          <a:p>
            <a:pPr marL="257175" indent="-257175"/>
            <a:r>
              <a:rPr lang="en-US" sz="1800"/>
              <a:t>Financial interests in contracts are </a:t>
            </a:r>
            <a:r>
              <a:rPr lang="en-US" sz="1800" smtClean="0"/>
              <a:t>broadly </a:t>
            </a:r>
            <a:r>
              <a:rPr lang="en-US" sz="1800"/>
              <a:t>construed</a:t>
            </a:r>
          </a:p>
          <a:p>
            <a:endParaRPr lang="en-US"/>
          </a:p>
        </p:txBody>
      </p:sp>
      <p:sp>
        <p:nvSpPr>
          <p:cNvPr id="7" name="TextBox 6"/>
          <p:cNvSpPr txBox="1"/>
          <p:nvPr/>
        </p:nvSpPr>
        <p:spPr>
          <a:xfrm>
            <a:off x="457199" y="1091842"/>
            <a:ext cx="8202249" cy="461665"/>
          </a:xfrm>
          <a:prstGeom prst="rect">
            <a:avLst/>
          </a:prstGeom>
          <a:noFill/>
        </p:spPr>
        <p:txBody>
          <a:bodyPr wrap="square" rtlCol="0">
            <a:spAutoFit/>
          </a:bodyPr>
          <a:lstStyle/>
          <a:p>
            <a:pPr marL="457200" indent="-457200"/>
            <a:r>
              <a:rPr lang="en-US" sz="2400" b="1"/>
              <a:t>B. 	Conflicts of Interest in Contracts</a:t>
            </a:r>
          </a:p>
        </p:txBody>
      </p:sp>
    </p:spTree>
    <p:extLst>
      <p:ext uri="{BB962C8B-B14F-4D97-AF65-F5344CB8AC3E}">
        <p14:creationId xmlns:p14="http://schemas.microsoft.com/office/powerpoint/2010/main" val="1224394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lstStyle/>
          <a:p>
            <a:pPr marL="457200" indent="-457200">
              <a:buNone/>
            </a:pPr>
            <a:r>
              <a:rPr lang="en-US" sz="2400" b="1"/>
              <a:t>B. 	Conflicts of Interest in Contracts</a:t>
            </a:r>
          </a:p>
          <a:p>
            <a:pPr marL="0" indent="0">
              <a:buNone/>
            </a:pPr>
            <a:r>
              <a:rPr lang="en-US" sz="2200" i="1">
                <a:solidFill>
                  <a:srgbClr val="F62600"/>
                </a:solidFill>
              </a:rPr>
              <a:t>Legislative body deemed to make all agency contracts</a:t>
            </a:r>
          </a:p>
          <a:p>
            <a:pPr marL="457200" indent="-457200"/>
            <a:r>
              <a:rPr lang="en-US" sz="2000"/>
              <a:t>Legislative body members are deemed to have participated in making all contracts of the agency, except where an exception applies</a:t>
            </a:r>
          </a:p>
          <a:p>
            <a:pPr marL="914400" indent="-457200">
              <a:buFont typeface="Calibri" panose="020f0502020204030204" pitchFamily="34" charset="0"/>
              <a:buChar char="–"/>
            </a:pPr>
            <a:r>
              <a:rPr lang="en-US" sz="2000"/>
              <a:t>Prevents the agency from entering into a contract in which a member of the agency’s board or commission has a financial interest</a:t>
            </a:r>
          </a:p>
          <a:p>
            <a:pPr marL="0" indent="0">
              <a:buNone/>
            </a:pPr>
            <a:endParaRPr lang="en-US" b="1"/>
          </a:p>
        </p:txBody>
      </p:sp>
      <p:sp>
        <p:nvSpPr>
          <p:cNvPr id="2" name="Title 1"/>
          <p:cNvSpPr>
            <a:spLocks noGrp="1"/>
          </p:cNvSpPr>
          <p:nvPr>
            <p:ph type="title"/>
          </p:nvPr>
        </p:nvSpPr>
        <p:spPr/>
        <p:txBody>
          <a:bodyPr>
            <a:normAutofit/>
          </a:bodyPr>
          <a:lstStyle/>
          <a:p>
            <a:r>
              <a:rPr lang="en-US" sz="2800"/>
              <a:t>I. Personal Financial Gain by Public Officials</a:t>
            </a:r>
          </a:p>
        </p:txBody>
      </p:sp>
      <p:pic>
        <p:nvPicPr>
          <p:cNvPr id="4" name="Picture 2" descr="Image result for not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9438" y="3429187"/>
            <a:ext cx="1064361"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0" y="3589594"/>
            <a:ext cx="4972816" cy="707886"/>
          </a:xfrm>
          <a:prstGeom prst="rect">
            <a:avLst/>
          </a:prstGeom>
          <a:noFill/>
        </p:spPr>
        <p:txBody>
          <a:bodyPr wrap="square">
            <a:spAutoFit/>
          </a:bodyPr>
          <a:lstStyle/>
          <a:p>
            <a:pPr>
              <a:defRPr/>
            </a:pPr>
            <a:r>
              <a:rPr lang="en-US" sz="2000" i="1">
                <a:solidFill>
                  <a:srgbClr val="F62600"/>
                </a:solidFill>
              </a:rPr>
              <a:t>Employees can avoid prohibition by not</a:t>
            </a:r>
            <a:br>
              <a:rPr lang="en-US" sz="2000" i="1">
                <a:solidFill>
                  <a:srgbClr val="F62600"/>
                </a:solidFill>
              </a:rPr>
            </a:br>
            <a:r>
              <a:rPr lang="en-US" sz="2000" i="1">
                <a:solidFill>
                  <a:srgbClr val="F62600"/>
                </a:solidFill>
              </a:rPr>
              <a:t>participating in the making of the contract</a:t>
            </a:r>
            <a:endParaRPr lang="en-US" sz="1400" i="1">
              <a:solidFill>
                <a:srgbClr val="F62600"/>
              </a:solidFill>
            </a:endParaRPr>
          </a:p>
        </p:txBody>
      </p:sp>
    </p:spTree>
    <p:extLst>
      <p:ext uri="{BB962C8B-B14F-4D97-AF65-F5344CB8AC3E}">
        <p14:creationId xmlns:p14="http://schemas.microsoft.com/office/powerpoint/2010/main" val="3386594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lstStyle/>
          <a:p>
            <a:pPr marL="457200" indent="-457200">
              <a:buNone/>
            </a:pPr>
            <a:r>
              <a:rPr lang="en-US" sz="2400" b="1"/>
              <a:t>B. 	Conflicts of Interest in Contracts</a:t>
            </a:r>
          </a:p>
          <a:p>
            <a:pPr marL="0" indent="0">
              <a:buNone/>
            </a:pPr>
            <a:r>
              <a:rPr lang="en-US" sz="2200" i="1">
                <a:solidFill>
                  <a:srgbClr val="F62600"/>
                </a:solidFill>
              </a:rPr>
              <a:t>Remote Interest Exceptions</a:t>
            </a:r>
          </a:p>
          <a:p>
            <a:pPr marL="457200" indent="-457200">
              <a:spcBef>
                <a:spcPts val="375"/>
              </a:spcBef>
              <a:spcAft>
                <a:spcPts val="450"/>
              </a:spcAft>
              <a:defRPr/>
            </a:pPr>
            <a:r>
              <a:rPr lang="en-US" sz="2000"/>
              <a:t>Public official does not have an interest in a contract if:</a:t>
            </a:r>
          </a:p>
          <a:p>
            <a:pPr marL="914400" indent="-457200">
              <a:buFont typeface="Calibri" panose="020f0502020204030204" pitchFamily="34" charset="0"/>
              <a:buChar char="–"/>
            </a:pPr>
            <a:r>
              <a:rPr lang="en-US" sz="2000"/>
              <a:t>the interest is “remote” </a:t>
            </a:r>
          </a:p>
          <a:p>
            <a:pPr marL="914400" indent="-457200">
              <a:buFont typeface="Calibri" panose="020f0502020204030204" pitchFamily="34" charset="0"/>
              <a:buChar char="–"/>
            </a:pPr>
            <a:r>
              <a:rPr lang="en-US" sz="2000"/>
              <a:t>the interest is disclosed to the legislative body and </a:t>
            </a:r>
            <a:br>
              <a:rPr lang="en-US" sz="2000" smtClean="0"/>
            </a:br>
            <a:r>
              <a:rPr lang="en-US" sz="2000" smtClean="0"/>
              <a:t>noted </a:t>
            </a:r>
            <a:r>
              <a:rPr lang="en-US" sz="2000"/>
              <a:t>in official records</a:t>
            </a:r>
          </a:p>
          <a:p>
            <a:pPr marL="914400" indent="-457200">
              <a:buFont typeface="Calibri" panose="020f0502020204030204" pitchFamily="34" charset="0"/>
              <a:buChar char="–"/>
            </a:pPr>
            <a:r>
              <a:rPr lang="en-US" sz="2000"/>
              <a:t>and the official does not vote </a:t>
            </a:r>
            <a:br>
              <a:rPr lang="en-US" sz="2000" smtClean="0"/>
            </a:br>
            <a:r>
              <a:rPr lang="en-US" sz="2000" smtClean="0"/>
              <a:t>(</a:t>
            </a:r>
            <a:r>
              <a:rPr lang="en-US" sz="2000"/>
              <a:t>applies only to multi-member bodies)</a:t>
            </a:r>
          </a:p>
          <a:p>
            <a:pPr marL="0" indent="0">
              <a:buNone/>
            </a:pPr>
            <a:endParaRPr lang="en-US" b="1"/>
          </a:p>
        </p:txBody>
      </p:sp>
      <p:sp>
        <p:nvSpPr>
          <p:cNvPr id="2" name="Title 1"/>
          <p:cNvSpPr>
            <a:spLocks noGrp="1"/>
          </p:cNvSpPr>
          <p:nvPr>
            <p:ph type="title"/>
          </p:nvPr>
        </p:nvSpPr>
        <p:spPr/>
        <p:txBody>
          <a:bodyPr>
            <a:normAutofit/>
          </a:bodyPr>
          <a:lstStyle/>
          <a:p>
            <a:r>
              <a:rPr lang="en-US" sz="2800"/>
              <a:t>I. Personal Financial Gain by Public Officials</a:t>
            </a:r>
          </a:p>
        </p:txBody>
      </p:sp>
      <p:pic>
        <p:nvPicPr>
          <p:cNvPr id="6" name="Picture 5"/>
          <p:cNvPicPr>
            <a:picLocks noChangeAspect="1"/>
          </p:cNvPicPr>
          <p:nvPr/>
        </p:nvPicPr>
        <p:blipFill>
          <a:blip r:embed="rId3"/>
          <a:stretch>
            <a:fillRect/>
          </a:stretch>
        </p:blipFill>
        <p:spPr>
          <a:xfrm>
            <a:off x="7194491" y="1353741"/>
            <a:ext cx="1492309" cy="2675864"/>
          </a:xfrm>
          <a:prstGeom prst="rect">
            <a:avLst/>
          </a:prstGeom>
        </p:spPr>
      </p:pic>
    </p:spTree>
    <p:extLst>
      <p:ext uri="{BB962C8B-B14F-4D97-AF65-F5344CB8AC3E}">
        <p14:creationId xmlns:p14="http://schemas.microsoft.com/office/powerpoint/2010/main" val="1576471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76325"/>
            <a:ext cx="5600700" cy="3552418"/>
          </a:xfrm>
        </p:spPr>
        <p:txBody>
          <a:bodyPr>
            <a:normAutofit/>
          </a:bodyPr>
          <a:lstStyle/>
          <a:p>
            <a:pPr marL="0" indent="0">
              <a:spcBef>
                <a:spcPts val="450"/>
              </a:spcBef>
              <a:spcAft>
                <a:spcPts val="450"/>
              </a:spcAft>
              <a:buNone/>
            </a:pPr>
            <a:r>
              <a:rPr lang="en-US" sz="2400" u="sng"/>
              <a:t>California state law (AB 1234)</a:t>
            </a:r>
          </a:p>
          <a:p>
            <a:pPr marL="0" indent="0">
              <a:spcBef>
                <a:spcPts val="450"/>
              </a:spcBef>
              <a:spcAft>
                <a:spcPts val="450"/>
              </a:spcAft>
              <a:buNone/>
            </a:pPr>
            <a:r>
              <a:rPr lang="en-US" sz="2200" smtClean="0"/>
              <a:t>Cal</a:t>
            </a:r>
            <a:r>
              <a:rPr lang="en-US" sz="2200"/>
              <a:t>. Govt. Code Sec. 53235.1</a:t>
            </a:r>
          </a:p>
          <a:p>
            <a:pPr>
              <a:spcBef>
                <a:spcPts val="450"/>
              </a:spcBef>
              <a:spcAft>
                <a:spcPts val="450"/>
              </a:spcAft>
            </a:pPr>
            <a:r>
              <a:rPr lang="en-US" sz="2000"/>
              <a:t>Mandates ethics training within first year </a:t>
            </a:r>
            <a:r>
              <a:rPr lang="en-US" sz="2000" smtClean="0"/>
              <a:t>of </a:t>
            </a:r>
            <a:r>
              <a:rPr lang="en-US" sz="2000"/>
              <a:t>appointment</a:t>
            </a:r>
          </a:p>
          <a:p>
            <a:pPr>
              <a:spcBef>
                <a:spcPts val="450"/>
              </a:spcBef>
              <a:spcAft>
                <a:spcPts val="450"/>
              </a:spcAft>
            </a:pPr>
            <a:r>
              <a:rPr lang="en-US" sz="2000"/>
              <a:t>All local elected officials or members of legislative </a:t>
            </a:r>
            <a:r>
              <a:rPr lang="en-US" sz="2000" smtClean="0"/>
              <a:t>bodies who </a:t>
            </a:r>
            <a:r>
              <a:rPr lang="en-US" sz="2000"/>
              <a:t>receive any </a:t>
            </a:r>
            <a:r>
              <a:rPr lang="en-US" sz="2000" smtClean="0"/>
              <a:t>compensation or </a:t>
            </a:r>
            <a:r>
              <a:rPr lang="en-US" sz="2000"/>
              <a:t>expense </a:t>
            </a:r>
            <a:r>
              <a:rPr lang="en-US" sz="2000" smtClean="0"/>
              <a:t>reimbursements</a:t>
            </a:r>
            <a:endParaRPr lang="en-US" sz="2000"/>
          </a:p>
          <a:p>
            <a:pPr>
              <a:spcBef>
                <a:spcPts val="450"/>
              </a:spcBef>
              <a:spcAft>
                <a:spcPts val="450"/>
              </a:spcAft>
            </a:pPr>
            <a:r>
              <a:rPr lang="en-US" sz="2000"/>
              <a:t>And employees </a:t>
            </a:r>
            <a:r>
              <a:rPr lang="en-US" sz="2000" smtClean="0"/>
              <a:t>designated by </a:t>
            </a:r>
            <a:r>
              <a:rPr lang="en-US" sz="2000"/>
              <a:t>the legislative body </a:t>
            </a:r>
          </a:p>
          <a:p>
            <a:endParaRPr lang="en-US"/>
          </a:p>
        </p:txBody>
      </p:sp>
      <p:sp>
        <p:nvSpPr>
          <p:cNvPr id="2" name="Title 1"/>
          <p:cNvSpPr>
            <a:spLocks noGrp="1"/>
          </p:cNvSpPr>
          <p:nvPr>
            <p:ph type="title"/>
          </p:nvPr>
        </p:nvSpPr>
        <p:spPr/>
        <p:txBody>
          <a:bodyPr/>
          <a:lstStyle/>
          <a:p>
            <a:r>
              <a:rPr lang="en-US" sz="2800" smtClean="0"/>
              <a:t>Why Are We Here?</a:t>
            </a:r>
            <a:endParaRPr lang="en-US" sz="2800"/>
          </a:p>
        </p:txBody>
      </p:sp>
      <p:sp>
        <p:nvSpPr>
          <p:cNvPr id="4" name="Rounded Rectangle 3"/>
          <p:cNvSpPr/>
          <p:nvPr/>
        </p:nvSpPr>
        <p:spPr>
          <a:xfrm>
            <a:off x="6550819" y="2128838"/>
            <a:ext cx="1950243" cy="2007394"/>
          </a:xfrm>
          <a:prstGeom prst="roundRect">
            <a:avLst/>
          </a:prstGeom>
          <a:noFill/>
          <a:ln w="38100">
            <a:solidFill>
              <a:srgbClr val="F6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tx1"/>
                </a:solidFill>
              </a:rPr>
              <a:t>Must receive</a:t>
            </a:r>
            <a:br>
              <a:rPr lang="en-US" sz="2100">
                <a:solidFill>
                  <a:schemeClr val="tx1"/>
                </a:solidFill>
              </a:rPr>
            </a:br>
            <a:r>
              <a:rPr lang="en-US" sz="2100">
                <a:solidFill>
                  <a:schemeClr val="tx1"/>
                </a:solidFill>
              </a:rPr>
              <a:t>2 hours</a:t>
            </a:r>
            <a:br>
              <a:rPr lang="en-US" sz="2100">
                <a:solidFill>
                  <a:schemeClr val="tx1"/>
                </a:solidFill>
              </a:rPr>
            </a:br>
            <a:r>
              <a:rPr lang="en-US" sz="2100">
                <a:solidFill>
                  <a:schemeClr val="tx1"/>
                </a:solidFill>
              </a:rPr>
              <a:t>of training</a:t>
            </a:r>
            <a:br>
              <a:rPr lang="en-US" sz="2100">
                <a:solidFill>
                  <a:schemeClr val="tx1"/>
                </a:solidFill>
              </a:rPr>
            </a:br>
            <a:r>
              <a:rPr lang="en-US" sz="2100">
                <a:solidFill>
                  <a:schemeClr val="tx1"/>
                </a:solidFill>
              </a:rPr>
              <a:t>every 2 years</a:t>
            </a:r>
          </a:p>
        </p:txBody>
      </p:sp>
      <p:sp>
        <p:nvSpPr>
          <p:cNvPr id="7" name="Right Brace 6"/>
          <p:cNvSpPr/>
          <p:nvPr/>
        </p:nvSpPr>
        <p:spPr>
          <a:xfrm>
            <a:off x="6111478" y="1987154"/>
            <a:ext cx="178594" cy="2290762"/>
          </a:xfrm>
          <a:prstGeom prst="rightBrace">
            <a:avLst/>
          </a:prstGeom>
          <a:ln>
            <a:solidFill>
              <a:srgbClr val="F62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4200325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lstStyle/>
          <a:p>
            <a:pPr marL="457200" indent="-457200">
              <a:buNone/>
            </a:pPr>
            <a:r>
              <a:rPr lang="en-US" b="1"/>
              <a:t>B. 	Conflicts of Interest in Contracts</a:t>
            </a:r>
          </a:p>
          <a:p>
            <a:pPr marL="0" indent="0">
              <a:buNone/>
            </a:pPr>
            <a:r>
              <a:rPr lang="en-US" sz="2200" i="1">
                <a:solidFill>
                  <a:srgbClr val="F62600"/>
                </a:solidFill>
              </a:rPr>
              <a:t>Remote Interest Exceptions - </a:t>
            </a:r>
            <a:r>
              <a:rPr lang="en-US" sz="2200" i="1" u="sng">
                <a:solidFill>
                  <a:srgbClr val="F62600"/>
                </a:solidFill>
              </a:rPr>
              <a:t>Examples</a:t>
            </a:r>
            <a:endParaRPr lang="en-US" sz="2200" i="1">
              <a:solidFill>
                <a:srgbClr val="F62600"/>
              </a:solidFill>
            </a:endParaRPr>
          </a:p>
          <a:p>
            <a:pPr marL="0" indent="0">
              <a:buNone/>
            </a:pPr>
            <a:endParaRPr lang="en-US" b="1"/>
          </a:p>
        </p:txBody>
      </p:sp>
      <p:sp>
        <p:nvSpPr>
          <p:cNvPr id="2" name="Title 1"/>
          <p:cNvSpPr>
            <a:spLocks noGrp="1"/>
          </p:cNvSpPr>
          <p:nvPr>
            <p:ph type="title"/>
          </p:nvPr>
        </p:nvSpPr>
        <p:spPr/>
        <p:txBody>
          <a:bodyPr>
            <a:normAutofit/>
          </a:bodyPr>
          <a:lstStyle/>
          <a:p>
            <a:r>
              <a:rPr lang="en-US"/>
              <a:t>I. Personal Financial Gain by Public Officials</a:t>
            </a:r>
          </a:p>
        </p:txBody>
      </p:sp>
      <p:sp>
        <p:nvSpPr>
          <p:cNvPr id="4" name="TextBox 3"/>
          <p:cNvSpPr txBox="1"/>
          <p:nvPr/>
        </p:nvSpPr>
        <p:spPr>
          <a:xfrm>
            <a:off x="420624" y="2113767"/>
            <a:ext cx="4041839" cy="1880515"/>
          </a:xfrm>
          <a:prstGeom prst="rect">
            <a:avLst/>
          </a:prstGeom>
          <a:noFill/>
        </p:spPr>
        <p:txBody>
          <a:bodyPr wrap="square" rtlCol="0">
            <a:spAutoFit/>
          </a:bodyPr>
          <a:lstStyle/>
          <a:p>
            <a:pPr marL="253604" indent="-253604">
              <a:lnSpc>
                <a:spcPct val="90000"/>
              </a:lnSpc>
              <a:spcBef>
                <a:spcPts val="600"/>
              </a:spcBef>
              <a:buFont typeface="Arial" pitchFamily="34" charset="0"/>
              <a:buChar char="•"/>
            </a:pPr>
            <a:r>
              <a:rPr lang="en-US" sz="1600"/>
              <a:t>Employee or officer of non-profit</a:t>
            </a:r>
          </a:p>
          <a:p>
            <a:pPr marL="253604" indent="-253604">
              <a:lnSpc>
                <a:spcPct val="90000"/>
              </a:lnSpc>
              <a:spcBef>
                <a:spcPts val="600"/>
              </a:spcBef>
              <a:buFont typeface="Arial" pitchFamily="34" charset="0"/>
              <a:buChar char="•"/>
            </a:pPr>
            <a:r>
              <a:rPr lang="en-US" sz="1600"/>
              <a:t>Landlord or tenant of contracting </a:t>
            </a:r>
            <a:r>
              <a:rPr lang="en-US" sz="1600" smtClean="0"/>
              <a:t>party</a:t>
            </a:r>
            <a:endParaRPr lang="en-US" sz="1600"/>
          </a:p>
          <a:p>
            <a:pPr marL="253604" indent="-253604">
              <a:lnSpc>
                <a:spcPct val="90000"/>
              </a:lnSpc>
              <a:spcBef>
                <a:spcPts val="600"/>
              </a:spcBef>
              <a:buFont typeface="Arial" pitchFamily="34" charset="0"/>
              <a:buChar char="•"/>
            </a:pPr>
            <a:r>
              <a:rPr lang="en-US" sz="1600"/>
              <a:t>Salary or per diem from a directly involved government department</a:t>
            </a:r>
          </a:p>
          <a:p>
            <a:pPr marL="253604" indent="-253604">
              <a:lnSpc>
                <a:spcPct val="90000"/>
              </a:lnSpc>
              <a:spcBef>
                <a:spcPts val="600"/>
              </a:spcBef>
              <a:buFont typeface="Arial" pitchFamily="34" charset="0"/>
              <a:buChar char="•"/>
            </a:pPr>
            <a:r>
              <a:rPr lang="en-US" sz="1600"/>
              <a:t>Engineer, geologist, </a:t>
            </a:r>
            <a:r>
              <a:rPr lang="en-US" sz="1600" smtClean="0"/>
              <a:t>architect, or </a:t>
            </a:r>
            <a:r>
              <a:rPr lang="en-US" sz="1600"/>
              <a:t>planner employed by a consulting engineering or architectural firm</a:t>
            </a:r>
          </a:p>
        </p:txBody>
      </p:sp>
      <p:sp>
        <p:nvSpPr>
          <p:cNvPr id="7" name="TextBox 6"/>
          <p:cNvSpPr txBox="1"/>
          <p:nvPr/>
        </p:nvSpPr>
        <p:spPr>
          <a:xfrm>
            <a:off x="4719876" y="2103459"/>
            <a:ext cx="4003500" cy="2259080"/>
          </a:xfrm>
          <a:prstGeom prst="rect">
            <a:avLst/>
          </a:prstGeom>
          <a:noFill/>
        </p:spPr>
        <p:txBody>
          <a:bodyPr wrap="square" rtlCol="0">
            <a:spAutoFit/>
          </a:bodyPr>
          <a:lstStyle/>
          <a:p>
            <a:pPr marL="253604" lvl="1" indent="-253604">
              <a:lnSpc>
                <a:spcPct val="90000"/>
              </a:lnSpc>
              <a:spcBef>
                <a:spcPts val="600"/>
              </a:spcBef>
              <a:buSzPct val="75000"/>
              <a:buFont typeface="Arial" pitchFamily="34" charset="0"/>
              <a:buChar char="•"/>
            </a:pPr>
            <a:r>
              <a:rPr lang="en-US" altLang="en-US" sz="1600"/>
              <a:t>Owner/partner of a firm who serves as appointed member of unelected board</a:t>
            </a:r>
            <a:br>
              <a:rPr lang="en-US" altLang="en-US" sz="1600"/>
            </a:br>
            <a:r>
              <a:rPr lang="en-US" altLang="en-US" sz="1600"/>
              <a:t>or commission</a:t>
            </a:r>
          </a:p>
          <a:p>
            <a:pPr marL="253604" lvl="1" indent="-253604">
              <a:lnSpc>
                <a:spcPct val="90000"/>
              </a:lnSpc>
              <a:spcBef>
                <a:spcPts val="600"/>
              </a:spcBef>
              <a:buSzPct val="75000"/>
              <a:buFont typeface="Arial" pitchFamily="34" charset="0"/>
              <a:buChar char="•"/>
            </a:pPr>
            <a:r>
              <a:rPr lang="en-US" altLang="en-US" sz="1600"/>
              <a:t>Supplier of same goods and services for 5 years prior to election/appointment</a:t>
            </a:r>
          </a:p>
          <a:p>
            <a:pPr marL="253604" lvl="1" indent="-253604">
              <a:lnSpc>
                <a:spcPct val="90000"/>
              </a:lnSpc>
              <a:spcBef>
                <a:spcPts val="600"/>
              </a:spcBef>
              <a:buSzPct val="75000"/>
              <a:buFont typeface="Arial" pitchFamily="34" charset="0"/>
              <a:buChar char="•"/>
            </a:pPr>
            <a:r>
              <a:rPr lang="en-US" altLang="en-US" sz="1600"/>
              <a:t>Employee of private party if:</a:t>
            </a:r>
          </a:p>
          <a:p>
            <a:pPr marL="516731" lvl="2" indent="-253604">
              <a:lnSpc>
                <a:spcPct val="90000"/>
              </a:lnSpc>
              <a:spcBef>
                <a:spcPts val="600"/>
              </a:spcBef>
              <a:buSzPct val="75000"/>
              <a:buFont typeface="Arial" pitchFamily="34" charset="0"/>
              <a:buChar char="•"/>
            </a:pPr>
            <a:r>
              <a:rPr lang="en-US" altLang="en-US" sz="1600"/>
              <a:t>10 or more employees, and</a:t>
            </a:r>
          </a:p>
          <a:p>
            <a:pPr marL="516731" lvl="2" indent="-253604">
              <a:lnSpc>
                <a:spcPct val="90000"/>
              </a:lnSpc>
              <a:spcBef>
                <a:spcPts val="600"/>
              </a:spcBef>
              <a:buSzPct val="75000"/>
              <a:buFont typeface="Arial" pitchFamily="34" charset="0"/>
              <a:buChar char="•"/>
            </a:pPr>
            <a:r>
              <a:rPr lang="en-US" altLang="en-US" sz="1600"/>
              <a:t>Employed more than 3 years</a:t>
            </a:r>
          </a:p>
        </p:txBody>
      </p:sp>
    </p:spTree>
    <p:extLst>
      <p:ext uri="{BB962C8B-B14F-4D97-AF65-F5344CB8AC3E}">
        <p14:creationId xmlns:p14="http://schemas.microsoft.com/office/powerpoint/2010/main" val="3584710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8229600" cy="3550759"/>
          </a:xfrm>
        </p:spPr>
        <p:txBody>
          <a:bodyPr>
            <a:normAutofit lnSpcReduction="10000"/>
          </a:bodyPr>
          <a:lstStyle/>
          <a:p>
            <a:pPr marL="457200" indent="-457200">
              <a:buNone/>
            </a:pPr>
            <a:r>
              <a:rPr lang="en-US" b="1"/>
              <a:t>B. 	Conflicts of Interest in Contracts</a:t>
            </a:r>
          </a:p>
          <a:p>
            <a:pPr marL="0" indent="0">
              <a:buNone/>
            </a:pPr>
            <a:r>
              <a:rPr lang="en-US" sz="2200" i="1">
                <a:solidFill>
                  <a:srgbClr val="F62600"/>
                </a:solidFill>
              </a:rPr>
              <a:t>Non-Interest Exceptions</a:t>
            </a:r>
          </a:p>
          <a:p>
            <a:pPr marL="457200" indent="-457200">
              <a:spcBef>
                <a:spcPts val="375"/>
              </a:spcBef>
              <a:spcAft>
                <a:spcPts val="450"/>
              </a:spcAft>
              <a:defRPr/>
            </a:pPr>
            <a:r>
              <a:rPr lang="en-US" sz="1800"/>
              <a:t>Public official is deemed not interested </a:t>
            </a:r>
            <a:r>
              <a:rPr lang="en-US" sz="1800" smtClean="0"/>
              <a:t>and may </a:t>
            </a:r>
            <a:br>
              <a:rPr lang="en-US" sz="1800" smtClean="0"/>
            </a:br>
            <a:r>
              <a:rPr lang="en-US" sz="1800" smtClean="0"/>
              <a:t>participate in </a:t>
            </a:r>
            <a:r>
              <a:rPr lang="en-US" sz="1800"/>
              <a:t>making of the contract.</a:t>
            </a:r>
          </a:p>
          <a:p>
            <a:pPr marL="457200" indent="-457200">
              <a:spcBef>
                <a:spcPts val="375"/>
              </a:spcBef>
              <a:spcAft>
                <a:spcPts val="450"/>
              </a:spcAft>
              <a:defRPr/>
            </a:pPr>
            <a:r>
              <a:rPr lang="en-US" sz="1800"/>
              <a:t>Examples:</a:t>
            </a:r>
          </a:p>
          <a:p>
            <a:pPr marL="914400" indent="-457200">
              <a:spcBef>
                <a:spcPct val="0"/>
              </a:spcBef>
              <a:buFont typeface="Calibri" panose="020f0502020204030204" pitchFamily="34" charset="0"/>
              <a:buChar char="–"/>
            </a:pPr>
            <a:r>
              <a:rPr lang="en-US" sz="1800"/>
              <a:t>Ownership of less than 3% of stock, constituting less than 5% of income</a:t>
            </a:r>
          </a:p>
          <a:p>
            <a:pPr marL="914400" indent="-457200">
              <a:spcBef>
                <a:spcPct val="0"/>
              </a:spcBef>
              <a:buFont typeface="Calibri" panose="020f0502020204030204" pitchFamily="34" charset="0"/>
              <a:buChar char="–"/>
            </a:pPr>
            <a:r>
              <a:rPr lang="en-US" sz="1800"/>
              <a:t>Spouse of officer/employee of public agency, if the office holding or </a:t>
            </a:r>
            <a:r>
              <a:rPr lang="en-US" sz="1800" smtClean="0"/>
              <a:t>employment has </a:t>
            </a:r>
            <a:r>
              <a:rPr lang="en-US" sz="1800"/>
              <a:t>existed at least one year prior to the spouse’s election/appointment</a:t>
            </a:r>
          </a:p>
          <a:p>
            <a:pPr marL="914400" indent="-457200">
              <a:spcBef>
                <a:spcPct val="0"/>
              </a:spcBef>
              <a:buFont typeface="Calibri" panose="020f0502020204030204" pitchFamily="34" charset="0"/>
              <a:buChar char="–"/>
            </a:pPr>
            <a:r>
              <a:rPr lang="en-US" sz="1800"/>
              <a:t>Salary or per diem from a non-directly involved government department</a:t>
            </a:r>
          </a:p>
          <a:p>
            <a:pPr marL="914400" indent="-457200">
              <a:spcBef>
                <a:spcPct val="0"/>
              </a:spcBef>
              <a:buFont typeface="Calibri" panose="020f0502020204030204" pitchFamily="34" charset="0"/>
              <a:buChar char="–"/>
            </a:pPr>
            <a:r>
              <a:rPr lang="en-US" sz="1800"/>
              <a:t>Non-salaried member of non-profit, with disclosure and noting records</a:t>
            </a:r>
            <a:endParaRPr lang="en-US" sz="1800" b="1"/>
          </a:p>
        </p:txBody>
      </p:sp>
      <p:sp>
        <p:nvSpPr>
          <p:cNvPr id="2" name="Title 1"/>
          <p:cNvSpPr>
            <a:spLocks noGrp="1"/>
          </p:cNvSpPr>
          <p:nvPr>
            <p:ph type="title"/>
          </p:nvPr>
        </p:nvSpPr>
        <p:spPr/>
        <p:txBody>
          <a:bodyPr>
            <a:normAutofit/>
          </a:bodyPr>
          <a:lstStyle/>
          <a:p>
            <a:r>
              <a:rPr lang="en-US"/>
              <a:t>I. Personal Financial Gain by Public Officials</a:t>
            </a:r>
          </a:p>
        </p:txBody>
      </p:sp>
      <p:pic>
        <p:nvPicPr>
          <p:cNvPr id="4" name="Picture 3"/>
          <p:cNvPicPr>
            <a:picLocks noChangeAspect="1"/>
          </p:cNvPicPr>
          <p:nvPr/>
        </p:nvPicPr>
        <p:blipFill>
          <a:blip r:embed="rId3"/>
          <a:stretch>
            <a:fillRect/>
          </a:stretch>
        </p:blipFill>
        <p:spPr>
          <a:xfrm>
            <a:off x="6939266" y="1335881"/>
            <a:ext cx="1417443" cy="1211685"/>
          </a:xfrm>
          <a:prstGeom prst="rect">
            <a:avLst/>
          </a:prstGeom>
        </p:spPr>
      </p:pic>
    </p:spTree>
    <p:extLst>
      <p:ext uri="{BB962C8B-B14F-4D97-AF65-F5344CB8AC3E}">
        <p14:creationId xmlns:p14="http://schemas.microsoft.com/office/powerpoint/2010/main" val="3024202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Autofit/>
          </a:bodyPr>
          <a:lstStyle/>
          <a:p>
            <a:pPr marL="457200" indent="-457200">
              <a:buNone/>
            </a:pPr>
            <a:r>
              <a:rPr lang="en-US" b="1"/>
              <a:t>B. 	Conflicts of Interest in Contracts</a:t>
            </a:r>
          </a:p>
          <a:p>
            <a:pPr marL="0" indent="0">
              <a:buNone/>
            </a:pPr>
            <a:r>
              <a:rPr lang="en-US" sz="2200" i="1">
                <a:solidFill>
                  <a:srgbClr val="F62600"/>
                </a:solidFill>
              </a:rPr>
              <a:t>Consequences of Violations</a:t>
            </a:r>
          </a:p>
          <a:p>
            <a:pPr marL="347663" indent="-347663">
              <a:lnSpc>
                <a:spcPct val="90000"/>
              </a:lnSpc>
              <a:spcBef>
                <a:spcPts val="600"/>
              </a:spcBef>
              <a:defRPr/>
            </a:pPr>
            <a:r>
              <a:rPr lang="en-US" sz="1800"/>
              <a:t>Contract is void and unenforceable</a:t>
            </a:r>
          </a:p>
          <a:p>
            <a:pPr marL="685800" indent="-347663">
              <a:lnSpc>
                <a:spcPct val="90000"/>
              </a:lnSpc>
              <a:spcBef>
                <a:spcPts val="600"/>
              </a:spcBef>
              <a:buFont typeface="Calibri" panose="020f0502020204030204" pitchFamily="34" charset="0"/>
              <a:buChar char="–"/>
              <a:defRPr/>
            </a:pPr>
            <a:r>
              <a:rPr lang="en-US" sz="1800"/>
              <a:t>Payments made to the contracting party must be </a:t>
            </a:r>
            <a:br>
              <a:rPr lang="en-US" sz="1800" smtClean="0"/>
            </a:br>
            <a:r>
              <a:rPr lang="en-US" sz="1800" smtClean="0"/>
              <a:t>returned </a:t>
            </a:r>
            <a:r>
              <a:rPr lang="en-US" sz="1800"/>
              <a:t>to the public agency</a:t>
            </a:r>
          </a:p>
          <a:p>
            <a:pPr marL="685800" indent="-347663">
              <a:lnSpc>
                <a:spcPct val="90000"/>
              </a:lnSpc>
              <a:spcBef>
                <a:spcPts val="600"/>
              </a:spcBef>
              <a:buFont typeface="Calibri" panose="020f0502020204030204" pitchFamily="34" charset="0"/>
              <a:buChar char="–"/>
              <a:defRPr/>
            </a:pPr>
            <a:r>
              <a:rPr lang="en-US" sz="1800"/>
              <a:t>Public agency may keep benefit of the contract</a:t>
            </a:r>
          </a:p>
          <a:p>
            <a:pPr marL="347663" indent="-347663">
              <a:lnSpc>
                <a:spcPct val="90000"/>
              </a:lnSpc>
              <a:spcBef>
                <a:spcPts val="600"/>
              </a:spcBef>
              <a:defRPr/>
            </a:pPr>
            <a:r>
              <a:rPr lang="en-US" sz="1800"/>
              <a:t>Willful violations are </a:t>
            </a:r>
            <a:r>
              <a:rPr lang="en-US" sz="1800" u="sng">
                <a:solidFill>
                  <a:srgbClr val="F62600"/>
                </a:solidFill>
              </a:rPr>
              <a:t>criminal</a:t>
            </a:r>
          </a:p>
          <a:p>
            <a:pPr marL="685800" indent="-347663">
              <a:lnSpc>
                <a:spcPct val="90000"/>
              </a:lnSpc>
              <a:spcBef>
                <a:spcPts val="600"/>
              </a:spcBef>
              <a:buFont typeface="Calibri" panose="020f0502020204030204" pitchFamily="34" charset="0"/>
              <a:buChar char="–"/>
              <a:defRPr/>
            </a:pPr>
            <a:r>
              <a:rPr lang="en-US" sz="1800"/>
              <a:t>Permanently disqualified from holding office</a:t>
            </a:r>
          </a:p>
          <a:p>
            <a:pPr marL="347663" indent="-347663">
              <a:lnSpc>
                <a:spcPct val="90000"/>
              </a:lnSpc>
              <a:spcBef>
                <a:spcPts val="600"/>
              </a:spcBef>
              <a:defRPr/>
            </a:pPr>
            <a:r>
              <a:rPr lang="en-US" sz="1800" err="1"/>
              <a:t>FPPC now has jurisdiction and can issue administrative fines</a:t>
            </a:r>
          </a:p>
          <a:p>
            <a:pPr marL="685800" indent="-347663">
              <a:lnSpc>
                <a:spcPct val="90000"/>
              </a:lnSpc>
              <a:spcBef>
                <a:spcPts val="600"/>
              </a:spcBef>
              <a:buFont typeface="Calibri" panose="020f0502020204030204" pitchFamily="34" charset="0"/>
              <a:buChar char="–"/>
              <a:defRPr/>
            </a:pPr>
            <a:r>
              <a:rPr lang="en-US" sz="1800"/>
              <a:t>Offering section 1090 advice</a:t>
            </a:r>
          </a:p>
        </p:txBody>
      </p:sp>
      <p:sp>
        <p:nvSpPr>
          <p:cNvPr id="2" name="Title 1"/>
          <p:cNvSpPr>
            <a:spLocks noGrp="1"/>
          </p:cNvSpPr>
          <p:nvPr>
            <p:ph type="title"/>
          </p:nvPr>
        </p:nvSpPr>
        <p:spPr/>
        <p:txBody>
          <a:bodyPr>
            <a:normAutofit/>
          </a:bodyPr>
          <a:lstStyle/>
          <a:p>
            <a:r>
              <a:rPr lang="en-US"/>
              <a:t>I. Personal Financial Gain by Public Officials</a:t>
            </a:r>
          </a:p>
        </p:txBody>
      </p:sp>
      <p:pic>
        <p:nvPicPr>
          <p:cNvPr id="5" name="Picture 4"/>
          <p:cNvPicPr>
            <a:picLocks noChangeAspect="1"/>
          </p:cNvPicPr>
          <p:nvPr/>
        </p:nvPicPr>
        <p:blipFill>
          <a:blip r:embed="rId3"/>
          <a:stretch>
            <a:fillRect/>
          </a:stretch>
        </p:blipFill>
        <p:spPr>
          <a:xfrm>
            <a:off x="6480454" y="2252021"/>
            <a:ext cx="1915834" cy="1097375"/>
          </a:xfrm>
          <a:prstGeom prst="rect">
            <a:avLst/>
          </a:prstGeom>
        </p:spPr>
      </p:pic>
    </p:spTree>
    <p:extLst>
      <p:ext uri="{BB962C8B-B14F-4D97-AF65-F5344CB8AC3E}">
        <p14:creationId xmlns:p14="http://schemas.microsoft.com/office/powerpoint/2010/main" val="3441061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Autofit/>
          </a:bodyPr>
          <a:lstStyle/>
          <a:p>
            <a:pPr marL="457200" indent="-457200">
              <a:buNone/>
            </a:pPr>
            <a:r>
              <a:rPr lang="en-US" b="1"/>
              <a:t>C. 	Conflicts of Interest in Campaign Contributions</a:t>
            </a:r>
          </a:p>
          <a:p>
            <a:pPr marL="0" indent="0">
              <a:buNone/>
            </a:pPr>
            <a:r>
              <a:rPr lang="en-US" sz="2200" i="1">
                <a:solidFill>
                  <a:srgbClr val="F62600"/>
                </a:solidFill>
              </a:rPr>
              <a:t>Basic Rule</a:t>
            </a:r>
          </a:p>
          <a:p>
            <a:pPr marL="457200" indent="-457200">
              <a:spcBef>
                <a:spcPts val="375"/>
              </a:spcBef>
              <a:spcAft>
                <a:spcPts val="450"/>
              </a:spcAft>
              <a:defRPr/>
            </a:pPr>
            <a:r>
              <a:rPr lang="en-US" sz="2000"/>
              <a:t>Public officials are disqualified from making a </a:t>
            </a:r>
            <a:br>
              <a:rPr lang="en-US" sz="2000" smtClean="0"/>
            </a:br>
            <a:r>
              <a:rPr lang="en-US" sz="2000" smtClean="0"/>
              <a:t>decision </a:t>
            </a:r>
            <a:r>
              <a:rPr lang="en-US" sz="2000"/>
              <a:t>involving a license, permit, contract, </a:t>
            </a:r>
            <a:br>
              <a:rPr lang="en-US" sz="2000" smtClean="0"/>
            </a:br>
            <a:r>
              <a:rPr lang="en-US" sz="2000" smtClean="0"/>
              <a:t>entitlement </a:t>
            </a:r>
            <a:r>
              <a:rPr lang="en-US" sz="2000"/>
              <a:t>for use if official has accepted a </a:t>
            </a:r>
            <a:br>
              <a:rPr lang="en-US" sz="2000" smtClean="0"/>
            </a:br>
            <a:r>
              <a:rPr lang="en-US" sz="2000" smtClean="0"/>
              <a:t>campaign </a:t>
            </a:r>
            <a:r>
              <a:rPr lang="en-US" sz="2000"/>
              <a:t>contribution exceeding $250 in the </a:t>
            </a:r>
            <a:br>
              <a:rPr lang="en-US" sz="2000" smtClean="0"/>
            </a:br>
            <a:r>
              <a:rPr lang="en-US" sz="2000" smtClean="0"/>
              <a:t>preceding </a:t>
            </a:r>
            <a:r>
              <a:rPr lang="en-US" sz="2000"/>
              <a:t>12 months.</a:t>
            </a:r>
          </a:p>
          <a:p>
            <a:pPr marL="914400" indent="-457200">
              <a:spcBef>
                <a:spcPts val="375"/>
              </a:spcBef>
              <a:spcAft>
                <a:spcPts val="450"/>
              </a:spcAft>
              <a:buFont typeface="Calibri" panose="020f0502020204030204" pitchFamily="34" charset="0"/>
              <a:buChar char="–"/>
              <a:defRPr/>
            </a:pPr>
            <a:r>
              <a:rPr lang="en-US" sz="2000"/>
              <a:t>Competitively bid, labor, or personal </a:t>
            </a:r>
            <a:br>
              <a:rPr lang="en-US" sz="2000" smtClean="0"/>
            </a:br>
            <a:r>
              <a:rPr lang="en-US" sz="2000" smtClean="0"/>
              <a:t>employment </a:t>
            </a:r>
            <a:r>
              <a:rPr lang="en-US" sz="2000"/>
              <a:t>contracts are exempt</a:t>
            </a:r>
          </a:p>
        </p:txBody>
      </p:sp>
      <p:sp>
        <p:nvSpPr>
          <p:cNvPr id="2" name="Title 1"/>
          <p:cNvSpPr>
            <a:spLocks noGrp="1"/>
          </p:cNvSpPr>
          <p:nvPr>
            <p:ph type="title"/>
          </p:nvPr>
        </p:nvSpPr>
        <p:spPr/>
        <p:txBody>
          <a:bodyPr>
            <a:normAutofit/>
          </a:bodyPr>
          <a:lstStyle/>
          <a:p>
            <a:r>
              <a:rPr lang="en-US"/>
              <a:t>I. Personal Financial Gain by Public Officials</a:t>
            </a:r>
          </a:p>
        </p:txBody>
      </p:sp>
      <p:pic>
        <p:nvPicPr>
          <p:cNvPr id="4" name="Picture 3"/>
          <p:cNvPicPr>
            <a:picLocks noChangeAspect="1"/>
          </p:cNvPicPr>
          <p:nvPr/>
        </p:nvPicPr>
        <p:blipFill>
          <a:blip r:embed="rId3"/>
          <a:stretch>
            <a:fillRect/>
          </a:stretch>
        </p:blipFill>
        <p:spPr>
          <a:xfrm>
            <a:off x="6551491" y="2190750"/>
            <a:ext cx="2135309" cy="1600339"/>
          </a:xfrm>
          <a:prstGeom prst="rect">
            <a:avLst/>
          </a:prstGeom>
        </p:spPr>
      </p:pic>
    </p:spTree>
    <p:extLst>
      <p:ext uri="{BB962C8B-B14F-4D97-AF65-F5344CB8AC3E}">
        <p14:creationId xmlns:p14="http://schemas.microsoft.com/office/powerpoint/2010/main" val="3070379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Autofit/>
          </a:bodyPr>
          <a:lstStyle/>
          <a:p>
            <a:pPr marL="457200" indent="-457200">
              <a:lnSpc>
                <a:spcPct val="90000"/>
              </a:lnSpc>
              <a:spcBef>
                <a:spcPts val="600"/>
              </a:spcBef>
              <a:buNone/>
            </a:pPr>
            <a:r>
              <a:rPr lang="en-US" b="1"/>
              <a:t>C. 	Conflicts of Interest in Campaign Contributions</a:t>
            </a:r>
          </a:p>
          <a:p>
            <a:pPr marL="0" indent="0">
              <a:lnSpc>
                <a:spcPct val="90000"/>
              </a:lnSpc>
              <a:spcBef>
                <a:spcPts val="600"/>
              </a:spcBef>
              <a:buNone/>
            </a:pPr>
            <a:r>
              <a:rPr lang="en-US" sz="2200" i="1">
                <a:solidFill>
                  <a:srgbClr val="F62600"/>
                </a:solidFill>
              </a:rPr>
              <a:t>Major changes enacted by SB 1429</a:t>
            </a:r>
          </a:p>
          <a:p>
            <a:pPr marL="457200" indent="-457200">
              <a:lnSpc>
                <a:spcPct val="90000"/>
              </a:lnSpc>
              <a:spcBef>
                <a:spcPts val="600"/>
              </a:spcBef>
              <a:spcAft>
                <a:spcPts val="450"/>
              </a:spcAft>
              <a:defRPr/>
            </a:pPr>
            <a:r>
              <a:rPr lang="en-US" sz="2000"/>
              <a:t>“Directly elected” exception removed </a:t>
            </a:r>
          </a:p>
          <a:p>
            <a:pPr marL="457200" indent="-457200">
              <a:lnSpc>
                <a:spcPct val="90000"/>
              </a:lnSpc>
              <a:spcBef>
                <a:spcPts val="600"/>
              </a:spcBef>
              <a:spcAft>
                <a:spcPts val="450"/>
              </a:spcAft>
              <a:defRPr/>
            </a:pPr>
            <a:r>
              <a:rPr lang="en-US" sz="2000"/>
              <a:t>Official may not accept a campaign contribution exceeding $250 while </a:t>
            </a:r>
            <a:br>
              <a:rPr lang="en-US" sz="2000" smtClean="0"/>
            </a:br>
            <a:r>
              <a:rPr lang="en-US" sz="2000" smtClean="0"/>
              <a:t>an </a:t>
            </a:r>
            <a:r>
              <a:rPr lang="en-US" sz="2000"/>
              <a:t>application is pending, and for 12 (not 3) months after the decision </a:t>
            </a:r>
            <a:br>
              <a:rPr lang="en-US" sz="2000" smtClean="0"/>
            </a:br>
            <a:r>
              <a:rPr lang="en-US" sz="2000" smtClean="0"/>
              <a:t>is </a:t>
            </a:r>
            <a:r>
              <a:rPr lang="en-US" sz="2000"/>
              <a:t>made</a:t>
            </a:r>
          </a:p>
          <a:p>
            <a:pPr marL="457200" indent="-457200">
              <a:lnSpc>
                <a:spcPct val="90000"/>
              </a:lnSpc>
              <a:spcBef>
                <a:spcPts val="600"/>
              </a:spcBef>
              <a:spcAft>
                <a:spcPts val="450"/>
              </a:spcAft>
              <a:defRPr/>
            </a:pPr>
            <a:r>
              <a:rPr lang="en-US" sz="2000"/>
              <a:t>May return contribution within 30 days of when officer knows, or should have known, about the contribution and the proceeding to avoid conflict</a:t>
            </a:r>
          </a:p>
          <a:p>
            <a:pPr marL="457200" indent="-457200">
              <a:lnSpc>
                <a:spcPct val="90000"/>
              </a:lnSpc>
              <a:spcBef>
                <a:spcPts val="600"/>
              </a:spcBef>
              <a:spcAft>
                <a:spcPts val="450"/>
              </a:spcAft>
              <a:defRPr/>
            </a:pPr>
            <a:r>
              <a:rPr lang="en-US" sz="2000"/>
              <a:t>Application to donations before 2023 uncertain</a:t>
            </a:r>
          </a:p>
        </p:txBody>
      </p:sp>
      <p:sp>
        <p:nvSpPr>
          <p:cNvPr id="2" name="Title 1"/>
          <p:cNvSpPr>
            <a:spLocks noGrp="1"/>
          </p:cNvSpPr>
          <p:nvPr>
            <p:ph type="title"/>
          </p:nvPr>
        </p:nvSpPr>
        <p:spPr/>
        <p:txBody>
          <a:bodyPr>
            <a:normAutofit/>
          </a:bodyPr>
          <a:lstStyle/>
          <a:p>
            <a:r>
              <a:rPr lang="en-US"/>
              <a:t>I. Personal Financial Gain by Public Officials</a:t>
            </a:r>
          </a:p>
        </p:txBody>
      </p:sp>
    </p:spTree>
    <p:extLst>
      <p:ext uri="{BB962C8B-B14F-4D97-AF65-F5344CB8AC3E}">
        <p14:creationId xmlns:p14="http://schemas.microsoft.com/office/powerpoint/2010/main" val="2570431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Autofit/>
          </a:bodyPr>
          <a:lstStyle/>
          <a:p>
            <a:pPr marL="457200" indent="-457200">
              <a:buNone/>
            </a:pPr>
            <a:r>
              <a:rPr lang="en-US" b="1"/>
              <a:t>D. 	Conflicts of Interest When Leaving Office</a:t>
            </a:r>
          </a:p>
        </p:txBody>
      </p:sp>
      <p:sp>
        <p:nvSpPr>
          <p:cNvPr id="2" name="Title 1"/>
          <p:cNvSpPr>
            <a:spLocks noGrp="1"/>
          </p:cNvSpPr>
          <p:nvPr>
            <p:ph type="title"/>
          </p:nvPr>
        </p:nvSpPr>
        <p:spPr/>
        <p:txBody>
          <a:bodyPr>
            <a:normAutofit/>
          </a:bodyPr>
          <a:lstStyle/>
          <a:p>
            <a:r>
              <a:rPr lang="en-US"/>
              <a:t>I. Personal Financial Gain by Public Officials</a:t>
            </a:r>
          </a:p>
        </p:txBody>
      </p:sp>
      <p:graphicFrame>
        <p:nvGraphicFramePr>
          <p:cNvPr id="4" name="Diagram 3"/>
          <p:cNvGraphicFramePr/>
          <p:nvPr>
            <p:extLst>
              <p:ext uri="{D42A27DB-BD31-4B8C-83A1-F6EECF244321}">
                <p14:modId xmlns:p14="http://schemas.microsoft.com/office/powerpoint/2010/main" val="2633991280"/>
              </p:ext>
            </p:extLst>
          </p:nvPr>
        </p:nvGraphicFramePr>
        <p:xfrm>
          <a:off x="688181" y="1775042"/>
          <a:ext cx="7774782" cy="2428484"/>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278772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934075" cy="3416061"/>
          </a:xfrm>
        </p:spPr>
        <p:txBody>
          <a:bodyPr>
            <a:noAutofit/>
          </a:bodyPr>
          <a:lstStyle/>
          <a:p>
            <a:pPr marL="457200" indent="-457200">
              <a:lnSpc>
                <a:spcPct val="90000"/>
              </a:lnSpc>
              <a:spcBef>
                <a:spcPts val="600"/>
              </a:spcBef>
              <a:buNone/>
            </a:pPr>
            <a:r>
              <a:rPr lang="en-US" b="1"/>
              <a:t>E. 	Bribery</a:t>
            </a:r>
          </a:p>
          <a:p>
            <a:pPr marL="0" indent="0">
              <a:lnSpc>
                <a:spcPct val="90000"/>
              </a:lnSpc>
              <a:spcBef>
                <a:spcPts val="600"/>
              </a:spcBef>
              <a:buNone/>
            </a:pPr>
            <a:r>
              <a:rPr lang="en-US" sz="2200" i="1">
                <a:solidFill>
                  <a:srgbClr val="F62600"/>
                </a:solidFill>
              </a:rPr>
              <a:t>Basic Rule</a:t>
            </a:r>
          </a:p>
          <a:p>
            <a:pPr marL="457200" indent="-457200">
              <a:lnSpc>
                <a:spcPct val="90000"/>
              </a:lnSpc>
              <a:spcBef>
                <a:spcPts val="600"/>
              </a:spcBef>
            </a:pPr>
            <a:r>
              <a:rPr lang="en-US" sz="2000"/>
              <a:t>Elements of the crime</a:t>
            </a:r>
          </a:p>
          <a:p>
            <a:pPr marL="914400" indent="-457200">
              <a:lnSpc>
                <a:spcPct val="90000"/>
              </a:lnSpc>
              <a:spcBef>
                <a:spcPts val="600"/>
              </a:spcBef>
              <a:buFont typeface="Calibri" panose="020f0502020204030204" pitchFamily="34" charset="0"/>
              <a:buChar char="–"/>
            </a:pPr>
            <a:r>
              <a:rPr lang="en-US" sz="2000"/>
              <a:t>A governmental official </a:t>
            </a:r>
            <a:br>
              <a:rPr lang="en-US" sz="2000" smtClean="0"/>
            </a:br>
            <a:r>
              <a:rPr lang="en-US" sz="2000" smtClean="0"/>
              <a:t>(</a:t>
            </a:r>
            <a:r>
              <a:rPr lang="en-US" sz="2000"/>
              <a:t>elected, appointed, employed);</a:t>
            </a:r>
          </a:p>
          <a:p>
            <a:pPr marL="914400" indent="-457200">
              <a:lnSpc>
                <a:spcPct val="90000"/>
              </a:lnSpc>
              <a:spcBef>
                <a:spcPts val="600"/>
              </a:spcBef>
              <a:buFont typeface="Calibri" panose="020f0502020204030204" pitchFamily="34" charset="0"/>
              <a:buChar char="–"/>
            </a:pPr>
            <a:r>
              <a:rPr lang="en-US" sz="2000"/>
              <a:t>Requests, takes, or agrees to take a bribe; and</a:t>
            </a:r>
          </a:p>
          <a:p>
            <a:pPr marL="914400" indent="-457200">
              <a:lnSpc>
                <a:spcPct val="90000"/>
              </a:lnSpc>
              <a:spcBef>
                <a:spcPts val="600"/>
              </a:spcBef>
              <a:buFont typeface="Calibri" panose="020f0502020204030204" pitchFamily="34" charset="0"/>
              <a:buChar char="–"/>
            </a:pPr>
            <a:r>
              <a:rPr lang="en-US" sz="2000"/>
              <a:t>Represents that the bribe would unlawfully influence vote decision, or opinion. Representation can be </a:t>
            </a:r>
            <a:r>
              <a:rPr lang="en-US" sz="2000" b="1"/>
              <a:t>express</a:t>
            </a:r>
            <a:r>
              <a:rPr lang="en-US" sz="2000"/>
              <a:t> or </a:t>
            </a:r>
            <a:r>
              <a:rPr lang="en-US" sz="2000" b="1"/>
              <a:t>implied</a:t>
            </a:r>
            <a:r>
              <a:rPr lang="en-US" sz="2000"/>
              <a:t>.</a:t>
            </a:r>
          </a:p>
        </p:txBody>
      </p:sp>
      <p:sp>
        <p:nvSpPr>
          <p:cNvPr id="2" name="Title 1"/>
          <p:cNvSpPr>
            <a:spLocks noGrp="1"/>
          </p:cNvSpPr>
          <p:nvPr>
            <p:ph type="title"/>
          </p:nvPr>
        </p:nvSpPr>
        <p:spPr/>
        <p:txBody>
          <a:bodyPr>
            <a:normAutofit/>
          </a:bodyPr>
          <a:lstStyle/>
          <a:p>
            <a:r>
              <a:rPr lang="en-US"/>
              <a:t>I. Personal Financial Gain by Public Officials</a:t>
            </a:r>
          </a:p>
        </p:txBody>
      </p:sp>
      <p:sp>
        <p:nvSpPr>
          <p:cNvPr id="5" name="Rectangle 4"/>
          <p:cNvSpPr/>
          <p:nvPr/>
        </p:nvSpPr>
        <p:spPr>
          <a:xfrm>
            <a:off x="457201" y="4139408"/>
            <a:ext cx="8232730" cy="369332"/>
          </a:xfrm>
          <a:prstGeom prst="rect">
            <a:avLst/>
          </a:prstGeom>
        </p:spPr>
        <p:txBody>
          <a:bodyPr wrap="square">
            <a:spAutoFit/>
          </a:bodyPr>
          <a:lstStyle/>
          <a:p>
            <a:pPr marL="347663" indent="-347663">
              <a:buFont typeface="Arial" pitchFamily="34" charset="0"/>
              <a:buChar char="•"/>
            </a:pPr>
            <a:r>
              <a:rPr lang="en-US" altLang="en-US" b="1" i="1">
                <a:solidFill>
                  <a:schemeClr val="bg2"/>
                </a:solidFill>
                <a:latin typeface="Calibri" panose="020f0502020204030204" pitchFamily="34" charset="0"/>
              </a:rPr>
              <a:t>Must have corrupt intent that official duty would be unlawfully influenced</a:t>
            </a:r>
          </a:p>
        </p:txBody>
      </p:sp>
      <p:sp>
        <p:nvSpPr>
          <p:cNvPr id="6" name="TextBox 5"/>
          <p:cNvSpPr txBox="1"/>
          <p:nvPr/>
        </p:nvSpPr>
        <p:spPr>
          <a:xfrm>
            <a:off x="6664677" y="2697651"/>
            <a:ext cx="2025253" cy="992579"/>
          </a:xfrm>
          <a:prstGeom prst="rect">
            <a:avLst/>
          </a:prstGeom>
          <a:noFill/>
        </p:spPr>
        <p:txBody>
          <a:bodyPr wrap="square">
            <a:spAutoFit/>
          </a:bodyPr>
          <a:lstStyle/>
          <a:p>
            <a:pPr algn="ctr">
              <a:defRPr/>
            </a:pPr>
            <a:r>
              <a:rPr lang="en-US" sz="1500" b="1">
                <a:solidFill>
                  <a:srgbClr val="F62600"/>
                </a:solidFill>
              </a:rPr>
              <a:t>“anything of value</a:t>
            </a:r>
            <a:br>
              <a:rPr lang="en-US" sz="1500" b="1">
                <a:solidFill>
                  <a:srgbClr val="F62600"/>
                </a:solidFill>
              </a:rPr>
            </a:br>
            <a:r>
              <a:rPr lang="en-US" sz="1500" b="1">
                <a:solidFill>
                  <a:srgbClr val="F62600"/>
                </a:solidFill>
              </a:rPr>
              <a:t>or advantage, present or prospective”</a:t>
            </a:r>
          </a:p>
          <a:p>
            <a:pPr>
              <a:defRPr/>
            </a:pPr>
            <a:endParaRPr lang="en-US" sz="1350" i="1">
              <a:solidFill>
                <a:srgbClr val="00B050"/>
              </a:solidFill>
            </a:endParaRPr>
          </a:p>
        </p:txBody>
      </p:sp>
      <p:pic>
        <p:nvPicPr>
          <p:cNvPr id="7" name="Picture 2" descr="Image result for perquisit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4676" y="1225394"/>
            <a:ext cx="202525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961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ctr">
            <a:noAutofit/>
          </a:bodyPr>
          <a:lstStyle/>
          <a:p>
            <a:pPr algn="ctr"/>
            <a:r>
              <a:rPr lang="en-US" sz="12500" b="1">
                <a:solidFill>
                  <a:srgbClr val="FFFFFF"/>
                </a:solidFill>
              </a:rPr>
              <a:t>Quiz</a:t>
            </a:r>
            <a:endParaRPr lang="en-US" sz="15000" b="1">
              <a:solidFill>
                <a:srgbClr val="FFFFFF"/>
              </a:solidFill>
            </a:endParaRPr>
          </a:p>
        </p:txBody>
      </p:sp>
    </p:spTree>
    <p:extLst>
      <p:ext uri="{BB962C8B-B14F-4D97-AF65-F5344CB8AC3E}">
        <p14:creationId xmlns:p14="http://schemas.microsoft.com/office/powerpoint/2010/main" val="2837061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800" smtClean="0"/>
              <a:t>Question 1:</a:t>
            </a:r>
            <a:endParaRPr lang="en-US" sz="2800"/>
          </a:p>
        </p:txBody>
      </p:sp>
      <p:sp>
        <p:nvSpPr>
          <p:cNvPr id="4" name="Content Placeholder 3"/>
          <p:cNvSpPr>
            <a:spLocks noGrp="1"/>
          </p:cNvSpPr>
          <p:nvPr>
            <p:ph idx="10"/>
          </p:nvPr>
        </p:nvSpPr>
        <p:spPr/>
        <p:txBody>
          <a:bodyPr/>
          <a:lstStyle/>
          <a:p>
            <a:r>
              <a:rPr lang="en-US" sz="2400"/>
              <a:t>The City Council will be attending a conference and they want to contract with a vendor to make Dublin pins that they can all wear to the conference.</a:t>
            </a:r>
          </a:p>
          <a:p>
            <a:r>
              <a:rPr lang="en-US" sz="2400"/>
              <a:t>Councilmember owns a business manufacturing decorative pins and offers to provide the pins at a discount.</a:t>
            </a:r>
          </a:p>
          <a:p>
            <a:endParaRPr lang="en-US" sz="2400"/>
          </a:p>
        </p:txBody>
      </p:sp>
      <p:sp>
        <p:nvSpPr>
          <p:cNvPr id="7" name="Content Placeholder 6"/>
          <p:cNvSpPr>
            <a:spLocks noGrp="1"/>
          </p:cNvSpPr>
          <p:nvPr>
            <p:ph idx="11"/>
          </p:nvPr>
        </p:nvSpPr>
        <p:spPr/>
        <p:txBody>
          <a:bodyPr/>
          <a:lstStyle/>
          <a:p>
            <a:endParaRPr lang="en-US"/>
          </a:p>
        </p:txBody>
      </p:sp>
      <p:sp>
        <p:nvSpPr>
          <p:cNvPr id="5" name="Oval 4"/>
          <p:cNvSpPr/>
          <p:nvPr/>
        </p:nvSpPr>
        <p:spPr>
          <a:xfrm>
            <a:off x="7001939" y="962034"/>
            <a:ext cx="1714500" cy="1714500"/>
          </a:xfrm>
          <a:prstGeom prst="ellipse">
            <a:avLst/>
          </a:prstGeom>
          <a:solidFill>
            <a:schemeClr val="bg2"/>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TextBox 5"/>
          <p:cNvSpPr txBox="1"/>
          <p:nvPr/>
        </p:nvSpPr>
        <p:spPr>
          <a:xfrm>
            <a:off x="7044802" y="1080620"/>
            <a:ext cx="1714500" cy="1477328"/>
          </a:xfrm>
          <a:prstGeom prst="rect">
            <a:avLst/>
          </a:prstGeom>
          <a:noFill/>
        </p:spPr>
        <p:txBody>
          <a:bodyPr>
            <a:spAutoFit/>
          </a:bodyPr>
          <a:lstStyle/>
          <a:p>
            <a:pPr algn="ctr">
              <a:defRPr/>
            </a:pPr>
            <a:r>
              <a:rPr lang="en-US" i="1">
                <a:solidFill>
                  <a:prstClr val="white"/>
                </a:solidFill>
              </a:rPr>
              <a:t>Can the</a:t>
            </a:r>
            <a:br>
              <a:rPr lang="en-US" i="1">
                <a:solidFill>
                  <a:prstClr val="white"/>
                </a:solidFill>
              </a:rPr>
            </a:br>
            <a:r>
              <a:rPr lang="en-US" i="1">
                <a:solidFill>
                  <a:prstClr val="white"/>
                </a:solidFill>
              </a:rPr>
              <a:t>City enter into an agreement with the business?</a:t>
            </a:r>
            <a:endParaRPr lang="en-US">
              <a:solidFill>
                <a:prstClr val="black"/>
              </a:solidFill>
            </a:endParaRPr>
          </a:p>
        </p:txBody>
      </p:sp>
    </p:spTree>
    <p:extLst>
      <p:ext uri="{BB962C8B-B14F-4D97-AF65-F5344CB8AC3E}">
        <p14:creationId xmlns:p14="http://schemas.microsoft.com/office/powerpoint/2010/main" val="2102162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81088"/>
            <a:ext cx="8229600" cy="3547655"/>
          </a:xfrm>
        </p:spPr>
        <p:txBody>
          <a:bodyPr/>
          <a:lstStyle/>
          <a:p>
            <a:pPr marL="0" indent="0">
              <a:buNone/>
            </a:pPr>
            <a:r>
              <a:rPr lang="en-US" sz="2400" b="1">
                <a:solidFill>
                  <a:srgbClr val="F62600"/>
                </a:solidFill>
              </a:rPr>
              <a:t>No.</a:t>
            </a:r>
            <a:r>
              <a:rPr lang="en-US" sz="2400"/>
              <a:t> </a:t>
            </a:r>
            <a:endParaRPr lang="en-US" sz="2400" smtClean="0"/>
          </a:p>
          <a:p>
            <a:pPr marL="0" indent="0">
              <a:buNone/>
            </a:pPr>
            <a:endParaRPr lang="en-US" sz="1800" smtClean="0"/>
          </a:p>
          <a:p>
            <a:pPr marL="0" indent="0">
              <a:buNone/>
            </a:pPr>
            <a:r>
              <a:rPr lang="en-US" sz="2000" smtClean="0"/>
              <a:t>The </a:t>
            </a:r>
            <a:r>
              <a:rPr lang="en-US" sz="2000"/>
              <a:t>City cannot enter into an agreement with the Councilmember’s business even though the pins will be provided at a discount. </a:t>
            </a:r>
          </a:p>
          <a:p>
            <a:endParaRPr lang="en-US"/>
          </a:p>
        </p:txBody>
      </p:sp>
      <p:sp>
        <p:nvSpPr>
          <p:cNvPr id="2" name="Title 1"/>
          <p:cNvSpPr>
            <a:spLocks noGrp="1"/>
          </p:cNvSpPr>
          <p:nvPr>
            <p:ph type="title"/>
          </p:nvPr>
        </p:nvSpPr>
        <p:spPr/>
        <p:txBody>
          <a:bodyPr/>
          <a:lstStyle/>
          <a:p>
            <a:r>
              <a:rPr lang="en-US" sz="2800" smtClean="0"/>
              <a:t>Answer to Question 1:</a:t>
            </a:r>
            <a:endParaRPr lang="en-US" sz="2800"/>
          </a:p>
        </p:txBody>
      </p:sp>
    </p:spTree>
    <p:extLst>
      <p:ext uri="{BB962C8B-B14F-4D97-AF65-F5344CB8AC3E}">
        <p14:creationId xmlns:p14="http://schemas.microsoft.com/office/powerpoint/2010/main" val="4189284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57200" y="1090613"/>
            <a:ext cx="8229600" cy="3538130"/>
          </a:xfrm>
        </p:spPr>
        <p:txBody>
          <a:bodyPr/>
          <a:lstStyle/>
          <a:p>
            <a:pPr marL="571500" indent="-571500">
              <a:buAutoNum type="romanUcPeriod"/>
            </a:pPr>
            <a:r>
              <a:rPr lang="en-US" sz="2400" b="1"/>
              <a:t>Personal Financial Gain by </a:t>
            </a:r>
            <a:r>
              <a:rPr lang="en-US" sz="2400" b="1" smtClean="0"/>
              <a:t>Public </a:t>
            </a:r>
            <a:r>
              <a:rPr lang="en-US" sz="2400" b="1"/>
              <a:t>Officials</a:t>
            </a:r>
          </a:p>
          <a:p>
            <a:pPr marL="1028700" indent="-457200">
              <a:buFont typeface="+mj-lt"/>
              <a:buAutoNum type="alphaUcPeriod"/>
            </a:pPr>
            <a:r>
              <a:rPr lang="en-US" sz="2200"/>
              <a:t>Conflicts of Interest Under the Political Reform Act</a:t>
            </a:r>
          </a:p>
          <a:p>
            <a:pPr marL="1028700" indent="-457200">
              <a:buFont typeface="+mj-lt"/>
              <a:buAutoNum type="alphaUcPeriod"/>
            </a:pPr>
            <a:r>
              <a:rPr lang="en-US" sz="2200"/>
              <a:t>Contractual Conflicts of Interest </a:t>
            </a:r>
            <a:r>
              <a:rPr lang="en-US" sz="2200" smtClean="0"/>
              <a:t>(</a:t>
            </a:r>
            <a:r>
              <a:rPr lang="en-US" sz="2200"/>
              <a:t>Gov’t Code § 1090)</a:t>
            </a:r>
          </a:p>
          <a:p>
            <a:pPr marL="1028700" indent="-457200">
              <a:buFont typeface="+mj-lt"/>
              <a:buAutoNum type="alphaUcPeriod"/>
            </a:pPr>
            <a:r>
              <a:rPr lang="en-US" sz="2200"/>
              <a:t>Conflicts of Interest and Campaign Contributions</a:t>
            </a:r>
          </a:p>
          <a:p>
            <a:pPr marL="1028700" indent="-457200">
              <a:buFont typeface="+mj-lt"/>
              <a:buAutoNum type="alphaUcPeriod"/>
            </a:pPr>
            <a:r>
              <a:rPr lang="en-US" sz="2200"/>
              <a:t>Conflicts of Interest When Leaving Office</a:t>
            </a:r>
          </a:p>
          <a:p>
            <a:pPr marL="1028700" indent="-457200">
              <a:buFont typeface="+mj-lt"/>
              <a:buAutoNum type="alphaUcPeriod"/>
            </a:pPr>
            <a:r>
              <a:rPr lang="en-US" sz="2200"/>
              <a:t>Bribery</a:t>
            </a:r>
          </a:p>
          <a:p>
            <a:endParaRPr lang="en-US"/>
          </a:p>
        </p:txBody>
      </p:sp>
      <p:sp>
        <p:nvSpPr>
          <p:cNvPr id="3" name="Title 2"/>
          <p:cNvSpPr>
            <a:spLocks noGrp="1"/>
          </p:cNvSpPr>
          <p:nvPr>
            <p:ph type="title"/>
          </p:nvPr>
        </p:nvSpPr>
        <p:spPr/>
        <p:txBody>
          <a:bodyPr/>
          <a:lstStyle/>
          <a:p>
            <a:r>
              <a:rPr lang="en-US" sz="2800" smtClean="0"/>
              <a:t>AB 1234 Training Overview</a:t>
            </a:r>
            <a:endParaRPr lang="en-US"/>
          </a:p>
        </p:txBody>
      </p:sp>
    </p:spTree>
    <p:extLst>
      <p:ext uri="{BB962C8B-B14F-4D97-AF65-F5344CB8AC3E}">
        <p14:creationId xmlns:p14="http://schemas.microsoft.com/office/powerpoint/2010/main" val="4129857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 2:</a:t>
            </a:r>
            <a:endParaRPr lang="en-US"/>
          </a:p>
        </p:txBody>
      </p:sp>
      <p:sp>
        <p:nvSpPr>
          <p:cNvPr id="4" name="Content Placeholder 3"/>
          <p:cNvSpPr>
            <a:spLocks noGrp="1"/>
          </p:cNvSpPr>
          <p:nvPr>
            <p:ph idx="10"/>
          </p:nvPr>
        </p:nvSpPr>
        <p:spPr/>
        <p:txBody>
          <a:bodyPr/>
          <a:lstStyle/>
          <a:p>
            <a:r>
              <a:rPr lang="en-US" sz="2400"/>
              <a:t>The City and Tesla are negotiating the purchase of solar panels to install at </a:t>
            </a:r>
            <a:br>
              <a:rPr lang="en-US" sz="2400" smtClean="0"/>
            </a:br>
            <a:r>
              <a:rPr lang="en-US" sz="2400" smtClean="0"/>
              <a:t>City </a:t>
            </a:r>
            <a:r>
              <a:rPr lang="en-US" sz="2400"/>
              <a:t>Hall. </a:t>
            </a:r>
          </a:p>
          <a:p>
            <a:r>
              <a:rPr lang="en-US" sz="2400"/>
              <a:t>A councilmember holds Tesla stock. </a:t>
            </a:r>
          </a:p>
          <a:p>
            <a:endParaRPr lang="en-US" sz="2400"/>
          </a:p>
        </p:txBody>
      </p:sp>
      <p:sp>
        <p:nvSpPr>
          <p:cNvPr id="6" name="Content Placeholder 5"/>
          <p:cNvSpPr>
            <a:spLocks noGrp="1"/>
          </p:cNvSpPr>
          <p:nvPr>
            <p:ph idx="11"/>
          </p:nvPr>
        </p:nvSpPr>
        <p:spPr/>
        <p:txBody>
          <a:bodyPr/>
          <a:lstStyle/>
          <a:p>
            <a:endParaRPr lang="en-US"/>
          </a:p>
        </p:txBody>
      </p:sp>
      <p:sp>
        <p:nvSpPr>
          <p:cNvPr id="5" name="Rounded Rectangle 4"/>
          <p:cNvSpPr/>
          <p:nvPr/>
        </p:nvSpPr>
        <p:spPr>
          <a:xfrm>
            <a:off x="7044802" y="950696"/>
            <a:ext cx="1714500" cy="1714500"/>
          </a:xfrm>
          <a:prstGeom prst="roundRect">
            <a:avLst/>
          </a:prstGeom>
          <a:solidFill>
            <a:schemeClr val="bg2"/>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7" name="TextBox 6"/>
          <p:cNvSpPr txBox="1"/>
          <p:nvPr/>
        </p:nvSpPr>
        <p:spPr>
          <a:xfrm>
            <a:off x="7044802" y="1207781"/>
            <a:ext cx="1714500" cy="1200329"/>
          </a:xfrm>
          <a:prstGeom prst="rect">
            <a:avLst/>
          </a:prstGeom>
          <a:noFill/>
        </p:spPr>
        <p:txBody>
          <a:bodyPr>
            <a:spAutoFit/>
          </a:bodyPr>
          <a:lstStyle/>
          <a:p>
            <a:pPr algn="ctr">
              <a:spcAft>
                <a:spcPts val="450"/>
              </a:spcAft>
              <a:defRPr/>
            </a:pPr>
            <a:r>
              <a:rPr lang="en-US" i="1">
                <a:solidFill>
                  <a:schemeClr val="bg1"/>
                </a:solidFill>
              </a:rPr>
              <a:t>Can the City contract with </a:t>
            </a:r>
            <a:br>
              <a:rPr lang="en-US" i="1">
                <a:solidFill>
                  <a:schemeClr val="bg1"/>
                </a:solidFill>
              </a:rPr>
            </a:br>
            <a:r>
              <a:rPr lang="en-US" i="1">
                <a:solidFill>
                  <a:schemeClr val="bg1"/>
                </a:solidFill>
              </a:rPr>
              <a:t>Tesla to purchase the panels?</a:t>
            </a:r>
          </a:p>
        </p:txBody>
      </p:sp>
    </p:spTree>
    <p:extLst>
      <p:ext uri="{BB962C8B-B14F-4D97-AF65-F5344CB8AC3E}">
        <p14:creationId xmlns:p14="http://schemas.microsoft.com/office/powerpoint/2010/main" val="313069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5375"/>
            <a:ext cx="8229600" cy="3533368"/>
          </a:xfrm>
        </p:spPr>
        <p:txBody>
          <a:bodyPr>
            <a:normAutofit/>
          </a:bodyPr>
          <a:lstStyle/>
          <a:p>
            <a:pPr marL="0" indent="0">
              <a:buNone/>
            </a:pPr>
            <a:r>
              <a:rPr lang="en-US" sz="2400" b="1">
                <a:solidFill>
                  <a:schemeClr val="bg2"/>
                </a:solidFill>
              </a:rPr>
              <a:t>It depends on the amount and value of the stock.  </a:t>
            </a:r>
            <a:endParaRPr lang="en-US" sz="2400" b="1" smtClean="0">
              <a:solidFill>
                <a:schemeClr val="bg2"/>
              </a:solidFill>
            </a:endParaRPr>
          </a:p>
          <a:p>
            <a:pPr marL="0" indent="0">
              <a:buNone/>
            </a:pPr>
            <a:endParaRPr lang="en-US" sz="1800" b="1">
              <a:solidFill>
                <a:schemeClr val="bg2"/>
              </a:solidFill>
            </a:endParaRPr>
          </a:p>
          <a:p>
            <a:pPr marL="0" indent="0">
              <a:buNone/>
            </a:pPr>
            <a:r>
              <a:rPr lang="en-US" sz="2000"/>
              <a:t>The City most likely can enter the agreement with Tesla. The stock interest is most likely a “non-interest” for purposes of Section 1090. To be a “non-interest,” the Councilmembers must own less than 3% of Tesla’s shares and earn no more than 5% of their annual income from the corporation. </a:t>
            </a:r>
            <a:endParaRPr lang="en-US" sz="2000" smtClean="0"/>
          </a:p>
          <a:p>
            <a:pPr marL="0" indent="0">
              <a:buNone/>
            </a:pPr>
            <a:endParaRPr lang="en-US" sz="1800"/>
          </a:p>
          <a:p>
            <a:pPr marL="0" indent="0">
              <a:buNone/>
            </a:pPr>
            <a:r>
              <a:rPr lang="en-US" sz="2000"/>
              <a:t>However, depending on the value of the stock, Councilmembers may have personal conflicts of interest under the PRA and would be required to recuse themselves even if the City was able to enter into the agreement. </a:t>
            </a:r>
          </a:p>
          <a:p>
            <a:endParaRPr lang="en-US"/>
          </a:p>
        </p:txBody>
      </p:sp>
      <p:sp>
        <p:nvSpPr>
          <p:cNvPr id="2" name="Title 1"/>
          <p:cNvSpPr>
            <a:spLocks noGrp="1"/>
          </p:cNvSpPr>
          <p:nvPr>
            <p:ph type="title"/>
          </p:nvPr>
        </p:nvSpPr>
        <p:spPr/>
        <p:txBody>
          <a:bodyPr/>
          <a:lstStyle/>
          <a:p>
            <a:r>
              <a:rPr lang="en-US" sz="2800" smtClean="0"/>
              <a:t>Answer to Question 2:</a:t>
            </a:r>
            <a:endParaRPr lang="en-US" sz="2800"/>
          </a:p>
        </p:txBody>
      </p:sp>
    </p:spTree>
    <p:extLst>
      <p:ext uri="{BB962C8B-B14F-4D97-AF65-F5344CB8AC3E}">
        <p14:creationId xmlns:p14="http://schemas.microsoft.com/office/powerpoint/2010/main" val="3424152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800" smtClean="0"/>
              <a:t>Question 3:</a:t>
            </a:r>
            <a:endParaRPr lang="en-US" sz="2800"/>
          </a:p>
        </p:txBody>
      </p:sp>
      <p:graphicFrame>
        <p:nvGraphicFramePr>
          <p:cNvPr id="8" name="Diagram 7"/>
          <p:cNvGraphicFramePr/>
          <p:nvPr>
            <p:extLst>
              <p:ext uri="{D42A27DB-BD31-4B8C-83A1-F6EECF244321}">
                <p14:modId xmlns:p14="http://schemas.microsoft.com/office/powerpoint/2010/main" val="3913650438"/>
              </p:ext>
            </p:extLst>
          </p:nvPr>
        </p:nvGraphicFramePr>
        <p:xfrm>
          <a:off x="1343786" y="1368029"/>
          <a:ext cx="4572000" cy="3048000"/>
        </p:xfrm>
        <a:graphic>
          <a:graphicData uri="http://schemas.openxmlformats.org/drawingml/2006/diagram">
            <dgm:relIds xmlns:dgm="http://schemas.openxmlformats.org/drawingml/2006/diagram" r:dm="rId3" r:lo="rId4" r:qs="rId5" r:cs="rId6"/>
          </a:graphicData>
        </a:graphic>
      </p:graphicFrame>
      <p:sp>
        <p:nvSpPr>
          <p:cNvPr id="9" name="TextBox 8"/>
          <p:cNvSpPr txBox="1"/>
          <p:nvPr/>
        </p:nvSpPr>
        <p:spPr>
          <a:xfrm>
            <a:off x="178694" y="2917032"/>
            <a:ext cx="2171700" cy="923330"/>
          </a:xfrm>
          <a:prstGeom prst="rect">
            <a:avLst/>
          </a:prstGeom>
          <a:noFill/>
        </p:spPr>
        <p:txBody>
          <a:bodyPr wrap="square">
            <a:spAutoFit/>
          </a:bodyPr>
          <a:lstStyle/>
          <a:p>
            <a:pPr marL="0" lvl="1">
              <a:defRPr/>
            </a:pPr>
            <a:r>
              <a:rPr lang="en-US"/>
              <a:t>An applicant seeks </a:t>
            </a:r>
            <a:br>
              <a:rPr lang="en-US"/>
            </a:br>
            <a:r>
              <a:rPr lang="en-US"/>
              <a:t>a general plan amendment.</a:t>
            </a:r>
            <a:endParaRPr lang="en-US" sz="1350"/>
          </a:p>
        </p:txBody>
      </p:sp>
      <p:sp>
        <p:nvSpPr>
          <p:cNvPr id="10" name="TextBox 9"/>
          <p:cNvSpPr txBox="1"/>
          <p:nvPr/>
        </p:nvSpPr>
        <p:spPr>
          <a:xfrm>
            <a:off x="2017570" y="1168003"/>
            <a:ext cx="2928742" cy="923330"/>
          </a:xfrm>
          <a:prstGeom prst="rect">
            <a:avLst/>
          </a:prstGeom>
          <a:noFill/>
        </p:spPr>
        <p:txBody>
          <a:bodyPr wrap="square">
            <a:spAutoFit/>
          </a:bodyPr>
          <a:lstStyle/>
          <a:p>
            <a:pPr>
              <a:defRPr/>
            </a:pPr>
            <a:r>
              <a:rPr lang="en-US" i="1"/>
              <a:t>Can the Councilmember participate in consideration of the amendment?</a:t>
            </a:r>
          </a:p>
        </p:txBody>
      </p:sp>
      <p:sp>
        <p:nvSpPr>
          <p:cNvPr id="11" name="TextBox 10"/>
          <p:cNvSpPr txBox="1"/>
          <p:nvPr/>
        </p:nvSpPr>
        <p:spPr>
          <a:xfrm>
            <a:off x="3084897" y="3041110"/>
            <a:ext cx="3468714" cy="923330"/>
          </a:xfrm>
          <a:prstGeom prst="rect">
            <a:avLst/>
          </a:prstGeom>
          <a:noFill/>
        </p:spPr>
        <p:txBody>
          <a:bodyPr wrap="square">
            <a:spAutoFit/>
          </a:bodyPr>
          <a:lstStyle/>
          <a:p>
            <a:pPr>
              <a:defRPr/>
            </a:pPr>
            <a:r>
              <a:rPr lang="en-US">
                <a:solidFill>
                  <a:schemeClr val="accent3"/>
                </a:solidFill>
              </a:rPr>
              <a:t>A Councilmember received</a:t>
            </a:r>
            <a:br>
              <a:rPr lang="en-US">
                <a:solidFill>
                  <a:schemeClr val="accent3"/>
                </a:solidFill>
              </a:rPr>
            </a:br>
            <a:r>
              <a:rPr lang="en-US">
                <a:solidFill>
                  <a:schemeClr val="accent3"/>
                </a:solidFill>
              </a:rPr>
              <a:t>a $300 campaign contribution</a:t>
            </a:r>
            <a:br>
              <a:rPr lang="en-US">
                <a:solidFill>
                  <a:schemeClr val="accent3"/>
                </a:solidFill>
              </a:rPr>
            </a:br>
            <a:r>
              <a:rPr lang="en-US">
                <a:solidFill>
                  <a:schemeClr val="accent3"/>
                </a:solidFill>
              </a:rPr>
              <a:t>from the applicant 3 months ago. </a:t>
            </a:r>
            <a:endParaRPr lang="en-US" sz="1500">
              <a:solidFill>
                <a:schemeClr val="accent3"/>
              </a:solidFill>
            </a:endParaRPr>
          </a:p>
        </p:txBody>
      </p:sp>
      <p:pic>
        <p:nvPicPr>
          <p:cNvPr id="12" name="Picture 2" descr="Image result for question mar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556" b="94928" l="15459" r="91304"/>
                    </a14:imgEffect>
                  </a14:imgLayer>
                </a14:imgProps>
              </a:ext>
              <a:ext uri="{28A0092B-C50C-407E-A947-70E740481C1C}">
                <a14:useLocalDpi xmlns:a14="http://schemas.microsoft.com/office/drawing/2010/main" val="0"/>
              </a:ext>
            </a:extLst>
          </a:blip>
          <a:srcRect l="21167" t="8913" r="19833" b="9589"/>
          <a:stretch>
            <a:fillRect/>
          </a:stretch>
        </p:blipFill>
        <p:spPr bwMode="auto">
          <a:xfrm>
            <a:off x="7236969" y="899086"/>
            <a:ext cx="1330166" cy="183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971428" y="4416029"/>
            <a:ext cx="968535"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67673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85850"/>
            <a:ext cx="8229600" cy="3542893"/>
          </a:xfrm>
        </p:spPr>
        <p:txBody>
          <a:bodyPr>
            <a:normAutofit/>
          </a:bodyPr>
          <a:lstStyle/>
          <a:p>
            <a:pPr marL="0" indent="0">
              <a:buNone/>
            </a:pPr>
            <a:r>
              <a:rPr lang="en-US" sz="2400" b="1">
                <a:solidFill>
                  <a:srgbClr val="F62600"/>
                </a:solidFill>
              </a:rPr>
              <a:t>No.</a:t>
            </a:r>
            <a:endParaRPr lang="en-US" sz="2400">
              <a:solidFill>
                <a:srgbClr val="F62600"/>
              </a:solidFill>
            </a:endParaRPr>
          </a:p>
          <a:p>
            <a:pPr marL="0" indent="0">
              <a:buNone/>
            </a:pPr>
            <a:endParaRPr lang="en-US" sz="1800" smtClean="0"/>
          </a:p>
          <a:p>
            <a:pPr marL="0" indent="0">
              <a:buNone/>
            </a:pPr>
            <a:r>
              <a:rPr lang="en-US" sz="2000" smtClean="0"/>
              <a:t>SB </a:t>
            </a:r>
            <a:r>
              <a:rPr lang="en-US" sz="2000"/>
              <a:t>1439 removed the exception for officers of local government agencies, thus the prohibition against receiving campaign contributions applies. </a:t>
            </a:r>
            <a:br>
              <a:rPr lang="en-US" sz="2000"/>
            </a:br>
            <a:endParaRPr lang="en-US" sz="2000"/>
          </a:p>
          <a:p>
            <a:pPr marL="457200" indent="-457200">
              <a:buNone/>
            </a:pPr>
            <a:r>
              <a:rPr lang="en-US" sz="2000"/>
              <a:t>* Uncertainty regarding whether restrictions apply retroactively. </a:t>
            </a:r>
          </a:p>
          <a:p>
            <a:endParaRPr lang="en-US"/>
          </a:p>
        </p:txBody>
      </p:sp>
      <p:sp>
        <p:nvSpPr>
          <p:cNvPr id="2" name="Title 1"/>
          <p:cNvSpPr>
            <a:spLocks noGrp="1"/>
          </p:cNvSpPr>
          <p:nvPr>
            <p:ph type="title"/>
          </p:nvPr>
        </p:nvSpPr>
        <p:spPr/>
        <p:txBody>
          <a:bodyPr/>
          <a:lstStyle/>
          <a:p>
            <a:r>
              <a:rPr lang="en-US" sz="2800" smtClean="0"/>
              <a:t>Answer to Question 3:</a:t>
            </a:r>
            <a:endParaRPr lang="en-US" sz="2800"/>
          </a:p>
        </p:txBody>
      </p:sp>
    </p:spTree>
    <p:extLst>
      <p:ext uri="{BB962C8B-B14F-4D97-AF65-F5344CB8AC3E}">
        <p14:creationId xmlns:p14="http://schemas.microsoft.com/office/powerpoint/2010/main" val="1607047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buFont typeface="+mj-lt"/>
              <a:buAutoNum type="alphaUcPeriod"/>
            </a:pPr>
            <a:r>
              <a:rPr lang="en-US" sz="2200"/>
              <a:t>Limitations on the </a:t>
            </a:r>
            <a:r>
              <a:rPr lang="en-US" sz="2200" smtClean="0"/>
              <a:t>Receipt </a:t>
            </a:r>
            <a:r>
              <a:rPr lang="en-US" sz="2200"/>
              <a:t>of </a:t>
            </a:r>
            <a:r>
              <a:rPr lang="en-US" sz="2200" smtClean="0"/>
              <a:t>Gifts</a:t>
            </a:r>
            <a:endParaRPr lang="en-US" sz="2200"/>
          </a:p>
          <a:p>
            <a:pPr marL="457200" indent="-457200">
              <a:buFont typeface="+mj-lt"/>
              <a:buAutoNum type="alphaUcPeriod"/>
            </a:pPr>
            <a:r>
              <a:rPr lang="en-US" sz="2200"/>
              <a:t>Agency Distribution of Tickets</a:t>
            </a:r>
          </a:p>
          <a:p>
            <a:pPr marL="457200" indent="-457200">
              <a:buFont typeface="+mj-lt"/>
              <a:buAutoNum type="alphaUcPeriod"/>
            </a:pPr>
            <a:r>
              <a:rPr lang="en-US" sz="2200"/>
              <a:t>Honoraria </a:t>
            </a:r>
            <a:r>
              <a:rPr lang="en-US" sz="2200" smtClean="0"/>
              <a:t>Ban</a:t>
            </a:r>
            <a:endParaRPr lang="en-US" sz="2200"/>
          </a:p>
          <a:p>
            <a:pPr marL="457200" indent="-457200">
              <a:buFont typeface="+mj-lt"/>
              <a:buAutoNum type="alphaUcPeriod"/>
            </a:pPr>
            <a:r>
              <a:rPr lang="en-US" sz="2200"/>
              <a:t>Misuse of </a:t>
            </a:r>
            <a:r>
              <a:rPr lang="en-US" sz="2200" smtClean="0"/>
              <a:t>Public Funds</a:t>
            </a:r>
            <a:endParaRPr lang="en-US" sz="2200"/>
          </a:p>
          <a:p>
            <a:pPr marL="457200" indent="-457200">
              <a:buFont typeface="+mj-lt"/>
              <a:buAutoNum type="alphaUcPeriod"/>
            </a:pPr>
            <a:r>
              <a:rPr lang="en-US" sz="2200"/>
              <a:t>Prohibitions </a:t>
            </a:r>
            <a:r>
              <a:rPr lang="en-US" sz="2200" smtClean="0"/>
              <a:t>Against </a:t>
            </a:r>
            <a:r>
              <a:rPr lang="en-US" sz="2200"/>
              <a:t>G</a:t>
            </a:r>
            <a:r>
              <a:rPr lang="en-US" sz="2200" smtClean="0"/>
              <a:t>ifts of Public Funds</a:t>
            </a:r>
            <a:endParaRPr lang="en-US" sz="2200"/>
          </a:p>
          <a:p>
            <a:pPr marL="457200" indent="-457200">
              <a:buFont typeface="+mj-lt"/>
              <a:buAutoNum type="alphaUcPeriod"/>
            </a:pPr>
            <a:r>
              <a:rPr lang="en-US" sz="2200"/>
              <a:t>Mass </a:t>
            </a:r>
            <a:r>
              <a:rPr lang="en-US" sz="2200" smtClean="0"/>
              <a:t>Mailing Restrictions</a:t>
            </a:r>
            <a:endParaRPr lang="en-US" sz="2200"/>
          </a:p>
          <a:p>
            <a:pPr marL="457200" indent="-457200">
              <a:buFont typeface="+mj-lt"/>
              <a:buAutoNum type="alphaUcPeriod"/>
            </a:pPr>
            <a:r>
              <a:rPr lang="en-US" sz="2200" smtClean="0"/>
              <a:t>Prohibitions Against Acceptance of Free or Discounted Transportation From Transportation Companies</a:t>
            </a:r>
          </a:p>
          <a:p>
            <a:endParaRPr lang="en-US" sz="2200"/>
          </a:p>
        </p:txBody>
      </p:sp>
      <p:sp>
        <p:nvSpPr>
          <p:cNvPr id="2" name="Title 1"/>
          <p:cNvSpPr>
            <a:spLocks noGrp="1"/>
          </p:cNvSpPr>
          <p:nvPr>
            <p:ph type="title"/>
          </p:nvPr>
        </p:nvSpPr>
        <p:spPr/>
        <p:txBody>
          <a:bodyPr>
            <a:noAutofit/>
          </a:bodyPr>
          <a:lstStyle/>
          <a:p>
            <a:r>
              <a:rPr lang="en-US" sz="2700" smtClean="0"/>
              <a:t>II. Laws Relating to Claiming Prerequisites of Office</a:t>
            </a:r>
            <a:endParaRPr lang="en-US" sz="2700"/>
          </a:p>
        </p:txBody>
      </p:sp>
      <p:pic>
        <p:nvPicPr>
          <p:cNvPr id="4" name="Picture 2" descr="Image result for happy birthday gift"/>
          <p:cNvPicPr>
            <a:picLocks noChangeAspect="1" noChangeArrowheads="1"/>
          </p:cNvPicPr>
          <p:nvPr/>
        </p:nvPicPr>
        <p:blipFill>
          <a:blip r:embed="rId2">
            <a:extLst>
              <a:ext uri="{28A0092B-C50C-407E-A947-70E740481C1C}">
                <a14:useLocalDpi xmlns:a14="http://schemas.microsoft.com/office/drawing/2010/main" val="0"/>
              </a:ext>
            </a:extLst>
          </a:blip>
          <a:srcRect l="6584" t="13333" r="5583" b="10167"/>
          <a:stretch>
            <a:fillRect/>
          </a:stretch>
        </p:blipFill>
        <p:spPr bwMode="auto">
          <a:xfrm>
            <a:off x="6296318" y="1264444"/>
            <a:ext cx="2296716"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960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4939927" cy="3416061"/>
          </a:xfrm>
        </p:spPr>
        <p:txBody>
          <a:bodyPr>
            <a:normAutofit/>
          </a:bodyPr>
          <a:lstStyle/>
          <a:p>
            <a:pPr marL="457200" indent="-457200">
              <a:lnSpc>
                <a:spcPct val="90000"/>
              </a:lnSpc>
              <a:spcBef>
                <a:spcPts val="600"/>
              </a:spcBef>
              <a:buAutoNum type="alphaUcPeriod"/>
            </a:pPr>
            <a:r>
              <a:rPr lang="en-US" b="1"/>
              <a:t>Gifts</a:t>
            </a:r>
          </a:p>
          <a:p>
            <a:pPr marL="0" indent="0">
              <a:lnSpc>
                <a:spcPct val="90000"/>
              </a:lnSpc>
              <a:spcBef>
                <a:spcPts val="600"/>
              </a:spcBef>
              <a:buNone/>
            </a:pPr>
            <a:r>
              <a:rPr lang="en-US" sz="2200" i="1">
                <a:solidFill>
                  <a:srgbClr val="F62600"/>
                </a:solidFill>
              </a:rPr>
              <a:t>Basic Rule</a:t>
            </a:r>
          </a:p>
          <a:p>
            <a:pPr marL="457200" indent="-457200">
              <a:lnSpc>
                <a:spcPct val="90000"/>
              </a:lnSpc>
              <a:spcBef>
                <a:spcPts val="600"/>
              </a:spcBef>
            </a:pPr>
            <a:r>
              <a:rPr lang="en-US" sz="2000"/>
              <a:t>Gift Limit Prohibition:</a:t>
            </a:r>
          </a:p>
          <a:p>
            <a:pPr marL="914400" indent="-457200">
              <a:lnSpc>
                <a:spcPct val="90000"/>
              </a:lnSpc>
              <a:spcBef>
                <a:spcPts val="600"/>
              </a:spcBef>
              <a:buClr>
                <a:schemeClr val="accent3"/>
              </a:buClr>
              <a:buFont typeface="Wingdings" panose="05000000000000000000" pitchFamily="2" charset="2"/>
              <a:buChar char="ü"/>
            </a:pPr>
            <a:r>
              <a:rPr lang="en-US" sz="2000"/>
              <a:t>Public officials and employees may </a:t>
            </a:r>
            <a:r>
              <a:rPr lang="en-US" sz="2000" b="1" u="sng"/>
              <a:t>not</a:t>
            </a:r>
            <a:r>
              <a:rPr lang="en-US" sz="2000"/>
              <a:t> accept gifts from a single source during a calendar year in excess </a:t>
            </a:r>
            <a:br>
              <a:rPr lang="en-US" sz="2000" smtClean="0"/>
            </a:br>
            <a:r>
              <a:rPr lang="en-US" sz="2000" smtClean="0"/>
              <a:t>of </a:t>
            </a:r>
            <a:r>
              <a:rPr lang="en-US" sz="2000"/>
              <a:t>$590 </a:t>
            </a:r>
            <a:endParaRPr lang="en-US" sz="2000" smtClean="0"/>
          </a:p>
          <a:p>
            <a:pPr marL="914400" indent="-457200">
              <a:lnSpc>
                <a:spcPct val="90000"/>
              </a:lnSpc>
              <a:spcBef>
                <a:spcPts val="600"/>
              </a:spcBef>
              <a:buClr>
                <a:schemeClr val="accent3"/>
              </a:buClr>
              <a:buFont typeface="Wingdings" panose="05000000000000000000" pitchFamily="2" charset="2"/>
              <a:buChar char="ü"/>
            </a:pPr>
            <a:r>
              <a:rPr lang="en-US" sz="2000" smtClean="0"/>
              <a:t>Up </a:t>
            </a:r>
            <a:r>
              <a:rPr lang="en-US" sz="2000"/>
              <a:t>from $</a:t>
            </a:r>
            <a:r>
              <a:rPr lang="en-US" sz="2000" smtClean="0"/>
              <a:t>520</a:t>
            </a:r>
          </a:p>
          <a:p>
            <a:pPr marL="914400" indent="-457200">
              <a:lnSpc>
                <a:spcPct val="90000"/>
              </a:lnSpc>
              <a:spcBef>
                <a:spcPts val="600"/>
              </a:spcBef>
              <a:buClr>
                <a:schemeClr val="accent3"/>
              </a:buClr>
              <a:buFont typeface="Wingdings" panose="05000000000000000000" pitchFamily="2" charset="2"/>
              <a:buChar char="ü"/>
            </a:pPr>
            <a:r>
              <a:rPr lang="en-US" sz="2000" smtClean="0"/>
              <a:t>Effective </a:t>
            </a:r>
            <a:r>
              <a:rPr lang="en-US" sz="2000"/>
              <a:t>1/1/23 - </a:t>
            </a:r>
            <a:r>
              <a:rPr lang="en-US" sz="2000" smtClean="0"/>
              <a:t>12/31/24</a:t>
            </a:r>
            <a:endParaRPr lang="en-US" sz="2000"/>
          </a:p>
          <a:p>
            <a:pPr marL="0" indent="0">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grpSp>
        <p:nvGrpSpPr>
          <p:cNvPr id="4" name="Group 3"/>
          <p:cNvGrpSpPr/>
          <p:nvPr/>
        </p:nvGrpSpPr>
        <p:grpSpPr>
          <a:xfrm>
            <a:off x="5397127" y="1520430"/>
            <a:ext cx="3257550" cy="2412206"/>
            <a:chOff x="5397127" y="1229917"/>
            <a:chExt cx="3257550" cy="241220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97127" y="1229917"/>
              <a:ext cx="3257550" cy="241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flipH="1">
              <a:off x="5559215" y="2015218"/>
              <a:ext cx="2971799" cy="1431161"/>
            </a:xfrm>
            <a:prstGeom prst="rect">
              <a:avLst/>
            </a:prstGeom>
            <a:solidFill>
              <a:srgbClr val="F62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253604" indent="-253604">
                <a:buFont typeface="Arial" pitchFamily="34" charset="0"/>
                <a:buChar char="•"/>
              </a:pPr>
              <a:r>
                <a:rPr lang="en-US" sz="1350"/>
                <a:t>Gifts received in excess of $50 from</a:t>
              </a:r>
              <a:br>
                <a:rPr lang="en-US" sz="1350"/>
              </a:br>
              <a:r>
                <a:rPr lang="en-US" sz="1350"/>
                <a:t>a single source in a calendar year </a:t>
              </a:r>
              <a:r>
                <a:rPr lang="en-US" sz="1350" u="sng"/>
                <a:t>must be reported.</a:t>
              </a:r>
            </a:p>
            <a:p>
              <a:pPr marL="253604" indent="-253604"/>
              <a:endParaRPr lang="en-US" sz="600"/>
            </a:p>
            <a:p>
              <a:pPr marL="253604" indent="-253604">
                <a:buFont typeface="Arial" pitchFamily="34" charset="0"/>
                <a:buChar char="•"/>
              </a:pPr>
              <a:r>
                <a:rPr lang="en-US" sz="1350"/>
                <a:t>Public Officials may not accept a gift in excess of $590 from a single source in a calendar year. </a:t>
              </a:r>
            </a:p>
          </p:txBody>
        </p:sp>
      </p:grpSp>
    </p:spTree>
    <p:extLst>
      <p:ext uri="{BB962C8B-B14F-4D97-AF65-F5344CB8AC3E}">
        <p14:creationId xmlns:p14="http://schemas.microsoft.com/office/powerpoint/2010/main" val="3096566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522118" cy="3416061"/>
          </a:xfrm>
        </p:spPr>
        <p:txBody>
          <a:bodyPr>
            <a:normAutofit/>
          </a:bodyPr>
          <a:lstStyle/>
          <a:p>
            <a:pPr marL="457200" indent="-457200">
              <a:lnSpc>
                <a:spcPct val="90000"/>
              </a:lnSpc>
              <a:spcBef>
                <a:spcPts val="600"/>
              </a:spcBef>
              <a:buAutoNum type="alphaUcPeriod"/>
            </a:pPr>
            <a:r>
              <a:rPr lang="en-US" b="1"/>
              <a:t>Gifts</a:t>
            </a:r>
          </a:p>
          <a:p>
            <a:pPr marL="0" indent="0">
              <a:lnSpc>
                <a:spcPct val="90000"/>
              </a:lnSpc>
              <a:spcBef>
                <a:spcPts val="600"/>
              </a:spcBef>
              <a:buNone/>
            </a:pPr>
            <a:r>
              <a:rPr lang="en-US" sz="2200" i="1">
                <a:solidFill>
                  <a:srgbClr val="F62600"/>
                </a:solidFill>
              </a:rPr>
              <a:t>What is a Gift?</a:t>
            </a:r>
          </a:p>
          <a:p>
            <a:pPr marL="457200" indent="-457200">
              <a:lnSpc>
                <a:spcPct val="90000"/>
              </a:lnSpc>
              <a:spcBef>
                <a:spcPts val="600"/>
              </a:spcBef>
            </a:pPr>
            <a:r>
              <a:rPr lang="en-US" sz="2000"/>
              <a:t>Anything of value that provides a personal benefit for which the donor does not receive equivalent consideration</a:t>
            </a:r>
          </a:p>
          <a:p>
            <a:pPr marL="347663" indent="-347663"/>
            <a:endParaRPr lang="en-US"/>
          </a:p>
          <a:p>
            <a:pPr marL="0" indent="0">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sp>
        <p:nvSpPr>
          <p:cNvPr id="7" name="TextBox 6"/>
          <p:cNvSpPr txBox="1"/>
          <p:nvPr/>
        </p:nvSpPr>
        <p:spPr>
          <a:xfrm>
            <a:off x="1948028" y="3092980"/>
            <a:ext cx="3757447" cy="923330"/>
          </a:xfrm>
          <a:prstGeom prst="rect">
            <a:avLst/>
          </a:prstGeom>
          <a:noFill/>
        </p:spPr>
        <p:txBody>
          <a:bodyPr wrap="square">
            <a:spAutoFit/>
          </a:bodyPr>
          <a:lstStyle/>
          <a:p>
            <a:pPr marL="0" lvl="1">
              <a:defRPr/>
            </a:pPr>
            <a:r>
              <a:rPr lang="en-US"/>
              <a:t>Includes rebates or </a:t>
            </a:r>
            <a:r>
              <a:rPr lang="en-US" smtClean="0"/>
              <a:t>discounts </a:t>
            </a:r>
            <a:r>
              <a:rPr lang="en-US" i="1" smtClean="0"/>
              <a:t>unless </a:t>
            </a:r>
            <a:r>
              <a:rPr lang="en-US"/>
              <a:t>given in the regular </a:t>
            </a:r>
            <a:r>
              <a:rPr lang="en-US" smtClean="0"/>
              <a:t>course of </a:t>
            </a:r>
            <a:r>
              <a:rPr lang="en-US"/>
              <a:t>business to members of the </a:t>
            </a:r>
            <a:r>
              <a:rPr lang="en-US" smtClean="0"/>
              <a:t>public</a:t>
            </a:r>
            <a:endParaRPr lang="en-US" sz="1350"/>
          </a:p>
        </p:txBody>
      </p:sp>
      <p:sp>
        <p:nvSpPr>
          <p:cNvPr id="8" name="Bent Arrow 7"/>
          <p:cNvSpPr/>
          <p:nvPr/>
        </p:nvSpPr>
        <p:spPr>
          <a:xfrm flipV="1">
            <a:off x="1062121" y="2931167"/>
            <a:ext cx="685800" cy="800100"/>
          </a:xfrm>
          <a:prstGeom prst="bentArrow">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pic>
        <p:nvPicPr>
          <p:cNvPr id="9" name="Picture 2" descr="Image result for gift gu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2668" y="1873892"/>
            <a:ext cx="2536031" cy="1857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151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634038" cy="3416061"/>
          </a:xfrm>
        </p:spPr>
        <p:txBody>
          <a:bodyPr>
            <a:normAutofit/>
          </a:bodyPr>
          <a:lstStyle/>
          <a:p>
            <a:pPr marL="457200" indent="-457200">
              <a:lnSpc>
                <a:spcPct val="90000"/>
              </a:lnSpc>
              <a:spcBef>
                <a:spcPts val="1200"/>
              </a:spcBef>
              <a:buAutoNum type="alphaUcPeriod"/>
            </a:pPr>
            <a:r>
              <a:rPr lang="en-US" b="1"/>
              <a:t>Gifts</a:t>
            </a:r>
          </a:p>
          <a:p>
            <a:pPr marL="0" indent="0">
              <a:lnSpc>
                <a:spcPct val="90000"/>
              </a:lnSpc>
              <a:spcBef>
                <a:spcPts val="1200"/>
              </a:spcBef>
              <a:buNone/>
            </a:pPr>
            <a:r>
              <a:rPr lang="en-US" sz="2200" i="1">
                <a:solidFill>
                  <a:srgbClr val="F62600"/>
                </a:solidFill>
              </a:rPr>
              <a:t>When is a Gift received?</a:t>
            </a:r>
          </a:p>
          <a:p>
            <a:pPr marL="457200" indent="-457200">
              <a:lnSpc>
                <a:spcPct val="90000"/>
              </a:lnSpc>
              <a:spcBef>
                <a:spcPts val="1200"/>
              </a:spcBef>
            </a:pPr>
            <a:r>
              <a:rPr lang="en-US" sz="1800"/>
              <a:t>The public official has actual possession of the gift; or</a:t>
            </a:r>
          </a:p>
          <a:p>
            <a:pPr marL="457200" indent="-457200">
              <a:lnSpc>
                <a:spcPct val="90000"/>
              </a:lnSpc>
              <a:spcBef>
                <a:spcPts val="1200"/>
              </a:spcBef>
            </a:pPr>
            <a:r>
              <a:rPr lang="en-US" sz="1800"/>
              <a:t>When the official takes any action exercising direction or control over the gift, including discarding the gift or turning it over to another person.</a:t>
            </a:r>
          </a:p>
          <a:p>
            <a:pPr marL="0" indent="0">
              <a:lnSpc>
                <a:spcPct val="90000"/>
              </a:lnSpc>
              <a:spcBef>
                <a:spcPts val="1200"/>
              </a:spcBef>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sp>
        <p:nvSpPr>
          <p:cNvPr id="10" name="TextBox 9"/>
          <p:cNvSpPr txBox="1"/>
          <p:nvPr/>
        </p:nvSpPr>
        <p:spPr>
          <a:xfrm>
            <a:off x="6584663" y="3029896"/>
            <a:ext cx="1657350" cy="923330"/>
          </a:xfrm>
          <a:prstGeom prst="rect">
            <a:avLst/>
          </a:prstGeom>
          <a:noFill/>
        </p:spPr>
        <p:txBody>
          <a:bodyPr>
            <a:spAutoFit/>
          </a:bodyPr>
          <a:lstStyle/>
          <a:p>
            <a:pPr algn="ctr">
              <a:defRPr/>
            </a:pPr>
            <a:r>
              <a:rPr lang="en-US" i="1">
                <a:solidFill>
                  <a:srgbClr val="F62600"/>
                </a:solidFill>
              </a:rPr>
              <a:t>Give it back</a:t>
            </a:r>
            <a:br>
              <a:rPr lang="en-US" i="1">
                <a:solidFill>
                  <a:srgbClr val="F62600"/>
                </a:solidFill>
              </a:rPr>
            </a:br>
            <a:r>
              <a:rPr lang="en-US" i="1">
                <a:solidFill>
                  <a:srgbClr val="F62600"/>
                </a:solidFill>
              </a:rPr>
              <a:t>or donate it</a:t>
            </a:r>
            <a:br>
              <a:rPr lang="en-US" i="1">
                <a:solidFill>
                  <a:srgbClr val="F62600"/>
                </a:solidFill>
              </a:rPr>
            </a:br>
            <a:r>
              <a:rPr lang="en-US" i="1">
                <a:solidFill>
                  <a:srgbClr val="F62600"/>
                </a:solidFill>
              </a:rPr>
              <a:t>to charity</a:t>
            </a:r>
            <a:endParaRPr lang="en-US" sz="1350"/>
          </a:p>
        </p:txBody>
      </p:sp>
      <p:pic>
        <p:nvPicPr>
          <p:cNvPr id="11" name="Picture 2" descr="Image result for donat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3466" y="1271343"/>
            <a:ext cx="1759744" cy="175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187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8229600" cy="793271"/>
          </a:xfrm>
        </p:spPr>
        <p:txBody>
          <a:bodyPr>
            <a:normAutofit lnSpcReduction="10000"/>
          </a:bodyPr>
          <a:lstStyle/>
          <a:p>
            <a:pPr marL="457200" indent="-457200">
              <a:lnSpc>
                <a:spcPct val="90000"/>
              </a:lnSpc>
              <a:spcBef>
                <a:spcPts val="600"/>
              </a:spcBef>
              <a:buAutoNum type="alphaUcPeriod"/>
            </a:pPr>
            <a:r>
              <a:rPr lang="en-US" b="1"/>
              <a:t>Gifts</a:t>
            </a:r>
          </a:p>
          <a:p>
            <a:pPr marL="0" indent="0">
              <a:lnSpc>
                <a:spcPct val="90000"/>
              </a:lnSpc>
              <a:spcBef>
                <a:spcPts val="600"/>
              </a:spcBef>
              <a:buNone/>
            </a:pPr>
            <a:r>
              <a:rPr lang="en-US" sz="2200" i="1">
                <a:solidFill>
                  <a:srgbClr val="F62600"/>
                </a:solidFill>
              </a:rPr>
              <a:t>Numerous Exceptions</a:t>
            </a:r>
          </a:p>
          <a:p>
            <a:pPr marL="0" indent="0">
              <a:lnSpc>
                <a:spcPct val="90000"/>
              </a:lnSpc>
              <a:spcBef>
                <a:spcPts val="600"/>
              </a:spcBef>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sp>
        <p:nvSpPr>
          <p:cNvPr id="4" name="Content Placeholder 3"/>
          <p:cNvSpPr>
            <a:spLocks noGrp="1"/>
          </p:cNvSpPr>
          <p:nvPr>
            <p:ph sz="half" idx="4294967295"/>
          </p:nvPr>
        </p:nvSpPr>
        <p:spPr>
          <a:xfrm>
            <a:off x="4691063" y="1885950"/>
            <a:ext cx="3995737" cy="2332038"/>
          </a:xfrm>
        </p:spPr>
        <p:txBody>
          <a:bodyPr>
            <a:noAutofit/>
          </a:bodyPr>
          <a:lstStyle/>
          <a:p>
            <a:pPr marL="253604" indent="-253604">
              <a:lnSpc>
                <a:spcPct val="90000"/>
              </a:lnSpc>
              <a:spcBef>
                <a:spcPts val="600"/>
              </a:spcBef>
            </a:pPr>
            <a:r>
              <a:rPr lang="en-US" sz="1800" smtClean="0"/>
              <a:t>Travel and subsistence as part of campaign activities</a:t>
            </a:r>
          </a:p>
          <a:p>
            <a:pPr marL="253604" indent="-253604">
              <a:lnSpc>
                <a:spcPct val="90000"/>
              </a:lnSpc>
              <a:spcBef>
                <a:spcPts val="600"/>
              </a:spcBef>
            </a:pPr>
            <a:r>
              <a:rPr lang="en-US" sz="1800" smtClean="0"/>
              <a:t>Prizes </a:t>
            </a:r>
            <a:r>
              <a:rPr lang="en-US" sz="1800"/>
              <a:t>received in a bona fide competition</a:t>
            </a:r>
          </a:p>
          <a:p>
            <a:pPr marL="253604" indent="-253604">
              <a:lnSpc>
                <a:spcPct val="90000"/>
              </a:lnSpc>
              <a:spcBef>
                <a:spcPts val="600"/>
              </a:spcBef>
            </a:pPr>
            <a:r>
              <a:rPr lang="en-US" sz="1800"/>
              <a:t>Entrance to an event while performing a ceremonial role (includes one guest)</a:t>
            </a:r>
          </a:p>
          <a:p>
            <a:pPr marL="253604" indent="-253604">
              <a:lnSpc>
                <a:spcPct val="90000"/>
              </a:lnSpc>
              <a:spcBef>
                <a:spcPts val="600"/>
              </a:spcBef>
            </a:pPr>
            <a:r>
              <a:rPr lang="en-US" sz="1800"/>
              <a:t>Agency distribution of tickets to entertainment</a:t>
            </a:r>
          </a:p>
          <a:p>
            <a:endParaRPr lang="en-US" sz="1800"/>
          </a:p>
        </p:txBody>
      </p:sp>
      <p:sp>
        <p:nvSpPr>
          <p:cNvPr id="7" name="Content Placeholder 2"/>
          <p:cNvSpPr txBox="1"/>
          <p:nvPr/>
        </p:nvSpPr>
        <p:spPr>
          <a:xfrm>
            <a:off x="457200" y="1885950"/>
            <a:ext cx="4005263" cy="251231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53604" indent="-253604">
              <a:spcBef>
                <a:spcPts val="600"/>
              </a:spcBef>
            </a:pPr>
            <a:r>
              <a:rPr lang="en-US" sz="1800"/>
              <a:t>Gifts returned</a:t>
            </a:r>
          </a:p>
          <a:p>
            <a:pPr marL="253604" indent="-253604">
              <a:spcBef>
                <a:spcPts val="600"/>
              </a:spcBef>
            </a:pPr>
            <a:r>
              <a:rPr lang="en-US" sz="1800"/>
              <a:t>Gifts donated to charity </a:t>
            </a:r>
            <a:br>
              <a:rPr lang="en-US" sz="1800"/>
            </a:br>
            <a:r>
              <a:rPr lang="en-US" sz="1800"/>
              <a:t>(without claiming a deduction)</a:t>
            </a:r>
          </a:p>
          <a:p>
            <a:pPr marL="253604" indent="-253604">
              <a:spcBef>
                <a:spcPts val="600"/>
              </a:spcBef>
            </a:pPr>
            <a:r>
              <a:rPr lang="en-US" sz="1800"/>
              <a:t>Gifts from family members</a:t>
            </a:r>
          </a:p>
          <a:p>
            <a:pPr marL="253604" indent="-253604">
              <a:spcBef>
                <a:spcPts val="600"/>
              </a:spcBef>
            </a:pPr>
            <a:r>
              <a:rPr lang="en-US" sz="1800"/>
              <a:t>Informational material</a:t>
            </a:r>
          </a:p>
          <a:p>
            <a:pPr marL="253604" indent="-253604">
              <a:spcBef>
                <a:spcPts val="600"/>
              </a:spcBef>
            </a:pPr>
            <a:r>
              <a:rPr lang="en-US" sz="1800"/>
              <a:t>Inheritance</a:t>
            </a:r>
          </a:p>
          <a:p>
            <a:pPr marL="253604" indent="-253604">
              <a:spcBef>
                <a:spcPts val="600"/>
              </a:spcBef>
            </a:pPr>
            <a:r>
              <a:rPr lang="en-US" sz="1800"/>
              <a:t>Leave credits</a:t>
            </a:r>
          </a:p>
          <a:p>
            <a:pPr marL="253604" indent="-253604">
              <a:spcBef>
                <a:spcPts val="600"/>
              </a:spcBef>
            </a:pPr>
            <a:r>
              <a:rPr lang="en-US" sz="1800" smtClean="0"/>
              <a:t>Disaster relief provisions</a:t>
            </a:r>
          </a:p>
          <a:p>
            <a:endParaRPr lang="en-US" sz="1800"/>
          </a:p>
        </p:txBody>
      </p:sp>
    </p:spTree>
    <p:extLst>
      <p:ext uri="{BB962C8B-B14F-4D97-AF65-F5344CB8AC3E}">
        <p14:creationId xmlns:p14="http://schemas.microsoft.com/office/powerpoint/2010/main" val="92181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8229600" cy="902809"/>
          </a:xfrm>
        </p:spPr>
        <p:txBody>
          <a:bodyPr>
            <a:normAutofit/>
          </a:bodyPr>
          <a:lstStyle/>
          <a:p>
            <a:pPr marL="385763" indent="-385763">
              <a:buAutoNum type="alphaUcPeriod"/>
            </a:pPr>
            <a:r>
              <a:rPr lang="en-US" b="1"/>
              <a:t>Gifts</a:t>
            </a:r>
          </a:p>
          <a:p>
            <a:pPr marL="0" indent="0">
              <a:buNone/>
            </a:pPr>
            <a:r>
              <a:rPr lang="en-US" sz="2200" i="1">
                <a:solidFill>
                  <a:srgbClr val="F62600"/>
                </a:solidFill>
              </a:rPr>
              <a:t>Numerous Exceptions to Gift Rule</a:t>
            </a:r>
          </a:p>
          <a:p>
            <a:pPr marL="0" indent="0">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sp>
        <p:nvSpPr>
          <p:cNvPr id="4" name="Content Placeholder 3"/>
          <p:cNvSpPr>
            <a:spLocks noGrp="1"/>
          </p:cNvSpPr>
          <p:nvPr>
            <p:ph sz="half" idx="4294967295"/>
          </p:nvPr>
        </p:nvSpPr>
        <p:spPr>
          <a:xfrm>
            <a:off x="4686300" y="2128138"/>
            <a:ext cx="4000500" cy="2332038"/>
          </a:xfrm>
        </p:spPr>
        <p:txBody>
          <a:bodyPr>
            <a:normAutofit/>
          </a:bodyPr>
          <a:lstStyle/>
          <a:p>
            <a:pPr marL="253604" indent="-253604">
              <a:lnSpc>
                <a:spcPct val="90000"/>
              </a:lnSpc>
              <a:spcBef>
                <a:spcPts val="600"/>
              </a:spcBef>
            </a:pPr>
            <a:r>
              <a:rPr lang="en-US" sz="1800"/>
              <a:t>Personalized plaques or trophies valued at less than $250</a:t>
            </a:r>
          </a:p>
          <a:p>
            <a:pPr marL="253604" indent="-253604">
              <a:lnSpc>
                <a:spcPct val="90000"/>
              </a:lnSpc>
              <a:spcBef>
                <a:spcPts val="600"/>
              </a:spcBef>
            </a:pPr>
            <a:r>
              <a:rPr lang="en-US" sz="1800" smtClean="0"/>
              <a:t>Bona </a:t>
            </a:r>
            <a:r>
              <a:rPr lang="en-US" sz="1800"/>
              <a:t>fide date or dating relationship</a:t>
            </a:r>
          </a:p>
          <a:p>
            <a:pPr marL="253604" indent="-253604">
              <a:lnSpc>
                <a:spcPct val="90000"/>
              </a:lnSpc>
              <a:spcBef>
                <a:spcPts val="600"/>
              </a:spcBef>
            </a:pPr>
            <a:r>
              <a:rPr lang="en-US" sz="1800"/>
              <a:t>Acts of human compassion</a:t>
            </a:r>
          </a:p>
          <a:p>
            <a:pPr marL="253604" indent="-253604">
              <a:lnSpc>
                <a:spcPct val="90000"/>
              </a:lnSpc>
              <a:spcBef>
                <a:spcPts val="600"/>
              </a:spcBef>
            </a:pPr>
            <a:r>
              <a:rPr lang="en-US" sz="1800"/>
              <a:t>Gifts from long-term,</a:t>
            </a:r>
            <a:br>
              <a:rPr lang="en-US" sz="1800"/>
            </a:br>
            <a:r>
              <a:rPr lang="en-US" sz="1800"/>
              <a:t>close personal friends</a:t>
            </a:r>
          </a:p>
          <a:p>
            <a:endParaRPr lang="en-US"/>
          </a:p>
        </p:txBody>
      </p:sp>
      <p:sp>
        <p:nvSpPr>
          <p:cNvPr id="7" name="Content Placeholder 2"/>
          <p:cNvSpPr txBox="1"/>
          <p:nvPr/>
        </p:nvSpPr>
        <p:spPr>
          <a:xfrm>
            <a:off x="457200" y="2146487"/>
            <a:ext cx="4005263" cy="249218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53604" indent="-253604">
              <a:spcBef>
                <a:spcPts val="600"/>
              </a:spcBef>
            </a:pPr>
            <a:r>
              <a:rPr lang="en-US" sz="1800"/>
              <a:t>Benefits received as a guest </a:t>
            </a:r>
            <a:br>
              <a:rPr lang="en-US" sz="1800" smtClean="0"/>
            </a:br>
            <a:r>
              <a:rPr lang="en-US" sz="1800" smtClean="0"/>
              <a:t>attending a </a:t>
            </a:r>
            <a:r>
              <a:rPr lang="en-US" sz="1800"/>
              <a:t>wedding</a:t>
            </a:r>
          </a:p>
          <a:p>
            <a:pPr marL="253604" indent="-253604">
              <a:spcBef>
                <a:spcPts val="600"/>
              </a:spcBef>
            </a:pPr>
            <a:r>
              <a:rPr lang="en-US" sz="1800"/>
              <a:t>Bereavement offerings</a:t>
            </a:r>
          </a:p>
          <a:p>
            <a:pPr marL="253604" indent="-253604">
              <a:spcBef>
                <a:spcPts val="600"/>
              </a:spcBef>
            </a:pPr>
            <a:r>
              <a:rPr lang="en-US" sz="1800"/>
              <a:t>Acts of neighborliness</a:t>
            </a:r>
          </a:p>
          <a:p>
            <a:pPr marL="253604" indent="-253604">
              <a:spcBef>
                <a:spcPts val="600"/>
              </a:spcBef>
            </a:pPr>
            <a:r>
              <a:rPr lang="en-US" sz="1800"/>
              <a:t>Reciprocal exchanges in a </a:t>
            </a:r>
            <a:br>
              <a:rPr lang="en-US" sz="1800" smtClean="0"/>
            </a:br>
            <a:r>
              <a:rPr lang="en-US" sz="1800" smtClean="0"/>
              <a:t>social relationship</a:t>
            </a:r>
            <a:endParaRPr lang="en-US" sz="1800"/>
          </a:p>
        </p:txBody>
      </p:sp>
      <p:pic>
        <p:nvPicPr>
          <p:cNvPr id="6" name="Picture 2" descr="Image result for trophie"/>
          <p:cNvPicPr>
            <a:picLocks noChangeAspect="1" noChangeArrowheads="1"/>
          </p:cNvPicPr>
          <p:nvPr/>
        </p:nvPicPr>
        <p:blipFill>
          <a:blip r:embed="rId3">
            <a:extLst>
              <a:ext uri="{28A0092B-C50C-407E-A947-70E740481C1C}">
                <a14:useLocalDpi xmlns:a14="http://schemas.microsoft.com/office/drawing/2010/main" val="0"/>
              </a:ext>
            </a:extLst>
          </a:blip>
          <a:srcRect l="9222" t="4520" r="8861" b="3796"/>
          <a:stretch>
            <a:fillRect/>
          </a:stretch>
        </p:blipFill>
        <p:spPr bwMode="auto">
          <a:xfrm>
            <a:off x="7567612" y="3060776"/>
            <a:ext cx="1190625" cy="1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85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57200" y="1085850"/>
            <a:ext cx="8229600" cy="3542893"/>
          </a:xfrm>
        </p:spPr>
        <p:txBody>
          <a:bodyPr/>
          <a:lstStyle/>
          <a:p>
            <a:pPr marL="0" indent="0">
              <a:buNone/>
              <a:tabLst>
                <a:tab pos="571500"/>
              </a:tabLst>
            </a:pPr>
            <a:r>
              <a:rPr lang="en-US" sz="2400" b="1" smtClean="0"/>
              <a:t>II.	Laws </a:t>
            </a:r>
            <a:r>
              <a:rPr lang="en-US" sz="2400" b="1"/>
              <a:t>Regarding Claiming Perquisites of Office</a:t>
            </a:r>
          </a:p>
          <a:p>
            <a:pPr marL="1028700" indent="-457200">
              <a:buFont typeface="+mj-lt"/>
              <a:buAutoNum type="alphaUcPeriod"/>
            </a:pPr>
            <a:r>
              <a:rPr lang="en-US" sz="2200"/>
              <a:t>Limitations on Receipt of Gifts</a:t>
            </a:r>
          </a:p>
          <a:p>
            <a:pPr marL="1028700" indent="-457200">
              <a:buFont typeface="+mj-lt"/>
              <a:buAutoNum type="alphaUcPeriod"/>
            </a:pPr>
            <a:r>
              <a:rPr lang="en-US" sz="2200"/>
              <a:t>Honoraria Ban</a:t>
            </a:r>
          </a:p>
          <a:p>
            <a:pPr marL="1028700" indent="-457200">
              <a:buFont typeface="+mj-lt"/>
              <a:buAutoNum type="alphaUcPeriod"/>
            </a:pPr>
            <a:r>
              <a:rPr lang="en-US" sz="2200"/>
              <a:t>Misuse of Public Funds</a:t>
            </a:r>
          </a:p>
          <a:p>
            <a:pPr marL="1028700" indent="-457200">
              <a:buFont typeface="+mj-lt"/>
              <a:buAutoNum type="alphaUcPeriod"/>
            </a:pPr>
            <a:r>
              <a:rPr lang="en-US" sz="2200"/>
              <a:t>Prohibitions Against Gifts of Public Funds</a:t>
            </a:r>
          </a:p>
          <a:p>
            <a:pPr marL="1028700" indent="-457200">
              <a:buFont typeface="+mj-lt"/>
              <a:buAutoNum type="alphaUcPeriod"/>
            </a:pPr>
            <a:r>
              <a:rPr lang="en-US" sz="2200"/>
              <a:t>Mass Mailing Restrictions</a:t>
            </a:r>
          </a:p>
          <a:p>
            <a:pPr marL="1028700" indent="-457200">
              <a:buFont typeface="+mj-lt"/>
              <a:buAutoNum type="alphaUcPeriod"/>
            </a:pPr>
            <a:r>
              <a:rPr lang="en-US" sz="2200"/>
              <a:t>Prohibitions Against Free or Discounted Transportation by Transportation Companies</a:t>
            </a:r>
          </a:p>
          <a:p>
            <a:pPr marL="514350" indent="-514350">
              <a:buFont typeface="+mj-lt"/>
              <a:buAutoNum type="alphaUcPeriod"/>
            </a:pPr>
            <a:endParaRPr lang="en-US" sz="2400"/>
          </a:p>
        </p:txBody>
      </p:sp>
      <p:sp>
        <p:nvSpPr>
          <p:cNvPr id="3" name="Title 2"/>
          <p:cNvSpPr>
            <a:spLocks noGrp="1"/>
          </p:cNvSpPr>
          <p:nvPr>
            <p:ph type="title"/>
          </p:nvPr>
        </p:nvSpPr>
        <p:spPr/>
        <p:txBody>
          <a:bodyPr/>
          <a:lstStyle/>
          <a:p>
            <a:r>
              <a:rPr lang="en-US" sz="2800" smtClean="0"/>
              <a:t>AB 1234 Training Overview</a:t>
            </a:r>
            <a:endParaRPr lang="en-US" sz="2800"/>
          </a:p>
        </p:txBody>
      </p:sp>
    </p:spTree>
    <p:extLst>
      <p:ext uri="{BB962C8B-B14F-4D97-AF65-F5344CB8AC3E}">
        <p14:creationId xmlns:p14="http://schemas.microsoft.com/office/powerpoint/2010/main" val="2405638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AutoNum type="alphaUcPeriod"/>
            </a:pPr>
            <a:r>
              <a:rPr lang="en-US" b="1"/>
              <a:t>Gifts</a:t>
            </a:r>
          </a:p>
          <a:p>
            <a:pPr marL="0" indent="0">
              <a:lnSpc>
                <a:spcPct val="90000"/>
              </a:lnSpc>
              <a:spcBef>
                <a:spcPts val="600"/>
              </a:spcBef>
              <a:buNone/>
            </a:pPr>
            <a:r>
              <a:rPr lang="en-US" sz="2200" i="1">
                <a:solidFill>
                  <a:srgbClr val="F62600"/>
                </a:solidFill>
              </a:rPr>
              <a:t>Limitations on Receipt of Gifts</a:t>
            </a:r>
          </a:p>
          <a:p>
            <a:pPr marL="457200" indent="-457200">
              <a:lnSpc>
                <a:spcPct val="90000"/>
              </a:lnSpc>
              <a:spcBef>
                <a:spcPts val="600"/>
              </a:spcBef>
            </a:pPr>
            <a:r>
              <a:rPr lang="en-US" sz="2000"/>
              <a:t>Special Exceptions for Travel Payments</a:t>
            </a:r>
          </a:p>
          <a:p>
            <a:pPr marL="914400" indent="-457200">
              <a:lnSpc>
                <a:spcPct val="90000"/>
              </a:lnSpc>
              <a:spcBef>
                <a:spcPts val="600"/>
              </a:spcBef>
              <a:buFont typeface="Calibri" panose="020f0502020204030204" pitchFamily="34" charset="0"/>
              <a:buChar char="–"/>
            </a:pPr>
            <a:r>
              <a:rPr lang="en-US" sz="2000"/>
              <a:t>Some payments are not subject to limits and not reportable</a:t>
            </a:r>
          </a:p>
          <a:p>
            <a:pPr marL="1371600" indent="-457200">
              <a:lnSpc>
                <a:spcPct val="90000"/>
              </a:lnSpc>
              <a:spcBef>
                <a:spcPts val="600"/>
              </a:spcBef>
              <a:buFont typeface="Wingdings" panose="05000000000000000000" pitchFamily="2" charset="2"/>
              <a:buChar char="Ø"/>
            </a:pPr>
            <a:r>
              <a:rPr lang="en-US" sz="2000"/>
              <a:t>Payments by government agency or non-profit</a:t>
            </a:r>
          </a:p>
          <a:p>
            <a:pPr marL="914400" indent="-457200">
              <a:lnSpc>
                <a:spcPct val="90000"/>
              </a:lnSpc>
              <a:spcBef>
                <a:spcPts val="600"/>
              </a:spcBef>
              <a:buFont typeface="Calibri" panose="020f0502020204030204" pitchFamily="34" charset="0"/>
              <a:buChar char="–"/>
            </a:pPr>
            <a:r>
              <a:rPr lang="en-US" sz="2000"/>
              <a:t>Others are not subject to limits but are reportable</a:t>
            </a:r>
          </a:p>
          <a:p>
            <a:pPr marL="914400" indent="-457200">
              <a:lnSpc>
                <a:spcPct val="90000"/>
              </a:lnSpc>
              <a:spcBef>
                <a:spcPts val="600"/>
              </a:spcBef>
              <a:buFont typeface="Calibri" panose="020f0502020204030204" pitchFamily="34" charset="0"/>
              <a:buChar char="–"/>
            </a:pPr>
            <a:r>
              <a:rPr lang="en-US" sz="2000"/>
              <a:t>Travel rules are very specific; check with legal counsel if your travel will be paid for by a third party</a:t>
            </a:r>
          </a:p>
          <a:p>
            <a:pPr marL="0" indent="0">
              <a:lnSpc>
                <a:spcPct val="90000"/>
              </a:lnSpc>
              <a:spcBef>
                <a:spcPts val="600"/>
              </a:spcBef>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spTree>
    <p:extLst>
      <p:ext uri="{BB962C8B-B14F-4D97-AF65-F5344CB8AC3E}">
        <p14:creationId xmlns:p14="http://schemas.microsoft.com/office/powerpoint/2010/main" val="1774118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486400" cy="3416061"/>
          </a:xfrm>
        </p:spPr>
        <p:txBody>
          <a:bodyPr>
            <a:normAutofit/>
          </a:bodyPr>
          <a:lstStyle/>
          <a:p>
            <a:pPr marL="457200" indent="-457200">
              <a:lnSpc>
                <a:spcPct val="90000"/>
              </a:lnSpc>
              <a:spcBef>
                <a:spcPts val="600"/>
              </a:spcBef>
              <a:buNone/>
            </a:pPr>
            <a:r>
              <a:rPr lang="en-US" b="1"/>
              <a:t>B.</a:t>
            </a:r>
            <a:r>
              <a:rPr lang="en-US"/>
              <a:t> 	</a:t>
            </a:r>
            <a:r>
              <a:rPr lang="en-US" b="1"/>
              <a:t>Agency Distribution of Tickets</a:t>
            </a:r>
          </a:p>
          <a:p>
            <a:pPr marL="0" indent="0">
              <a:lnSpc>
                <a:spcPct val="90000"/>
              </a:lnSpc>
              <a:spcBef>
                <a:spcPts val="600"/>
              </a:spcBef>
              <a:buNone/>
            </a:pPr>
            <a:r>
              <a:rPr lang="en-US" sz="2200" i="1">
                <a:solidFill>
                  <a:srgbClr val="F62600"/>
                </a:solidFill>
              </a:rPr>
              <a:t>Basic Rule</a:t>
            </a:r>
          </a:p>
          <a:p>
            <a:pPr marL="0" indent="0">
              <a:lnSpc>
                <a:spcPct val="90000"/>
              </a:lnSpc>
              <a:spcBef>
                <a:spcPts val="600"/>
              </a:spcBef>
              <a:buNone/>
            </a:pPr>
            <a:r>
              <a:rPr lang="en-US" sz="2000"/>
              <a:t>A ticket or pass provided to an official is </a:t>
            </a:r>
            <a:r>
              <a:rPr lang="en-US" sz="2000" u="sng"/>
              <a:t>not</a:t>
            </a:r>
            <a:r>
              <a:rPr lang="en-US" sz="2000"/>
              <a:t> a gift under the PRA and does </a:t>
            </a:r>
            <a:r>
              <a:rPr lang="en-US" sz="2000" u="sng"/>
              <a:t>not require reporting</a:t>
            </a:r>
            <a:r>
              <a:rPr lang="en-US" sz="2000"/>
              <a:t> if:</a:t>
            </a:r>
          </a:p>
          <a:p>
            <a:pPr marL="457200" indent="-457200">
              <a:lnSpc>
                <a:spcPct val="90000"/>
              </a:lnSpc>
              <a:spcBef>
                <a:spcPts val="600"/>
              </a:spcBef>
            </a:pPr>
            <a:r>
              <a:rPr lang="en-US" sz="2000"/>
              <a:t>Distribution is made pursuant to a policy adopted by the agency</a:t>
            </a:r>
          </a:p>
          <a:p>
            <a:pPr marL="457200" indent="-457200">
              <a:lnSpc>
                <a:spcPct val="90000"/>
              </a:lnSpc>
              <a:spcBef>
                <a:spcPts val="600"/>
              </a:spcBef>
            </a:pPr>
            <a:r>
              <a:rPr lang="en-US" sz="2000"/>
              <a:t>Policy identifies the public purpose served in distributing the admissions</a:t>
            </a:r>
          </a:p>
          <a:p>
            <a:pPr marL="457200" indent="-457200">
              <a:buNone/>
            </a:pPr>
            <a:endParaRPr lang="en-US" sz="2800"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pic>
        <p:nvPicPr>
          <p:cNvPr id="4" name="Picture 2" descr="Download Clip Art Royalty Free Stock Arcade Clipart Ticket Out - Ticket PNG  Image with No Background - PNGkey.com"/>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97219" y="1931813"/>
            <a:ext cx="2412972"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2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043488" cy="3416061"/>
          </a:xfrm>
        </p:spPr>
        <p:txBody>
          <a:bodyPr>
            <a:normAutofit/>
          </a:bodyPr>
          <a:lstStyle/>
          <a:p>
            <a:pPr marL="457200" indent="-457200">
              <a:lnSpc>
                <a:spcPct val="90000"/>
              </a:lnSpc>
              <a:spcBef>
                <a:spcPts val="600"/>
              </a:spcBef>
              <a:buNone/>
            </a:pPr>
            <a:r>
              <a:rPr lang="en-US" b="1"/>
              <a:t>C. 	Honoraria Ban</a:t>
            </a:r>
          </a:p>
          <a:p>
            <a:pPr marL="0" indent="0">
              <a:lnSpc>
                <a:spcPct val="90000"/>
              </a:lnSpc>
              <a:spcBef>
                <a:spcPts val="600"/>
              </a:spcBef>
              <a:buNone/>
            </a:pPr>
            <a:r>
              <a:rPr lang="en-US" sz="2200" i="1">
                <a:solidFill>
                  <a:srgbClr val="F62600"/>
                </a:solidFill>
              </a:rPr>
              <a:t>Basic Rule</a:t>
            </a:r>
          </a:p>
          <a:p>
            <a:pPr marL="0" indent="0">
              <a:lnSpc>
                <a:spcPct val="90000"/>
              </a:lnSpc>
              <a:spcBef>
                <a:spcPts val="600"/>
              </a:spcBef>
              <a:buNone/>
            </a:pPr>
            <a:r>
              <a:rPr lang="en-US" sz="2000"/>
              <a:t>Elected officials, city managers, and city </a:t>
            </a:r>
            <a:r>
              <a:rPr lang="en-US" sz="2000" smtClean="0"/>
              <a:t>attorneys</a:t>
            </a:r>
            <a:r>
              <a:rPr lang="en-US" sz="2000"/>
              <a:t>, </a:t>
            </a:r>
            <a:r>
              <a:rPr lang="en-US" sz="2000" smtClean="0"/>
              <a:t>may </a:t>
            </a:r>
            <a:r>
              <a:rPr lang="en-US" sz="2000"/>
              <a:t>not accept any payment for:</a:t>
            </a:r>
          </a:p>
          <a:p>
            <a:pPr marL="347663" indent="-347663">
              <a:lnSpc>
                <a:spcPct val="90000"/>
              </a:lnSpc>
              <a:spcBef>
                <a:spcPts val="600"/>
              </a:spcBef>
              <a:buFont typeface="Wingdings" panose="05000000000000000000" pitchFamily="2" charset="2"/>
              <a:buChar char="Ø"/>
            </a:pPr>
            <a:r>
              <a:rPr lang="en-US" sz="2000"/>
              <a:t>Giving a speech,</a:t>
            </a:r>
          </a:p>
          <a:p>
            <a:pPr marL="347663" indent="-347663">
              <a:lnSpc>
                <a:spcPct val="90000"/>
              </a:lnSpc>
              <a:spcBef>
                <a:spcPts val="600"/>
              </a:spcBef>
              <a:buFont typeface="Wingdings" panose="05000000000000000000" pitchFamily="2" charset="2"/>
              <a:buChar char="Ø"/>
            </a:pPr>
            <a:r>
              <a:rPr lang="en-US" sz="2000"/>
              <a:t>Publishing an article, or</a:t>
            </a:r>
          </a:p>
          <a:p>
            <a:pPr marL="347663" indent="-347663">
              <a:lnSpc>
                <a:spcPct val="90000"/>
              </a:lnSpc>
              <a:spcBef>
                <a:spcPts val="600"/>
              </a:spcBef>
              <a:buFont typeface="Wingdings" panose="05000000000000000000" pitchFamily="2" charset="2"/>
              <a:buChar char="Ø"/>
            </a:pPr>
            <a:r>
              <a:rPr lang="en-US" sz="2000"/>
              <a:t>Attending a public or private conference, </a:t>
            </a:r>
            <a:r>
              <a:rPr lang="en-US" sz="2000" smtClean="0"/>
              <a:t>convention</a:t>
            </a:r>
            <a:r>
              <a:rPr lang="en-US" sz="2000"/>
              <a:t>, </a:t>
            </a:r>
            <a:r>
              <a:rPr lang="en-US" sz="2000" smtClean="0"/>
              <a:t>meeting</a:t>
            </a:r>
            <a:r>
              <a:rPr lang="en-US" sz="2000"/>
              <a:t>, social event, meal, </a:t>
            </a:r>
            <a:r>
              <a:rPr lang="en-US" sz="2000" smtClean="0"/>
              <a:t>or </a:t>
            </a:r>
            <a:r>
              <a:rPr lang="en-US" sz="2000"/>
              <a:t>similar gathering.</a:t>
            </a:r>
          </a:p>
          <a:p>
            <a:pPr marL="0" indent="0">
              <a:lnSpc>
                <a:spcPct val="90000"/>
              </a:lnSpc>
              <a:spcBef>
                <a:spcPts val="600"/>
              </a:spcBef>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pic>
        <p:nvPicPr>
          <p:cNvPr id="5" name="Picture 2" descr="Image result for speaking"/>
          <p:cNvPicPr>
            <a:picLocks noChangeAspect="1" noChangeArrowheads="1"/>
          </p:cNvPicPr>
          <p:nvPr/>
        </p:nvPicPr>
        <p:blipFill>
          <a:blip r:embed="rId3">
            <a:extLst>
              <a:ext uri="{28A0092B-C50C-407E-A947-70E740481C1C}">
                <a14:useLocalDpi xmlns:a14="http://schemas.microsoft.com/office/drawing/2010/main" val="0"/>
              </a:ext>
            </a:extLst>
          </a:blip>
          <a:srcRect l="18990" r="4076" b="9576"/>
          <a:stretch>
            <a:fillRect/>
          </a:stretch>
        </p:blipFill>
        <p:spPr bwMode="auto">
          <a:xfrm>
            <a:off x="5943600" y="1895018"/>
            <a:ext cx="2743200" cy="181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359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buNone/>
            </a:pPr>
            <a:r>
              <a:rPr lang="en-US" b="1"/>
              <a:t>C. 	Honoraria Ban</a:t>
            </a:r>
          </a:p>
          <a:p>
            <a:pPr marL="0" indent="0">
              <a:buNone/>
            </a:pPr>
            <a:r>
              <a:rPr lang="en-US" sz="2200" i="1">
                <a:solidFill>
                  <a:srgbClr val="F62600"/>
                </a:solidFill>
              </a:rPr>
              <a:t>Exceptions</a:t>
            </a:r>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pic>
        <p:nvPicPr>
          <p:cNvPr id="6" name="Picture 2" descr="Image result for han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8518" y="2183866"/>
            <a:ext cx="2186966" cy="21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txBox="1"/>
          <p:nvPr/>
        </p:nvSpPr>
        <p:spPr bwMode="auto">
          <a:xfrm>
            <a:off x="5588721" y="3039657"/>
            <a:ext cx="2636117" cy="6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1143000" indent="-22860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a:spcBef>
                <a:spcPct val="20000"/>
              </a:spcBef>
              <a:spcAft>
                <a:spcPts val="450"/>
              </a:spcAft>
            </a:pPr>
            <a:r>
              <a:rPr lang="en-US" altLang="en-US" b="0">
                <a:solidFill>
                  <a:schemeClr val="bg2"/>
                </a:solidFill>
                <a:latin typeface="Calibri" panose="020f0502020204030204" pitchFamily="34" charset="0"/>
              </a:rPr>
              <a:t>Campaign Contributions (but must be reported)</a:t>
            </a:r>
          </a:p>
        </p:txBody>
      </p:sp>
      <p:sp>
        <p:nvSpPr>
          <p:cNvPr id="8" name="Content Placeholder 1"/>
          <p:cNvSpPr txBox="1"/>
          <p:nvPr/>
        </p:nvSpPr>
        <p:spPr bwMode="auto">
          <a:xfrm>
            <a:off x="5480061" y="2133264"/>
            <a:ext cx="2938286" cy="65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1143000" indent="-22860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a:spcBef>
                <a:spcPct val="20000"/>
              </a:spcBef>
              <a:spcAft>
                <a:spcPts val="450"/>
              </a:spcAft>
            </a:pPr>
            <a:r>
              <a:rPr lang="en-US" altLang="en-US" b="0">
                <a:solidFill>
                  <a:schemeClr val="bg2"/>
                </a:solidFill>
                <a:latin typeface="Calibri" panose="020f0502020204030204" pitchFamily="34" charset="0"/>
              </a:rPr>
              <a:t>Made Directly to a </a:t>
            </a:r>
            <a:br>
              <a:rPr lang="en-US" altLang="en-US" b="0">
                <a:solidFill>
                  <a:schemeClr val="bg2"/>
                </a:solidFill>
                <a:latin typeface="Calibri" panose="020f0502020204030204" pitchFamily="34" charset="0"/>
              </a:rPr>
            </a:br>
            <a:r>
              <a:rPr lang="en-US" altLang="en-US" b="0">
                <a:solidFill>
                  <a:schemeClr val="bg2"/>
                </a:solidFill>
                <a:latin typeface="Calibri" panose="020f0502020204030204" pitchFamily="34" charset="0"/>
              </a:rPr>
              <a:t>Bona Fide Non-profit</a:t>
            </a:r>
          </a:p>
          <a:p>
            <a:pPr>
              <a:spcBef>
                <a:spcPct val="20000"/>
              </a:spcBef>
              <a:buFont typeface="Arial"/>
              <a:buNone/>
            </a:pPr>
            <a:endParaRPr lang="en-US" altLang="en-US" b="0">
              <a:solidFill>
                <a:schemeClr val="bg2"/>
              </a:solidFill>
              <a:latin typeface="Calibri" panose="020f0502020204030204" pitchFamily="34" charset="0"/>
            </a:endParaRPr>
          </a:p>
        </p:txBody>
      </p:sp>
      <p:sp>
        <p:nvSpPr>
          <p:cNvPr id="9" name="Content Placeholder 1"/>
          <p:cNvSpPr txBox="1"/>
          <p:nvPr/>
        </p:nvSpPr>
        <p:spPr bwMode="auto">
          <a:xfrm>
            <a:off x="3493784" y="1393885"/>
            <a:ext cx="2171700" cy="73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1143000" indent="-22860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algn="ctr">
              <a:spcBef>
                <a:spcPct val="20000"/>
              </a:spcBef>
              <a:spcAft>
                <a:spcPts val="450"/>
              </a:spcAft>
            </a:pPr>
            <a:r>
              <a:rPr lang="en-US" altLang="en-US" b="0">
                <a:solidFill>
                  <a:schemeClr val="bg2"/>
                </a:solidFill>
                <a:latin typeface="Calibri" panose="020f0502020204030204" pitchFamily="34" charset="0"/>
              </a:rPr>
              <a:t>Donated to Agency General Fund</a:t>
            </a:r>
          </a:p>
          <a:p>
            <a:pPr>
              <a:spcBef>
                <a:spcPct val="20000"/>
              </a:spcBef>
              <a:buFont typeface="Arial"/>
              <a:buNone/>
            </a:pPr>
            <a:endParaRPr lang="en-US" altLang="en-US" b="0">
              <a:solidFill>
                <a:schemeClr val="bg2"/>
              </a:solidFill>
              <a:latin typeface="Calibri" panose="020f0502020204030204" pitchFamily="34" charset="0"/>
            </a:endParaRPr>
          </a:p>
        </p:txBody>
      </p:sp>
      <p:sp>
        <p:nvSpPr>
          <p:cNvPr id="10" name="Content Placeholder 1"/>
          <p:cNvSpPr txBox="1"/>
          <p:nvPr/>
        </p:nvSpPr>
        <p:spPr bwMode="auto">
          <a:xfrm>
            <a:off x="1669922" y="2331167"/>
            <a:ext cx="2114550"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1143000" indent="-22860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algn="r">
              <a:spcBef>
                <a:spcPct val="20000"/>
              </a:spcBef>
              <a:spcAft>
                <a:spcPts val="450"/>
              </a:spcAft>
            </a:pPr>
            <a:r>
              <a:rPr lang="en-US" altLang="en-US" b="0">
                <a:solidFill>
                  <a:schemeClr val="bg2"/>
                </a:solidFill>
                <a:latin typeface="Calibri" panose="020f0502020204030204" pitchFamily="34" charset="0"/>
              </a:rPr>
              <a:t>Returned</a:t>
            </a:r>
            <a:br>
              <a:rPr lang="en-US" altLang="en-US" b="0">
                <a:solidFill>
                  <a:schemeClr val="bg2"/>
                </a:solidFill>
                <a:latin typeface="Calibri" panose="020f0502020204030204" pitchFamily="34" charset="0"/>
              </a:rPr>
            </a:br>
            <a:r>
              <a:rPr lang="en-US" altLang="en-US" b="0">
                <a:solidFill>
                  <a:schemeClr val="bg2"/>
                </a:solidFill>
                <a:latin typeface="Calibri" panose="020f0502020204030204" pitchFamily="34" charset="0"/>
              </a:rPr>
              <a:t>Honorarium</a:t>
            </a:r>
          </a:p>
        </p:txBody>
      </p:sp>
      <p:sp>
        <p:nvSpPr>
          <p:cNvPr id="11" name="Content Placeholder 1"/>
          <p:cNvSpPr txBox="1"/>
          <p:nvPr/>
        </p:nvSpPr>
        <p:spPr bwMode="auto">
          <a:xfrm>
            <a:off x="84553" y="3215965"/>
            <a:ext cx="33939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1143000" indent="-22860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algn="r">
              <a:spcBef>
                <a:spcPct val="20000"/>
              </a:spcBef>
              <a:spcAft>
                <a:spcPts val="450"/>
              </a:spcAft>
            </a:pPr>
            <a:r>
              <a:rPr lang="en-US" altLang="en-US" b="0">
                <a:solidFill>
                  <a:schemeClr val="bg2"/>
                </a:solidFill>
                <a:latin typeface="Calibri" panose="020f0502020204030204" pitchFamily="34" charset="0"/>
              </a:rPr>
              <a:t>Bona Fide Business</a:t>
            </a:r>
            <a:br>
              <a:rPr lang="en-US" altLang="en-US" b="0">
                <a:solidFill>
                  <a:schemeClr val="bg2"/>
                </a:solidFill>
                <a:latin typeface="Calibri" panose="020f0502020204030204" pitchFamily="34" charset="0"/>
              </a:rPr>
            </a:br>
            <a:r>
              <a:rPr lang="en-US" altLang="en-US" b="0">
                <a:solidFill>
                  <a:schemeClr val="bg2"/>
                </a:solidFill>
                <a:latin typeface="Calibri" panose="020f0502020204030204" pitchFamily="34" charset="0"/>
              </a:rPr>
              <a:t>(teaching, practicing law,</a:t>
            </a:r>
            <a:br>
              <a:rPr lang="en-US" altLang="en-US" b="0">
                <a:solidFill>
                  <a:schemeClr val="bg2"/>
                </a:solidFill>
                <a:latin typeface="Calibri" panose="020f0502020204030204" pitchFamily="34" charset="0"/>
              </a:rPr>
            </a:br>
            <a:r>
              <a:rPr lang="en-US" altLang="en-US" b="0">
                <a:solidFill>
                  <a:schemeClr val="bg2"/>
                </a:solidFill>
                <a:latin typeface="Calibri" panose="020f0502020204030204" pitchFamily="34" charset="0"/>
              </a:rPr>
              <a:t>banking, medicine)</a:t>
            </a:r>
          </a:p>
        </p:txBody>
      </p:sp>
    </p:spTree>
    <p:extLst>
      <p:ext uri="{BB962C8B-B14F-4D97-AF65-F5344CB8AC3E}">
        <p14:creationId xmlns:p14="http://schemas.microsoft.com/office/powerpoint/2010/main" val="234937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pPr>
            <a:r>
              <a:rPr lang="en-US" b="1"/>
              <a:t>D. 	Misuse of Public Funds</a:t>
            </a:r>
          </a:p>
          <a:p>
            <a:pPr marL="0" indent="0">
              <a:lnSpc>
                <a:spcPct val="90000"/>
              </a:lnSpc>
              <a:spcBef>
                <a:spcPts val="600"/>
              </a:spcBef>
              <a:buNone/>
            </a:pPr>
            <a:r>
              <a:rPr lang="en-US" sz="2200" i="1">
                <a:solidFill>
                  <a:srgbClr val="F62600"/>
                </a:solidFill>
              </a:rPr>
              <a:t>Basic Rule</a:t>
            </a:r>
          </a:p>
          <a:p>
            <a:pPr marL="457200" indent="-457200">
              <a:lnSpc>
                <a:spcPct val="90000"/>
              </a:lnSpc>
              <a:spcBef>
                <a:spcPts val="600"/>
              </a:spcBef>
            </a:pPr>
            <a:r>
              <a:rPr lang="en-US" sz="2000"/>
              <a:t>Public officials and employees may not use public resources for any private gain</a:t>
            </a:r>
          </a:p>
          <a:p>
            <a:pPr marL="914400" indent="-457200">
              <a:lnSpc>
                <a:spcPct val="90000"/>
              </a:lnSpc>
              <a:spcBef>
                <a:spcPts val="600"/>
              </a:spcBef>
              <a:buFont typeface="Calibri" panose="020f0502020204030204" pitchFamily="34" charset="0"/>
              <a:buChar char="–"/>
            </a:pPr>
            <a:r>
              <a:rPr lang="en-US" sz="2000" i="1"/>
              <a:t>Whether financial or political</a:t>
            </a:r>
          </a:p>
          <a:p>
            <a:pPr marL="457200" indent="-457200">
              <a:lnSpc>
                <a:spcPct val="90000"/>
              </a:lnSpc>
              <a:spcBef>
                <a:spcPts val="600"/>
              </a:spcBef>
            </a:pPr>
            <a:r>
              <a:rPr lang="en-US" sz="2000"/>
              <a:t>Government cannot expend resources to promote a partisan position in an </a:t>
            </a:r>
            <a:br>
              <a:rPr lang="en-US" sz="2000"/>
            </a:br>
            <a:r>
              <a:rPr lang="en-US" sz="2000"/>
              <a:t>election campaign</a:t>
            </a:r>
          </a:p>
          <a:p>
            <a:pPr marL="914400" indent="-457200">
              <a:lnSpc>
                <a:spcPct val="90000"/>
              </a:lnSpc>
              <a:spcBef>
                <a:spcPts val="600"/>
              </a:spcBef>
              <a:buFont typeface="Calibri" panose="020f0502020204030204" pitchFamily="34" charset="0"/>
              <a:buChar char="–"/>
            </a:pPr>
            <a:r>
              <a:rPr lang="en-US" sz="2000" i="1"/>
              <a:t>But it can educate about ballot measures</a:t>
            </a:r>
          </a:p>
          <a:p>
            <a:pPr marL="0" indent="0">
              <a:buNone/>
            </a:pPr>
            <a:endParaRPr lang="en-US" sz="1800"/>
          </a:p>
          <a:p>
            <a:pPr marL="0" indent="0">
              <a:buNone/>
            </a:pPr>
            <a:endParaRPr lang="en-US" sz="1800"/>
          </a:p>
          <a:p>
            <a:pPr marL="0" indent="0">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spTree>
    <p:extLst>
      <p:ext uri="{BB962C8B-B14F-4D97-AF65-F5344CB8AC3E}">
        <p14:creationId xmlns:p14="http://schemas.microsoft.com/office/powerpoint/2010/main" val="1072122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buNone/>
            </a:pPr>
            <a:r>
              <a:rPr lang="en-US" b="1"/>
              <a:t>E. 	Gifts of Public Funds</a:t>
            </a:r>
          </a:p>
          <a:p>
            <a:pPr marL="0" indent="0">
              <a:buNone/>
            </a:pPr>
            <a:r>
              <a:rPr lang="en-US" sz="2200" i="1">
                <a:solidFill>
                  <a:srgbClr val="F62600"/>
                </a:solidFill>
              </a:rPr>
              <a:t>Constitutional Prohibition</a:t>
            </a:r>
          </a:p>
          <a:p>
            <a:pPr marL="0" indent="0">
              <a:buNone/>
            </a:pPr>
            <a:endParaRPr lang="en-US" sz="1800"/>
          </a:p>
          <a:p>
            <a:pPr marL="0" indent="0">
              <a:buNone/>
            </a:pPr>
            <a:endParaRPr lang="en-US" sz="1800"/>
          </a:p>
          <a:p>
            <a:pPr marL="0" indent="0">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sp>
        <p:nvSpPr>
          <p:cNvPr id="4" name="Content Placeholder 1"/>
          <p:cNvSpPr txBox="1"/>
          <p:nvPr/>
        </p:nvSpPr>
        <p:spPr>
          <a:xfrm>
            <a:off x="4932123" y="3344725"/>
            <a:ext cx="3429000" cy="891540"/>
          </a:xfrm>
          <a:prstGeom prst="rect">
            <a:avLst/>
          </a:prstGeom>
        </p:spPr>
        <p:style>
          <a:lnRef idx="2">
            <a:schemeClr val="accent2"/>
          </a:lnRef>
          <a:fillRef idx="1">
            <a:schemeClr val="lt1"/>
          </a:fillRef>
          <a:effectRef idx="0">
            <a:schemeClr val="accent2"/>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gn="ctr">
              <a:spcAft>
                <a:spcPts val="450"/>
              </a:spcAft>
              <a:buNone/>
              <a:defRPr/>
            </a:pPr>
            <a:r>
              <a:rPr lang="en-US" sz="1800"/>
              <a:t>Legislative body’s determination</a:t>
            </a:r>
            <a:br>
              <a:rPr lang="en-US" sz="1800"/>
            </a:br>
            <a:r>
              <a:rPr lang="en-US" sz="1800"/>
              <a:t>of a public purpose is given</a:t>
            </a:r>
            <a:br>
              <a:rPr lang="en-US" sz="1800"/>
            </a:br>
            <a:r>
              <a:rPr lang="en-US" sz="1800"/>
              <a:t>great deference</a:t>
            </a:r>
          </a:p>
          <a:p>
            <a:pPr marL="0" indent="0">
              <a:buNone/>
              <a:defRPr/>
            </a:pPr>
            <a:endParaRPr lang="en-US" sz="2100"/>
          </a:p>
        </p:txBody>
      </p:sp>
      <p:sp>
        <p:nvSpPr>
          <p:cNvPr id="5" name="Content Placeholder 1"/>
          <p:cNvSpPr txBox="1"/>
          <p:nvPr/>
        </p:nvSpPr>
        <p:spPr bwMode="auto">
          <a:xfrm>
            <a:off x="807244" y="3349816"/>
            <a:ext cx="3429000" cy="891540"/>
          </a:xfrm>
          <a:prstGeom prst="rect">
            <a:avLst/>
          </a:prstGeom>
          <a:extLst/>
        </p:spPr>
        <p:style>
          <a:lnRef idx="2">
            <a:schemeClr val="accent2"/>
          </a:lnRef>
          <a:fillRef idx="1">
            <a:schemeClr val="lt1"/>
          </a:fillRef>
          <a:effectRef idx="0">
            <a:schemeClr val="accent2"/>
          </a:effectRef>
          <a:fontRef idx="minor">
            <a:schemeClr val="dk1"/>
          </a:fontRef>
        </p:style>
        <p:txBody>
          <a:bodyPr/>
          <a:lstStyle>
            <a:lvl1pPr marL="342900" indent="-342900" algn="l" rtl="0" eaLnBrk="0" fontAlgn="base" hangingPunct="0">
              <a:spcBef>
                <a:spcPct val="20000"/>
              </a:spcBef>
              <a:spcAft>
                <a:spcPct val="0"/>
              </a:spcAft>
              <a:buFont typeface="Arial"/>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450"/>
              </a:spcAft>
              <a:buNone/>
              <a:defRPr/>
            </a:pPr>
            <a:r>
              <a:rPr lang="en-US" sz="1800"/>
              <a:t>An expenditure is not a gift if it serves a public purpose, even if it benefits a private party</a:t>
            </a:r>
          </a:p>
          <a:p>
            <a:pPr marL="0" indent="0">
              <a:buNone/>
              <a:defRPr/>
            </a:pPr>
            <a:endParaRPr lang="en-US" sz="2100"/>
          </a:p>
        </p:txBody>
      </p:sp>
      <p:sp>
        <p:nvSpPr>
          <p:cNvPr id="6" name="TextBox 5"/>
          <p:cNvSpPr txBox="1"/>
          <p:nvPr/>
        </p:nvSpPr>
        <p:spPr>
          <a:xfrm>
            <a:off x="3109587" y="1935996"/>
            <a:ext cx="3148339" cy="646331"/>
          </a:xfrm>
          <a:prstGeom prst="rect">
            <a:avLst/>
          </a:prstGeom>
          <a:solidFill>
            <a:schemeClr val="bg2"/>
          </a:solidFill>
          <a:ln>
            <a:solidFill>
              <a:schemeClr val="accent3"/>
            </a:solidFill>
          </a:ln>
        </p:spPr>
        <p:txBody>
          <a:bodyPr wrap="square" anchor="ctr">
            <a:spAutoFit/>
          </a:bodyPr>
          <a:lstStyle/>
          <a:p>
            <a:pPr algn="ctr">
              <a:defRPr/>
            </a:pPr>
            <a:r>
              <a:rPr lang="en-US">
                <a:solidFill>
                  <a:schemeClr val="bg1"/>
                </a:solidFill>
              </a:rPr>
              <a:t>Public agencies may not</a:t>
            </a:r>
            <a:br>
              <a:rPr lang="en-US">
                <a:solidFill>
                  <a:schemeClr val="bg1"/>
                </a:solidFill>
              </a:rPr>
            </a:br>
            <a:r>
              <a:rPr lang="en-US">
                <a:solidFill>
                  <a:schemeClr val="bg1"/>
                </a:solidFill>
              </a:rPr>
              <a:t>make gifts of public funds</a:t>
            </a:r>
            <a:endParaRPr lang="en-US" sz="1200"/>
          </a:p>
        </p:txBody>
      </p:sp>
      <p:sp>
        <p:nvSpPr>
          <p:cNvPr id="7" name="Right Arrow 6"/>
          <p:cNvSpPr/>
          <p:nvPr/>
        </p:nvSpPr>
        <p:spPr>
          <a:xfrm rot="8306249">
            <a:off x="2507680" y="2754389"/>
            <a:ext cx="592931" cy="34290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ight Arrow 7"/>
          <p:cNvSpPr/>
          <p:nvPr/>
        </p:nvSpPr>
        <p:spPr>
          <a:xfrm rot="2754489">
            <a:off x="6290703" y="2830688"/>
            <a:ext cx="594122" cy="34290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3470002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fontScale="85000" lnSpcReduction="20000"/>
          </a:bodyPr>
          <a:lstStyle/>
          <a:p>
            <a:pPr marL="457200" indent="-457200">
              <a:spcBef>
                <a:spcPts val="600"/>
              </a:spcBef>
              <a:buNone/>
            </a:pPr>
            <a:r>
              <a:rPr lang="en-US" sz="2600" b="1"/>
              <a:t>F. 	Mass Mailing Prohibition</a:t>
            </a:r>
          </a:p>
          <a:p>
            <a:pPr marL="0" indent="0">
              <a:spcBef>
                <a:spcPts val="600"/>
              </a:spcBef>
              <a:buNone/>
            </a:pPr>
            <a:r>
              <a:rPr lang="en-US" i="1">
                <a:solidFill>
                  <a:srgbClr val="F62600"/>
                </a:solidFill>
              </a:rPr>
              <a:t>Basic Rule</a:t>
            </a:r>
          </a:p>
          <a:p>
            <a:pPr marL="0" indent="0">
              <a:spcBef>
                <a:spcPts val="600"/>
              </a:spcBef>
              <a:buNone/>
            </a:pPr>
            <a:r>
              <a:rPr lang="en-US" sz="2100"/>
              <a:t>A “mass mailing” is:</a:t>
            </a:r>
          </a:p>
          <a:p>
            <a:pPr marL="457200" indent="-457200">
              <a:spcBef>
                <a:spcPts val="600"/>
              </a:spcBef>
            </a:pPr>
            <a:r>
              <a:rPr lang="en-US" sz="2100"/>
              <a:t>A tangible item sent or delivered</a:t>
            </a:r>
          </a:p>
          <a:p>
            <a:pPr marL="457200" indent="-457200">
              <a:spcBef>
                <a:spcPts val="600"/>
              </a:spcBef>
            </a:pPr>
            <a:r>
              <a:rPr lang="en-US" sz="2100"/>
              <a:t>To 200 or more people within a calendar month</a:t>
            </a:r>
          </a:p>
          <a:p>
            <a:pPr marL="457200" indent="-457200">
              <a:spcBef>
                <a:spcPts val="600"/>
              </a:spcBef>
            </a:pPr>
            <a:r>
              <a:rPr lang="en-US" sz="2100"/>
              <a:t>That “features” an elected officer by:</a:t>
            </a:r>
          </a:p>
          <a:p>
            <a:pPr marL="914400" indent="-457200">
              <a:spcBef>
                <a:spcPts val="600"/>
              </a:spcBef>
              <a:buFont typeface="Calibri" panose="020f0502020204030204" pitchFamily="34" charset="0"/>
              <a:buChar char="–"/>
            </a:pPr>
            <a:r>
              <a:rPr lang="en-US" sz="2100" smtClean="0"/>
              <a:t>Including the photograph or signature, or</a:t>
            </a:r>
          </a:p>
          <a:p>
            <a:pPr marL="914400" indent="-457200">
              <a:spcBef>
                <a:spcPts val="600"/>
              </a:spcBef>
              <a:buFont typeface="Calibri" panose="020f0502020204030204" pitchFamily="34" charset="0"/>
              <a:buChar char="–"/>
            </a:pPr>
            <a:r>
              <a:rPr lang="en-US" sz="2100" smtClean="0"/>
              <a:t>Singling out the officer by the manner of display of name or office in the layout, such as headlines, captions, type size, or type color</a:t>
            </a:r>
          </a:p>
          <a:p>
            <a:pPr marL="457200" indent="-457200">
              <a:spcBef>
                <a:spcPts val="600"/>
              </a:spcBef>
            </a:pPr>
            <a:r>
              <a:rPr lang="en-US" sz="2100" smtClean="0"/>
              <a:t>For </a:t>
            </a:r>
            <a:r>
              <a:rPr lang="en-US" sz="2100"/>
              <a:t>which the costs of design, production, and printing exceed $50 and are paid with </a:t>
            </a:r>
            <a:r>
              <a:rPr lang="en-US" sz="2100" smtClean="0"/>
              <a:t>public monies</a:t>
            </a: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pic>
        <p:nvPicPr>
          <p:cNvPr id="4" name="Picture 2" descr="Image result for cauti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6709172" y="918926"/>
            <a:ext cx="1591866"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12421" y="1546351"/>
            <a:ext cx="1985367" cy="1131079"/>
          </a:xfrm>
          <a:prstGeom prst="rect">
            <a:avLst/>
          </a:prstGeom>
          <a:noFill/>
        </p:spPr>
        <p:txBody>
          <a:bodyPr wrap="square" anchor="ctr">
            <a:spAutoFit/>
          </a:bodyPr>
          <a:lstStyle/>
          <a:p>
            <a:pPr algn="ctr">
              <a:defRPr/>
            </a:pPr>
            <a:r>
              <a:rPr lang="en-US">
                <a:solidFill>
                  <a:srgbClr val="F62600"/>
                </a:solidFill>
              </a:rPr>
              <a:t>Mass mailings may not be sent at public expense</a:t>
            </a:r>
          </a:p>
          <a:p>
            <a:pPr>
              <a:defRPr/>
            </a:pPr>
            <a:endParaRPr lang="en-US" sz="1350"/>
          </a:p>
        </p:txBody>
      </p:sp>
    </p:spTree>
    <p:extLst>
      <p:ext uri="{BB962C8B-B14F-4D97-AF65-F5344CB8AC3E}">
        <p14:creationId xmlns:p14="http://schemas.microsoft.com/office/powerpoint/2010/main" val="28889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943600" cy="3416061"/>
          </a:xfrm>
        </p:spPr>
        <p:txBody>
          <a:bodyPr>
            <a:normAutofit/>
          </a:bodyPr>
          <a:lstStyle/>
          <a:p>
            <a:pPr marL="0" indent="0">
              <a:lnSpc>
                <a:spcPct val="90000"/>
              </a:lnSpc>
              <a:spcBef>
                <a:spcPts val="600"/>
              </a:spcBef>
              <a:buNone/>
              <a:tabLst>
                <a:tab pos="347663"/>
              </a:tabLst>
            </a:pPr>
            <a:r>
              <a:rPr lang="en-US" b="1"/>
              <a:t>G.	 Acceptance of Free or Discounted Travel</a:t>
            </a:r>
          </a:p>
          <a:p>
            <a:pPr marL="0" indent="0">
              <a:lnSpc>
                <a:spcPct val="90000"/>
              </a:lnSpc>
              <a:spcBef>
                <a:spcPts val="600"/>
              </a:spcBef>
              <a:buNone/>
            </a:pPr>
            <a:r>
              <a:rPr lang="en-US" sz="2200" i="1">
                <a:solidFill>
                  <a:srgbClr val="F62600"/>
                </a:solidFill>
              </a:rPr>
              <a:t>From Travel Companies</a:t>
            </a:r>
          </a:p>
          <a:p>
            <a:pPr marL="347663" indent="-347663">
              <a:lnSpc>
                <a:spcPct val="90000"/>
              </a:lnSpc>
              <a:spcBef>
                <a:spcPts val="600"/>
              </a:spcBef>
            </a:pPr>
            <a:r>
              <a:rPr lang="en-US" sz="2000"/>
              <a:t>California Constitution prohibits public </a:t>
            </a:r>
            <a:r>
              <a:rPr lang="en-US" sz="2000" smtClean="0"/>
              <a:t>officers</a:t>
            </a:r>
            <a:br>
              <a:rPr lang="en-US" sz="2000" smtClean="0"/>
            </a:br>
            <a:r>
              <a:rPr lang="en-US" sz="2000" smtClean="0"/>
              <a:t>(not </a:t>
            </a:r>
            <a:r>
              <a:rPr lang="en-US" sz="2000"/>
              <a:t>all employees) from accepting free passes or discounts from a transportation company</a:t>
            </a:r>
          </a:p>
          <a:p>
            <a:pPr marL="347663" indent="-347663">
              <a:lnSpc>
                <a:spcPct val="90000"/>
              </a:lnSpc>
              <a:spcBef>
                <a:spcPts val="600"/>
              </a:spcBef>
            </a:pPr>
            <a:r>
              <a:rPr lang="en-US" sz="2000"/>
              <a:t>One who accepts forfeits his/her office</a:t>
            </a:r>
          </a:p>
          <a:p>
            <a:pPr marL="347663" indent="-347663">
              <a:lnSpc>
                <a:spcPct val="90000"/>
              </a:lnSpc>
              <a:spcBef>
                <a:spcPts val="600"/>
              </a:spcBef>
            </a:pPr>
            <a:r>
              <a:rPr lang="en-US" sz="2000"/>
              <a:t>Prohibition does not apply to discounts </a:t>
            </a:r>
            <a:r>
              <a:rPr lang="en-US" sz="2000" smtClean="0"/>
              <a:t>offered</a:t>
            </a:r>
            <a:br>
              <a:rPr lang="en-US" sz="2000" smtClean="0"/>
            </a:br>
            <a:r>
              <a:rPr lang="en-US" sz="2000" smtClean="0"/>
              <a:t>to </a:t>
            </a:r>
            <a:r>
              <a:rPr lang="en-US" sz="2000"/>
              <a:t>the general public</a:t>
            </a:r>
          </a:p>
          <a:p>
            <a:pPr marL="347663" indent="-347663"/>
            <a:endParaRPr lang="en-US" sz="2000"/>
          </a:p>
          <a:p>
            <a:pPr marL="0" indent="0">
              <a:buNone/>
            </a:pPr>
            <a:endParaRPr lang="en-US" sz="2000"/>
          </a:p>
          <a:p>
            <a:pPr marL="0" indent="0">
              <a:buNone/>
            </a:pPr>
            <a:endParaRPr lang="en-US" sz="1800"/>
          </a:p>
          <a:p>
            <a:pPr marL="0" indent="0">
              <a:buNone/>
            </a:pPr>
            <a:endParaRPr lang="en-US" smtClean="0"/>
          </a:p>
        </p:txBody>
      </p:sp>
      <p:sp>
        <p:nvSpPr>
          <p:cNvPr id="2" name="Title 1"/>
          <p:cNvSpPr>
            <a:spLocks noGrp="1"/>
          </p:cNvSpPr>
          <p:nvPr>
            <p:ph type="title"/>
          </p:nvPr>
        </p:nvSpPr>
        <p:spPr/>
        <p:txBody>
          <a:bodyPr>
            <a:normAutofit/>
          </a:bodyPr>
          <a:lstStyle/>
          <a:p>
            <a:r>
              <a:rPr lang="en-US" sz="2700" smtClean="0"/>
              <a:t>II. Laws Relating to Claiming Prerequisites of Office</a:t>
            </a:r>
            <a:endParaRPr lang="en-US" sz="2700"/>
          </a:p>
        </p:txBody>
      </p:sp>
      <p:pic>
        <p:nvPicPr>
          <p:cNvPr id="6" name="Picture 2" descr="Image result for free trave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63576" y="1683544"/>
            <a:ext cx="2637512" cy="211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063576" y="1683544"/>
            <a:ext cx="2637512"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1143000" indent="-22860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algn="ctr" eaLnBrk="1" hangingPunct="1"/>
            <a:r>
              <a:rPr lang="en-US" altLang="en-US" sz="1950" i="1"/>
              <a:t>FREE TRAVEL</a:t>
            </a:r>
          </a:p>
        </p:txBody>
      </p:sp>
    </p:spTree>
    <p:extLst>
      <p:ext uri="{BB962C8B-B14F-4D97-AF65-F5344CB8AC3E}">
        <p14:creationId xmlns:p14="http://schemas.microsoft.com/office/powerpoint/2010/main" val="4125503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ctr">
            <a:noAutofit/>
          </a:bodyPr>
          <a:lstStyle/>
          <a:p>
            <a:pPr algn="ctr"/>
            <a:r>
              <a:rPr lang="en-US" sz="12500" b="1">
                <a:solidFill>
                  <a:srgbClr val="FFFFFF"/>
                </a:solidFill>
              </a:rPr>
              <a:t>Quiz</a:t>
            </a:r>
          </a:p>
        </p:txBody>
      </p:sp>
    </p:spTree>
    <p:extLst>
      <p:ext uri="{BB962C8B-B14F-4D97-AF65-F5344CB8AC3E}">
        <p14:creationId xmlns:p14="http://schemas.microsoft.com/office/powerpoint/2010/main" val="3568194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 4:</a:t>
            </a:r>
            <a:endParaRPr lang="en-US"/>
          </a:p>
        </p:txBody>
      </p:sp>
      <p:sp>
        <p:nvSpPr>
          <p:cNvPr id="5" name="Content Placeholder 4"/>
          <p:cNvSpPr>
            <a:spLocks noGrp="1"/>
          </p:cNvSpPr>
          <p:nvPr>
            <p:ph idx="10"/>
          </p:nvPr>
        </p:nvSpPr>
        <p:spPr>
          <a:xfrm>
            <a:off x="508407" y="950696"/>
            <a:ext cx="5878105" cy="3688849"/>
          </a:xfrm>
        </p:spPr>
        <p:txBody>
          <a:bodyPr/>
          <a:lstStyle/>
          <a:p>
            <a:r>
              <a:rPr lang="en-US" sz="2400"/>
              <a:t>Your neighbor is going on vacation and gives you two tickets to the Warriors game. Face value on each ticket is $200. </a:t>
            </a:r>
          </a:p>
          <a:p>
            <a:endParaRPr lang="en-US" sz="2400"/>
          </a:p>
          <a:p>
            <a:endParaRPr lang="en-US" sz="2400"/>
          </a:p>
        </p:txBody>
      </p:sp>
      <p:pic>
        <p:nvPicPr>
          <p:cNvPr id="4" name="Picture 2" descr="Image result for uh o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5549" y="2681794"/>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7007199" y="899086"/>
            <a:ext cx="1828800" cy="1828800"/>
          </a:xfrm>
          <a:prstGeom prst="roundRec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7168462" y="1355772"/>
            <a:ext cx="1506274" cy="915427"/>
          </a:xfrm>
          <a:prstGeom prst="rect">
            <a:avLst/>
          </a:prstGeom>
        </p:spPr>
        <p:txBody>
          <a:bodyPr/>
          <a:lstStyle/>
          <a:p>
            <a:pPr marL="0" indent="0" algn="ctr">
              <a:buNone/>
            </a:pPr>
            <a:r>
              <a:rPr lang="en-US" sz="1800" smtClean="0">
                <a:solidFill>
                  <a:srgbClr val="FFFFFF"/>
                </a:solidFill>
              </a:rPr>
              <a:t>Can </a:t>
            </a:r>
            <a:r>
              <a:rPr lang="en-US" sz="1800">
                <a:solidFill>
                  <a:srgbClr val="FFFFFF"/>
                </a:solidFill>
              </a:rPr>
              <a:t>you accept the tickets?</a:t>
            </a:r>
          </a:p>
          <a:p>
            <a:pPr algn="ctr"/>
            <a:endParaRPr lang="en-US" sz="1800"/>
          </a:p>
          <a:p>
            <a:pPr algn="ctr"/>
            <a:endParaRPr lang="en-US" sz="1800"/>
          </a:p>
        </p:txBody>
      </p:sp>
      <p:sp>
        <p:nvSpPr>
          <p:cNvPr id="8" name="Rectangle 7"/>
          <p:cNvSpPr/>
          <p:nvPr/>
        </p:nvSpPr>
        <p:spPr>
          <a:xfrm>
            <a:off x="7921599" y="4367689"/>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1485175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57200" y="1076325"/>
            <a:ext cx="8229600" cy="3552418"/>
          </a:xfrm>
        </p:spPr>
        <p:txBody>
          <a:bodyPr/>
          <a:lstStyle/>
          <a:p>
            <a:pPr marL="0" indent="0">
              <a:buNone/>
              <a:tabLst>
                <a:tab pos="571500"/>
              </a:tabLst>
            </a:pPr>
            <a:r>
              <a:rPr lang="en-US" sz="2400" b="1"/>
              <a:t>III.	Government Transparency Laws</a:t>
            </a:r>
          </a:p>
          <a:p>
            <a:pPr marL="1028700" indent="-457200">
              <a:buFont typeface="+mj-lt"/>
              <a:buAutoNum type="alphaUcPeriod"/>
            </a:pPr>
            <a:r>
              <a:rPr lang="en-US" sz="2200" smtClean="0"/>
              <a:t>Economic </a:t>
            </a:r>
            <a:r>
              <a:rPr lang="en-US" sz="2200"/>
              <a:t>Interest Disclosure under the </a:t>
            </a:r>
            <a:r>
              <a:rPr lang="en-US" sz="2200" smtClean="0"/>
              <a:t>Political </a:t>
            </a:r>
            <a:r>
              <a:rPr lang="en-US" sz="2200"/>
              <a:t>Reform Act</a:t>
            </a:r>
          </a:p>
          <a:p>
            <a:pPr marL="1028700" indent="-457200">
              <a:buFont typeface="+mj-lt"/>
              <a:buAutoNum type="alphaUcPeriod"/>
            </a:pPr>
            <a:r>
              <a:rPr lang="en-US" sz="2200"/>
              <a:t>Brown Act</a:t>
            </a:r>
          </a:p>
          <a:p>
            <a:pPr marL="1028700" indent="-457200">
              <a:buFont typeface="+mj-lt"/>
              <a:buAutoNum type="alphaUcPeriod"/>
            </a:pPr>
            <a:r>
              <a:rPr lang="en-US" sz="2200"/>
              <a:t>Public Records Act</a:t>
            </a:r>
          </a:p>
          <a:p>
            <a:pPr marL="514350" indent="-514350">
              <a:buFont typeface="+mj-lt"/>
              <a:buAutoNum type="alphaUcPeriod"/>
            </a:pPr>
            <a:endParaRPr lang="en-US" sz="2400"/>
          </a:p>
        </p:txBody>
      </p:sp>
      <p:sp>
        <p:nvSpPr>
          <p:cNvPr id="3" name="Title 2"/>
          <p:cNvSpPr>
            <a:spLocks noGrp="1"/>
          </p:cNvSpPr>
          <p:nvPr>
            <p:ph type="title"/>
          </p:nvPr>
        </p:nvSpPr>
        <p:spPr/>
        <p:txBody>
          <a:bodyPr/>
          <a:lstStyle/>
          <a:p>
            <a:r>
              <a:rPr lang="en-US" sz="2800" smtClean="0"/>
              <a:t>AB 1234 Training Overview</a:t>
            </a:r>
            <a:endParaRPr lang="en-US" sz="2800"/>
          </a:p>
        </p:txBody>
      </p:sp>
    </p:spTree>
    <p:extLst>
      <p:ext uri="{BB962C8B-B14F-4D97-AF65-F5344CB8AC3E}">
        <p14:creationId xmlns:p14="http://schemas.microsoft.com/office/powerpoint/2010/main" val="4221612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5375"/>
            <a:ext cx="8229600" cy="3533368"/>
          </a:xfrm>
        </p:spPr>
        <p:txBody>
          <a:bodyPr/>
          <a:lstStyle/>
          <a:p>
            <a:pPr marL="0" indent="0">
              <a:buNone/>
            </a:pPr>
            <a:r>
              <a:rPr lang="en-US" sz="2400" b="1">
                <a:solidFill>
                  <a:schemeClr val="bg2"/>
                </a:solidFill>
              </a:rPr>
              <a:t>Yes, the combined value of the tickets is less than $590</a:t>
            </a:r>
            <a:r>
              <a:rPr lang="en-US" sz="2400" b="1" smtClean="0">
                <a:solidFill>
                  <a:schemeClr val="bg2"/>
                </a:solidFill>
              </a:rPr>
              <a:t>.</a:t>
            </a:r>
          </a:p>
          <a:p>
            <a:pPr marL="0" indent="0">
              <a:buNone/>
            </a:pPr>
            <a:r>
              <a:rPr lang="en-US" sz="2400" b="1" smtClean="0">
                <a:solidFill>
                  <a:srgbClr val="00B050"/>
                </a:solidFill>
              </a:rPr>
              <a:t> </a:t>
            </a:r>
            <a:endParaRPr lang="en-US" sz="2400" b="1">
              <a:solidFill>
                <a:srgbClr val="00B050"/>
              </a:solidFill>
            </a:endParaRPr>
          </a:p>
          <a:p>
            <a:pPr marL="457200" indent="-457200"/>
            <a:r>
              <a:rPr lang="en-US" sz="2200"/>
              <a:t>Assuming your neighbor has not given you any other gifts such that you have received more than $590 from them in the calendar year, you can accept the tickets. </a:t>
            </a:r>
          </a:p>
          <a:p>
            <a:pPr marL="457200" indent="-457200"/>
            <a:r>
              <a:rPr lang="en-US" sz="2200"/>
              <a:t>However, as the gift is in excess of $50, you will need to disclose </a:t>
            </a:r>
            <a:br>
              <a:rPr lang="en-US" sz="2200" smtClean="0"/>
            </a:br>
            <a:r>
              <a:rPr lang="en-US" sz="2200" smtClean="0"/>
              <a:t>the </a:t>
            </a:r>
            <a:r>
              <a:rPr lang="en-US" sz="2200"/>
              <a:t>gift. </a:t>
            </a:r>
          </a:p>
          <a:p>
            <a:endParaRPr lang="en-US" sz="2400"/>
          </a:p>
        </p:txBody>
      </p:sp>
      <p:sp>
        <p:nvSpPr>
          <p:cNvPr id="2" name="Title 1"/>
          <p:cNvSpPr>
            <a:spLocks noGrp="1"/>
          </p:cNvSpPr>
          <p:nvPr>
            <p:ph type="title"/>
          </p:nvPr>
        </p:nvSpPr>
        <p:spPr/>
        <p:txBody>
          <a:bodyPr/>
          <a:lstStyle/>
          <a:p>
            <a:r>
              <a:rPr lang="en-US" smtClean="0"/>
              <a:t>Answer to Question 4:</a:t>
            </a:r>
            <a:endParaRPr lang="en-US"/>
          </a:p>
        </p:txBody>
      </p:sp>
    </p:spTree>
    <p:extLst>
      <p:ext uri="{BB962C8B-B14F-4D97-AF65-F5344CB8AC3E}">
        <p14:creationId xmlns:p14="http://schemas.microsoft.com/office/powerpoint/2010/main" val="3775467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 5:</a:t>
            </a:r>
            <a:endParaRPr lang="en-US"/>
          </a:p>
        </p:txBody>
      </p:sp>
      <p:sp>
        <p:nvSpPr>
          <p:cNvPr id="4" name="Content Placeholder 3"/>
          <p:cNvSpPr>
            <a:spLocks noGrp="1"/>
          </p:cNvSpPr>
          <p:nvPr>
            <p:ph idx="10"/>
          </p:nvPr>
        </p:nvSpPr>
        <p:spPr>
          <a:xfrm>
            <a:off x="508408" y="950696"/>
            <a:ext cx="5906680" cy="3688849"/>
          </a:xfrm>
        </p:spPr>
        <p:txBody>
          <a:bodyPr/>
          <a:lstStyle/>
          <a:p>
            <a:pPr marL="457200" indent="-457200"/>
            <a:r>
              <a:rPr lang="en-US" sz="2400"/>
              <a:t>Councilmember has campaign t-shirts made by a screen printing business that is located 5 minutes from the City Hall. </a:t>
            </a:r>
          </a:p>
          <a:p>
            <a:pPr marL="457200" indent="-457200"/>
            <a:r>
              <a:rPr lang="en-US" sz="2400"/>
              <a:t>City staff offers to pick up the t-shirts and return them to the Councilmember during regular business hours.</a:t>
            </a:r>
          </a:p>
          <a:p>
            <a:pPr marL="457200" indent="-457200"/>
            <a:endParaRPr lang="en-US" sz="2400"/>
          </a:p>
        </p:txBody>
      </p:sp>
      <p:sp>
        <p:nvSpPr>
          <p:cNvPr id="3" name="Content Placeholder 2"/>
          <p:cNvSpPr>
            <a:spLocks noGrp="1"/>
          </p:cNvSpPr>
          <p:nvPr>
            <p:ph idx="4294967295"/>
          </p:nvPr>
        </p:nvSpPr>
        <p:spPr>
          <a:xfrm>
            <a:off x="6818591" y="2871788"/>
            <a:ext cx="2175660" cy="684213"/>
          </a:xfrm>
        </p:spPr>
        <p:txBody>
          <a:bodyPr/>
          <a:lstStyle/>
          <a:p>
            <a:pPr marL="0" indent="0" algn="ctr">
              <a:buNone/>
            </a:pPr>
            <a:r>
              <a:rPr lang="en-US" sz="1800" smtClean="0">
                <a:solidFill>
                  <a:srgbClr val="FFFFFF"/>
                </a:solidFill>
              </a:rPr>
              <a:t>May </a:t>
            </a:r>
            <a:r>
              <a:rPr lang="en-US" sz="1800">
                <a:solidFill>
                  <a:srgbClr val="FFFFFF"/>
                </a:solidFill>
              </a:rPr>
              <a:t>staff </a:t>
            </a:r>
            <a:r>
              <a:rPr lang="en-US" sz="1800" smtClean="0">
                <a:solidFill>
                  <a:srgbClr val="FFFFFF"/>
                </a:solidFill>
              </a:rPr>
              <a:t>retrieve</a:t>
            </a:r>
            <a:br>
              <a:rPr lang="en-US" sz="1800" smtClean="0">
                <a:solidFill>
                  <a:srgbClr val="FFFFFF"/>
                </a:solidFill>
              </a:rPr>
            </a:br>
            <a:r>
              <a:rPr lang="en-US" sz="1800" smtClean="0">
                <a:solidFill>
                  <a:srgbClr val="FFFFFF"/>
                </a:solidFill>
              </a:rPr>
              <a:t>the </a:t>
            </a:r>
            <a:r>
              <a:rPr lang="en-US" sz="1800">
                <a:solidFill>
                  <a:srgbClr val="FFFFFF"/>
                </a:solidFill>
              </a:rPr>
              <a:t>t-shirts?</a:t>
            </a:r>
          </a:p>
          <a:p>
            <a:pPr algn="ctr"/>
            <a:endParaRPr lang="en-US">
              <a:solidFill>
                <a:srgbClr val="FFFFFF"/>
              </a:solidFill>
            </a:endParaRPr>
          </a:p>
          <a:p>
            <a:pPr algn="ctr"/>
            <a:endParaRPr lang="en-US">
              <a:solidFill>
                <a:srgbClr val="FFFFFF"/>
              </a:solidFill>
            </a:endParaRPr>
          </a:p>
        </p:txBody>
      </p:sp>
      <p:pic>
        <p:nvPicPr>
          <p:cNvPr id="5"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8483" y="899087"/>
            <a:ext cx="2185768" cy="16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921599" y="4367689"/>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410947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85850"/>
            <a:ext cx="8229600" cy="3542893"/>
          </a:xfrm>
        </p:spPr>
        <p:txBody>
          <a:bodyPr/>
          <a:lstStyle/>
          <a:p>
            <a:pPr marL="0" indent="0">
              <a:buNone/>
            </a:pPr>
            <a:r>
              <a:rPr lang="en-US" sz="2400" b="1">
                <a:solidFill>
                  <a:srgbClr val="F62600"/>
                </a:solidFill>
              </a:rPr>
              <a:t>No</a:t>
            </a:r>
            <a:r>
              <a:rPr lang="en-US" sz="2400" b="1" smtClean="0">
                <a:solidFill>
                  <a:srgbClr val="F62600"/>
                </a:solidFill>
              </a:rPr>
              <a:t>.</a:t>
            </a:r>
          </a:p>
          <a:p>
            <a:pPr marL="0" indent="0">
              <a:buNone/>
            </a:pPr>
            <a:endParaRPr lang="en-US" sz="1800" b="1">
              <a:solidFill>
                <a:srgbClr val="F62600"/>
              </a:solidFill>
            </a:endParaRPr>
          </a:p>
          <a:p>
            <a:pPr marL="347663" indent="-347663"/>
            <a:r>
              <a:rPr lang="en-US" sz="2200"/>
              <a:t>Utilizing City staff time to obtain campaign t-shirts would constitute a misuse of public resources.</a:t>
            </a:r>
          </a:p>
          <a:p>
            <a:pPr marL="347663" indent="-347663"/>
            <a:r>
              <a:rPr lang="en-US" sz="2200"/>
              <a:t>Public officials are prohibited from using public resources for private political gain. </a:t>
            </a:r>
          </a:p>
          <a:p>
            <a:endParaRPr lang="en-US"/>
          </a:p>
        </p:txBody>
      </p:sp>
      <p:sp>
        <p:nvSpPr>
          <p:cNvPr id="2" name="Title 1"/>
          <p:cNvSpPr>
            <a:spLocks noGrp="1"/>
          </p:cNvSpPr>
          <p:nvPr>
            <p:ph type="title"/>
          </p:nvPr>
        </p:nvSpPr>
        <p:spPr/>
        <p:txBody>
          <a:bodyPr/>
          <a:lstStyle/>
          <a:p>
            <a:r>
              <a:rPr lang="en-US" smtClean="0"/>
              <a:t>Answer to Question 5:</a:t>
            </a:r>
            <a:endParaRPr lang="en-US"/>
          </a:p>
        </p:txBody>
      </p:sp>
    </p:spTree>
    <p:extLst>
      <p:ext uri="{BB962C8B-B14F-4D97-AF65-F5344CB8AC3E}">
        <p14:creationId xmlns:p14="http://schemas.microsoft.com/office/powerpoint/2010/main" val="3674648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lstStyle/>
          <a:p>
            <a:pPr marL="347663" indent="-347663"/>
            <a:r>
              <a:rPr lang="en-US" sz="2200"/>
              <a:t>Economic Interest Disclosure </a:t>
            </a:r>
            <a:br>
              <a:rPr lang="en-US" sz="2200"/>
            </a:br>
            <a:r>
              <a:rPr lang="en-US" sz="2200"/>
              <a:t>Under The Political Reform Act</a:t>
            </a:r>
          </a:p>
          <a:p>
            <a:pPr marL="347663" indent="-347663"/>
            <a:r>
              <a:rPr lang="en-US" sz="2200"/>
              <a:t>Brown Act</a:t>
            </a:r>
          </a:p>
          <a:p>
            <a:pPr marL="347663" indent="-347663"/>
            <a:r>
              <a:rPr lang="en-US" sz="2200"/>
              <a:t>Public Records Act</a:t>
            </a:r>
          </a:p>
          <a:p>
            <a:endParaRPr lang="en-US"/>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4" name="Picture 2" descr="Image result for government transparency"/>
          <p:cNvPicPr>
            <a:picLocks noChangeAspect="1" noChangeArrowheads="1"/>
          </p:cNvPicPr>
          <p:nvPr/>
        </p:nvPicPr>
        <p:blipFill>
          <a:blip r:embed="rId2">
            <a:extLst>
              <a:ext uri="{28A0092B-C50C-407E-A947-70E740481C1C}">
                <a14:useLocalDpi xmlns:a14="http://schemas.microsoft.com/office/drawing/2010/main" val="0"/>
              </a:ext>
            </a:extLst>
          </a:blip>
          <a:srcRect l="36530" r="2914" b="9557"/>
          <a:stretch>
            <a:fillRect/>
          </a:stretch>
        </p:blipFill>
        <p:spPr bwMode="auto">
          <a:xfrm>
            <a:off x="5348288" y="1081520"/>
            <a:ext cx="3338512" cy="331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178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Autofit/>
          </a:bodyPr>
          <a:lstStyle/>
          <a:p>
            <a:pPr marL="0" indent="0">
              <a:lnSpc>
                <a:spcPct val="90000"/>
              </a:lnSpc>
              <a:spcBef>
                <a:spcPts val="600"/>
              </a:spcBef>
              <a:buNone/>
            </a:pPr>
            <a:r>
              <a:rPr lang="en-US"/>
              <a:t>Public Policy Considerations</a:t>
            </a:r>
          </a:p>
          <a:p>
            <a:pPr marL="457200" indent="-457200">
              <a:lnSpc>
                <a:spcPct val="90000"/>
              </a:lnSpc>
              <a:spcBef>
                <a:spcPts val="600"/>
              </a:spcBef>
              <a:spcAft>
                <a:spcPts val="450"/>
              </a:spcAft>
              <a:buFont typeface="+mj-lt"/>
              <a:buAutoNum type="alphaUcPeriod"/>
              <a:defRPr/>
            </a:pPr>
            <a:r>
              <a:rPr lang="en-US" sz="2200" u="sng"/>
              <a:t>Economic Interest Disclosure.</a:t>
            </a:r>
            <a:r>
              <a:rPr lang="en-US" sz="2200"/>
              <a:t>  Public has right to know public officials’ economic interests that may affect their official decisions</a:t>
            </a:r>
          </a:p>
          <a:p>
            <a:pPr marL="457200" indent="-457200">
              <a:lnSpc>
                <a:spcPct val="90000"/>
              </a:lnSpc>
              <a:spcBef>
                <a:spcPts val="600"/>
              </a:spcBef>
              <a:spcAft>
                <a:spcPts val="450"/>
              </a:spcAft>
              <a:buFont typeface="+mj-lt"/>
              <a:buAutoNum type="alphaUcPeriod"/>
              <a:defRPr/>
            </a:pPr>
            <a:r>
              <a:rPr lang="en-US" sz="2200" u="sng"/>
              <a:t>Right to Access/Information.</a:t>
            </a:r>
            <a:r>
              <a:rPr lang="en-US" sz="2200"/>
              <a:t>  People have a right to access information that enables them to monitor the functioning of government.</a:t>
            </a:r>
          </a:p>
          <a:p>
            <a:pPr marL="457200" indent="-457200">
              <a:lnSpc>
                <a:spcPct val="90000"/>
              </a:lnSpc>
              <a:spcBef>
                <a:spcPts val="600"/>
              </a:spcBef>
              <a:spcAft>
                <a:spcPts val="450"/>
              </a:spcAft>
              <a:buFont typeface="+mj-lt"/>
              <a:buAutoNum type="alphaUcPeriod"/>
              <a:defRPr/>
            </a:pPr>
            <a:r>
              <a:rPr lang="en-US" sz="2200" u="sng"/>
              <a:t>Brown Act.</a:t>
            </a:r>
            <a:r>
              <a:rPr lang="en-US" sz="2200"/>
              <a:t>  The people have a right to be informed about the conduct of their business, and for deliberations to be conducted and actions to be taken openly (absent an exception).</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spTree>
    <p:extLst>
      <p:ext uri="{BB962C8B-B14F-4D97-AF65-F5344CB8AC3E}">
        <p14:creationId xmlns:p14="http://schemas.microsoft.com/office/powerpoint/2010/main" val="834341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199" y="1092679"/>
            <a:ext cx="5724525" cy="3416061"/>
          </a:xfrm>
        </p:spPr>
        <p:txBody>
          <a:bodyPr>
            <a:normAutofit/>
          </a:bodyPr>
          <a:lstStyle/>
          <a:p>
            <a:pPr marL="457200" indent="-457200">
              <a:lnSpc>
                <a:spcPct val="90000"/>
              </a:lnSpc>
              <a:spcBef>
                <a:spcPts val="600"/>
              </a:spcBef>
              <a:buFont typeface="+mj-lt"/>
              <a:buAutoNum type="alphaUcPeriod"/>
              <a:defRPr/>
            </a:pPr>
            <a:r>
              <a:rPr lang="en-US" b="1"/>
              <a:t>Economic Interest Disclosure </a:t>
            </a:r>
            <a:r>
              <a:rPr lang="en-US"/>
              <a:t> </a:t>
            </a:r>
          </a:p>
          <a:p>
            <a:pPr marL="0" indent="0">
              <a:lnSpc>
                <a:spcPct val="90000"/>
              </a:lnSpc>
              <a:spcBef>
                <a:spcPts val="600"/>
              </a:spcBef>
              <a:buNone/>
              <a:defRPr/>
            </a:pPr>
            <a:r>
              <a:rPr lang="en-US" sz="2200" i="1">
                <a:solidFill>
                  <a:srgbClr val="F62600"/>
                </a:solidFill>
              </a:rPr>
              <a:t>Under the Political Reform Act</a:t>
            </a:r>
          </a:p>
          <a:p>
            <a:pPr marL="457200" indent="-457200">
              <a:lnSpc>
                <a:spcPct val="90000"/>
              </a:lnSpc>
              <a:spcBef>
                <a:spcPts val="600"/>
              </a:spcBef>
              <a:defRPr/>
            </a:pPr>
            <a:r>
              <a:rPr lang="en-US" sz="2000"/>
              <a:t>A Form 700 must be filed by enumerated public officials including those listed in an agency’s Conflict of Interest Code</a:t>
            </a:r>
          </a:p>
          <a:p>
            <a:pPr marL="457200" indent="-457200">
              <a:lnSpc>
                <a:spcPct val="90000"/>
              </a:lnSpc>
              <a:spcBef>
                <a:spcPts val="600"/>
              </a:spcBef>
              <a:defRPr/>
            </a:pPr>
            <a:r>
              <a:rPr lang="en-US" sz="2000"/>
              <a:t>Filed upon taking office, leaving office, and on an annual basis</a:t>
            </a:r>
          </a:p>
          <a:p>
            <a:pPr marL="457200" indent="-457200">
              <a:lnSpc>
                <a:spcPct val="90000"/>
              </a:lnSpc>
              <a:spcBef>
                <a:spcPts val="600"/>
              </a:spcBef>
              <a:defRPr/>
            </a:pPr>
            <a:r>
              <a:rPr lang="en-US" sz="2000"/>
              <a:t>Requires disclosure of personal financial interests</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4" name="Picture 2" descr="Image result for newspap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8178" y="1369219"/>
            <a:ext cx="2137172" cy="160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68640" y="2972991"/>
            <a:ext cx="2400300" cy="380873"/>
          </a:xfrm>
          <a:prstGeom prst="rect">
            <a:avLst/>
          </a:prstGeom>
          <a:noFill/>
        </p:spPr>
        <p:txBody>
          <a:bodyPr>
            <a:spAutoFit/>
          </a:bodyPr>
          <a:lstStyle/>
          <a:p>
            <a:pPr algn="ctr">
              <a:defRPr/>
            </a:pPr>
            <a:r>
              <a:rPr lang="en-US" sz="1875" i="1">
                <a:solidFill>
                  <a:srgbClr val="F62600"/>
                </a:solidFill>
              </a:rPr>
              <a:t>It’s a public document!</a:t>
            </a:r>
            <a:endParaRPr lang="en-US" sz="1350" i="1">
              <a:solidFill>
                <a:srgbClr val="F62600"/>
              </a:solidFill>
            </a:endParaRPr>
          </a:p>
        </p:txBody>
      </p:sp>
    </p:spTree>
    <p:extLst>
      <p:ext uri="{BB962C8B-B14F-4D97-AF65-F5344CB8AC3E}">
        <p14:creationId xmlns:p14="http://schemas.microsoft.com/office/powerpoint/2010/main" val="2098652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0" indent="0">
              <a:lnSpc>
                <a:spcPct val="90000"/>
              </a:lnSpc>
              <a:spcBef>
                <a:spcPts val="600"/>
              </a:spcBef>
              <a:buNone/>
              <a:defRPr/>
            </a:pPr>
            <a:r>
              <a:rPr lang="en-US" b="1"/>
              <a:t>Form 700</a:t>
            </a:r>
          </a:p>
          <a:p>
            <a:pPr marL="0" indent="0">
              <a:lnSpc>
                <a:spcPct val="90000"/>
              </a:lnSpc>
              <a:spcBef>
                <a:spcPts val="600"/>
              </a:spcBef>
              <a:buNone/>
              <a:defRPr/>
            </a:pPr>
            <a:r>
              <a:rPr lang="en-US" sz="2200" i="1">
                <a:solidFill>
                  <a:srgbClr val="F62600"/>
                </a:solidFill>
              </a:rPr>
              <a:t>Key Points</a:t>
            </a:r>
          </a:p>
          <a:p>
            <a:pPr marL="457200" indent="-457200">
              <a:lnSpc>
                <a:spcPct val="90000"/>
              </a:lnSpc>
              <a:spcBef>
                <a:spcPts val="600"/>
              </a:spcBef>
              <a:defRPr/>
            </a:pPr>
            <a:r>
              <a:rPr lang="en-US" sz="2000"/>
              <a:t>Not required to list primary home</a:t>
            </a:r>
          </a:p>
          <a:p>
            <a:pPr marL="457200" indent="-457200">
              <a:lnSpc>
                <a:spcPct val="90000"/>
              </a:lnSpc>
              <a:spcBef>
                <a:spcPts val="600"/>
              </a:spcBef>
              <a:defRPr/>
            </a:pPr>
            <a:r>
              <a:rPr lang="en-US" sz="2000"/>
              <a:t>Remember to list spousal income</a:t>
            </a:r>
          </a:p>
          <a:p>
            <a:pPr marL="457200" indent="-457200">
              <a:lnSpc>
                <a:spcPct val="90000"/>
              </a:lnSpc>
              <a:spcBef>
                <a:spcPts val="600"/>
              </a:spcBef>
              <a:defRPr/>
            </a:pPr>
            <a:r>
              <a:rPr lang="en-US" sz="2000"/>
              <a:t>Assuming and Leaving Office</a:t>
            </a:r>
          </a:p>
          <a:p>
            <a:pPr marL="347663" indent="-347663">
              <a:spcAft>
                <a:spcPts val="450"/>
              </a:spcAft>
              <a:defRPr/>
            </a:pPr>
            <a:endParaRPr lang="en-US" sz="1800"/>
          </a:p>
        </p:txBody>
      </p:sp>
      <p:sp>
        <p:nvSpPr>
          <p:cNvPr id="2" name="Title 1"/>
          <p:cNvSpPr>
            <a:spLocks noGrp="1"/>
          </p:cNvSpPr>
          <p:nvPr>
            <p:ph type="title"/>
          </p:nvPr>
        </p:nvSpPr>
        <p:spPr/>
        <p:txBody>
          <a:bodyPr>
            <a:normAutofit/>
          </a:bodyPr>
          <a:lstStyle/>
          <a:p>
            <a:r>
              <a:rPr lang="en-US" smtClean="0"/>
              <a:t>III. Government Transparency Laws</a:t>
            </a:r>
            <a:endParaRPr lang="en-US"/>
          </a:p>
        </p:txBody>
      </p:sp>
      <p:sp>
        <p:nvSpPr>
          <p:cNvPr id="7" name="Rectangle 6"/>
          <p:cNvSpPr/>
          <p:nvPr/>
        </p:nvSpPr>
        <p:spPr>
          <a:xfrm>
            <a:off x="5433791" y="1220302"/>
            <a:ext cx="2286000" cy="30861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8" name="Picture 7"/>
          <p:cNvPicPr>
            <a:picLocks noChangeAspect="1"/>
          </p:cNvPicPr>
          <p:nvPr/>
        </p:nvPicPr>
        <p:blipFill>
          <a:blip r:embed="rId2"/>
          <a:stretch>
            <a:fillRect/>
          </a:stretch>
        </p:blipFill>
        <p:spPr>
          <a:xfrm>
            <a:off x="5482759" y="1357462"/>
            <a:ext cx="2188064" cy="2811780"/>
          </a:xfrm>
          <a:prstGeom prst="rect">
            <a:avLst/>
          </a:prstGeom>
        </p:spPr>
      </p:pic>
    </p:spTree>
    <p:extLst>
      <p:ext uri="{BB962C8B-B14F-4D97-AF65-F5344CB8AC3E}">
        <p14:creationId xmlns:p14="http://schemas.microsoft.com/office/powerpoint/2010/main" val="364239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728" y="1037644"/>
            <a:ext cx="4894546" cy="3396569"/>
          </a:xfrm>
          <a:prstGeom prst="rect">
            <a:avLst/>
          </a:prstGeom>
        </p:spPr>
      </p:pic>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20051">
            <a:off x="4945919" y="1599832"/>
            <a:ext cx="1681747" cy="181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413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4576763" cy="3416061"/>
          </a:xfrm>
        </p:spPr>
        <p:txBody>
          <a:bodyPr>
            <a:normAutofit/>
          </a:bodyPr>
          <a:lstStyle/>
          <a:p>
            <a:pPr marL="457200" indent="-457200">
              <a:lnSpc>
                <a:spcPct val="90000"/>
              </a:lnSpc>
              <a:spcBef>
                <a:spcPts val="600"/>
              </a:spcBef>
              <a:buNone/>
              <a:defRPr/>
            </a:pPr>
            <a:r>
              <a:rPr lang="en-US" b="1"/>
              <a:t>B. 	Brown Act</a:t>
            </a:r>
          </a:p>
          <a:p>
            <a:pPr marL="0" indent="0">
              <a:lnSpc>
                <a:spcPct val="90000"/>
              </a:lnSpc>
              <a:spcBef>
                <a:spcPts val="600"/>
              </a:spcBef>
              <a:buNone/>
              <a:defRPr/>
            </a:pPr>
            <a:r>
              <a:rPr lang="en-US" sz="2200" i="1">
                <a:solidFill>
                  <a:srgbClr val="F62600"/>
                </a:solidFill>
              </a:rPr>
              <a:t>Open Meeting Requirements</a:t>
            </a:r>
          </a:p>
          <a:p>
            <a:pPr marL="457200" indent="-457200">
              <a:lnSpc>
                <a:spcPct val="90000"/>
              </a:lnSpc>
              <a:spcBef>
                <a:spcPts val="600"/>
              </a:spcBef>
              <a:defRPr/>
            </a:pPr>
            <a:r>
              <a:rPr lang="en-US" sz="2000"/>
              <a:t>Meetings of Legislative Bodies shall be open and public</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4" name="Picture 3"/>
          <p:cNvPicPr>
            <a:picLocks noChangeAspect="1"/>
          </p:cNvPicPr>
          <p:nvPr/>
        </p:nvPicPr>
        <p:blipFill>
          <a:blip r:embed="rId2"/>
          <a:stretch>
            <a:fillRect/>
          </a:stretch>
        </p:blipFill>
        <p:spPr>
          <a:xfrm>
            <a:off x="5594104" y="1092679"/>
            <a:ext cx="3086100" cy="2121693"/>
          </a:xfrm>
          <a:prstGeom prst="rect">
            <a:avLst/>
          </a:prstGeom>
        </p:spPr>
      </p:pic>
    </p:spTree>
    <p:extLst>
      <p:ext uri="{BB962C8B-B14F-4D97-AF65-F5344CB8AC3E}">
        <p14:creationId xmlns:p14="http://schemas.microsoft.com/office/powerpoint/2010/main" val="3039256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189741"/>
            <a:ext cx="8229600" cy="2753609"/>
          </a:xfrm>
        </p:spPr>
        <p:txBody>
          <a:bodyPr anchor="ctr">
            <a:normAutofit/>
          </a:bodyPr>
          <a:lstStyle/>
          <a:p>
            <a:pPr marL="0" indent="0">
              <a:spcAft>
                <a:spcPts val="450"/>
              </a:spcAft>
              <a:buNone/>
              <a:defRPr/>
            </a:pPr>
            <a:r>
              <a:rPr lang="en-US" b="1"/>
              <a:t>Legislative Bodies</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graphicFrame>
        <p:nvGraphicFramePr>
          <p:cNvPr id="5" name="Diagram 4"/>
          <p:cNvGraphicFramePr/>
          <p:nvPr>
            <p:extLst>
              <p:ext uri="{D42A27DB-BD31-4B8C-83A1-F6EECF244321}">
                <p14:modId xmlns:p14="http://schemas.microsoft.com/office/powerpoint/2010/main" val="876385714"/>
              </p:ext>
            </p:extLst>
          </p:nvPr>
        </p:nvGraphicFramePr>
        <p:xfrm>
          <a:off x="3474256" y="1189741"/>
          <a:ext cx="4960132" cy="3221935"/>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1821221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57200" y="1090613"/>
            <a:ext cx="8229600" cy="3538130"/>
          </a:xfrm>
        </p:spPr>
        <p:txBody>
          <a:bodyPr/>
          <a:lstStyle/>
          <a:p>
            <a:pPr marL="571500" indent="-571500">
              <a:buNone/>
              <a:tabLst>
                <a:tab pos="628650"/>
              </a:tabLst>
            </a:pPr>
            <a:r>
              <a:rPr lang="en-US" sz="2400" b="1"/>
              <a:t>IV. </a:t>
            </a:r>
            <a:r>
              <a:rPr lang="en-US" sz="2400" b="1" smtClean="0"/>
              <a:t>	Laws </a:t>
            </a:r>
            <a:r>
              <a:rPr lang="en-US" sz="2400" b="1"/>
              <a:t>Relating to Fair Processes</a:t>
            </a:r>
          </a:p>
          <a:p>
            <a:pPr marL="1028700" indent="-457200">
              <a:buFont typeface="+mj-lt"/>
              <a:buAutoNum type="alphaUcPeriod"/>
            </a:pPr>
            <a:r>
              <a:rPr lang="en-US" sz="2200" smtClean="0"/>
              <a:t>Common </a:t>
            </a:r>
            <a:r>
              <a:rPr lang="en-US" sz="2200"/>
              <a:t>Law Bias Prohibitions</a:t>
            </a:r>
          </a:p>
          <a:p>
            <a:pPr marL="1028700" indent="-457200">
              <a:buFont typeface="+mj-lt"/>
              <a:buAutoNum type="alphaUcPeriod"/>
            </a:pPr>
            <a:r>
              <a:rPr lang="en-US" sz="2200"/>
              <a:t>Due Process Requirements</a:t>
            </a:r>
          </a:p>
          <a:p>
            <a:pPr marL="1028700" indent="-457200">
              <a:buFont typeface="+mj-lt"/>
              <a:buAutoNum type="alphaUcPeriod"/>
            </a:pPr>
            <a:r>
              <a:rPr lang="en-US" sz="2200"/>
              <a:t>Doctrine of Incompatible Offices</a:t>
            </a:r>
          </a:p>
          <a:p>
            <a:pPr marL="1028700" indent="-457200">
              <a:buFont typeface="+mj-lt"/>
              <a:buAutoNum type="alphaUcPeriod"/>
            </a:pPr>
            <a:r>
              <a:rPr lang="en-US" sz="2200"/>
              <a:t>Incompatible Activities</a:t>
            </a:r>
          </a:p>
          <a:p>
            <a:pPr marL="1028700" indent="-457200">
              <a:buFont typeface="+mj-lt"/>
              <a:buAutoNum type="alphaUcPeriod"/>
            </a:pPr>
            <a:r>
              <a:rPr lang="en-US" sz="2200"/>
              <a:t>Competitive Bidding Requirements for Public Contracts</a:t>
            </a:r>
          </a:p>
          <a:p>
            <a:pPr marL="1028700" indent="-457200">
              <a:buFont typeface="+mj-lt"/>
              <a:buAutoNum type="alphaUcPeriod"/>
            </a:pPr>
            <a:r>
              <a:rPr lang="en-US" sz="2200"/>
              <a:t>Disqualification from Participating in Decisions Affecting Family </a:t>
            </a:r>
            <a:r>
              <a:rPr lang="en-US" sz="2200" smtClean="0"/>
              <a:t>Members (Anti-Nepotism </a:t>
            </a:r>
            <a:r>
              <a:rPr lang="en-US" sz="2200"/>
              <a:t>Laws)</a:t>
            </a:r>
          </a:p>
          <a:p>
            <a:pPr marL="514350" indent="-514350">
              <a:buFont typeface="+mj-lt"/>
              <a:buAutoNum type="alphaUcPeriod"/>
            </a:pPr>
            <a:endParaRPr lang="en-US" sz="2400"/>
          </a:p>
        </p:txBody>
      </p:sp>
      <p:sp>
        <p:nvSpPr>
          <p:cNvPr id="3" name="Title 2"/>
          <p:cNvSpPr>
            <a:spLocks noGrp="1"/>
          </p:cNvSpPr>
          <p:nvPr>
            <p:ph type="title"/>
          </p:nvPr>
        </p:nvSpPr>
        <p:spPr/>
        <p:txBody>
          <a:bodyPr/>
          <a:lstStyle/>
          <a:p>
            <a:r>
              <a:rPr lang="en-US" sz="2800" smtClean="0"/>
              <a:t>AB 1234 Training Overview</a:t>
            </a:r>
            <a:endParaRPr lang="en-US" sz="2800"/>
          </a:p>
        </p:txBody>
      </p:sp>
    </p:spTree>
    <p:extLst>
      <p:ext uri="{BB962C8B-B14F-4D97-AF65-F5344CB8AC3E}">
        <p14:creationId xmlns:p14="http://schemas.microsoft.com/office/powerpoint/2010/main" val="1199166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defRPr/>
            </a:pPr>
            <a:r>
              <a:rPr lang="en-US" b="1"/>
              <a:t>B. 	Brown Act Definition of Meetings</a:t>
            </a:r>
          </a:p>
          <a:p>
            <a:pPr marL="457200" indent="-457200">
              <a:lnSpc>
                <a:spcPct val="90000"/>
              </a:lnSpc>
              <a:spcBef>
                <a:spcPts val="600"/>
              </a:spcBef>
              <a:defRPr/>
            </a:pPr>
            <a:r>
              <a:rPr lang="en-US" sz="2000"/>
              <a:t>A congregation of a majority of the members at the same time and place to hear, discuss, or deliberate on an item of business within the agency’s subject matter jurisdiction</a:t>
            </a:r>
          </a:p>
          <a:p>
            <a:pPr marL="457200" indent="-457200">
              <a:lnSpc>
                <a:spcPct val="90000"/>
              </a:lnSpc>
              <a:spcBef>
                <a:spcPts val="600"/>
              </a:spcBef>
              <a:defRPr/>
            </a:pPr>
            <a:r>
              <a:rPr lang="en-US" sz="2000"/>
              <a:t>Exceptions:</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06794739"/>
              </p:ext>
            </p:extLst>
          </p:nvPr>
        </p:nvGraphicFramePr>
        <p:xfrm>
          <a:off x="985834" y="2800709"/>
          <a:ext cx="7700966" cy="1287780"/>
        </p:xfrm>
        <a:graphic>
          <a:graphicData uri="http://schemas.openxmlformats.org/drawingml/2006/table">
            <a:tbl>
              <a:tblPr firstRow="1" bandRow="1">
                <a:tableStyleId>{2D5ABB26-0587-4C30-8999-92F81FD0307C}</a:tableStyleId>
              </a:tblPr>
              <a:tblGrid>
                <a:gridCol w="3850483">
                  <a:extLst>
                    <a:ext uri="{9D8B030D-6E8A-4147-A177-3AD203B41FA5}">
                      <a16:colId xmlns:a16="http://schemas.microsoft.com/office/drawing/2014/main" val="4158225316"/>
                    </a:ext>
                  </a:extLst>
                </a:gridCol>
                <a:gridCol w="3850483">
                  <a:extLst>
                    <a:ext uri="{9D8B030D-6E8A-4147-A177-3AD203B41FA5}">
                      <a16:colId xmlns:a16="http://schemas.microsoft.com/office/drawing/2014/main" val="3543720944"/>
                    </a:ext>
                  </a:extLst>
                </a:gridCol>
              </a:tblGrid>
              <a:tr h="891540">
                <a:tc>
                  <a:txBody>
                    <a:bodyPr vert="horz" wrap="square"/>
                    <a:lstStyle/>
                    <a:p>
                      <a:pPr marL="463550" indent="-463550">
                        <a:buFont typeface="Calibri" panose="020f0502020204030204" pitchFamily="34" charset="0"/>
                        <a:buChar char="–"/>
                      </a:pPr>
                      <a:r>
                        <a:rPr lang="en-US" sz="2000" smtClean="0"/>
                        <a:t>Conferences </a:t>
                      </a:r>
                    </a:p>
                    <a:p>
                      <a:pPr marL="463550" indent="-463550">
                        <a:buFont typeface="Calibri" panose="020f0502020204030204" pitchFamily="34" charset="0"/>
                        <a:buChar char="–"/>
                      </a:pPr>
                      <a:r>
                        <a:rPr lang="en-US" sz="2000" smtClean="0"/>
                        <a:t>Community meetings</a:t>
                      </a:r>
                    </a:p>
                    <a:p>
                      <a:pPr marL="463550" indent="-463550">
                        <a:buFont typeface="Calibri" panose="020f0502020204030204" pitchFamily="34" charset="0"/>
                        <a:buChar char="–"/>
                      </a:pPr>
                      <a:r>
                        <a:rPr lang="en-US" sz="2000" smtClean="0"/>
                        <a:t>Social or ceremonial occasions</a:t>
                      </a:r>
                      <a:endParaRPr lang="en-US" sz="2000" b="0">
                        <a:solidFill>
                          <a:schemeClr val="tx1"/>
                        </a:solidFill>
                      </a:endParaRPr>
                    </a:p>
                  </a:txBody>
                  <a:tcPr marL="68580" marR="68580" marT="34290" marB="34290"/>
                </a:tc>
                <a:tc>
                  <a:txBody>
                    <a:bodyPr vert="horz" wrap="square"/>
                    <a:lstStyle/>
                    <a:p>
                      <a:pPr marL="463550" indent="-463550">
                        <a:buFont typeface="Calibri" panose="020f0502020204030204" pitchFamily="34" charset="0"/>
                        <a:buChar char="–"/>
                      </a:pPr>
                      <a:r>
                        <a:rPr lang="en-US" sz="2000" smtClean="0"/>
                        <a:t>Individual contacts</a:t>
                      </a:r>
                    </a:p>
                    <a:p>
                      <a:pPr marL="463550" indent="-463550">
                        <a:buFont typeface="Calibri" panose="020f0502020204030204" pitchFamily="34" charset="0"/>
                        <a:buChar char="–"/>
                      </a:pPr>
                      <a:r>
                        <a:rPr lang="en-US" sz="2000" smtClean="0"/>
                        <a:t>Standing committees</a:t>
                      </a:r>
                    </a:p>
                    <a:p>
                      <a:pPr marL="463550" indent="-463550">
                        <a:buFont typeface="Calibri" panose="020f0502020204030204" pitchFamily="34" charset="0"/>
                        <a:buChar char="–"/>
                      </a:pPr>
                      <a:r>
                        <a:rPr lang="en-US" sz="2000" smtClean="0"/>
                        <a:t>Meetings of other legislative bodies</a:t>
                      </a:r>
                      <a:endParaRPr lang="en-US" sz="2000" b="0" smtClean="0">
                        <a:solidFill>
                          <a:schemeClr val="tx1"/>
                        </a:solidFill>
                      </a:endParaRPr>
                    </a:p>
                  </a:txBody>
                  <a:tcPr marL="68580" marR="68580" marT="34290" marB="34290"/>
                </a:tc>
                <a:extLst>
                  <a:ext uri="{0D108BD9-81ED-4DB2-BD59-A6C34878D82A}">
                    <a16:rowId xmlns:a16="http://schemas.microsoft.com/office/drawing/2014/main" val="1255714698"/>
                  </a:ext>
                </a:extLst>
              </a:tr>
            </a:tbl>
          </a:graphicData>
        </a:graphic>
      </p:graphicFrame>
    </p:spTree>
    <p:extLst>
      <p:ext uri="{BB962C8B-B14F-4D97-AF65-F5344CB8AC3E}">
        <p14:creationId xmlns:p14="http://schemas.microsoft.com/office/powerpoint/2010/main" val="2710382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776814" cy="3416061"/>
          </a:xfrm>
        </p:spPr>
        <p:txBody>
          <a:bodyPr>
            <a:normAutofit/>
          </a:bodyPr>
          <a:lstStyle/>
          <a:p>
            <a:pPr marL="457200" indent="-457200">
              <a:lnSpc>
                <a:spcPct val="90000"/>
              </a:lnSpc>
              <a:spcBef>
                <a:spcPts val="600"/>
              </a:spcBef>
              <a:buNone/>
              <a:defRPr/>
            </a:pPr>
            <a:r>
              <a:rPr lang="en-US" b="1"/>
              <a:t>B. 	Brown Act—Avoiding “Serial Meetings”</a:t>
            </a:r>
          </a:p>
          <a:p>
            <a:pPr marL="457200" indent="-457200">
              <a:lnSpc>
                <a:spcPct val="90000"/>
              </a:lnSpc>
              <a:spcBef>
                <a:spcPts val="600"/>
              </a:spcBef>
              <a:defRPr/>
            </a:pPr>
            <a:r>
              <a:rPr lang="en-US" sz="2000"/>
              <a:t>A majority may not, outside a meeting, use a series of communications to discuss, deliberate, or take action on any item of business</a:t>
            </a:r>
          </a:p>
          <a:p>
            <a:pPr marL="914400" indent="-457200">
              <a:lnSpc>
                <a:spcPct val="90000"/>
              </a:lnSpc>
              <a:spcBef>
                <a:spcPts val="600"/>
              </a:spcBef>
              <a:buFont typeface="Calibri" panose="020f0502020204030204" pitchFamily="34" charset="0"/>
              <a:buChar char="–"/>
              <a:defRPr/>
            </a:pPr>
            <a:r>
              <a:rPr lang="en-US" sz="2000"/>
              <a:t>Does not prevent employees and officials from engaging in separate conversations outside of a meeting provided that the comments or positions of other members </a:t>
            </a:r>
            <a:br>
              <a:rPr lang="en-US" sz="2000" smtClean="0"/>
            </a:br>
            <a:r>
              <a:rPr lang="en-US" sz="2000" smtClean="0"/>
              <a:t>are </a:t>
            </a:r>
            <a:r>
              <a:rPr lang="en-US" sz="2000"/>
              <a:t>not communicated</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6" name="Picture 2" descr="Image result for discu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34014" y="2293145"/>
            <a:ext cx="2459831" cy="163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786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938838" cy="3416061"/>
          </a:xfrm>
        </p:spPr>
        <p:txBody>
          <a:bodyPr>
            <a:normAutofit/>
          </a:bodyPr>
          <a:lstStyle/>
          <a:p>
            <a:pPr marL="0" indent="0">
              <a:lnSpc>
                <a:spcPct val="90000"/>
              </a:lnSpc>
              <a:spcBef>
                <a:spcPts val="600"/>
              </a:spcBef>
              <a:buNone/>
              <a:tabLst>
                <a:tab pos="347663"/>
              </a:tabLst>
              <a:defRPr/>
            </a:pPr>
            <a:r>
              <a:rPr lang="en-US" b="1"/>
              <a:t>B. 	Brown Act—Avoiding “Serial Meetings”</a:t>
            </a:r>
          </a:p>
          <a:p>
            <a:pPr marL="0" indent="0">
              <a:lnSpc>
                <a:spcPct val="90000"/>
              </a:lnSpc>
              <a:spcBef>
                <a:spcPts val="600"/>
              </a:spcBef>
              <a:buNone/>
              <a:defRPr/>
            </a:pPr>
            <a:r>
              <a:rPr lang="en-US" sz="2200" i="1">
                <a:solidFill>
                  <a:srgbClr val="F62600"/>
                </a:solidFill>
              </a:rPr>
              <a:t>Examples</a:t>
            </a:r>
          </a:p>
          <a:p>
            <a:pPr marL="0" indent="0">
              <a:lnSpc>
                <a:spcPct val="90000"/>
              </a:lnSpc>
              <a:spcBef>
                <a:spcPts val="600"/>
              </a:spcBef>
              <a:buNone/>
              <a:defRPr/>
            </a:pPr>
            <a:r>
              <a:rPr lang="en-US" sz="2000" b="1" u="sng"/>
              <a:t>Hub and Spoke</a:t>
            </a:r>
          </a:p>
          <a:p>
            <a:pPr marL="0" indent="0">
              <a:lnSpc>
                <a:spcPct val="90000"/>
              </a:lnSpc>
              <a:spcBef>
                <a:spcPts val="600"/>
              </a:spcBef>
              <a:buNone/>
              <a:defRPr/>
            </a:pPr>
            <a:r>
              <a:rPr lang="en-US" sz="2000"/>
              <a:t>A staff member (the hub) communicates with members</a:t>
            </a:r>
            <a:br>
              <a:rPr lang="en-US" sz="2000"/>
            </a:br>
            <a:r>
              <a:rPr lang="en-US" sz="2000"/>
              <a:t>of a legislative body (the spokes) one-by-one for input on a proposed action and in the process reveals members’ positions to other members in advance of the meeting.</a:t>
            </a:r>
          </a:p>
          <a:p>
            <a:pPr marL="0" indent="0">
              <a:spcAft>
                <a:spcPts val="450"/>
              </a:spcAft>
              <a:buNone/>
              <a:defRPr/>
            </a:pPr>
            <a:endParaRPr lang="en-US" sz="1800"/>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5" name="Picture 4"/>
          <p:cNvPicPr>
            <a:picLocks noChangeAspect="1"/>
          </p:cNvPicPr>
          <p:nvPr/>
        </p:nvPicPr>
        <p:blipFill>
          <a:blip r:embed="rId2"/>
          <a:stretch>
            <a:fillRect/>
          </a:stretch>
        </p:blipFill>
        <p:spPr>
          <a:xfrm>
            <a:off x="6549387" y="1815981"/>
            <a:ext cx="2189765" cy="1969456"/>
          </a:xfrm>
          <a:prstGeom prst="rect">
            <a:avLst/>
          </a:prstGeom>
        </p:spPr>
      </p:pic>
    </p:spTree>
    <p:extLst>
      <p:ext uri="{BB962C8B-B14F-4D97-AF65-F5344CB8AC3E}">
        <p14:creationId xmlns:p14="http://schemas.microsoft.com/office/powerpoint/2010/main" val="3923476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0" indent="0">
              <a:lnSpc>
                <a:spcPct val="90000"/>
              </a:lnSpc>
              <a:spcBef>
                <a:spcPts val="600"/>
              </a:spcBef>
              <a:buNone/>
              <a:defRPr/>
            </a:pPr>
            <a:r>
              <a:rPr lang="en-US" b="1"/>
              <a:t>B. Brown Act—Avoiding “Serial Meetings”</a:t>
            </a:r>
          </a:p>
          <a:p>
            <a:pPr marL="0" indent="0">
              <a:lnSpc>
                <a:spcPct val="90000"/>
              </a:lnSpc>
              <a:spcBef>
                <a:spcPts val="600"/>
              </a:spcBef>
              <a:buNone/>
              <a:defRPr/>
            </a:pPr>
            <a:r>
              <a:rPr lang="en-US" sz="2200" i="1">
                <a:solidFill>
                  <a:srgbClr val="F62600"/>
                </a:solidFill>
              </a:rPr>
              <a:t>Examples</a:t>
            </a:r>
          </a:p>
          <a:p>
            <a:pPr marL="0" indent="0">
              <a:lnSpc>
                <a:spcPct val="90000"/>
              </a:lnSpc>
              <a:spcBef>
                <a:spcPts val="600"/>
              </a:spcBef>
              <a:buNone/>
              <a:defRPr/>
            </a:pPr>
            <a:r>
              <a:rPr lang="en-US" sz="2000" b="1" u="sng" smtClean="0"/>
              <a:t>Daisy </a:t>
            </a:r>
            <a:r>
              <a:rPr lang="en-US" sz="2000" b="1" u="sng"/>
              <a:t>Chain</a:t>
            </a:r>
          </a:p>
          <a:p>
            <a:pPr marL="0" indent="0">
              <a:lnSpc>
                <a:spcPct val="90000"/>
              </a:lnSpc>
              <a:spcBef>
                <a:spcPts val="600"/>
              </a:spcBef>
              <a:buNone/>
              <a:defRPr/>
            </a:pPr>
            <a:r>
              <a:rPr lang="en-US" sz="2000"/>
              <a:t>Member A contacts Member B, Member B contacts Member C, Member C contacts Member D and so on, until a quorum has discussed, deliberated or taken action on an item within the legislative body’s subject matter jurisdiction. </a:t>
            </a:r>
          </a:p>
          <a:p>
            <a:pPr marL="0" indent="0">
              <a:lnSpc>
                <a:spcPct val="90000"/>
              </a:lnSpc>
              <a:spcBef>
                <a:spcPts val="600"/>
              </a:spcBef>
              <a:buNone/>
              <a:defRPr/>
            </a:pPr>
            <a:endParaRPr lang="en-US" sz="2000"/>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6" name="Picture 5"/>
          <p:cNvPicPr>
            <a:picLocks noChangeAspect="1"/>
          </p:cNvPicPr>
          <p:nvPr/>
        </p:nvPicPr>
        <p:blipFill>
          <a:blip r:embed="rId2"/>
          <a:stretch>
            <a:fillRect/>
          </a:stretch>
        </p:blipFill>
        <p:spPr>
          <a:xfrm>
            <a:off x="2624061" y="3324468"/>
            <a:ext cx="3895878" cy="971550"/>
          </a:xfrm>
          <a:prstGeom prst="rect">
            <a:avLst/>
          </a:prstGeom>
        </p:spPr>
      </p:pic>
    </p:spTree>
    <p:extLst>
      <p:ext uri="{BB962C8B-B14F-4D97-AF65-F5344CB8AC3E}">
        <p14:creationId xmlns:p14="http://schemas.microsoft.com/office/powerpoint/2010/main" val="1512747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481638" cy="3416061"/>
          </a:xfrm>
        </p:spPr>
        <p:txBody>
          <a:bodyPr>
            <a:normAutofit/>
          </a:bodyPr>
          <a:lstStyle/>
          <a:p>
            <a:pPr marL="0" indent="0">
              <a:lnSpc>
                <a:spcPct val="90000"/>
              </a:lnSpc>
              <a:spcBef>
                <a:spcPts val="600"/>
              </a:spcBef>
              <a:buNone/>
              <a:defRPr/>
            </a:pPr>
            <a:r>
              <a:rPr lang="en-US"/>
              <a:t>B. Brown Act—Avoiding “Serial Meetings”</a:t>
            </a:r>
          </a:p>
          <a:p>
            <a:pPr marL="0" indent="0">
              <a:lnSpc>
                <a:spcPct val="90000"/>
              </a:lnSpc>
              <a:spcBef>
                <a:spcPts val="600"/>
              </a:spcBef>
              <a:buNone/>
              <a:defRPr/>
            </a:pPr>
            <a:r>
              <a:rPr lang="en-US" sz="2200" i="1">
                <a:solidFill>
                  <a:srgbClr val="F62600"/>
                </a:solidFill>
              </a:rPr>
              <a:t>Examples</a:t>
            </a:r>
          </a:p>
          <a:p>
            <a:pPr marL="0" indent="0">
              <a:lnSpc>
                <a:spcPct val="90000"/>
              </a:lnSpc>
              <a:spcBef>
                <a:spcPts val="600"/>
              </a:spcBef>
              <a:buNone/>
              <a:defRPr/>
            </a:pPr>
            <a:r>
              <a:rPr lang="en-US" sz="2000" b="1" u="sng"/>
              <a:t>Emails</a:t>
            </a:r>
          </a:p>
          <a:p>
            <a:pPr marL="0" indent="0">
              <a:lnSpc>
                <a:spcPct val="90000"/>
              </a:lnSpc>
              <a:spcBef>
                <a:spcPts val="600"/>
              </a:spcBef>
              <a:buNone/>
              <a:defRPr/>
            </a:pPr>
            <a:r>
              <a:rPr lang="en-US" sz="2000"/>
              <a:t>Informal nature of email communication is ripe for inadvertent Brown Act violations.</a:t>
            </a:r>
            <a:endParaRPr lang="en-US" sz="1800"/>
          </a:p>
          <a:p>
            <a:pPr marL="0" indent="0">
              <a:lnSpc>
                <a:spcPct val="90000"/>
              </a:lnSpc>
              <a:spcBef>
                <a:spcPts val="600"/>
              </a:spcBef>
              <a:buNone/>
              <a:defRPr/>
            </a:pPr>
            <a:endParaRPr lang="en-US" sz="1800"/>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12598" y="1092679"/>
            <a:ext cx="2188482"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46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defRPr/>
            </a:pPr>
            <a:r>
              <a:rPr lang="en-US" b="1" smtClean="0"/>
              <a:t>B.	Brown </a:t>
            </a:r>
            <a:r>
              <a:rPr lang="en-US" b="1"/>
              <a:t>Act—Avoiding “Serial Meetings”</a:t>
            </a:r>
          </a:p>
          <a:p>
            <a:pPr marL="0" indent="0">
              <a:lnSpc>
                <a:spcPct val="90000"/>
              </a:lnSpc>
              <a:spcBef>
                <a:spcPts val="600"/>
              </a:spcBef>
              <a:buNone/>
              <a:defRPr/>
            </a:pPr>
            <a:r>
              <a:rPr lang="en-US" sz="2000" i="1">
                <a:solidFill>
                  <a:srgbClr val="F62600"/>
                </a:solidFill>
              </a:rPr>
              <a:t>AB 992 (Social Media)</a:t>
            </a:r>
          </a:p>
          <a:p>
            <a:pPr marL="457200" indent="-457200">
              <a:lnSpc>
                <a:spcPct val="90000"/>
              </a:lnSpc>
              <a:spcBef>
                <a:spcPts val="600"/>
              </a:spcBef>
              <a:defRPr/>
            </a:pPr>
            <a:r>
              <a:rPr lang="en-US" sz="2000"/>
              <a:t>Amends Government Code section 54952.2 to clarify that most communications on social media are permissible.</a:t>
            </a:r>
          </a:p>
          <a:p>
            <a:pPr marL="457200" indent="-457200">
              <a:lnSpc>
                <a:spcPct val="90000"/>
              </a:lnSpc>
              <a:spcBef>
                <a:spcPts val="600"/>
              </a:spcBef>
              <a:defRPr/>
            </a:pPr>
            <a:r>
              <a:rPr lang="en-US" sz="2000"/>
              <a:t>Bright-line rule: Members of a legislative body may not respond </a:t>
            </a:r>
            <a:r>
              <a:rPr lang="en-US" sz="2000" smtClean="0"/>
              <a:t>directly</a:t>
            </a:r>
            <a:br>
              <a:rPr lang="en-US" sz="2000" smtClean="0"/>
            </a:br>
            <a:r>
              <a:rPr lang="en-US" sz="2000" smtClean="0"/>
              <a:t>to </a:t>
            </a:r>
            <a:r>
              <a:rPr lang="en-US" sz="2000"/>
              <a:t>any communications posted on the internet by other members of the same legislative body regarding a matter within the jurisdiction of the legislative body.</a:t>
            </a:r>
          </a:p>
          <a:p>
            <a:pPr marL="457200" indent="-457200">
              <a:lnSpc>
                <a:spcPct val="90000"/>
              </a:lnSpc>
              <a:spcBef>
                <a:spcPts val="600"/>
              </a:spcBef>
              <a:defRPr/>
            </a:pPr>
            <a:r>
              <a:rPr lang="en-US" sz="2000"/>
              <a:t>Careful with digital icons, i.e. </a:t>
            </a:r>
            <a:r>
              <a:rPr lang="en-US" sz="2000" smtClean="0"/>
              <a:t>emoji's</a:t>
            </a:r>
            <a:br>
              <a:rPr lang="en-US" sz="2000"/>
            </a:br>
            <a:r>
              <a:rPr lang="en-US" sz="2000" smtClean="0"/>
              <a:t>in discussions </a:t>
            </a:r>
            <a:r>
              <a:rPr lang="en-US" sz="2000"/>
              <a:t>on social media.</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7" name="Picture 6" descr="How to write more accessible social media posts · News · Australian Network  on Disabilit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24624" y="1253614"/>
            <a:ext cx="2057400" cy="457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t="42733" b="28788"/>
          <a:stretch>
            <a:fillRect/>
          </a:stretch>
        </p:blipFill>
        <p:spPr>
          <a:xfrm>
            <a:off x="5050551" y="3761917"/>
            <a:ext cx="3531473" cy="457200"/>
          </a:xfrm>
          <a:prstGeom prst="rect">
            <a:avLst/>
          </a:prstGeom>
        </p:spPr>
      </p:pic>
    </p:spTree>
    <p:extLst>
      <p:ext uri="{BB962C8B-B14F-4D97-AF65-F5344CB8AC3E}">
        <p14:creationId xmlns:p14="http://schemas.microsoft.com/office/powerpoint/2010/main" val="1970681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defRPr/>
            </a:pPr>
            <a:r>
              <a:rPr lang="en-US" smtClean="0"/>
              <a:t>B.	Brown </a:t>
            </a:r>
            <a:r>
              <a:rPr lang="en-US"/>
              <a:t>Act</a:t>
            </a:r>
          </a:p>
          <a:p>
            <a:pPr marL="0" indent="0">
              <a:lnSpc>
                <a:spcPct val="90000"/>
              </a:lnSpc>
              <a:spcBef>
                <a:spcPts val="600"/>
              </a:spcBef>
              <a:buNone/>
              <a:defRPr/>
            </a:pPr>
            <a:r>
              <a:rPr lang="en-US" sz="2200" i="1">
                <a:solidFill>
                  <a:srgbClr val="F62600"/>
                </a:solidFill>
              </a:rPr>
              <a:t>Closed Sessions</a:t>
            </a:r>
          </a:p>
          <a:p>
            <a:pPr marL="457200" indent="-457200">
              <a:lnSpc>
                <a:spcPct val="90000"/>
              </a:lnSpc>
              <a:spcBef>
                <a:spcPts val="600"/>
              </a:spcBef>
              <a:defRPr/>
            </a:pPr>
            <a:r>
              <a:rPr lang="en-US" sz="2000"/>
              <a:t>Closed session discussions are confidential</a:t>
            </a:r>
          </a:p>
          <a:p>
            <a:pPr marL="457200" indent="-457200">
              <a:lnSpc>
                <a:spcPct val="90000"/>
              </a:lnSpc>
              <a:spcBef>
                <a:spcPts val="600"/>
              </a:spcBef>
              <a:defRPr/>
            </a:pPr>
            <a:r>
              <a:rPr lang="en-US" sz="2000"/>
              <a:t>Required to publicly report certain actions taken</a:t>
            </a:r>
            <a:br>
              <a:rPr lang="en-US" sz="2000"/>
            </a:br>
            <a:r>
              <a:rPr lang="en-US" sz="2000"/>
              <a:t>in closed session</a:t>
            </a:r>
          </a:p>
          <a:p>
            <a:pPr marL="457200" indent="-457200">
              <a:lnSpc>
                <a:spcPct val="90000"/>
              </a:lnSpc>
              <a:spcBef>
                <a:spcPts val="600"/>
              </a:spcBef>
              <a:defRPr/>
            </a:pPr>
            <a:r>
              <a:rPr lang="en-US" sz="2000"/>
              <a:t>Permissible Closed Session Topics:</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05669731"/>
              </p:ext>
            </p:extLst>
          </p:nvPr>
        </p:nvGraphicFramePr>
        <p:xfrm>
          <a:off x="981334" y="3188182"/>
          <a:ext cx="7253031" cy="982980"/>
        </p:xfrm>
        <a:graphic>
          <a:graphicData uri="http://schemas.openxmlformats.org/drawingml/2006/table">
            <a:tbl>
              <a:tblPr firstRow="1" bandRow="1">
                <a:tableStyleId>{5940675A-B579-460E-94D1-54222C63F5DA}</a:tableStyleId>
              </a:tblPr>
              <a:tblGrid>
                <a:gridCol w="3843079">
                  <a:extLst>
                    <a:ext uri="{9D8B030D-6E8A-4147-A177-3AD203B41FA5}">
                      <a16:colId xmlns:a16="http://schemas.microsoft.com/office/drawing/2014/main" val="64294755"/>
                    </a:ext>
                  </a:extLst>
                </a:gridCol>
                <a:gridCol w="3409952">
                  <a:extLst>
                    <a:ext uri="{9D8B030D-6E8A-4147-A177-3AD203B41FA5}">
                      <a16:colId xmlns:a16="http://schemas.microsoft.com/office/drawing/2014/main" val="413136622"/>
                    </a:ext>
                  </a:extLst>
                </a:gridCol>
              </a:tblGrid>
              <a:tr h="891540">
                <a:tc>
                  <a:txBody>
                    <a:bodyPr vert="horz" wrap="square"/>
                    <a:lstStyle/>
                    <a:p>
                      <a:pPr marL="338138" indent="-338138">
                        <a:buFont typeface="Calibri" panose="020f0502020204030204" pitchFamily="34" charset="0"/>
                        <a:buChar char="–"/>
                      </a:pPr>
                      <a:r>
                        <a:rPr lang="en-US" sz="2000" smtClean="0"/>
                        <a:t>Real estate negotiations</a:t>
                      </a:r>
                    </a:p>
                    <a:p>
                      <a:pPr marL="338138" indent="-338138">
                        <a:buFont typeface="Calibri" panose="020f0502020204030204" pitchFamily="34" charset="0"/>
                        <a:buChar char="–"/>
                      </a:pPr>
                      <a:r>
                        <a:rPr lang="en-US" sz="2000" smtClean="0"/>
                        <a:t>Pending or threatened litigation</a:t>
                      </a:r>
                    </a:p>
                    <a:p>
                      <a:pPr marL="338138" indent="-338138">
                        <a:buFont typeface="Calibri" panose="020f0502020204030204" pitchFamily="34" charset="0"/>
                        <a:buChar char="–"/>
                      </a:pPr>
                      <a:r>
                        <a:rPr lang="en-US" sz="2000" smtClean="0"/>
                        <a:t>Initiation of litigation</a:t>
                      </a:r>
                      <a:endParaRPr lang="en-US" sz="16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vert="horz" wrap="square"/>
                    <a:lstStyle/>
                    <a:p>
                      <a:pPr marL="342900" indent="-342900">
                        <a:buFont typeface="Calibri" panose="020f0502020204030204" pitchFamily="34" charset="0"/>
                        <a:buChar char="–"/>
                      </a:pPr>
                      <a:r>
                        <a:rPr lang="en-US" sz="2000" smtClean="0"/>
                        <a:t>Personnel</a:t>
                      </a:r>
                    </a:p>
                    <a:p>
                      <a:pPr marL="342900" indent="-342900">
                        <a:buFont typeface="Calibri" panose="020f0502020204030204" pitchFamily="34" charset="0"/>
                        <a:buChar char="–"/>
                      </a:pPr>
                      <a:r>
                        <a:rPr lang="en-US" sz="2000" smtClean="0"/>
                        <a:t>Labor negotiations</a:t>
                      </a:r>
                    </a:p>
                    <a:p>
                      <a:pPr marL="342900" indent="-342900">
                        <a:buFont typeface="Calibri" panose="020f0502020204030204" pitchFamily="34" charset="0"/>
                        <a:buChar char="–"/>
                      </a:pPr>
                      <a:r>
                        <a:rPr lang="en-US" sz="2000" smtClean="0"/>
                        <a:t>Public security</a:t>
                      </a:r>
                      <a:endParaRPr lang="en-US" sz="16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7757712"/>
                  </a:ext>
                </a:extLst>
              </a:tr>
            </a:tbl>
          </a:graphicData>
        </a:graphic>
      </p:graphicFrame>
      <p:pic>
        <p:nvPicPr>
          <p:cNvPr id="9" name="Picture 8" descr="Image result for closed door meeting"/>
          <p:cNvPicPr>
            <a:picLocks noChangeAspect="1" noChangeArrowheads="1"/>
          </p:cNvPicPr>
          <p:nvPr/>
        </p:nvPicPr>
        <p:blipFill>
          <a:blip r:embed="rId2">
            <a:extLst>
              <a:ext uri="{28A0092B-C50C-407E-A947-70E740481C1C}">
                <a14:useLocalDpi xmlns:a14="http://schemas.microsoft.com/office/drawing/2010/main" val="0"/>
              </a:ext>
            </a:extLst>
          </a:blip>
          <a:srcRect l="8067" r="12154"/>
          <a:stretch>
            <a:fillRect/>
          </a:stretch>
        </p:blipFill>
        <p:spPr bwMode="auto">
          <a:xfrm>
            <a:off x="6754419" y="1226031"/>
            <a:ext cx="182392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56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defRPr/>
            </a:pPr>
            <a:r>
              <a:rPr lang="en-US" b="1"/>
              <a:t>B. </a:t>
            </a:r>
            <a:r>
              <a:rPr lang="en-US" b="1" smtClean="0"/>
              <a:t>	Brown </a:t>
            </a:r>
            <a:r>
              <a:rPr lang="en-US" b="1"/>
              <a:t>Act</a:t>
            </a:r>
          </a:p>
          <a:p>
            <a:pPr marL="0" indent="0">
              <a:lnSpc>
                <a:spcPct val="90000"/>
              </a:lnSpc>
              <a:spcBef>
                <a:spcPts val="600"/>
              </a:spcBef>
              <a:buNone/>
              <a:defRPr/>
            </a:pPr>
            <a:r>
              <a:rPr lang="en-US" sz="2200" i="1">
                <a:solidFill>
                  <a:srgbClr val="F62600"/>
                </a:solidFill>
              </a:rPr>
              <a:t>May take action only on items on posted agenda</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51868787"/>
              </p:ext>
            </p:extLst>
          </p:nvPr>
        </p:nvGraphicFramePr>
        <p:xfrm>
          <a:off x="457200" y="2869728"/>
          <a:ext cx="8229605" cy="1592580"/>
        </p:xfrm>
        <a:graphic>
          <a:graphicData uri="http://schemas.openxmlformats.org/drawingml/2006/table">
            <a:tbl>
              <a:tblPr firstRow="1" bandRow="1">
                <a:tableStyleId>{5940675A-B579-460E-94D1-54222C63F5DA}</a:tableStyleId>
              </a:tblPr>
              <a:tblGrid>
                <a:gridCol w="4405314">
                  <a:extLst>
                    <a:ext uri="{9D8B030D-6E8A-4147-A177-3AD203B41FA5}">
                      <a16:colId xmlns:a16="http://schemas.microsoft.com/office/drawing/2014/main" val="64294755"/>
                    </a:ext>
                  </a:extLst>
                </a:gridCol>
                <a:gridCol w="3824291">
                  <a:extLst>
                    <a:ext uri="{9D8B030D-6E8A-4147-A177-3AD203B41FA5}">
                      <a16:colId xmlns:a16="http://schemas.microsoft.com/office/drawing/2014/main" val="413136622"/>
                    </a:ext>
                  </a:extLst>
                </a:gridCol>
              </a:tblGrid>
              <a:tr h="1165860">
                <a:tc>
                  <a:txBody>
                    <a:bodyPr vert="horz" wrap="square"/>
                    <a:lstStyle/>
                    <a:p>
                      <a:pPr marL="463550" indent="-463550">
                        <a:buFont typeface="Calibri" panose="020f0502020204030204" pitchFamily="34" charset="0"/>
                        <a:buChar char="–"/>
                      </a:pPr>
                      <a:r>
                        <a:rPr lang="en-US" sz="2000" b="1" smtClean="0"/>
                        <a:t>Regular meetings </a:t>
                      </a:r>
                      <a:r>
                        <a:rPr lang="en-US" sz="2000" smtClean="0"/>
                        <a:t>must be posted </a:t>
                      </a:r>
                      <a:br>
                        <a:rPr lang="en-US" sz="2000" smtClean="0"/>
                      </a:br>
                      <a:r>
                        <a:rPr lang="en-US" sz="2000" b="1" smtClean="0"/>
                        <a:t>72</a:t>
                      </a:r>
                      <a:r>
                        <a:rPr lang="en-US" sz="2000" smtClean="0"/>
                        <a:t> hours before meeting </a:t>
                      </a:r>
                    </a:p>
                    <a:p>
                      <a:pPr marL="463550" indent="-463550">
                        <a:buFont typeface="Calibri" panose="020f0502020204030204" pitchFamily="34" charset="0"/>
                        <a:buChar char="–"/>
                      </a:pPr>
                      <a:r>
                        <a:rPr lang="en-US" sz="2000" b="1" smtClean="0"/>
                        <a:t>Special meetings </a:t>
                      </a:r>
                      <a:r>
                        <a:rPr lang="en-US" sz="2000" smtClean="0"/>
                        <a:t>must be posted </a:t>
                      </a:r>
                      <a:br>
                        <a:rPr lang="en-US" sz="2000" smtClean="0"/>
                      </a:br>
                      <a:r>
                        <a:rPr lang="en-US" sz="2000" b="1" smtClean="0"/>
                        <a:t>24</a:t>
                      </a:r>
                      <a:r>
                        <a:rPr lang="en-US" sz="2000" smtClean="0"/>
                        <a:t> hours before meeting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vert="horz" wrap="square"/>
                    <a:lstStyle/>
                    <a:p>
                      <a:pPr marL="463550" indent="-463550">
                        <a:buFont typeface="Calibri" panose="020f0502020204030204" pitchFamily="34" charset="0"/>
                        <a:buChar char="–"/>
                      </a:pPr>
                      <a:r>
                        <a:rPr lang="en-US" sz="2000" smtClean="0"/>
                        <a:t>Emergency</a:t>
                      </a:r>
                    </a:p>
                    <a:p>
                      <a:pPr marL="463550" indent="-463550">
                        <a:buFont typeface="Calibri" panose="020f0502020204030204" pitchFamily="34" charset="0"/>
                        <a:buChar char="–"/>
                      </a:pPr>
                      <a:r>
                        <a:rPr lang="en-US" sz="2000" smtClean="0"/>
                        <a:t>Urgent</a:t>
                      </a:r>
                      <a:r>
                        <a:rPr lang="en-US" sz="2000" baseline="0" smtClean="0"/>
                        <a:t> </a:t>
                      </a:r>
                      <a:br>
                        <a:rPr lang="en-US" sz="2000" baseline="0" smtClean="0"/>
                      </a:br>
                      <a:r>
                        <a:rPr lang="en-US" sz="2000" baseline="0" smtClean="0"/>
                        <a:t>→ </a:t>
                      </a:r>
                      <a:r>
                        <a:rPr lang="en-US" sz="2000" smtClean="0"/>
                        <a:t>need for immediate action came to agency’s attention after posting the agenda</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7757712"/>
                  </a:ext>
                </a:extLst>
              </a:tr>
            </a:tbl>
          </a:graphicData>
        </a:graphic>
      </p:graphicFrame>
      <p:pic>
        <p:nvPicPr>
          <p:cNvPr id="6" name="Picture 5" descr="Image result for meeting noti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61767" y="1136534"/>
            <a:ext cx="2175559" cy="116586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95458514"/>
              </p:ext>
            </p:extLst>
          </p:nvPr>
        </p:nvGraphicFramePr>
        <p:xfrm>
          <a:off x="457200" y="2449916"/>
          <a:ext cx="8229600" cy="373380"/>
        </p:xfrm>
        <a:graphic>
          <a:graphicData uri="http://schemas.openxmlformats.org/drawingml/2006/table">
            <a:tbl>
              <a:tblPr firstRow="1" bandRow="1">
                <a:tableStyleId>{5C22544A-7EE6-4342-B048-85BDC9FD1C3A}</a:tableStyleId>
              </a:tblPr>
              <a:tblGrid>
                <a:gridCol w="4383659">
                  <a:extLst>
                    <a:ext uri="{9D8B030D-6E8A-4147-A177-3AD203B41FA5}">
                      <a16:colId xmlns:a16="http://schemas.microsoft.com/office/drawing/2014/main" val="1168941886"/>
                    </a:ext>
                  </a:extLst>
                </a:gridCol>
                <a:gridCol w="3845941">
                  <a:extLst>
                    <a:ext uri="{9D8B030D-6E8A-4147-A177-3AD203B41FA5}">
                      <a16:colId xmlns:a16="http://schemas.microsoft.com/office/drawing/2014/main" val="1726139545"/>
                    </a:ext>
                  </a:extLst>
                </a:gridCol>
              </a:tblGrid>
              <a:tr h="342900">
                <a:tc>
                  <a:txBody>
                    <a:bodyPr vert="horz" wrap="square"/>
                    <a:lstStyle/>
                    <a:p>
                      <a:r>
                        <a:rPr lang="en-US" sz="2000" b="0" smtClean="0">
                          <a:solidFill>
                            <a:schemeClr val="tx1"/>
                          </a:solidFill>
                        </a:rPr>
                        <a:t>Posting requirements: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vert="horz" wrap="square"/>
                    <a:lstStyle/>
                    <a:p>
                      <a:r>
                        <a:rPr lang="en-US" sz="2000" b="0" smtClean="0">
                          <a:solidFill>
                            <a:schemeClr val="tx1"/>
                          </a:solidFill>
                        </a:rPr>
                        <a:t>Exceptions:</a:t>
                      </a:r>
                      <a:endParaRPr lang="en-US" sz="2000" b="0">
                        <a:solidFill>
                          <a:schemeClr val="tx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8948284"/>
                  </a:ext>
                </a:extLst>
              </a:tr>
            </a:tbl>
          </a:graphicData>
        </a:graphic>
      </p:graphicFrame>
    </p:spTree>
    <p:extLst>
      <p:ext uri="{BB962C8B-B14F-4D97-AF65-F5344CB8AC3E}">
        <p14:creationId xmlns:p14="http://schemas.microsoft.com/office/powerpoint/2010/main" val="1781992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8240560" cy="3416061"/>
          </a:xfrm>
        </p:spPr>
        <p:txBody>
          <a:bodyPr>
            <a:normAutofit/>
          </a:bodyPr>
          <a:lstStyle/>
          <a:p>
            <a:pPr marL="457200" indent="-457200">
              <a:lnSpc>
                <a:spcPct val="90000"/>
              </a:lnSpc>
              <a:spcBef>
                <a:spcPts val="600"/>
              </a:spcBef>
              <a:spcAft>
                <a:spcPts val="450"/>
              </a:spcAft>
              <a:buNone/>
              <a:defRPr/>
            </a:pPr>
            <a:r>
              <a:rPr lang="en-US" b="1" smtClean="0"/>
              <a:t>B.	Brown </a:t>
            </a:r>
            <a:r>
              <a:rPr lang="en-US" b="1"/>
              <a:t>Act</a:t>
            </a:r>
          </a:p>
          <a:p>
            <a:pPr marL="0" indent="0">
              <a:lnSpc>
                <a:spcPct val="90000"/>
              </a:lnSpc>
              <a:spcBef>
                <a:spcPts val="600"/>
              </a:spcBef>
              <a:spcAft>
                <a:spcPts val="450"/>
              </a:spcAft>
              <a:buNone/>
              <a:defRPr/>
            </a:pPr>
            <a:r>
              <a:rPr lang="en-US" sz="2200" i="1">
                <a:solidFill>
                  <a:srgbClr val="F62600"/>
                </a:solidFill>
              </a:rPr>
              <a:t>Public Participation Rights</a:t>
            </a:r>
          </a:p>
          <a:p>
            <a:pPr marL="457200" indent="-457200">
              <a:lnSpc>
                <a:spcPct val="90000"/>
              </a:lnSpc>
              <a:spcBef>
                <a:spcPts val="600"/>
              </a:spcBef>
              <a:spcAft>
                <a:spcPts val="300"/>
              </a:spcAft>
            </a:pPr>
            <a:r>
              <a:rPr lang="en-US" altLang="en-US" sz="2000"/>
              <a:t>Regular meetings must provide an opportunity for </a:t>
            </a:r>
            <a:br>
              <a:rPr lang="en-US" altLang="en-US" sz="2000" smtClean="0"/>
            </a:br>
            <a:r>
              <a:rPr lang="en-US" altLang="en-US" sz="2000" smtClean="0"/>
              <a:t>the </a:t>
            </a:r>
            <a:r>
              <a:rPr lang="en-US" altLang="en-US" sz="2000"/>
              <a:t>public to speak regarding any matter within the </a:t>
            </a:r>
            <a:br>
              <a:rPr lang="en-US" altLang="en-US" sz="2000" smtClean="0"/>
            </a:br>
            <a:r>
              <a:rPr lang="en-US" altLang="en-US" sz="2000" smtClean="0"/>
              <a:t>body’s </a:t>
            </a:r>
            <a:r>
              <a:rPr lang="en-US" altLang="en-US" sz="2000"/>
              <a:t>jurisdiction</a:t>
            </a:r>
          </a:p>
          <a:p>
            <a:pPr marL="914400" lvl="1" indent="-457200">
              <a:lnSpc>
                <a:spcPct val="90000"/>
              </a:lnSpc>
              <a:spcBef>
                <a:spcPts val="600"/>
              </a:spcBef>
              <a:spcAft>
                <a:spcPts val="300"/>
              </a:spcAft>
              <a:buSzPct val="75000"/>
              <a:buFont typeface="Calibri" panose="020f0502020204030204" pitchFamily="34" charset="0"/>
              <a:buChar char="–"/>
            </a:pPr>
            <a:r>
              <a:rPr lang="en-US" altLang="en-US" sz="2000"/>
              <a:t>Legislative body may briefly discuss these items </a:t>
            </a:r>
            <a:br>
              <a:rPr lang="en-US" altLang="en-US" sz="2000" smtClean="0"/>
            </a:br>
            <a:r>
              <a:rPr lang="en-US" altLang="en-US" sz="2000" smtClean="0"/>
              <a:t>and </a:t>
            </a:r>
            <a:r>
              <a:rPr lang="en-US" altLang="en-US" sz="2000"/>
              <a:t>refer matters to staff, </a:t>
            </a:r>
            <a:r>
              <a:rPr lang="en-US" altLang="en-US" sz="2000" b="1" i="1" smtClean="0"/>
              <a:t>but </a:t>
            </a:r>
            <a:r>
              <a:rPr lang="en-US" altLang="en-US" sz="2000" b="1" i="1"/>
              <a:t>cannot take </a:t>
            </a:r>
            <a:r>
              <a:rPr lang="en-US" altLang="en-US" sz="2000" b="1" i="1" smtClean="0"/>
              <a:t>action</a:t>
            </a:r>
          </a:p>
          <a:p>
            <a:pPr marL="457200" indent="-457200">
              <a:lnSpc>
                <a:spcPct val="90000"/>
              </a:lnSpc>
              <a:spcBef>
                <a:spcPts val="600"/>
              </a:spcBef>
              <a:spcAft>
                <a:spcPts val="300"/>
              </a:spcAft>
              <a:buSzPct val="75000"/>
            </a:pPr>
            <a:r>
              <a:rPr lang="en-US" sz="2000"/>
              <a:t>Public can address the legislative body on matters on the agenda before or during consideration of the item</a:t>
            </a:r>
          </a:p>
          <a:p>
            <a:pPr lvl="1">
              <a:spcBef>
                <a:spcPts val="300"/>
              </a:spcBef>
              <a:spcAft>
                <a:spcPts val="300"/>
              </a:spcAft>
              <a:buSzPct val="75000"/>
            </a:pPr>
            <a:endParaRPr lang="en-US" sz="1800"/>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6" name="Picture 5" descr="Image result for public attend meeting"/>
          <p:cNvPicPr>
            <a:picLocks noChangeAspect="1" noChangeArrowheads="1"/>
          </p:cNvPicPr>
          <p:nvPr/>
        </p:nvPicPr>
        <p:blipFill>
          <a:blip r:embed="rId2">
            <a:extLst>
              <a:ext uri="{28A0092B-C50C-407E-A947-70E740481C1C}">
                <a14:useLocalDpi xmlns:a14="http://schemas.microsoft.com/office/drawing/2010/main" val="0"/>
              </a:ext>
            </a:extLst>
          </a:blip>
          <a:srcRect l="9618" r="0" b="11256"/>
          <a:stretch>
            <a:fillRect/>
          </a:stretch>
        </p:blipFill>
        <p:spPr bwMode="auto">
          <a:xfrm>
            <a:off x="6411760" y="1092679"/>
            <a:ext cx="2286000" cy="173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772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defRPr/>
            </a:pPr>
            <a:r>
              <a:rPr lang="en-US" b="1"/>
              <a:t>B. </a:t>
            </a:r>
            <a:r>
              <a:rPr lang="en-US" b="1" smtClean="0"/>
              <a:t>	Brown </a:t>
            </a:r>
            <a:r>
              <a:rPr lang="en-US" b="1"/>
              <a:t>Act</a:t>
            </a:r>
          </a:p>
          <a:p>
            <a:pPr marL="0" indent="0">
              <a:lnSpc>
                <a:spcPct val="90000"/>
              </a:lnSpc>
              <a:spcBef>
                <a:spcPts val="600"/>
              </a:spcBef>
              <a:buNone/>
              <a:defRPr/>
            </a:pPr>
            <a:r>
              <a:rPr lang="en-US" sz="2200" i="1">
                <a:solidFill>
                  <a:srgbClr val="F62600"/>
                </a:solidFill>
              </a:rPr>
              <a:t>Public Participation Rights</a:t>
            </a:r>
          </a:p>
          <a:p>
            <a:pPr lvl="1">
              <a:lnSpc>
                <a:spcPct val="90000"/>
              </a:lnSpc>
              <a:spcBef>
                <a:spcPts val="600"/>
              </a:spcBef>
              <a:buSzPct val="75000"/>
            </a:pPr>
            <a:endParaRPr lang="en-US" sz="1800"/>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71900" y="1726407"/>
            <a:ext cx="49149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977282" y="1583128"/>
            <a:ext cx="4629150" cy="28003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96914" y="1583128"/>
            <a:ext cx="4504135" cy="28003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395318" y="2085346"/>
            <a:ext cx="1943100" cy="16573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TextBox 9"/>
          <p:cNvSpPr txBox="1"/>
          <p:nvPr/>
        </p:nvSpPr>
        <p:spPr>
          <a:xfrm>
            <a:off x="5509618" y="2313856"/>
            <a:ext cx="1714500" cy="1200329"/>
          </a:xfrm>
          <a:prstGeom prst="rect">
            <a:avLst/>
          </a:prstGeom>
          <a:noFill/>
        </p:spPr>
        <p:txBody>
          <a:bodyPr>
            <a:spAutoFit/>
          </a:bodyPr>
          <a:lstStyle/>
          <a:p>
            <a:pPr algn="ctr">
              <a:defRPr/>
            </a:pPr>
            <a:r>
              <a:rPr lang="en-US">
                <a:solidFill>
                  <a:srgbClr val="F62600"/>
                </a:solidFill>
              </a:rPr>
              <a:t>Public has the right to make audio/video recordings</a:t>
            </a:r>
            <a:endParaRPr lang="en-US" sz="1200">
              <a:solidFill>
                <a:srgbClr val="F62600"/>
              </a:solidFill>
            </a:endParaRPr>
          </a:p>
        </p:txBody>
      </p:sp>
    </p:spTree>
    <p:extLst>
      <p:ext uri="{BB962C8B-B14F-4D97-AF65-F5344CB8AC3E}">
        <p14:creationId xmlns:p14="http://schemas.microsoft.com/office/powerpoint/2010/main" val="4209815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199" y="1092679"/>
            <a:ext cx="5036025" cy="3416061"/>
          </a:xfrm>
        </p:spPr>
        <p:txBody>
          <a:bodyPr>
            <a:normAutofit/>
          </a:bodyPr>
          <a:lstStyle/>
          <a:p>
            <a:pPr marL="457200" indent="-457200">
              <a:buFont typeface="+mj-lt"/>
              <a:buAutoNum type="alphaUcPeriod"/>
            </a:pPr>
            <a:r>
              <a:rPr lang="en-US" sz="2200"/>
              <a:t>Conflicts of Interest under the </a:t>
            </a:r>
            <a:br>
              <a:rPr lang="en-US" sz="2200" smtClean="0"/>
            </a:br>
            <a:r>
              <a:rPr lang="en-US" sz="2200" smtClean="0"/>
              <a:t>Political </a:t>
            </a:r>
            <a:r>
              <a:rPr lang="en-US" sz="2200"/>
              <a:t>Reform Act (PRA)</a:t>
            </a:r>
          </a:p>
          <a:p>
            <a:pPr marL="457200" indent="-457200">
              <a:buFont typeface="+mj-lt"/>
              <a:buAutoNum type="alphaUcPeriod"/>
            </a:pPr>
            <a:r>
              <a:rPr lang="en-US" sz="2200"/>
              <a:t>Contractual Conflicts of </a:t>
            </a:r>
            <a:r>
              <a:rPr lang="en-US" sz="2200" smtClean="0"/>
              <a:t>Interest</a:t>
            </a:r>
            <a:br>
              <a:rPr lang="en-US" sz="2200" smtClean="0"/>
            </a:br>
            <a:r>
              <a:rPr lang="en-US" sz="2200" smtClean="0"/>
              <a:t>(Gov’t </a:t>
            </a:r>
            <a:r>
              <a:rPr lang="en-US" sz="2200"/>
              <a:t>Code § 1090)</a:t>
            </a:r>
          </a:p>
          <a:p>
            <a:pPr marL="457200" indent="-457200">
              <a:buFont typeface="+mj-lt"/>
              <a:buAutoNum type="alphaUcPeriod"/>
            </a:pPr>
            <a:r>
              <a:rPr lang="en-US" sz="2200"/>
              <a:t>Conflicts of Interest and </a:t>
            </a:r>
            <a:br>
              <a:rPr lang="en-US" sz="2200" smtClean="0"/>
            </a:br>
            <a:r>
              <a:rPr lang="en-US" sz="2200" smtClean="0"/>
              <a:t>Campaign </a:t>
            </a:r>
            <a:r>
              <a:rPr lang="en-US" sz="2200"/>
              <a:t>Contributions</a:t>
            </a:r>
          </a:p>
          <a:p>
            <a:pPr marL="457200" indent="-457200">
              <a:buFont typeface="+mj-lt"/>
              <a:buAutoNum type="alphaUcPeriod"/>
            </a:pPr>
            <a:r>
              <a:rPr lang="en-US" sz="2200"/>
              <a:t>Conflicts of Interest </a:t>
            </a:r>
            <a:r>
              <a:rPr lang="en-US" sz="2200" smtClean="0"/>
              <a:t>when</a:t>
            </a:r>
            <a:br>
              <a:rPr lang="en-US" sz="2200" smtClean="0"/>
            </a:br>
            <a:r>
              <a:rPr lang="en-US" sz="2200" smtClean="0"/>
              <a:t>Leaving </a:t>
            </a:r>
            <a:r>
              <a:rPr lang="en-US" sz="2200"/>
              <a:t>Office</a:t>
            </a:r>
          </a:p>
          <a:p>
            <a:pPr marL="457200" indent="-457200">
              <a:buFont typeface="+mj-lt"/>
              <a:buAutoNum type="alphaUcPeriod"/>
            </a:pPr>
            <a:r>
              <a:rPr lang="en-US" sz="2200" smtClean="0"/>
              <a:t>Bribery</a:t>
            </a:r>
            <a:endParaRPr lang="en-US" sz="2200"/>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pic>
        <p:nvPicPr>
          <p:cNvPr id="4" name="Picture 4" descr="Image result for conflicts of intere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0173" y="983381"/>
            <a:ext cx="2838734" cy="352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484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029200" cy="3416061"/>
          </a:xfrm>
        </p:spPr>
        <p:txBody>
          <a:bodyPr>
            <a:normAutofit/>
          </a:bodyPr>
          <a:lstStyle/>
          <a:p>
            <a:pPr marL="457200" indent="-457200">
              <a:lnSpc>
                <a:spcPct val="90000"/>
              </a:lnSpc>
              <a:spcBef>
                <a:spcPts val="600"/>
              </a:spcBef>
              <a:spcAft>
                <a:spcPts val="450"/>
              </a:spcAft>
              <a:buNone/>
              <a:defRPr/>
            </a:pPr>
            <a:r>
              <a:rPr lang="en-US" b="1"/>
              <a:t>B. </a:t>
            </a:r>
            <a:r>
              <a:rPr lang="en-US" b="1" smtClean="0"/>
              <a:t>	Brown </a:t>
            </a:r>
            <a:r>
              <a:rPr lang="en-US" b="1"/>
              <a:t>Act</a:t>
            </a:r>
          </a:p>
          <a:p>
            <a:pPr marL="0" indent="0">
              <a:lnSpc>
                <a:spcPct val="90000"/>
              </a:lnSpc>
              <a:spcBef>
                <a:spcPts val="600"/>
              </a:spcBef>
              <a:spcAft>
                <a:spcPts val="300"/>
              </a:spcAft>
              <a:buNone/>
            </a:pPr>
            <a:r>
              <a:rPr lang="en-US" altLang="en-US" sz="2000" b="1"/>
              <a:t>SB 1436</a:t>
            </a:r>
          </a:p>
          <a:p>
            <a:pPr marL="457200" indent="-457200">
              <a:lnSpc>
                <a:spcPct val="90000"/>
              </a:lnSpc>
              <a:spcBef>
                <a:spcPts val="600"/>
              </a:spcBef>
              <a:spcAft>
                <a:spcPts val="300"/>
              </a:spcAft>
            </a:pPr>
            <a:r>
              <a:rPr lang="en-US" altLang="en-US" sz="2000"/>
              <a:t>Requires an oral report in open session summarizing the recommendation to adjust the compensation of any “local agency executive” before action is taken.</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7" name="Picture 6" descr="Reporting - Handwriting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66" y="2362200"/>
            <a:ext cx="3355848" cy="2237231"/>
          </a:xfrm>
          <a:prstGeom prst="rect">
            <a:avLst/>
          </a:prstGeom>
        </p:spPr>
      </p:pic>
      <p:sp>
        <p:nvSpPr>
          <p:cNvPr id="5" name="Rectangle 4"/>
          <p:cNvSpPr/>
          <p:nvPr/>
        </p:nvSpPr>
        <p:spPr>
          <a:xfrm>
            <a:off x="7107867" y="4399376"/>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1943295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199" y="1092679"/>
            <a:ext cx="5510213" cy="3416061"/>
          </a:xfrm>
        </p:spPr>
        <p:txBody>
          <a:bodyPr>
            <a:normAutofit/>
          </a:bodyPr>
          <a:lstStyle/>
          <a:p>
            <a:pPr marL="457200" indent="-457200">
              <a:lnSpc>
                <a:spcPct val="90000"/>
              </a:lnSpc>
              <a:spcBef>
                <a:spcPts val="600"/>
              </a:spcBef>
              <a:spcAft>
                <a:spcPts val="450"/>
              </a:spcAft>
              <a:buNone/>
              <a:defRPr/>
            </a:pPr>
            <a:r>
              <a:rPr lang="en-US" b="1"/>
              <a:t>B. </a:t>
            </a:r>
            <a:r>
              <a:rPr lang="en-US" b="1" smtClean="0"/>
              <a:t>	COVID-19 </a:t>
            </a:r>
            <a:r>
              <a:rPr lang="en-US" b="1"/>
              <a:t>Changes to the Brown Act</a:t>
            </a:r>
          </a:p>
          <a:p>
            <a:pPr marL="457200" indent="-457200">
              <a:lnSpc>
                <a:spcPct val="90000"/>
              </a:lnSpc>
              <a:spcBef>
                <a:spcPts val="600"/>
              </a:spcBef>
              <a:spcAft>
                <a:spcPts val="300"/>
              </a:spcAft>
            </a:pPr>
            <a:r>
              <a:rPr lang="en-US" altLang="en-US" sz="2000"/>
              <a:t>Agenda posted at all locations, with teleconference locations specifically identified</a:t>
            </a:r>
          </a:p>
          <a:p>
            <a:pPr marL="457200" indent="-457200">
              <a:lnSpc>
                <a:spcPct val="90000"/>
              </a:lnSpc>
              <a:spcBef>
                <a:spcPts val="600"/>
              </a:spcBef>
              <a:spcAft>
                <a:spcPts val="300"/>
              </a:spcAft>
            </a:pPr>
            <a:r>
              <a:rPr lang="en-US" altLang="en-US" sz="2000"/>
              <a:t>All locations open to the public with public participation possible at each location</a:t>
            </a:r>
          </a:p>
          <a:p>
            <a:pPr marL="457200" indent="-457200">
              <a:lnSpc>
                <a:spcPct val="90000"/>
              </a:lnSpc>
              <a:spcBef>
                <a:spcPts val="600"/>
              </a:spcBef>
              <a:spcAft>
                <a:spcPts val="300"/>
              </a:spcAft>
            </a:pPr>
            <a:r>
              <a:rPr lang="en-US" altLang="en-US" sz="2000"/>
              <a:t>At least quorum of legislative body member must participate from locations within </a:t>
            </a:r>
            <a:br>
              <a:rPr lang="en-US" altLang="en-US" sz="2000" smtClean="0"/>
            </a:br>
            <a:r>
              <a:rPr lang="en-US" altLang="en-US" sz="2000" smtClean="0"/>
              <a:t>city </a:t>
            </a:r>
            <a:r>
              <a:rPr lang="en-US" altLang="en-US" sz="2000"/>
              <a:t>boundaries</a:t>
            </a:r>
          </a:p>
          <a:p>
            <a:pPr marL="457200" indent="-457200">
              <a:lnSpc>
                <a:spcPct val="90000"/>
              </a:lnSpc>
              <a:spcBef>
                <a:spcPts val="600"/>
              </a:spcBef>
              <a:spcAft>
                <a:spcPts val="300"/>
              </a:spcAft>
            </a:pPr>
            <a:r>
              <a:rPr lang="en-US" altLang="en-US" sz="2000"/>
              <a:t>Roll call votes only</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5" name="Picture 4"/>
          <p:cNvPicPr>
            <a:picLocks noChangeAspect="1"/>
          </p:cNvPicPr>
          <p:nvPr/>
        </p:nvPicPr>
        <p:blipFill>
          <a:blip r:embed="rId2"/>
          <a:srcRect r="5206"/>
          <a:stretch>
            <a:fillRect/>
          </a:stretch>
        </p:blipFill>
        <p:spPr>
          <a:xfrm>
            <a:off x="6015037" y="1626396"/>
            <a:ext cx="2686051" cy="1593872"/>
          </a:xfrm>
          <a:prstGeom prst="rect">
            <a:avLst/>
          </a:prstGeom>
        </p:spPr>
      </p:pic>
    </p:spTree>
    <p:extLst>
      <p:ext uri="{BB962C8B-B14F-4D97-AF65-F5344CB8AC3E}">
        <p14:creationId xmlns:p14="http://schemas.microsoft.com/office/powerpoint/2010/main" val="3729139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491163" cy="2317015"/>
          </a:xfrm>
        </p:spPr>
        <p:txBody>
          <a:bodyPr>
            <a:normAutofit/>
          </a:bodyPr>
          <a:lstStyle/>
          <a:p>
            <a:pPr marL="457200" indent="-457200">
              <a:lnSpc>
                <a:spcPct val="90000"/>
              </a:lnSpc>
              <a:spcBef>
                <a:spcPts val="600"/>
              </a:spcBef>
              <a:spcAft>
                <a:spcPts val="450"/>
              </a:spcAft>
              <a:buNone/>
              <a:defRPr/>
            </a:pPr>
            <a:r>
              <a:rPr lang="en-US" b="1"/>
              <a:t>B. </a:t>
            </a:r>
            <a:r>
              <a:rPr lang="en-US" b="1" smtClean="0"/>
              <a:t>	Teleconference </a:t>
            </a:r>
            <a:r>
              <a:rPr lang="en-US" b="1"/>
              <a:t>— Traditional Rules</a:t>
            </a:r>
          </a:p>
          <a:p>
            <a:pPr marL="0" indent="0">
              <a:lnSpc>
                <a:spcPct val="90000"/>
              </a:lnSpc>
              <a:spcBef>
                <a:spcPts val="600"/>
              </a:spcBef>
              <a:spcAft>
                <a:spcPts val="300"/>
              </a:spcAft>
              <a:buNone/>
            </a:pPr>
            <a:r>
              <a:rPr lang="en-US" altLang="en-US" sz="2000"/>
              <a:t>AB 361</a:t>
            </a:r>
          </a:p>
          <a:p>
            <a:pPr marL="347663" indent="-347663">
              <a:lnSpc>
                <a:spcPct val="90000"/>
              </a:lnSpc>
              <a:spcBef>
                <a:spcPts val="600"/>
              </a:spcBef>
              <a:spcAft>
                <a:spcPts val="300"/>
              </a:spcAft>
            </a:pPr>
            <a:r>
              <a:rPr lang="en-US" altLang="en-US" sz="2000"/>
              <a:t>Public must be able to offer comment in </a:t>
            </a:r>
            <a:br>
              <a:rPr lang="en-US" altLang="en-US" sz="2000" smtClean="0"/>
            </a:br>
            <a:r>
              <a:rPr lang="en-US" altLang="en-US" sz="2000" smtClean="0"/>
              <a:t>real </a:t>
            </a:r>
            <a:r>
              <a:rPr lang="en-US" altLang="en-US" sz="2000"/>
              <a:t>time</a:t>
            </a:r>
          </a:p>
          <a:p>
            <a:pPr marL="347663" indent="-347663">
              <a:lnSpc>
                <a:spcPct val="90000"/>
              </a:lnSpc>
              <a:spcBef>
                <a:spcPts val="600"/>
              </a:spcBef>
              <a:spcAft>
                <a:spcPts val="300"/>
              </a:spcAft>
            </a:pPr>
            <a:r>
              <a:rPr lang="en-US" altLang="en-US" sz="2000"/>
              <a:t>What happens if technology fails? </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8" name="Picture 7" descr="Online communication tools for Friends Groups : Parks Community U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363" y="1650207"/>
            <a:ext cx="2718930" cy="1759487"/>
          </a:xfrm>
          <a:prstGeom prst="rect">
            <a:avLst/>
          </a:prstGeom>
        </p:spPr>
      </p:pic>
      <p:sp>
        <p:nvSpPr>
          <p:cNvPr id="4" name="Rectangle 3"/>
          <p:cNvSpPr/>
          <p:nvPr/>
        </p:nvSpPr>
        <p:spPr>
          <a:xfrm>
            <a:off x="909637" y="3610111"/>
            <a:ext cx="7324726" cy="369332"/>
          </a:xfrm>
          <a:prstGeom prst="rect">
            <a:avLst/>
          </a:prstGeom>
        </p:spPr>
        <p:txBody>
          <a:bodyPr wrap="square">
            <a:spAutoFit/>
          </a:bodyPr>
          <a:lstStyle/>
          <a:p>
            <a:pPr>
              <a:lnSpc>
                <a:spcPct val="90000"/>
              </a:lnSpc>
              <a:spcBef>
                <a:spcPts val="600"/>
              </a:spcBef>
              <a:spcAft>
                <a:spcPts val="300"/>
              </a:spcAft>
              <a:buNone/>
            </a:pPr>
            <a:r>
              <a:rPr lang="en-US" altLang="en-US" sz="2000" i="1">
                <a:solidFill>
                  <a:srgbClr val="F62600"/>
                </a:solidFill>
              </a:rPr>
              <a:t>No further action allowed until public access to the meeting is </a:t>
            </a:r>
            <a:r>
              <a:rPr lang="en-US" altLang="en-US" sz="2000" i="1" smtClean="0">
                <a:solidFill>
                  <a:srgbClr val="F62600"/>
                </a:solidFill>
              </a:rPr>
              <a:t>restored</a:t>
            </a:r>
            <a:endParaRPr lang="en-US" altLang="en-US" sz="2000" i="1">
              <a:solidFill>
                <a:srgbClr val="F62600"/>
              </a:solidFill>
            </a:endParaRPr>
          </a:p>
        </p:txBody>
      </p:sp>
    </p:spTree>
    <p:extLst>
      <p:ext uri="{BB962C8B-B14F-4D97-AF65-F5344CB8AC3E}">
        <p14:creationId xmlns:p14="http://schemas.microsoft.com/office/powerpoint/2010/main" val="477096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0" indent="0">
              <a:lnSpc>
                <a:spcPct val="90000"/>
              </a:lnSpc>
              <a:spcBef>
                <a:spcPts val="600"/>
              </a:spcBef>
              <a:buNone/>
            </a:pPr>
            <a:r>
              <a:rPr lang="en-US" altLang="en-US" sz="2000"/>
              <a:t>AB 2449</a:t>
            </a:r>
          </a:p>
          <a:p>
            <a:pPr marL="0" indent="0">
              <a:lnSpc>
                <a:spcPct val="90000"/>
              </a:lnSpc>
              <a:spcBef>
                <a:spcPts val="600"/>
              </a:spcBef>
              <a:buNone/>
            </a:pPr>
            <a:r>
              <a:rPr lang="en-US" altLang="en-US" sz="2000"/>
              <a:t>Provides alternative teleconference procedures</a:t>
            </a:r>
          </a:p>
          <a:p>
            <a:pPr marL="457200" indent="-457200">
              <a:lnSpc>
                <a:spcPct val="90000"/>
              </a:lnSpc>
              <a:spcBef>
                <a:spcPts val="600"/>
              </a:spcBef>
            </a:pPr>
            <a:r>
              <a:rPr lang="en-US" altLang="en-US" sz="2000"/>
              <a:t>At least a </a:t>
            </a:r>
            <a:r>
              <a:rPr lang="en-US" altLang="en-US" sz="2000" u="sng"/>
              <a:t>quorum</a:t>
            </a:r>
            <a:r>
              <a:rPr lang="en-US" altLang="en-US" sz="2000"/>
              <a:t> of the legislative body must participate in person from </a:t>
            </a:r>
            <a:r>
              <a:rPr lang="en-US" altLang="en-US" sz="2000" u="sng"/>
              <a:t>a singular physical location </a:t>
            </a:r>
            <a:r>
              <a:rPr lang="en-US" altLang="en-US" sz="2000"/>
              <a:t>identified on the agenda, which location will be open to the public and within the boundaries of the local agency;</a:t>
            </a:r>
          </a:p>
          <a:p>
            <a:pPr marL="457200" indent="-457200">
              <a:lnSpc>
                <a:spcPct val="90000"/>
              </a:lnSpc>
              <a:spcBef>
                <a:spcPts val="600"/>
              </a:spcBef>
            </a:pPr>
            <a:r>
              <a:rPr lang="en-US" altLang="en-US" sz="2000"/>
              <a:t>A member may only teleconference for publicly disclosed "just cause" or in "emergency circumstances" approved by the legislative body; and</a:t>
            </a:r>
          </a:p>
          <a:p>
            <a:pPr marL="457200" indent="-457200">
              <a:lnSpc>
                <a:spcPct val="90000"/>
              </a:lnSpc>
              <a:spcBef>
                <a:spcPts val="600"/>
              </a:spcBef>
            </a:pPr>
            <a:r>
              <a:rPr lang="en-US" altLang="en-US" sz="2000"/>
              <a:t>A member may only teleconference for a limited number of meetings.</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spTree>
    <p:extLst>
      <p:ext uri="{BB962C8B-B14F-4D97-AF65-F5344CB8AC3E}">
        <p14:creationId xmlns:p14="http://schemas.microsoft.com/office/powerpoint/2010/main" val="562788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Autofit/>
          </a:bodyPr>
          <a:lstStyle/>
          <a:p>
            <a:pPr marL="0" indent="0">
              <a:lnSpc>
                <a:spcPct val="90000"/>
              </a:lnSpc>
              <a:spcBef>
                <a:spcPts val="600"/>
              </a:spcBef>
              <a:buNone/>
            </a:pPr>
            <a:r>
              <a:rPr lang="en-US" altLang="en-US" sz="2000"/>
              <a:t>AB 2449</a:t>
            </a:r>
          </a:p>
          <a:p>
            <a:pPr marL="457200" indent="-457200">
              <a:lnSpc>
                <a:spcPct val="90000"/>
              </a:lnSpc>
              <a:spcBef>
                <a:spcPts val="600"/>
              </a:spcBef>
            </a:pPr>
            <a:r>
              <a:rPr lang="en-US" altLang="en-US" sz="2000"/>
              <a:t>Qualifying Circumstances:</a:t>
            </a:r>
          </a:p>
          <a:p>
            <a:pPr marL="914400" indent="-457200">
              <a:lnSpc>
                <a:spcPct val="90000"/>
              </a:lnSpc>
              <a:spcBef>
                <a:spcPts val="600"/>
              </a:spcBef>
              <a:buFont typeface="Calibri" panose="020f0502020204030204" pitchFamily="34" charset="0"/>
              <a:buChar char="–"/>
            </a:pPr>
            <a:r>
              <a:rPr lang="en-US" altLang="en-US" sz="2000"/>
              <a:t>"Just cause" means: (1) childcare or caregiving need; </a:t>
            </a:r>
            <a:br>
              <a:rPr lang="en-US" altLang="en-US" sz="2000" smtClean="0"/>
            </a:br>
            <a:r>
              <a:rPr lang="en-US" altLang="en-US" sz="2000" smtClean="0"/>
              <a:t>(</a:t>
            </a:r>
            <a:r>
              <a:rPr lang="en-US" altLang="en-US" sz="2000"/>
              <a:t>2) contagious illness; (3) physical or mental disability </a:t>
            </a:r>
            <a:br>
              <a:rPr lang="en-US" altLang="en-US" sz="2000" smtClean="0"/>
            </a:br>
            <a:r>
              <a:rPr lang="en-US" altLang="en-US" sz="2000" smtClean="0"/>
              <a:t>needs</a:t>
            </a:r>
            <a:r>
              <a:rPr lang="en-US" altLang="en-US" sz="2000"/>
              <a:t>; or public official business travel. </a:t>
            </a:r>
          </a:p>
          <a:p>
            <a:pPr marL="914400" indent="-457200">
              <a:lnSpc>
                <a:spcPct val="90000"/>
              </a:lnSpc>
              <a:spcBef>
                <a:spcPts val="600"/>
              </a:spcBef>
              <a:buFont typeface="Calibri" panose="020f0502020204030204" pitchFamily="34" charset="0"/>
              <a:buChar char="–"/>
            </a:pPr>
            <a:r>
              <a:rPr lang="en-US" altLang="en-US" sz="2000"/>
              <a:t>"Emergency circumstances" means a physical or family </a:t>
            </a:r>
            <a:br>
              <a:rPr lang="en-US" altLang="en-US" sz="2000" smtClean="0"/>
            </a:br>
            <a:r>
              <a:rPr lang="en-US" altLang="en-US" sz="2000" smtClean="0"/>
              <a:t>medical </a:t>
            </a:r>
            <a:r>
              <a:rPr lang="en-US" altLang="en-US" sz="2000"/>
              <a:t>emergency.</a:t>
            </a:r>
          </a:p>
          <a:p>
            <a:pPr marL="457200" indent="-457200">
              <a:lnSpc>
                <a:spcPct val="90000"/>
              </a:lnSpc>
              <a:spcBef>
                <a:spcPts val="600"/>
              </a:spcBef>
            </a:pPr>
            <a:r>
              <a:rPr lang="en-US" altLang="en-US" sz="2000"/>
              <a:t>3 consecutive months or 20% of regular meetings per </a:t>
            </a:r>
            <a:r>
              <a:rPr lang="en-US" altLang="en-US" sz="2000" smtClean="0"/>
              <a:t>calendar year </a:t>
            </a:r>
            <a:r>
              <a:rPr lang="en-US" altLang="en-US" sz="2000"/>
              <a:t>if body meets less than 10 times per year. </a:t>
            </a:r>
          </a:p>
          <a:p>
            <a:pPr marL="914400" indent="-457200">
              <a:lnSpc>
                <a:spcPct val="90000"/>
              </a:lnSpc>
              <a:spcBef>
                <a:spcPts val="600"/>
              </a:spcBef>
              <a:buFont typeface="Calibri" panose="020f0502020204030204" pitchFamily="34" charset="0"/>
              <a:buChar char="–"/>
            </a:pPr>
            <a:r>
              <a:rPr lang="en-US" altLang="en-US" sz="2000"/>
              <a:t>Of this limit, “just cause” can only be used twice per year. </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4" name="Picture 3" descr="WOMEN TAKING A STAND: Answering the c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310" y="1554466"/>
            <a:ext cx="1297490" cy="1446269"/>
          </a:xfrm>
          <a:prstGeom prst="rect">
            <a:avLst/>
          </a:prstGeom>
        </p:spPr>
      </p:pic>
    </p:spTree>
    <p:extLst>
      <p:ext uri="{BB962C8B-B14F-4D97-AF65-F5344CB8AC3E}">
        <p14:creationId xmlns:p14="http://schemas.microsoft.com/office/powerpoint/2010/main" val="1010533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0" indent="0">
              <a:lnSpc>
                <a:spcPct val="90000"/>
              </a:lnSpc>
              <a:spcBef>
                <a:spcPts val="600"/>
              </a:spcBef>
              <a:buNone/>
            </a:pPr>
            <a:r>
              <a:rPr lang="en-US" altLang="en-US" sz="2000"/>
              <a:t>AB 2449</a:t>
            </a:r>
          </a:p>
          <a:p>
            <a:pPr marL="347663" indent="-347663">
              <a:lnSpc>
                <a:spcPct val="90000"/>
              </a:lnSpc>
              <a:spcBef>
                <a:spcPts val="600"/>
              </a:spcBef>
            </a:pPr>
            <a:r>
              <a:rPr lang="en-US" altLang="en-US" sz="2000"/>
              <a:t>Public must be able to offer comment in real time</a:t>
            </a:r>
          </a:p>
          <a:p>
            <a:pPr marL="347663" indent="-347663">
              <a:lnSpc>
                <a:spcPct val="90000"/>
              </a:lnSpc>
              <a:spcBef>
                <a:spcPts val="600"/>
              </a:spcBef>
            </a:pPr>
            <a:r>
              <a:rPr lang="en-US" altLang="en-US" sz="2000"/>
              <a:t>What happens if technology fails? </a:t>
            </a:r>
          </a:p>
          <a:p>
            <a:pPr marL="347663" indent="0">
              <a:lnSpc>
                <a:spcPct val="90000"/>
              </a:lnSpc>
              <a:spcBef>
                <a:spcPts val="600"/>
              </a:spcBef>
              <a:buNone/>
            </a:pPr>
            <a:r>
              <a:rPr lang="en-US" altLang="en-US" sz="2000"/>
              <a:t>No further action allowed until public access to the meeting is restored </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spTree>
    <p:extLst>
      <p:ext uri="{BB962C8B-B14F-4D97-AF65-F5344CB8AC3E}">
        <p14:creationId xmlns:p14="http://schemas.microsoft.com/office/powerpoint/2010/main" val="2693906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pPr>
            <a:r>
              <a:rPr lang="en-US" altLang="en-US" b="1"/>
              <a:t>C. </a:t>
            </a:r>
            <a:r>
              <a:rPr lang="en-US" altLang="en-US" b="1" smtClean="0"/>
              <a:t>	Consequences </a:t>
            </a:r>
            <a:r>
              <a:rPr lang="en-US" altLang="en-US" b="1"/>
              <a:t>for Violating the Brown Act</a:t>
            </a:r>
          </a:p>
          <a:p>
            <a:pPr marL="457200" indent="-457200">
              <a:lnSpc>
                <a:spcPct val="90000"/>
              </a:lnSpc>
              <a:spcBef>
                <a:spcPts val="600"/>
              </a:spcBef>
            </a:pPr>
            <a:r>
              <a:rPr lang="en-US" altLang="en-US" sz="2000"/>
              <a:t>Nullification of a decision made in violation of the Brown Act’s requirements;</a:t>
            </a:r>
          </a:p>
          <a:p>
            <a:pPr marL="457200" indent="-457200">
              <a:lnSpc>
                <a:spcPct val="90000"/>
              </a:lnSpc>
              <a:spcBef>
                <a:spcPts val="600"/>
              </a:spcBef>
            </a:pPr>
            <a:r>
              <a:rPr lang="en-US" altLang="en-US" sz="2000"/>
              <a:t>Criminal penalties;</a:t>
            </a:r>
          </a:p>
          <a:p>
            <a:pPr marL="457200" indent="-457200">
              <a:lnSpc>
                <a:spcPct val="90000"/>
              </a:lnSpc>
              <a:spcBef>
                <a:spcPts val="600"/>
              </a:spcBef>
            </a:pPr>
            <a:r>
              <a:rPr lang="en-US" altLang="en-US" sz="2000"/>
              <a:t>A possible award of attorneys’ fees to the party successfully bringing a Brown Act lawsuit;</a:t>
            </a:r>
          </a:p>
          <a:p>
            <a:pPr marL="457200" indent="-457200">
              <a:lnSpc>
                <a:spcPct val="90000"/>
              </a:lnSpc>
              <a:spcBef>
                <a:spcPts val="600"/>
              </a:spcBef>
            </a:pPr>
            <a:r>
              <a:rPr lang="en-US" altLang="en-US" sz="2000"/>
              <a:t>Loss of public confidence.</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spTree>
    <p:extLst>
      <p:ext uri="{BB962C8B-B14F-4D97-AF65-F5344CB8AC3E}">
        <p14:creationId xmlns:p14="http://schemas.microsoft.com/office/powerpoint/2010/main" val="527103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ctr">
            <a:noAutofit/>
          </a:bodyPr>
          <a:lstStyle/>
          <a:p>
            <a:pPr algn="ctr"/>
            <a:r>
              <a:rPr lang="en-US" sz="12500" b="1">
                <a:solidFill>
                  <a:srgbClr val="FFFFFF"/>
                </a:solidFill>
              </a:rPr>
              <a:t>Quiz</a:t>
            </a:r>
          </a:p>
        </p:txBody>
      </p:sp>
    </p:spTree>
    <p:extLst>
      <p:ext uri="{BB962C8B-B14F-4D97-AF65-F5344CB8AC3E}">
        <p14:creationId xmlns:p14="http://schemas.microsoft.com/office/powerpoint/2010/main" val="567953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 6:</a:t>
            </a:r>
            <a:endParaRPr lang="en-US"/>
          </a:p>
        </p:txBody>
      </p:sp>
      <p:sp>
        <p:nvSpPr>
          <p:cNvPr id="7" name="Content Placeholder 6"/>
          <p:cNvSpPr>
            <a:spLocks noGrp="1"/>
          </p:cNvSpPr>
          <p:nvPr>
            <p:ph idx="10"/>
          </p:nvPr>
        </p:nvSpPr>
        <p:spPr/>
        <p:txBody>
          <a:bodyPr/>
          <a:lstStyle/>
          <a:p>
            <a:pPr marL="347663" indent="-347663"/>
            <a:r>
              <a:rPr lang="en-US" sz="2400"/>
              <a:t>The City Council establishes a standing committee of two of its five members, </a:t>
            </a:r>
            <a:br>
              <a:rPr lang="en-US" sz="2400"/>
            </a:br>
            <a:r>
              <a:rPr lang="en-US" sz="2400"/>
              <a:t>which meets monthly. </a:t>
            </a:r>
          </a:p>
          <a:p>
            <a:pPr marL="347663" indent="-347663"/>
            <a:r>
              <a:rPr lang="en-US" sz="2400"/>
              <a:t>A third Councilmember wants to attend </a:t>
            </a:r>
            <a:br>
              <a:rPr lang="en-US" sz="2400"/>
            </a:br>
            <a:r>
              <a:rPr lang="en-US" sz="2400"/>
              <a:t>these meetings and participate.</a:t>
            </a:r>
          </a:p>
          <a:p>
            <a:endParaRPr lang="en-US" sz="2400"/>
          </a:p>
        </p:txBody>
      </p:sp>
      <p:pic>
        <p:nvPicPr>
          <p:cNvPr id="4" name="Picture 5" descr="Image result for three famous"/>
          <p:cNvPicPr>
            <a:picLocks noChangeAspect="1" noChangeArrowheads="1"/>
          </p:cNvPicPr>
          <p:nvPr/>
        </p:nvPicPr>
        <p:blipFill>
          <a:blip r:embed="rId2">
            <a:extLst>
              <a:ext uri="{28A0092B-C50C-407E-A947-70E740481C1C}">
                <a14:useLocalDpi xmlns:a14="http://schemas.microsoft.com/office/drawing/2010/main" val="0"/>
              </a:ext>
            </a:extLst>
          </a:blip>
          <a:srcRect b="7413"/>
          <a:stretch>
            <a:fillRect/>
          </a:stretch>
        </p:blipFill>
        <p:spPr bwMode="auto">
          <a:xfrm>
            <a:off x="6818591" y="899086"/>
            <a:ext cx="2166923" cy="150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2 4"/>
          <p:cNvSpPr/>
          <p:nvPr/>
        </p:nvSpPr>
        <p:spPr>
          <a:xfrm rot="1556205">
            <a:off x="6188400" y="1936717"/>
            <a:ext cx="2805405" cy="2671261"/>
          </a:xfrm>
          <a:prstGeom prst="irregularSeal2">
            <a:avLst/>
          </a:prstGeom>
          <a:solidFill>
            <a:srgbClr val="FF9700"/>
          </a:solidFill>
          <a:ln>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Content Placeholder 2"/>
          <p:cNvSpPr txBox="1"/>
          <p:nvPr/>
        </p:nvSpPr>
        <p:spPr bwMode="auto">
          <a:xfrm>
            <a:off x="6124406" y="2600326"/>
            <a:ext cx="2529710" cy="124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Narrow" pitchFamily="34" charset="0"/>
                <a:cs typeface="Arial"/>
              </a:defRPr>
            </a:lvl1pPr>
            <a:lvl2pPr marL="742950" indent="-285750" eaLnBrk="0" hangingPunct="0">
              <a:defRPr b="1">
                <a:solidFill>
                  <a:schemeClr val="tx1"/>
                </a:solidFill>
                <a:latin typeface="Arial Narrow" pitchFamily="34" charset="0"/>
                <a:cs typeface="Arial"/>
              </a:defRPr>
            </a:lvl2pPr>
            <a:lvl3pPr marL="857250" eaLnBrk="0" hangingPunct="0">
              <a:defRPr b="1">
                <a:solidFill>
                  <a:schemeClr val="tx1"/>
                </a:solidFill>
                <a:latin typeface="Arial Narrow" pitchFamily="34" charset="0"/>
                <a:cs typeface="Arial"/>
              </a:defRPr>
            </a:lvl3pPr>
            <a:lvl4pPr marL="1600200" indent="-228600" eaLnBrk="0" hangingPunct="0">
              <a:defRPr b="1">
                <a:solidFill>
                  <a:schemeClr val="tx1"/>
                </a:solidFill>
                <a:latin typeface="Arial Narrow" pitchFamily="34" charset="0"/>
                <a:cs typeface="Arial"/>
              </a:defRPr>
            </a:lvl4pPr>
            <a:lvl5pPr marL="2057400" indent="-228600" eaLnBrk="0" hangingPunct="0">
              <a:defRPr b="1">
                <a:solidFill>
                  <a:schemeClr val="tx1"/>
                </a:solidFill>
                <a:latin typeface="Arial Narrow" pitchFamily="34" charset="0"/>
                <a:cs typeface="Arial"/>
              </a:defRPr>
            </a:lvl5pPr>
            <a:lvl6pPr marL="2514600" indent="-228600" eaLnBrk="0" fontAlgn="base" hangingPunct="0">
              <a:spcBef>
                <a:spcPct val="0"/>
              </a:spcBef>
              <a:spcAft>
                <a:spcPct val="0"/>
              </a:spcAft>
              <a:defRPr b="1">
                <a:solidFill>
                  <a:schemeClr val="tx1"/>
                </a:solidFill>
                <a:latin typeface="Arial Narrow" pitchFamily="34" charset="0"/>
                <a:cs typeface="Arial"/>
              </a:defRPr>
            </a:lvl6pPr>
            <a:lvl7pPr marL="2971800" indent="-228600" eaLnBrk="0" fontAlgn="base" hangingPunct="0">
              <a:spcBef>
                <a:spcPct val="0"/>
              </a:spcBef>
              <a:spcAft>
                <a:spcPct val="0"/>
              </a:spcAft>
              <a:defRPr b="1">
                <a:solidFill>
                  <a:schemeClr val="tx1"/>
                </a:solidFill>
                <a:latin typeface="Arial Narrow" pitchFamily="34" charset="0"/>
                <a:cs typeface="Arial"/>
              </a:defRPr>
            </a:lvl7pPr>
            <a:lvl8pPr marL="3429000" indent="-228600" eaLnBrk="0" fontAlgn="base" hangingPunct="0">
              <a:spcBef>
                <a:spcPct val="0"/>
              </a:spcBef>
              <a:spcAft>
                <a:spcPct val="0"/>
              </a:spcAft>
              <a:defRPr b="1">
                <a:solidFill>
                  <a:schemeClr val="tx1"/>
                </a:solidFill>
                <a:latin typeface="Arial Narrow" pitchFamily="34" charset="0"/>
                <a:cs typeface="Arial"/>
              </a:defRPr>
            </a:lvl8pPr>
            <a:lvl9pPr marL="3886200" indent="-228600" eaLnBrk="0" fontAlgn="base" hangingPunct="0">
              <a:spcBef>
                <a:spcPct val="0"/>
              </a:spcBef>
              <a:spcAft>
                <a:spcPct val="0"/>
              </a:spcAft>
              <a:defRPr b="1">
                <a:solidFill>
                  <a:schemeClr val="tx1"/>
                </a:solidFill>
                <a:latin typeface="Arial Narrow" pitchFamily="34" charset="0"/>
                <a:cs typeface="Arial"/>
              </a:defRPr>
            </a:lvl9pPr>
          </a:lstStyle>
          <a:p>
            <a:pPr marL="0" lvl="2" algn="ctr" eaLnBrk="1" hangingPunct="1">
              <a:spcBef>
                <a:spcPct val="20000"/>
              </a:spcBef>
              <a:spcAft>
                <a:spcPts val="450"/>
              </a:spcAft>
            </a:pPr>
            <a:r>
              <a:rPr lang="en-US" altLang="en-US" b="0">
                <a:solidFill>
                  <a:schemeClr val="bg1"/>
                </a:solidFill>
                <a:latin typeface="Calibri" panose="020f0502020204030204" pitchFamily="34" charset="0"/>
              </a:rPr>
              <a:t>1. May </a:t>
            </a:r>
            <a:r>
              <a:rPr lang="en-US" altLang="en-US" b="0" smtClean="0">
                <a:solidFill>
                  <a:schemeClr val="bg1"/>
                </a:solidFill>
                <a:latin typeface="Calibri" panose="020f0502020204030204" pitchFamily="34" charset="0"/>
              </a:rPr>
              <a:t>they</a:t>
            </a:r>
            <a:br>
              <a:rPr lang="en-US" altLang="en-US" b="0" smtClean="0">
                <a:solidFill>
                  <a:schemeClr val="bg1"/>
                </a:solidFill>
                <a:latin typeface="Calibri" panose="020f0502020204030204" pitchFamily="34" charset="0"/>
              </a:rPr>
            </a:br>
            <a:r>
              <a:rPr lang="en-US" altLang="en-US" b="0" smtClean="0">
                <a:solidFill>
                  <a:schemeClr val="bg1"/>
                </a:solidFill>
                <a:latin typeface="Calibri" panose="020f0502020204030204" pitchFamily="34" charset="0"/>
              </a:rPr>
              <a:t>attend</a:t>
            </a:r>
            <a:r>
              <a:rPr lang="en-US" altLang="en-US" b="0">
                <a:solidFill>
                  <a:schemeClr val="bg1"/>
                </a:solidFill>
                <a:latin typeface="Calibri" panose="020f0502020204030204" pitchFamily="34" charset="0"/>
              </a:rPr>
              <a:t>?</a:t>
            </a:r>
          </a:p>
          <a:p>
            <a:pPr marL="0" lvl="2" algn="ctr" eaLnBrk="1" hangingPunct="1">
              <a:spcBef>
                <a:spcPct val="20000"/>
              </a:spcBef>
              <a:spcAft>
                <a:spcPts val="450"/>
              </a:spcAft>
            </a:pPr>
            <a:r>
              <a:rPr lang="en-US" altLang="en-US" b="0">
                <a:solidFill>
                  <a:schemeClr val="bg1"/>
                </a:solidFill>
                <a:latin typeface="Calibri" panose="020f0502020204030204" pitchFamily="34" charset="0"/>
              </a:rPr>
              <a:t>2. Is this a Brown</a:t>
            </a:r>
            <a:br>
              <a:rPr lang="en-US" altLang="en-US" b="0">
                <a:solidFill>
                  <a:schemeClr val="bg1"/>
                </a:solidFill>
                <a:latin typeface="Calibri" panose="020f0502020204030204" pitchFamily="34" charset="0"/>
              </a:rPr>
            </a:br>
            <a:r>
              <a:rPr lang="en-US" altLang="en-US" b="0">
                <a:solidFill>
                  <a:schemeClr val="bg1"/>
                </a:solidFill>
                <a:latin typeface="Calibri" panose="020f0502020204030204" pitchFamily="34" charset="0"/>
              </a:rPr>
              <a:t>Act violation?</a:t>
            </a:r>
          </a:p>
          <a:p>
            <a:pPr eaLnBrk="1" hangingPunct="1">
              <a:spcBef>
                <a:spcPct val="20000"/>
              </a:spcBef>
              <a:spcAft>
                <a:spcPts val="450"/>
              </a:spcAft>
              <a:buFont typeface="Arial"/>
              <a:buChar char="•"/>
            </a:pPr>
            <a:endParaRPr lang="en-US" altLang="en-US" sz="1350">
              <a:latin typeface="Georgia" pitchFamily="18" charset="0"/>
            </a:endParaRPr>
          </a:p>
        </p:txBody>
      </p:sp>
      <p:sp>
        <p:nvSpPr>
          <p:cNvPr id="9" name="Rectangle 8"/>
          <p:cNvSpPr/>
          <p:nvPr/>
        </p:nvSpPr>
        <p:spPr>
          <a:xfrm>
            <a:off x="7921599" y="4367689"/>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2724218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0613"/>
            <a:ext cx="8248650" cy="3538130"/>
          </a:xfrm>
        </p:spPr>
        <p:txBody>
          <a:bodyPr/>
          <a:lstStyle/>
          <a:p>
            <a:pPr marL="457200" indent="-457200">
              <a:buFont typeface="+mj-lt"/>
              <a:buAutoNum type="arabicPeriod"/>
            </a:pPr>
            <a:r>
              <a:rPr lang="en-US" sz="2400"/>
              <a:t>Yes, they may attend an open and noticed meeting of a standing committee of the City provided that they attends only as an observer and do not participate in the deliberations.</a:t>
            </a:r>
          </a:p>
          <a:p>
            <a:pPr marL="457200" indent="-457200">
              <a:buFont typeface="+mj-lt"/>
              <a:buAutoNum type="arabicPeriod"/>
            </a:pPr>
            <a:r>
              <a:rPr lang="en-US" sz="2400"/>
              <a:t>Attending the standing committee is not a violation of the Brown Act. However, if they participate in the discussions then it would be a violation. </a:t>
            </a:r>
          </a:p>
          <a:p>
            <a:endParaRPr lang="en-US"/>
          </a:p>
        </p:txBody>
      </p:sp>
      <p:sp>
        <p:nvSpPr>
          <p:cNvPr id="2" name="Title 1"/>
          <p:cNvSpPr>
            <a:spLocks noGrp="1"/>
          </p:cNvSpPr>
          <p:nvPr>
            <p:ph type="title"/>
          </p:nvPr>
        </p:nvSpPr>
        <p:spPr/>
        <p:txBody>
          <a:bodyPr/>
          <a:lstStyle/>
          <a:p>
            <a:r>
              <a:rPr lang="en-US" smtClean="0"/>
              <a:t>Answer to Question 6:</a:t>
            </a:r>
            <a:endParaRPr lang="en-US"/>
          </a:p>
        </p:txBody>
      </p:sp>
    </p:spTree>
    <p:extLst>
      <p:ext uri="{BB962C8B-B14F-4D97-AF65-F5344CB8AC3E}">
        <p14:creationId xmlns:p14="http://schemas.microsoft.com/office/powerpoint/2010/main" val="820724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199" y="1092679"/>
            <a:ext cx="6479381" cy="3416061"/>
          </a:xfrm>
        </p:spPr>
        <p:txBody>
          <a:bodyPr>
            <a:normAutofit/>
          </a:bodyPr>
          <a:lstStyle/>
          <a:p>
            <a:pPr marL="457200" indent="-457200">
              <a:lnSpc>
                <a:spcPct val="90000"/>
              </a:lnSpc>
              <a:spcBef>
                <a:spcPts val="600"/>
              </a:spcBef>
              <a:buFont typeface="+mj-lt"/>
              <a:buAutoNum type="alphaUcPeriod"/>
            </a:pPr>
            <a:r>
              <a:rPr lang="en-US" sz="2400" b="1"/>
              <a:t>Conflicts of Interest under PRA</a:t>
            </a:r>
          </a:p>
          <a:p>
            <a:pPr marL="0" indent="0">
              <a:lnSpc>
                <a:spcPct val="90000"/>
              </a:lnSpc>
              <a:spcBef>
                <a:spcPts val="600"/>
              </a:spcBef>
              <a:buNone/>
            </a:pPr>
            <a:r>
              <a:rPr lang="en-US" sz="2200" i="1">
                <a:solidFill>
                  <a:srgbClr val="F62600"/>
                </a:solidFill>
              </a:rPr>
              <a:t>Basic Rule</a:t>
            </a:r>
          </a:p>
          <a:p>
            <a:pPr marL="457200" indent="-457200">
              <a:lnSpc>
                <a:spcPct val="90000"/>
              </a:lnSpc>
              <a:spcBef>
                <a:spcPts val="600"/>
              </a:spcBef>
            </a:pPr>
            <a:r>
              <a:rPr lang="en-US" sz="2200"/>
              <a:t>Public </a:t>
            </a:r>
            <a:r>
              <a:rPr lang="en-US" sz="2200" smtClean="0"/>
              <a:t>officials* </a:t>
            </a:r>
            <a:r>
              <a:rPr lang="en-US" sz="2200"/>
              <a:t>have a </a:t>
            </a:r>
            <a:r>
              <a:rPr lang="en-US" sz="2200" smtClean="0"/>
              <a:t>disqualifying conflict </a:t>
            </a:r>
            <a:r>
              <a:rPr lang="en-US" sz="2200"/>
              <a:t>of interest under </a:t>
            </a:r>
            <a:r>
              <a:rPr lang="en-US" sz="2200" smtClean="0"/>
              <a:t>the Political </a:t>
            </a:r>
            <a:r>
              <a:rPr lang="en-US" sz="2200"/>
              <a:t>Reform Act of 1974 </a:t>
            </a:r>
            <a:r>
              <a:rPr lang="en-US" sz="2200" smtClean="0"/>
              <a:t>when </a:t>
            </a:r>
            <a:r>
              <a:rPr lang="en-US" sz="2200"/>
              <a:t>a decision has a:</a:t>
            </a:r>
          </a:p>
          <a:p>
            <a:pPr marL="914400" lvl="1" indent="-457200">
              <a:lnSpc>
                <a:spcPct val="90000"/>
              </a:lnSpc>
              <a:spcBef>
                <a:spcPts val="600"/>
              </a:spcBef>
              <a:spcAft>
                <a:spcPts val="450"/>
              </a:spcAft>
              <a:buSzPct val="75000"/>
              <a:buFont typeface="Calibri" panose="020f0502020204030204" pitchFamily="34" charset="0"/>
              <a:buChar char="–"/>
              <a:defRPr/>
            </a:pPr>
            <a:r>
              <a:rPr lang="en-US" sz="2200">
                <a:solidFill>
                  <a:srgbClr val="F62600"/>
                </a:solidFill>
              </a:rPr>
              <a:t>Reasonably foreseeable material financial </a:t>
            </a:r>
            <a:r>
              <a:rPr lang="en-US" sz="2200" smtClean="0">
                <a:solidFill>
                  <a:srgbClr val="F62600"/>
                </a:solidFill>
              </a:rPr>
              <a:t>effect on an </a:t>
            </a:r>
            <a:r>
              <a:rPr lang="en-US" sz="2200">
                <a:solidFill>
                  <a:srgbClr val="F62600"/>
                </a:solidFill>
              </a:rPr>
              <a:t>official’s economic interest </a:t>
            </a:r>
          </a:p>
          <a:p>
            <a:pPr marL="914400" lvl="1" indent="-457200">
              <a:lnSpc>
                <a:spcPct val="90000"/>
              </a:lnSpc>
              <a:spcBef>
                <a:spcPts val="600"/>
              </a:spcBef>
              <a:spcAft>
                <a:spcPts val="450"/>
              </a:spcAft>
              <a:buSzPct val="75000"/>
              <a:buFont typeface="Calibri" panose="020f0502020204030204" pitchFamily="34" charset="0"/>
              <a:buChar char="–"/>
              <a:defRPr/>
            </a:pPr>
            <a:r>
              <a:rPr lang="en-US" sz="2200">
                <a:solidFill>
                  <a:srgbClr val="F62600"/>
                </a:solidFill>
              </a:rPr>
              <a:t>Different from the effect on the public </a:t>
            </a:r>
            <a:r>
              <a:rPr lang="en-US" sz="2200" smtClean="0">
                <a:solidFill>
                  <a:srgbClr val="F62600"/>
                </a:solidFill>
              </a:rPr>
              <a:t>generally</a:t>
            </a:r>
            <a:endParaRPr lang="en-US" sz="2200"/>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pic>
        <p:nvPicPr>
          <p:cNvPr id="5" name="Picture 2" descr="Image result for just say n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8018" y="1092679"/>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199" y="4096128"/>
            <a:ext cx="8243889" cy="261610"/>
          </a:xfrm>
          <a:prstGeom prst="rect">
            <a:avLst/>
          </a:prstGeom>
        </p:spPr>
        <p:txBody>
          <a:bodyPr wrap="square">
            <a:spAutoFit/>
          </a:bodyPr>
          <a:lstStyle/>
          <a:p>
            <a:r>
              <a:rPr lang="en-US" sz="1050"/>
              <a:t>* For purposes of this rule, a “Public Official” is every member, officer, or employee and certain consultant of a state or local government agency</a:t>
            </a:r>
          </a:p>
        </p:txBody>
      </p:sp>
    </p:spTree>
    <p:extLst>
      <p:ext uri="{BB962C8B-B14F-4D97-AF65-F5344CB8AC3E}">
        <p14:creationId xmlns:p14="http://schemas.microsoft.com/office/powerpoint/2010/main" val="3922072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 7:</a:t>
            </a:r>
            <a:endParaRPr lang="en-US"/>
          </a:p>
        </p:txBody>
      </p:sp>
      <p:sp>
        <p:nvSpPr>
          <p:cNvPr id="4" name="Content Placeholder 3"/>
          <p:cNvSpPr>
            <a:spLocks noGrp="1"/>
          </p:cNvSpPr>
          <p:nvPr>
            <p:ph idx="10"/>
          </p:nvPr>
        </p:nvSpPr>
        <p:spPr>
          <a:xfrm>
            <a:off x="508408" y="950696"/>
            <a:ext cx="6001930" cy="3688849"/>
          </a:xfrm>
        </p:spPr>
        <p:txBody>
          <a:bodyPr/>
          <a:lstStyle/>
          <a:p>
            <a:pPr marL="457200" indent="-457200"/>
            <a:r>
              <a:rPr lang="en-US" sz="2400"/>
              <a:t>A Councilmember e-mails a newspaper article pertaining to an upcoming agenda item to the other four Council members. </a:t>
            </a:r>
          </a:p>
          <a:p>
            <a:pPr marL="457200" indent="-457200"/>
            <a:r>
              <a:rPr lang="en-US" sz="2400"/>
              <a:t>The Councilmember indicates support for the agenda item based on the article and three members respond back to the email and indicate that they also support the item and that the information was very helpful.</a:t>
            </a:r>
          </a:p>
          <a:p>
            <a:endParaRPr lang="en-US" sz="2400"/>
          </a:p>
        </p:txBody>
      </p:sp>
      <p:sp>
        <p:nvSpPr>
          <p:cNvPr id="7" name="TextBox 6"/>
          <p:cNvSpPr txBox="1"/>
          <p:nvPr/>
        </p:nvSpPr>
        <p:spPr>
          <a:xfrm>
            <a:off x="6818590" y="2611401"/>
            <a:ext cx="2166923" cy="646331"/>
          </a:xfrm>
          <a:prstGeom prst="rect">
            <a:avLst/>
          </a:prstGeom>
          <a:noFill/>
        </p:spPr>
        <p:txBody>
          <a:bodyPr wrap="square">
            <a:spAutoFit/>
          </a:bodyPr>
          <a:lstStyle/>
          <a:p>
            <a:pPr algn="ctr">
              <a:defRPr/>
            </a:pPr>
            <a:r>
              <a:rPr lang="en-US" i="1">
                <a:solidFill>
                  <a:srgbClr val="FFFFFF"/>
                </a:solidFill>
              </a:rPr>
              <a:t>Was this </a:t>
            </a:r>
            <a:r>
              <a:rPr lang="en-US" i="1" smtClean="0">
                <a:solidFill>
                  <a:srgbClr val="FFFFFF"/>
                </a:solidFill>
              </a:rPr>
              <a:t>a Brown</a:t>
            </a:r>
            <a:br>
              <a:rPr lang="en-US" i="1" smtClean="0">
                <a:solidFill>
                  <a:srgbClr val="FFFFFF"/>
                </a:solidFill>
              </a:rPr>
            </a:br>
            <a:r>
              <a:rPr lang="en-US" i="1" smtClean="0">
                <a:solidFill>
                  <a:srgbClr val="FFFFFF"/>
                </a:solidFill>
              </a:rPr>
              <a:t>Act </a:t>
            </a:r>
            <a:r>
              <a:rPr lang="en-US" i="1">
                <a:solidFill>
                  <a:srgbClr val="FFFFFF"/>
                </a:solidFill>
              </a:rPr>
              <a:t>violation?</a:t>
            </a:r>
          </a:p>
        </p:txBody>
      </p:sp>
      <p:pic>
        <p:nvPicPr>
          <p:cNvPr id="8" name="Picture 7" descr="Image result for referee yellow fla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8591" y="879002"/>
            <a:ext cx="2198348" cy="136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921599" y="4367689"/>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1995952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81088"/>
            <a:ext cx="8229600" cy="3547655"/>
          </a:xfrm>
        </p:spPr>
        <p:txBody>
          <a:bodyPr/>
          <a:lstStyle/>
          <a:p>
            <a:pPr marL="0" indent="0">
              <a:buNone/>
            </a:pPr>
            <a:r>
              <a:rPr lang="en-US" sz="2400"/>
              <a:t>Yes, the Councilmembers participated in a discussion of an item within the jurisdiction of the body that was not noticed, open or public. </a:t>
            </a:r>
          </a:p>
        </p:txBody>
      </p:sp>
      <p:sp>
        <p:nvSpPr>
          <p:cNvPr id="2" name="Title 1"/>
          <p:cNvSpPr>
            <a:spLocks noGrp="1"/>
          </p:cNvSpPr>
          <p:nvPr>
            <p:ph type="title"/>
          </p:nvPr>
        </p:nvSpPr>
        <p:spPr/>
        <p:txBody>
          <a:bodyPr/>
          <a:lstStyle/>
          <a:p>
            <a:r>
              <a:rPr lang="en-US" smtClean="0"/>
              <a:t>Answer to Question 7:</a:t>
            </a:r>
            <a:endParaRPr lang="en-US"/>
          </a:p>
        </p:txBody>
      </p:sp>
    </p:spTree>
    <p:extLst>
      <p:ext uri="{BB962C8B-B14F-4D97-AF65-F5344CB8AC3E}">
        <p14:creationId xmlns:p14="http://schemas.microsoft.com/office/powerpoint/2010/main" val="3320483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 8:</a:t>
            </a:r>
            <a:endParaRPr lang="en-US"/>
          </a:p>
        </p:txBody>
      </p:sp>
      <p:sp>
        <p:nvSpPr>
          <p:cNvPr id="4" name="Content Placeholder 3"/>
          <p:cNvSpPr>
            <a:spLocks noGrp="1"/>
          </p:cNvSpPr>
          <p:nvPr>
            <p:ph idx="10"/>
          </p:nvPr>
        </p:nvSpPr>
        <p:spPr>
          <a:xfrm>
            <a:off x="508407" y="950696"/>
            <a:ext cx="5912617" cy="3688849"/>
          </a:xfrm>
        </p:spPr>
        <p:txBody>
          <a:bodyPr/>
          <a:lstStyle/>
          <a:p>
            <a:pPr marL="347663" indent="-347663"/>
            <a:r>
              <a:rPr lang="en-US" sz="2400"/>
              <a:t>During public comment for items not listed on the agenda, a speaker requests that the City Council write a letter of support on behalf of his cause. </a:t>
            </a:r>
          </a:p>
          <a:p>
            <a:pPr marL="347663" indent="-347663"/>
            <a:r>
              <a:rPr lang="en-US" sz="2400"/>
              <a:t>The City Council proceeds to vote on writing the letter and it passes unanimously.</a:t>
            </a:r>
          </a:p>
          <a:p>
            <a:endParaRPr lang="en-US" sz="2400"/>
          </a:p>
        </p:txBody>
      </p:sp>
      <p:sp>
        <p:nvSpPr>
          <p:cNvPr id="7" name="TextBox 6"/>
          <p:cNvSpPr txBox="1"/>
          <p:nvPr/>
        </p:nvSpPr>
        <p:spPr>
          <a:xfrm>
            <a:off x="6818590" y="2681794"/>
            <a:ext cx="2166923" cy="646331"/>
          </a:xfrm>
          <a:prstGeom prst="rect">
            <a:avLst/>
          </a:prstGeom>
          <a:noFill/>
        </p:spPr>
        <p:txBody>
          <a:bodyPr wrap="square">
            <a:spAutoFit/>
          </a:bodyPr>
          <a:lstStyle/>
          <a:p>
            <a:pPr algn="ctr">
              <a:defRPr/>
            </a:pPr>
            <a:r>
              <a:rPr lang="en-US" i="1">
                <a:solidFill>
                  <a:srgbClr val="FFFFFF"/>
                </a:solidFill>
              </a:rPr>
              <a:t>Was this a </a:t>
            </a:r>
            <a:r>
              <a:rPr lang="en-US" i="1" smtClean="0">
                <a:solidFill>
                  <a:srgbClr val="FFFFFF"/>
                </a:solidFill>
              </a:rPr>
              <a:t>Brown</a:t>
            </a:r>
            <a:br>
              <a:rPr lang="en-US" i="1" smtClean="0">
                <a:solidFill>
                  <a:srgbClr val="FFFFFF"/>
                </a:solidFill>
              </a:rPr>
            </a:br>
            <a:r>
              <a:rPr lang="en-US" i="1" smtClean="0">
                <a:solidFill>
                  <a:srgbClr val="FFFFFF"/>
                </a:solidFill>
              </a:rPr>
              <a:t>Act </a:t>
            </a:r>
            <a:r>
              <a:rPr lang="en-US" i="1">
                <a:solidFill>
                  <a:srgbClr val="FFFFFF"/>
                </a:solidFill>
              </a:rPr>
              <a:t>violation?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r="1693"/>
          <a:stretch>
            <a:fillRect/>
          </a:stretch>
        </p:blipFill>
        <p:spPr bwMode="auto">
          <a:xfrm rot="-936456">
            <a:off x="6846295" y="1101594"/>
            <a:ext cx="2111512" cy="96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921599" y="4367689"/>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2442747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88335"/>
            <a:ext cx="8229600" cy="3540408"/>
          </a:xfrm>
        </p:spPr>
        <p:txBody>
          <a:bodyPr/>
          <a:lstStyle/>
          <a:p>
            <a:pPr marL="0" indent="0">
              <a:buNone/>
            </a:pPr>
            <a:r>
              <a:rPr lang="en-US" sz="2400"/>
              <a:t>Yes, the City Council has taken action on an item that was not noticed on the agenda. Before taking action, the City Council should have directed staff to put the item on the agenda for a future City Council meeting for consideration/action. </a:t>
            </a:r>
          </a:p>
        </p:txBody>
      </p:sp>
      <p:sp>
        <p:nvSpPr>
          <p:cNvPr id="2" name="Title 1"/>
          <p:cNvSpPr>
            <a:spLocks noGrp="1"/>
          </p:cNvSpPr>
          <p:nvPr>
            <p:ph type="title"/>
          </p:nvPr>
        </p:nvSpPr>
        <p:spPr/>
        <p:txBody>
          <a:bodyPr/>
          <a:lstStyle/>
          <a:p>
            <a:r>
              <a:rPr lang="en-US" smtClean="0"/>
              <a:t>Answer to Question 8:</a:t>
            </a:r>
            <a:endParaRPr lang="en-US"/>
          </a:p>
        </p:txBody>
      </p:sp>
    </p:spTree>
    <p:extLst>
      <p:ext uri="{BB962C8B-B14F-4D97-AF65-F5344CB8AC3E}">
        <p14:creationId xmlns:p14="http://schemas.microsoft.com/office/powerpoint/2010/main" val="42314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buNone/>
            </a:pPr>
            <a:r>
              <a:rPr lang="en-US" b="1"/>
              <a:t>C. </a:t>
            </a:r>
            <a:r>
              <a:rPr lang="en-US" b="1" smtClean="0"/>
              <a:t>	Public </a:t>
            </a:r>
            <a:r>
              <a:rPr lang="en-US" b="1"/>
              <a:t>Records Act</a:t>
            </a: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grpSp>
        <p:nvGrpSpPr>
          <p:cNvPr id="7" name="Group 6"/>
          <p:cNvGrpSpPr/>
          <p:nvPr/>
        </p:nvGrpSpPr>
        <p:grpSpPr>
          <a:xfrm>
            <a:off x="2171700" y="1813143"/>
            <a:ext cx="4800600" cy="2437210"/>
            <a:chOff x="3162822" y="2265124"/>
            <a:chExt cx="6400800" cy="3249613"/>
          </a:xfrm>
        </p:grpSpPr>
        <p:pic>
          <p:nvPicPr>
            <p:cNvPr id="4" name="Picture 2" descr="Image result for balance"/>
            <p:cNvPicPr>
              <a:picLocks noChangeAspect="1" noChangeArrowheads="1"/>
            </p:cNvPicPr>
            <p:nvPr/>
          </p:nvPicPr>
          <p:blipFill>
            <a:blip r:embed="rId2">
              <a:extLst>
                <a:ext uri="{28A0092B-C50C-407E-A947-70E740481C1C}">
                  <a14:useLocalDpi xmlns:a14="http://schemas.microsoft.com/office/drawing/2010/main" val="0"/>
                </a:ext>
              </a:extLst>
            </a:blip>
            <a:srcRect l="1952" t="10345" r="3362" b="3296"/>
            <a:stretch>
              <a:fillRect/>
            </a:stretch>
          </p:blipFill>
          <p:spPr bwMode="auto">
            <a:xfrm>
              <a:off x="3264422" y="2265124"/>
              <a:ext cx="606901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62822" y="2503249"/>
              <a:ext cx="2286000" cy="553997"/>
            </a:xfrm>
            <a:prstGeom prst="rect">
              <a:avLst/>
            </a:prstGeom>
            <a:noFill/>
          </p:spPr>
          <p:txBody>
            <a:bodyPr>
              <a:spAutoFit/>
            </a:bodyPr>
            <a:lstStyle/>
            <a:p>
              <a:pPr algn="ctr">
                <a:defRPr/>
              </a:pPr>
              <a:r>
                <a:rPr lang="en-US" sz="2100"/>
                <a:t>Transparency</a:t>
              </a:r>
            </a:p>
          </p:txBody>
        </p:sp>
        <p:sp>
          <p:nvSpPr>
            <p:cNvPr id="6" name="TextBox 5"/>
            <p:cNvSpPr txBox="1"/>
            <p:nvPr/>
          </p:nvSpPr>
          <p:spPr>
            <a:xfrm>
              <a:off x="7277622" y="2531824"/>
              <a:ext cx="2286000" cy="569387"/>
            </a:xfrm>
            <a:prstGeom prst="rect">
              <a:avLst/>
            </a:prstGeom>
            <a:noFill/>
          </p:spPr>
          <p:txBody>
            <a:bodyPr>
              <a:spAutoFit/>
            </a:bodyPr>
            <a:lstStyle/>
            <a:p>
              <a:pPr algn="ctr">
                <a:defRPr/>
              </a:pPr>
              <a:r>
                <a:rPr lang="en-US" sz="2175"/>
                <a:t>Privacy</a:t>
              </a:r>
            </a:p>
          </p:txBody>
        </p:sp>
      </p:grpSp>
    </p:spTree>
    <p:extLst>
      <p:ext uri="{BB962C8B-B14F-4D97-AF65-F5344CB8AC3E}">
        <p14:creationId xmlns:p14="http://schemas.microsoft.com/office/powerpoint/2010/main" val="145812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pPr>
            <a:r>
              <a:rPr lang="en-US" b="1"/>
              <a:t>C. </a:t>
            </a:r>
            <a:r>
              <a:rPr lang="en-US" b="1" smtClean="0"/>
              <a:t>	Public </a:t>
            </a:r>
            <a:r>
              <a:rPr lang="en-US" b="1"/>
              <a:t>Records Act</a:t>
            </a:r>
          </a:p>
          <a:p>
            <a:pPr marL="0" indent="0">
              <a:lnSpc>
                <a:spcPct val="90000"/>
              </a:lnSpc>
              <a:spcBef>
                <a:spcPts val="600"/>
              </a:spcBef>
              <a:buNone/>
            </a:pPr>
            <a:r>
              <a:rPr lang="en-US" sz="2200" i="1">
                <a:solidFill>
                  <a:srgbClr val="F62600"/>
                </a:solidFill>
              </a:rPr>
              <a:t>Basic Rule</a:t>
            </a:r>
          </a:p>
          <a:p>
            <a:pPr marL="0" indent="0">
              <a:lnSpc>
                <a:spcPct val="90000"/>
              </a:lnSpc>
              <a:spcBef>
                <a:spcPts val="600"/>
              </a:spcBef>
              <a:buNone/>
            </a:pPr>
            <a:r>
              <a:rPr lang="en-US" sz="2000"/>
              <a:t>All non-exempt, state and local government agency records in any form or medium </a:t>
            </a:r>
            <a:r>
              <a:rPr lang="en-US" sz="2000" smtClean="0"/>
              <a:t>are </a:t>
            </a:r>
            <a:r>
              <a:rPr lang="en-US" sz="2000"/>
              <a:t>subject to public inspection during office hours or copying upon payment of duplication costs.</a:t>
            </a:r>
          </a:p>
          <a:p>
            <a:pPr marL="0" indent="0">
              <a:buNone/>
            </a:pPr>
            <a:endParaRPr lang="en-US" sz="1800">
              <a:solidFill>
                <a:srgbClr val="F62600"/>
              </a:solidFill>
            </a:endParaRP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sp>
        <p:nvSpPr>
          <p:cNvPr id="11" name="Rounded Rectangle 10"/>
          <p:cNvSpPr/>
          <p:nvPr/>
        </p:nvSpPr>
        <p:spPr>
          <a:xfrm>
            <a:off x="2228067" y="3034430"/>
            <a:ext cx="6001533" cy="1211893"/>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3604"/>
            <a:r>
              <a:rPr lang="en-US">
                <a:solidFill>
                  <a:schemeClr val="tx1"/>
                </a:solidFill>
              </a:rPr>
              <a:t>Any tangible thing containing information relating to the conduct of the public’s business prepared, owned, used, or retained by any state or local agency regardless of physical form or characteristics.</a:t>
            </a:r>
          </a:p>
        </p:txBody>
      </p:sp>
      <p:sp>
        <p:nvSpPr>
          <p:cNvPr id="10" name="Rounded Rectangle 9"/>
          <p:cNvSpPr/>
          <p:nvPr/>
        </p:nvSpPr>
        <p:spPr>
          <a:xfrm>
            <a:off x="917872" y="3034429"/>
            <a:ext cx="1493729" cy="1211893"/>
          </a:xfrm>
          <a:prstGeom prst="roundRect">
            <a:avLst/>
          </a:prstGeom>
          <a:solidFill>
            <a:schemeClr val="bg2"/>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a:p>
            <a:pPr algn="ctr"/>
            <a:r>
              <a:rPr lang="en-US"/>
              <a:t>Defined</a:t>
            </a:r>
          </a:p>
          <a:p>
            <a:pPr algn="ctr"/>
            <a:r>
              <a:rPr lang="en-US"/>
              <a:t>Broadly</a:t>
            </a:r>
          </a:p>
        </p:txBody>
      </p:sp>
    </p:spTree>
    <p:extLst>
      <p:ext uri="{BB962C8B-B14F-4D97-AF65-F5344CB8AC3E}">
        <p14:creationId xmlns:p14="http://schemas.microsoft.com/office/powerpoint/2010/main" val="3484619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1" y="1092679"/>
            <a:ext cx="6937512" cy="3416061"/>
          </a:xfrm>
        </p:spPr>
        <p:txBody>
          <a:bodyPr>
            <a:normAutofit/>
          </a:bodyPr>
          <a:lstStyle/>
          <a:p>
            <a:pPr marL="457200" indent="-457200">
              <a:lnSpc>
                <a:spcPct val="90000"/>
              </a:lnSpc>
              <a:spcBef>
                <a:spcPts val="600"/>
              </a:spcBef>
              <a:buNone/>
            </a:pPr>
            <a:r>
              <a:rPr lang="en-US" b="1"/>
              <a:t>C. </a:t>
            </a:r>
            <a:r>
              <a:rPr lang="en-US" b="1" smtClean="0"/>
              <a:t>	Public </a:t>
            </a:r>
            <a:r>
              <a:rPr lang="en-US" b="1"/>
              <a:t>Records Act</a:t>
            </a:r>
          </a:p>
          <a:p>
            <a:pPr marL="0" indent="0">
              <a:lnSpc>
                <a:spcPct val="90000"/>
              </a:lnSpc>
              <a:spcBef>
                <a:spcPts val="600"/>
              </a:spcBef>
              <a:buNone/>
            </a:pPr>
            <a:r>
              <a:rPr lang="en-US" sz="2200" i="1">
                <a:solidFill>
                  <a:srgbClr val="F62600"/>
                </a:solidFill>
              </a:rPr>
              <a:t>Duty to Assist Requestors</a:t>
            </a:r>
          </a:p>
          <a:p>
            <a:pPr marL="457200" indent="-457200">
              <a:lnSpc>
                <a:spcPct val="90000"/>
              </a:lnSpc>
              <a:spcBef>
                <a:spcPts val="600"/>
              </a:spcBef>
            </a:pPr>
            <a:r>
              <a:rPr lang="en-US" sz="2000"/>
              <a:t>Agencies are required to: </a:t>
            </a:r>
          </a:p>
          <a:p>
            <a:pPr marL="914400" indent="-457200">
              <a:lnSpc>
                <a:spcPct val="90000"/>
              </a:lnSpc>
              <a:spcBef>
                <a:spcPts val="600"/>
              </a:spcBef>
              <a:buFont typeface="Calibri" panose="020f0502020204030204" pitchFamily="34" charset="0"/>
              <a:buChar char="–"/>
            </a:pPr>
            <a:r>
              <a:rPr lang="en-US" sz="2000" b="1"/>
              <a:t>Assist</a:t>
            </a:r>
            <a:r>
              <a:rPr lang="en-US" sz="2000"/>
              <a:t> requestors with identifying records and information that are responsive to requests or to the purpose of the requests.</a:t>
            </a:r>
          </a:p>
          <a:p>
            <a:pPr marL="914400" indent="-457200">
              <a:lnSpc>
                <a:spcPct val="90000"/>
              </a:lnSpc>
              <a:spcBef>
                <a:spcPts val="600"/>
              </a:spcBef>
              <a:buFont typeface="Calibri" panose="020f0502020204030204" pitchFamily="34" charset="0"/>
              <a:buChar char="–"/>
            </a:pPr>
            <a:r>
              <a:rPr lang="en-US" sz="2000" b="1"/>
              <a:t>Describe</a:t>
            </a:r>
            <a:r>
              <a:rPr lang="en-US" sz="2000"/>
              <a:t> the information technology and physical location in which the records exist.</a:t>
            </a:r>
          </a:p>
          <a:p>
            <a:pPr marL="914400" indent="-457200">
              <a:lnSpc>
                <a:spcPct val="90000"/>
              </a:lnSpc>
              <a:spcBef>
                <a:spcPts val="600"/>
              </a:spcBef>
              <a:buFont typeface="Calibri" panose="020f0502020204030204" pitchFamily="34" charset="0"/>
              <a:buChar char="–"/>
            </a:pPr>
            <a:r>
              <a:rPr lang="en-US" sz="2000" b="1"/>
              <a:t>Provide</a:t>
            </a:r>
            <a:r>
              <a:rPr lang="en-US" sz="2000"/>
              <a:t> suggestions for overcoming any practical basis for denying access to the records or information sought.</a:t>
            </a:r>
          </a:p>
          <a:p>
            <a:pPr marL="0" indent="0">
              <a:buNone/>
            </a:pPr>
            <a:endParaRPr lang="en-US" sz="1800">
              <a:solidFill>
                <a:srgbClr val="F62600"/>
              </a:solidFill>
            </a:endParaRP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grpSp>
        <p:nvGrpSpPr>
          <p:cNvPr id="5" name="Group 4"/>
          <p:cNvGrpSpPr/>
          <p:nvPr/>
        </p:nvGrpSpPr>
        <p:grpSpPr>
          <a:xfrm>
            <a:off x="7200901" y="1092679"/>
            <a:ext cx="1508760" cy="2017925"/>
            <a:chOff x="9842739" y="2899439"/>
            <a:chExt cx="2011680" cy="2690567"/>
          </a:xfrm>
        </p:grpSpPr>
        <p:pic>
          <p:nvPicPr>
            <p:cNvPr id="6" name="Picture 5" descr="Image result for public records"/>
            <p:cNvPicPr>
              <a:picLocks noChangeAspect="1" noChangeArrowheads="1"/>
            </p:cNvPicPr>
            <p:nvPr/>
          </p:nvPicPr>
          <p:blipFill>
            <a:blip r:embed="rId2">
              <a:extLst>
                <a:ext uri="{28A0092B-C50C-407E-A947-70E740481C1C}">
                  <a14:useLocalDpi xmlns:a14="http://schemas.microsoft.com/office/drawing/2010/main" val="0"/>
                </a:ext>
              </a:extLst>
            </a:blip>
            <a:srcRect l="9566" r="35104"/>
            <a:stretch>
              <a:fillRect/>
            </a:stretch>
          </p:blipFill>
          <p:spPr bwMode="auto">
            <a:xfrm>
              <a:off x="9842739" y="2899439"/>
              <a:ext cx="2011680" cy="269056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9842740" y="3356975"/>
              <a:ext cx="654072" cy="10772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52475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pPr>
            <a:r>
              <a:rPr lang="en-US" b="1" smtClean="0"/>
              <a:t>C.	Public </a:t>
            </a:r>
            <a:r>
              <a:rPr lang="en-US" b="1"/>
              <a:t>Records Act</a:t>
            </a:r>
          </a:p>
          <a:p>
            <a:pPr marL="0" indent="0">
              <a:lnSpc>
                <a:spcPct val="90000"/>
              </a:lnSpc>
              <a:spcBef>
                <a:spcPts val="600"/>
              </a:spcBef>
              <a:buNone/>
            </a:pPr>
            <a:r>
              <a:rPr lang="en-US" sz="2200" i="1">
                <a:solidFill>
                  <a:srgbClr val="F62600"/>
                </a:solidFill>
              </a:rPr>
              <a:t>Exemptions</a:t>
            </a:r>
          </a:p>
          <a:p>
            <a:pPr marL="457200" indent="-457200">
              <a:lnSpc>
                <a:spcPct val="90000"/>
              </a:lnSpc>
              <a:spcBef>
                <a:spcPts val="600"/>
              </a:spcBef>
            </a:pPr>
            <a:r>
              <a:rPr lang="en-US" sz="2000"/>
              <a:t>Drafts</a:t>
            </a:r>
          </a:p>
          <a:p>
            <a:pPr marL="457200" indent="-457200">
              <a:lnSpc>
                <a:spcPct val="90000"/>
              </a:lnSpc>
              <a:spcBef>
                <a:spcPts val="600"/>
              </a:spcBef>
            </a:pPr>
            <a:r>
              <a:rPr lang="en-US" sz="2000"/>
              <a:t>Pending litigation</a:t>
            </a:r>
          </a:p>
          <a:p>
            <a:pPr marL="457200" indent="-457200">
              <a:lnSpc>
                <a:spcPct val="90000"/>
              </a:lnSpc>
              <a:spcBef>
                <a:spcPts val="600"/>
              </a:spcBef>
            </a:pPr>
            <a:r>
              <a:rPr lang="en-US" sz="2000"/>
              <a:t>Personnel records</a:t>
            </a:r>
          </a:p>
          <a:p>
            <a:pPr marL="457200" indent="-457200">
              <a:lnSpc>
                <a:spcPct val="90000"/>
              </a:lnSpc>
              <a:spcBef>
                <a:spcPts val="600"/>
              </a:spcBef>
            </a:pPr>
            <a:r>
              <a:rPr lang="en-US" sz="2000"/>
              <a:t>Medical, dental, and other insurance records</a:t>
            </a:r>
          </a:p>
          <a:p>
            <a:pPr marL="457200" indent="-457200">
              <a:lnSpc>
                <a:spcPct val="90000"/>
              </a:lnSpc>
              <a:spcBef>
                <a:spcPts val="600"/>
              </a:spcBef>
            </a:pPr>
            <a:r>
              <a:rPr lang="en-US" sz="2000"/>
              <a:t>Closed session minutes and legal memoranda and other materials distributed in a closed session</a:t>
            </a:r>
          </a:p>
          <a:p>
            <a:pPr marL="457200" indent="-457200">
              <a:lnSpc>
                <a:spcPct val="90000"/>
              </a:lnSpc>
              <a:spcBef>
                <a:spcPts val="600"/>
              </a:spcBef>
            </a:pPr>
            <a:r>
              <a:rPr lang="en-US" sz="2000"/>
              <a:t>Records protected by the attorney-client privilege</a:t>
            </a:r>
          </a:p>
          <a:p>
            <a:pPr marL="0" indent="0">
              <a:buNone/>
            </a:pPr>
            <a:endParaRPr lang="en-US" sz="1800">
              <a:solidFill>
                <a:srgbClr val="F62600"/>
              </a:solidFill>
            </a:endParaRP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7" name="Picture 5" descr="Image result for public records lock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86657" y="1324493"/>
            <a:ext cx="2747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990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pPr>
            <a:r>
              <a:rPr lang="en-US" b="1"/>
              <a:t>C. </a:t>
            </a:r>
            <a:r>
              <a:rPr lang="en-US" b="1" smtClean="0"/>
              <a:t>	Public </a:t>
            </a:r>
            <a:r>
              <a:rPr lang="en-US" b="1"/>
              <a:t>Records Act</a:t>
            </a:r>
          </a:p>
          <a:p>
            <a:pPr marL="457200" indent="-457200">
              <a:lnSpc>
                <a:spcPct val="90000"/>
              </a:lnSpc>
              <a:spcBef>
                <a:spcPts val="600"/>
              </a:spcBef>
            </a:pPr>
            <a:r>
              <a:rPr lang="en-US" sz="2000"/>
              <a:t>Emails and text messages about public business on personal phones, devices, </a:t>
            </a:r>
            <a:r>
              <a:rPr lang="en-US" sz="2000" smtClean="0"/>
              <a:t>or </a:t>
            </a:r>
            <a:r>
              <a:rPr lang="en-US" sz="2000"/>
              <a:t>accounts.</a:t>
            </a:r>
          </a:p>
          <a:p>
            <a:pPr marL="914400" indent="-457200">
              <a:lnSpc>
                <a:spcPct val="90000"/>
              </a:lnSpc>
              <a:spcBef>
                <a:spcPts val="600"/>
              </a:spcBef>
              <a:buFont typeface="Wingdings" panose="05000000000000000000" pitchFamily="2" charset="2"/>
              <a:buChar char="Ø"/>
            </a:pPr>
            <a:r>
              <a:rPr lang="en-US" sz="2000"/>
              <a:t>CA Supreme Court held that these records </a:t>
            </a:r>
            <a:r>
              <a:rPr lang="en-US" sz="2000" i="1"/>
              <a:t>are subject to </a:t>
            </a:r>
            <a:r>
              <a:rPr lang="en-US" sz="2000" i="1" smtClean="0"/>
              <a:t>disclosure </a:t>
            </a:r>
            <a:r>
              <a:rPr lang="en-US" sz="2000" smtClean="0"/>
              <a:t>in </a:t>
            </a:r>
            <a:r>
              <a:rPr lang="en-US" sz="2000"/>
              <a:t>response to a Public Records Act request. </a:t>
            </a:r>
            <a:br>
              <a:rPr lang="en-US" sz="2000" smtClean="0"/>
            </a:br>
            <a:r>
              <a:rPr lang="en-US" sz="2000" smtClean="0"/>
              <a:t>(</a:t>
            </a:r>
            <a:r>
              <a:rPr lang="en-US" sz="2000" i="1"/>
              <a:t>City of San Jose et al. v. Superior Court</a:t>
            </a:r>
            <a:r>
              <a:rPr lang="en-US" sz="2000"/>
              <a:t>)</a:t>
            </a:r>
          </a:p>
          <a:p>
            <a:pPr marL="0" indent="0">
              <a:buNone/>
            </a:pPr>
            <a:endParaRPr lang="en-US" sz="1800">
              <a:solidFill>
                <a:srgbClr val="F62600"/>
              </a:solidFill>
            </a:endParaRP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pic>
        <p:nvPicPr>
          <p:cNvPr id="5" name="Picture 5" descr="Image result for oop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5992" y="2769052"/>
            <a:ext cx="135468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696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buNone/>
            </a:pPr>
            <a:r>
              <a:rPr lang="en-US" b="1"/>
              <a:t>C. </a:t>
            </a:r>
            <a:r>
              <a:rPr lang="en-US" b="1" smtClean="0"/>
              <a:t>	Public </a:t>
            </a:r>
            <a:r>
              <a:rPr lang="en-US" b="1"/>
              <a:t>Records Act</a:t>
            </a:r>
          </a:p>
          <a:p>
            <a:pPr marL="457200" indent="-457200">
              <a:lnSpc>
                <a:spcPct val="90000"/>
              </a:lnSpc>
              <a:spcBef>
                <a:spcPts val="600"/>
              </a:spcBef>
            </a:pPr>
            <a:r>
              <a:rPr lang="en-US" sz="2200" b="1" i="1"/>
              <a:t>SB 1421 and SB 16</a:t>
            </a:r>
          </a:p>
          <a:p>
            <a:pPr marL="914400" indent="-457200">
              <a:lnSpc>
                <a:spcPct val="90000"/>
              </a:lnSpc>
              <a:spcBef>
                <a:spcPts val="600"/>
              </a:spcBef>
              <a:buFont typeface="Wingdings" panose="05000000000000000000" pitchFamily="2" charset="2"/>
              <a:buChar char="Ø"/>
            </a:pPr>
            <a:r>
              <a:rPr lang="en-US" sz="2200"/>
              <a:t>Certain police records subject to disclosure: </a:t>
            </a:r>
            <a:br>
              <a:rPr lang="en-US" sz="2200"/>
            </a:br>
            <a:r>
              <a:rPr lang="en-US" sz="2200"/>
              <a:t>1) Officer involved shootings; 2) Incidents resulting in great bodily injury/death; 3) Sexual assault; 4) Dishonesty; </a:t>
            </a:r>
            <a:r>
              <a:rPr lang="en-US" sz="2200" smtClean="0"/>
              <a:t>5</a:t>
            </a:r>
            <a:r>
              <a:rPr lang="en-US" sz="2200"/>
              <a:t>) Excessive Force; 6) Discrimination; 7) Unlawful Arrest/Search</a:t>
            </a:r>
          </a:p>
          <a:p>
            <a:pPr marL="457200" indent="-457200">
              <a:lnSpc>
                <a:spcPct val="90000"/>
              </a:lnSpc>
              <a:spcBef>
                <a:spcPts val="600"/>
              </a:spcBef>
              <a:spcAft>
                <a:spcPts val="450"/>
              </a:spcAft>
              <a:buFont typeface="Arial"/>
              <a:buChar char="•"/>
            </a:pPr>
            <a:r>
              <a:rPr lang="en-US" altLang="en-US" sz="2200" b="1" i="1"/>
              <a:t>AB 748</a:t>
            </a:r>
          </a:p>
          <a:p>
            <a:pPr marL="914400" indent="-457200">
              <a:lnSpc>
                <a:spcPct val="90000"/>
              </a:lnSpc>
              <a:spcBef>
                <a:spcPts val="600"/>
              </a:spcBef>
              <a:spcAft>
                <a:spcPts val="450"/>
              </a:spcAft>
              <a:buFont typeface="Wingdings" panose="05000000000000000000" pitchFamily="2" charset="2"/>
              <a:buChar char="Ø"/>
            </a:pPr>
            <a:r>
              <a:rPr lang="en-US" altLang="en-US" sz="2200"/>
              <a:t>Video and audio footage of officer involved shootings and incidents resulting in great bodily injury/death</a:t>
            </a:r>
          </a:p>
          <a:p>
            <a:pPr marL="338138" indent="0">
              <a:buNone/>
            </a:pPr>
            <a:endParaRPr lang="en-US" sz="1800">
              <a:solidFill>
                <a:srgbClr val="F62600"/>
              </a:solidFill>
            </a:endParaRPr>
          </a:p>
        </p:txBody>
      </p:sp>
      <p:sp>
        <p:nvSpPr>
          <p:cNvPr id="2" name="Title 1"/>
          <p:cNvSpPr>
            <a:spLocks noGrp="1"/>
          </p:cNvSpPr>
          <p:nvPr>
            <p:ph type="title"/>
          </p:nvPr>
        </p:nvSpPr>
        <p:spPr/>
        <p:txBody>
          <a:bodyPr>
            <a:normAutofit/>
          </a:bodyPr>
          <a:lstStyle/>
          <a:p>
            <a:r>
              <a:rPr lang="en-US" smtClean="0"/>
              <a:t>III. Government Transparency Laws</a:t>
            </a:r>
            <a:endParaRPr lang="en-US"/>
          </a:p>
        </p:txBody>
      </p:sp>
    </p:spTree>
    <p:extLst>
      <p:ext uri="{BB962C8B-B14F-4D97-AF65-F5344CB8AC3E}">
        <p14:creationId xmlns:p14="http://schemas.microsoft.com/office/powerpoint/2010/main" val="3095338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8236744" cy="3416061"/>
          </a:xfrm>
        </p:spPr>
        <p:txBody>
          <a:bodyPr>
            <a:normAutofit fontScale="92500" lnSpcReduction="20000"/>
          </a:bodyPr>
          <a:lstStyle/>
          <a:p>
            <a:pPr marL="0" indent="0">
              <a:lnSpc>
                <a:spcPct val="110000"/>
              </a:lnSpc>
              <a:spcBef>
                <a:spcPts val="600"/>
              </a:spcBef>
              <a:buNone/>
            </a:pPr>
            <a:r>
              <a:rPr lang="en-US" sz="2800" b="1"/>
              <a:t>What is an “Economic Interest” under the PRA? </a:t>
            </a:r>
          </a:p>
          <a:p>
            <a:pPr marL="457200" indent="-457200">
              <a:lnSpc>
                <a:spcPct val="110000"/>
              </a:lnSpc>
              <a:spcBef>
                <a:spcPts val="600"/>
              </a:spcBef>
            </a:pPr>
            <a:r>
              <a:rPr lang="en-US"/>
              <a:t>Business investments of $2,000 or more</a:t>
            </a:r>
          </a:p>
          <a:p>
            <a:pPr marL="457200" indent="-457200">
              <a:lnSpc>
                <a:spcPct val="110000"/>
              </a:lnSpc>
              <a:spcBef>
                <a:spcPts val="600"/>
              </a:spcBef>
            </a:pPr>
            <a:r>
              <a:rPr lang="en-US"/>
              <a:t>Business management positions </a:t>
            </a:r>
            <a:r>
              <a:rPr lang="en-US" smtClean="0"/>
              <a:t>or </a:t>
            </a:r>
            <a:br>
              <a:rPr lang="en-US" smtClean="0"/>
            </a:br>
            <a:r>
              <a:rPr lang="en-US" smtClean="0"/>
              <a:t>employment </a:t>
            </a:r>
            <a:r>
              <a:rPr lang="en-US"/>
              <a:t>in for-profit entities</a:t>
            </a:r>
          </a:p>
          <a:p>
            <a:pPr marL="457200" indent="-457200">
              <a:lnSpc>
                <a:spcPct val="110000"/>
              </a:lnSpc>
              <a:spcBef>
                <a:spcPts val="600"/>
              </a:spcBef>
            </a:pPr>
            <a:r>
              <a:rPr lang="en-US"/>
              <a:t>Real property Interests of $2,000 or more </a:t>
            </a:r>
          </a:p>
          <a:p>
            <a:pPr marL="457200" indent="-457200">
              <a:lnSpc>
                <a:spcPct val="110000"/>
              </a:lnSpc>
              <a:spcBef>
                <a:spcPts val="600"/>
              </a:spcBef>
            </a:pPr>
            <a:r>
              <a:rPr lang="en-US"/>
              <a:t>Sources of income of $500 or more </a:t>
            </a:r>
            <a:br>
              <a:rPr lang="en-US" smtClean="0"/>
            </a:br>
            <a:r>
              <a:rPr lang="en-US" smtClean="0"/>
              <a:t>(</a:t>
            </a:r>
            <a:r>
              <a:rPr lang="en-US"/>
              <a:t>within previous 12 months)</a:t>
            </a:r>
          </a:p>
          <a:p>
            <a:pPr marL="457200" indent="-457200">
              <a:lnSpc>
                <a:spcPct val="110000"/>
              </a:lnSpc>
              <a:spcBef>
                <a:spcPts val="600"/>
              </a:spcBef>
            </a:pPr>
            <a:r>
              <a:rPr lang="en-US"/>
              <a:t>Sources of gifts of $590 or more (within previous 12 months)</a:t>
            </a:r>
          </a:p>
          <a:p>
            <a:pPr marL="457200" indent="-457200">
              <a:lnSpc>
                <a:spcPct val="110000"/>
              </a:lnSpc>
              <a:spcBef>
                <a:spcPts val="600"/>
              </a:spcBef>
            </a:pPr>
            <a:r>
              <a:rPr lang="en-US"/>
              <a:t>Personal financial effects or finances</a:t>
            </a:r>
          </a:p>
          <a:p>
            <a:pPr marL="0" indent="0">
              <a:buNone/>
            </a:pPr>
            <a:endParaRPr lang="en-US">
              <a:solidFill>
                <a:srgbClr val="C00000"/>
              </a:solidFill>
            </a:endParaRPr>
          </a:p>
          <a:p>
            <a:endParaRPr lang="en-US"/>
          </a:p>
          <a:p>
            <a:pPr>
              <a:buFont typeface="+mj-lt"/>
              <a:buAutoNum type="alphaUcPeriod"/>
            </a:pPr>
            <a:endParaRPr lang="en-US"/>
          </a:p>
          <a:p>
            <a:pPr>
              <a:buFont typeface="+mj-lt"/>
              <a:buAutoNum type="alphaUcPeriod"/>
            </a:pPr>
            <a:endParaRPr lang="en-US"/>
          </a:p>
          <a:p>
            <a:endParaRPr lang="en-US"/>
          </a:p>
        </p:txBody>
      </p:sp>
      <p:sp>
        <p:nvSpPr>
          <p:cNvPr id="2" name="Title 1"/>
          <p:cNvSpPr>
            <a:spLocks noGrp="1"/>
          </p:cNvSpPr>
          <p:nvPr>
            <p:ph type="title"/>
          </p:nvPr>
        </p:nvSpPr>
        <p:spPr/>
        <p:txBody>
          <a:bodyPr>
            <a:normAutofit/>
          </a:bodyPr>
          <a:lstStyle/>
          <a:p>
            <a:r>
              <a:rPr lang="en-US" sz="2800" smtClean="0"/>
              <a:t>I. Personal Financial Gain by Public Officials</a:t>
            </a:r>
            <a:endParaRPr lang="en-US" sz="2800"/>
          </a:p>
        </p:txBody>
      </p:sp>
      <p:pic>
        <p:nvPicPr>
          <p:cNvPr id="6" name="Picture 2" descr="Image result for invest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4169" y="1707042"/>
            <a:ext cx="2189775" cy="139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410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ctr">
            <a:noAutofit/>
          </a:bodyPr>
          <a:lstStyle/>
          <a:p>
            <a:pPr algn="ctr"/>
            <a:r>
              <a:rPr lang="en-US" sz="12500" b="1">
                <a:solidFill>
                  <a:srgbClr val="FFFFFF"/>
                </a:solidFill>
              </a:rPr>
              <a:t>Quiz</a:t>
            </a:r>
          </a:p>
        </p:txBody>
      </p:sp>
    </p:spTree>
    <p:extLst>
      <p:ext uri="{BB962C8B-B14F-4D97-AF65-F5344CB8AC3E}">
        <p14:creationId xmlns:p14="http://schemas.microsoft.com/office/powerpoint/2010/main" val="3944033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Question 9:</a:t>
            </a:r>
            <a:endParaRPr lang="en-US"/>
          </a:p>
        </p:txBody>
      </p:sp>
      <p:sp>
        <p:nvSpPr>
          <p:cNvPr id="6" name="Content Placeholder 5"/>
          <p:cNvSpPr>
            <a:spLocks noGrp="1"/>
          </p:cNvSpPr>
          <p:nvPr>
            <p:ph idx="10"/>
          </p:nvPr>
        </p:nvSpPr>
        <p:spPr>
          <a:xfrm>
            <a:off x="508408" y="950696"/>
            <a:ext cx="5897362" cy="3688849"/>
          </a:xfrm>
        </p:spPr>
        <p:txBody>
          <a:bodyPr/>
          <a:lstStyle/>
          <a:p>
            <a:pPr marL="457200" indent="-457200"/>
            <a:r>
              <a:rPr lang="en-US" sz="2200"/>
              <a:t>Over the course of several years, two Councilmembers exchanged emails about a property in the City with numerous delinquent payment issues. </a:t>
            </a:r>
            <a:r>
              <a:rPr lang="en-US" sz="2200" smtClean="0"/>
              <a:t>They exchanged </a:t>
            </a:r>
            <a:r>
              <a:rPr lang="en-US" sz="2200"/>
              <a:t>no other emails. </a:t>
            </a:r>
          </a:p>
          <a:p>
            <a:pPr marL="457200" indent="-457200"/>
            <a:r>
              <a:rPr lang="en-US" sz="2200"/>
              <a:t>All the emails were sent to and from their </a:t>
            </a:r>
            <a:r>
              <a:rPr lang="en-US" sz="2200" smtClean="0"/>
              <a:t>private email </a:t>
            </a:r>
            <a:r>
              <a:rPr lang="en-US" sz="2200"/>
              <a:t>accounts, which the Councilmembers use for </a:t>
            </a:r>
            <a:r>
              <a:rPr lang="en-US" sz="2200" smtClean="0"/>
              <a:t>City </a:t>
            </a:r>
            <a:r>
              <a:rPr lang="en-US" sz="2200"/>
              <a:t>business. </a:t>
            </a:r>
          </a:p>
          <a:p>
            <a:pPr marL="457200" indent="-457200"/>
            <a:r>
              <a:rPr lang="en-US" sz="2200"/>
              <a:t>A member of the public asks the City for all emails between the two Councilmembers.</a:t>
            </a:r>
          </a:p>
          <a:p>
            <a:pPr marL="457200" indent="-457200"/>
            <a:endParaRPr lang="en-US" sz="2400"/>
          </a:p>
        </p:txBody>
      </p:sp>
      <p:pic>
        <p:nvPicPr>
          <p:cNvPr id="4" name="Picture 5" descr="Image result for emails"/>
          <p:cNvPicPr>
            <a:picLocks noChangeAspect="1" noChangeArrowheads="1"/>
          </p:cNvPicPr>
          <p:nvPr/>
        </p:nvPicPr>
        <p:blipFill>
          <a:blip r:embed="rId2">
            <a:extLst>
              <a:ext uri="{28A0092B-C50C-407E-A947-70E740481C1C}">
                <a14:useLocalDpi xmlns:a14="http://schemas.microsoft.com/office/drawing/2010/main" val="0"/>
              </a:ext>
            </a:extLst>
          </a:blip>
          <a:srcRect l="12280" r="0"/>
          <a:stretch>
            <a:fillRect/>
          </a:stretch>
        </p:blipFill>
        <p:spPr bwMode="auto">
          <a:xfrm>
            <a:off x="6818592" y="899087"/>
            <a:ext cx="2170506" cy="139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15006" y="2983707"/>
            <a:ext cx="2170507" cy="646331"/>
          </a:xfrm>
          <a:prstGeom prst="rect">
            <a:avLst/>
          </a:prstGeom>
          <a:noFill/>
        </p:spPr>
        <p:txBody>
          <a:bodyPr wrap="square">
            <a:spAutoFit/>
          </a:bodyPr>
          <a:lstStyle/>
          <a:p>
            <a:pPr algn="ctr">
              <a:defRPr/>
            </a:pPr>
            <a:r>
              <a:rPr lang="en-US" i="1">
                <a:solidFill>
                  <a:srgbClr val="FFFFFF"/>
                </a:solidFill>
              </a:rPr>
              <a:t>How should the </a:t>
            </a:r>
            <a:br>
              <a:rPr lang="en-US" i="1">
                <a:solidFill>
                  <a:srgbClr val="FFFFFF"/>
                </a:solidFill>
              </a:rPr>
            </a:br>
            <a:r>
              <a:rPr lang="en-US" i="1">
                <a:solidFill>
                  <a:srgbClr val="FFFFFF"/>
                </a:solidFill>
              </a:rPr>
              <a:t>City respond?</a:t>
            </a:r>
          </a:p>
        </p:txBody>
      </p:sp>
      <p:sp>
        <p:nvSpPr>
          <p:cNvPr id="8" name="Rectangle 7"/>
          <p:cNvSpPr/>
          <p:nvPr/>
        </p:nvSpPr>
        <p:spPr>
          <a:xfrm>
            <a:off x="7921599" y="4367689"/>
            <a:ext cx="962123" cy="200055"/>
          </a:xfrm>
          <a:prstGeom prst="rect">
            <a:avLst/>
          </a:prstGeom>
        </p:spPr>
        <p:txBody>
          <a:bodyPr wrap="none">
            <a:spAutoFit/>
          </a:bodyPr>
          <a:lstStyle/>
          <a:p>
            <a:pPr algn="r"/>
            <a:r>
              <a:rPr lang="en-US" sz="700" smtClean="0">
                <a:solidFill>
                  <a:schemeClr val="bg1">
                    <a:lumMod val="90000"/>
                  </a:schemeClr>
                </a:solidFill>
                <a:latin typeface="Calibri" panose="020f0502020204030204" pitchFamily="34" charset="0"/>
                <a:ea typeface="Calibri" panose="020f0502020204030204" pitchFamily="34" charset="0"/>
              </a:rPr>
              <a:t>© Meyers </a:t>
            </a:r>
            <a:r>
              <a:rPr lang="en-US" sz="700">
                <a:solidFill>
                  <a:schemeClr val="bg1">
                    <a:lumMod val="90000"/>
                  </a:schemeClr>
                </a:solidFill>
                <a:latin typeface="Calibri" panose="020f0502020204030204" pitchFamily="34" charset="0"/>
                <a:ea typeface="Calibri" panose="020f0502020204030204" pitchFamily="34" charset="0"/>
              </a:rPr>
              <a:t>Nave 2023</a:t>
            </a:r>
            <a:endParaRPr lang="en-US" sz="700">
              <a:solidFill>
                <a:schemeClr val="bg1">
                  <a:lumMod val="90000"/>
                </a:schemeClr>
              </a:solidFill>
            </a:endParaRPr>
          </a:p>
        </p:txBody>
      </p:sp>
    </p:spTree>
    <p:extLst>
      <p:ext uri="{BB962C8B-B14F-4D97-AF65-F5344CB8AC3E}">
        <p14:creationId xmlns:p14="http://schemas.microsoft.com/office/powerpoint/2010/main" val="4185516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83365"/>
            <a:ext cx="8229600" cy="3545378"/>
          </a:xfrm>
        </p:spPr>
        <p:txBody>
          <a:bodyPr/>
          <a:lstStyle/>
          <a:p>
            <a:pPr marL="0" indent="0">
              <a:buNone/>
            </a:pPr>
            <a:r>
              <a:rPr lang="en-US" sz="2200"/>
              <a:t>The Supreme Court held that emails about </a:t>
            </a:r>
            <a:r>
              <a:rPr lang="en-US" sz="2200" b="1"/>
              <a:t>public business </a:t>
            </a:r>
            <a:r>
              <a:rPr lang="en-US" sz="2200"/>
              <a:t>exchanged between </a:t>
            </a:r>
            <a:r>
              <a:rPr lang="en-US" sz="2200" b="1"/>
              <a:t>private email addresses on private devices are public records</a:t>
            </a:r>
            <a:r>
              <a:rPr lang="en-US" sz="2200"/>
              <a:t>.</a:t>
            </a:r>
          </a:p>
          <a:p>
            <a:pPr marL="0" indent="0">
              <a:buNone/>
            </a:pPr>
            <a:r>
              <a:rPr lang="en-US" sz="2200" i="1"/>
              <a:t>City of San Jose v. Superior Court</a:t>
            </a:r>
            <a:r>
              <a:rPr lang="en-US" sz="2200"/>
              <a:t>. </a:t>
            </a:r>
          </a:p>
          <a:p>
            <a:endParaRPr lang="en-US"/>
          </a:p>
        </p:txBody>
      </p:sp>
      <p:sp>
        <p:nvSpPr>
          <p:cNvPr id="2" name="Title 1"/>
          <p:cNvSpPr>
            <a:spLocks noGrp="1"/>
          </p:cNvSpPr>
          <p:nvPr>
            <p:ph type="title"/>
          </p:nvPr>
        </p:nvSpPr>
        <p:spPr/>
        <p:txBody>
          <a:bodyPr/>
          <a:lstStyle/>
          <a:p>
            <a:r>
              <a:rPr lang="en-US" smtClean="0"/>
              <a:t>Answer to Question 9:</a:t>
            </a:r>
            <a:endParaRPr lang="en-US"/>
          </a:p>
        </p:txBody>
      </p:sp>
    </p:spTree>
    <p:extLst>
      <p:ext uri="{BB962C8B-B14F-4D97-AF65-F5344CB8AC3E}">
        <p14:creationId xmlns:p14="http://schemas.microsoft.com/office/powerpoint/2010/main" val="3756410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lstStyle/>
          <a:p>
            <a:pPr marL="457200" indent="-457200">
              <a:spcAft>
                <a:spcPts val="450"/>
              </a:spcAft>
              <a:buFont typeface="+mj-lt"/>
              <a:buAutoNum type="alphaUcPeriod"/>
            </a:pPr>
            <a:r>
              <a:rPr lang="en-US" altLang="en-US" sz="2200"/>
              <a:t>Common Law Bias Prohibitions</a:t>
            </a:r>
          </a:p>
          <a:p>
            <a:pPr marL="457200" indent="-457200">
              <a:spcAft>
                <a:spcPts val="450"/>
              </a:spcAft>
              <a:buFont typeface="+mj-lt"/>
              <a:buAutoNum type="alphaUcPeriod"/>
            </a:pPr>
            <a:r>
              <a:rPr lang="en-US" altLang="en-US" sz="2200"/>
              <a:t>Due Process Requirements</a:t>
            </a:r>
          </a:p>
          <a:p>
            <a:pPr marL="457200" indent="-457200">
              <a:spcAft>
                <a:spcPts val="450"/>
              </a:spcAft>
              <a:buFont typeface="+mj-lt"/>
              <a:buAutoNum type="alphaUcPeriod"/>
            </a:pPr>
            <a:r>
              <a:rPr lang="en-US" altLang="en-US" sz="2200"/>
              <a:t>Doctrine of Incompatible Offices and Incompatible Activities</a:t>
            </a:r>
          </a:p>
          <a:p>
            <a:pPr marL="457200" indent="-457200">
              <a:spcAft>
                <a:spcPts val="450"/>
              </a:spcAft>
              <a:buFont typeface="+mj-lt"/>
              <a:buAutoNum type="alphaUcPeriod"/>
            </a:pPr>
            <a:r>
              <a:rPr lang="en-US" altLang="en-US" sz="2200"/>
              <a:t>Disqualification From Participating</a:t>
            </a:r>
            <a:br>
              <a:rPr lang="en-US" altLang="en-US" sz="2200"/>
            </a:br>
            <a:r>
              <a:rPr lang="en-US" altLang="en-US" sz="2200"/>
              <a:t>in Decisions Affecting Family Members </a:t>
            </a:r>
            <a:br>
              <a:rPr lang="en-US" altLang="en-US" sz="2200"/>
            </a:br>
            <a:r>
              <a:rPr lang="en-US" altLang="en-US" sz="2200"/>
              <a:t>(Anti-nepotism Laws)</a:t>
            </a:r>
          </a:p>
          <a:p>
            <a:pPr marL="457200" indent="-457200">
              <a:spcAft>
                <a:spcPts val="450"/>
              </a:spcAft>
              <a:buFont typeface="+mj-lt"/>
              <a:buAutoNum type="alphaUcPeriod"/>
            </a:pPr>
            <a:r>
              <a:rPr lang="en-US" altLang="en-US" sz="2200"/>
              <a:t>Competitive Bidding Requirements for </a:t>
            </a:r>
            <a:br>
              <a:rPr lang="en-US" altLang="en-US" sz="2200"/>
            </a:br>
            <a:r>
              <a:rPr lang="en-US" altLang="en-US" sz="2200"/>
              <a:t>Public Contracts</a:t>
            </a:r>
          </a:p>
          <a:p>
            <a:endParaRPr lang="en-US"/>
          </a:p>
        </p:txBody>
      </p:sp>
      <p:sp>
        <p:nvSpPr>
          <p:cNvPr id="2" name="Title 1"/>
          <p:cNvSpPr>
            <a:spLocks noGrp="1"/>
          </p:cNvSpPr>
          <p:nvPr>
            <p:ph type="title"/>
          </p:nvPr>
        </p:nvSpPr>
        <p:spPr/>
        <p:txBody>
          <a:bodyPr>
            <a:normAutofit/>
          </a:bodyPr>
          <a:lstStyle/>
          <a:p>
            <a:r>
              <a:rPr lang="en-US" smtClean="0"/>
              <a:t>IV. Laws Relating to Fair Processes</a:t>
            </a:r>
            <a:endParaRPr lang="en-US"/>
          </a:p>
        </p:txBody>
      </p:sp>
      <p:pic>
        <p:nvPicPr>
          <p:cNvPr id="6" name="Picture 6" descr="Image result for law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81822" y="2582745"/>
            <a:ext cx="2804978" cy="182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965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spcAft>
                <a:spcPts val="450"/>
              </a:spcAft>
              <a:buFont typeface="+mj-lt"/>
              <a:buAutoNum type="alphaUcPeriod"/>
            </a:pPr>
            <a:r>
              <a:rPr lang="en-US" altLang="en-US" b="1"/>
              <a:t>Common Law Bias Prohibitions</a:t>
            </a:r>
          </a:p>
          <a:p>
            <a:pPr marL="457200" indent="-457200">
              <a:lnSpc>
                <a:spcPct val="90000"/>
              </a:lnSpc>
              <a:spcBef>
                <a:spcPts val="600"/>
              </a:spcBef>
              <a:spcAft>
                <a:spcPts val="225"/>
              </a:spcAft>
              <a:defRPr/>
            </a:pPr>
            <a:r>
              <a:rPr lang="en-US" sz="2000" b="1" i="1"/>
              <a:t>Elements</a:t>
            </a:r>
            <a:r>
              <a:rPr lang="en-US" sz="2000"/>
              <a:t>:</a:t>
            </a:r>
          </a:p>
          <a:p>
            <a:pPr marL="914400" lvl="1" indent="-457200">
              <a:lnSpc>
                <a:spcPct val="90000"/>
              </a:lnSpc>
              <a:spcBef>
                <a:spcPts val="600"/>
              </a:spcBef>
              <a:spcAft>
                <a:spcPts val="225"/>
              </a:spcAft>
              <a:buSzPct val="75000"/>
              <a:buFont typeface="Calibri" panose="020f0502020204030204" pitchFamily="34" charset="0"/>
              <a:buChar char="–"/>
              <a:defRPr/>
            </a:pPr>
            <a:r>
              <a:rPr lang="en-US" sz="2000"/>
              <a:t>A public officer…</a:t>
            </a:r>
          </a:p>
          <a:p>
            <a:pPr marL="914400" lvl="1" indent="-457200">
              <a:lnSpc>
                <a:spcPct val="90000"/>
              </a:lnSpc>
              <a:spcBef>
                <a:spcPts val="600"/>
              </a:spcBef>
              <a:spcAft>
                <a:spcPts val="225"/>
              </a:spcAft>
              <a:buSzPct val="75000"/>
              <a:buFont typeface="Calibri" panose="020f0502020204030204" pitchFamily="34" charset="0"/>
              <a:buChar char="–"/>
              <a:defRPr/>
            </a:pPr>
            <a:r>
              <a:rPr lang="en-US" sz="2000"/>
              <a:t>Must exercise the powers conferred on him or her with disinterested skill, zeal, and diligence, and primarily for the benefit of the public</a:t>
            </a:r>
          </a:p>
          <a:p>
            <a:pPr marL="457200" indent="-457200">
              <a:lnSpc>
                <a:spcPct val="90000"/>
              </a:lnSpc>
              <a:spcBef>
                <a:spcPts val="600"/>
              </a:spcBef>
              <a:spcAft>
                <a:spcPts val="225"/>
              </a:spcAft>
              <a:buSzPct val="75000"/>
              <a:buFont typeface="Wingdings" panose="05000000000000000000" pitchFamily="2" charset="2"/>
              <a:buChar char="Ø"/>
              <a:defRPr/>
            </a:pPr>
            <a:r>
              <a:rPr lang="en-US" sz="2000" i="1">
                <a:solidFill>
                  <a:srgbClr val="C00000"/>
                </a:solidFill>
              </a:rPr>
              <a:t>One cannot be tempted by personal or pecuniary interests</a:t>
            </a:r>
          </a:p>
          <a:p>
            <a:pPr marL="457200" indent="-457200">
              <a:lnSpc>
                <a:spcPct val="90000"/>
              </a:lnSpc>
              <a:spcBef>
                <a:spcPts val="600"/>
              </a:spcBef>
              <a:spcAft>
                <a:spcPts val="225"/>
              </a:spcAft>
              <a:buSzPct val="75000"/>
              <a:buFont typeface="Wingdings" panose="05000000000000000000" pitchFamily="2" charset="2"/>
              <a:buChar char="Ø"/>
              <a:defRPr/>
            </a:pPr>
            <a:r>
              <a:rPr lang="en-US" sz="2000" i="1">
                <a:solidFill>
                  <a:srgbClr val="C00000"/>
                </a:solidFill>
              </a:rPr>
              <a:t>Applies to non-financial interests</a:t>
            </a:r>
          </a:p>
          <a:p>
            <a:pPr marL="457200" indent="-457200">
              <a:lnSpc>
                <a:spcPct val="90000"/>
              </a:lnSpc>
              <a:spcBef>
                <a:spcPts val="600"/>
              </a:spcBef>
              <a:spcAft>
                <a:spcPts val="225"/>
              </a:spcAft>
              <a:buSzPct val="75000"/>
              <a:buFont typeface="Wingdings" panose="05000000000000000000" pitchFamily="2" charset="2"/>
              <a:buChar char="Ø"/>
              <a:defRPr/>
            </a:pPr>
            <a:r>
              <a:rPr lang="en-US" sz="2000" i="1">
                <a:solidFill>
                  <a:srgbClr val="C00000"/>
                </a:solidFill>
              </a:rPr>
              <a:t>Disqualifies one from participating</a:t>
            </a:r>
          </a:p>
          <a:p>
            <a:endParaRPr lang="en-US"/>
          </a:p>
        </p:txBody>
      </p:sp>
      <p:sp>
        <p:nvSpPr>
          <p:cNvPr id="2" name="Title 1"/>
          <p:cNvSpPr>
            <a:spLocks noGrp="1"/>
          </p:cNvSpPr>
          <p:nvPr>
            <p:ph type="title"/>
          </p:nvPr>
        </p:nvSpPr>
        <p:spPr/>
        <p:txBody>
          <a:bodyPr>
            <a:normAutofit/>
          </a:bodyPr>
          <a:lstStyle/>
          <a:p>
            <a:r>
              <a:rPr lang="en-US" smtClean="0"/>
              <a:t>IV. Laws Relating to Fair Processes</a:t>
            </a:r>
            <a:endParaRPr lang="en-US"/>
          </a:p>
        </p:txBody>
      </p:sp>
    </p:spTree>
    <p:extLst>
      <p:ext uri="{BB962C8B-B14F-4D97-AF65-F5344CB8AC3E}">
        <p14:creationId xmlns:p14="http://schemas.microsoft.com/office/powerpoint/2010/main" val="782751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486400" cy="3416061"/>
          </a:xfrm>
        </p:spPr>
        <p:txBody>
          <a:bodyPr>
            <a:normAutofit/>
          </a:bodyPr>
          <a:lstStyle/>
          <a:p>
            <a:pPr marL="457200" indent="-457200">
              <a:lnSpc>
                <a:spcPct val="90000"/>
              </a:lnSpc>
              <a:spcBef>
                <a:spcPts val="600"/>
              </a:spcBef>
              <a:spcAft>
                <a:spcPts val="450"/>
              </a:spcAft>
              <a:buFont typeface="+mj-lt"/>
              <a:buAutoNum type="alphaUcPeriod" startAt="2"/>
            </a:pPr>
            <a:r>
              <a:rPr lang="en-US" altLang="en-US" b="1"/>
              <a:t>Due Process Requirements</a:t>
            </a:r>
          </a:p>
          <a:p>
            <a:pPr marL="347663" indent="-347663">
              <a:lnSpc>
                <a:spcPct val="90000"/>
              </a:lnSpc>
              <a:spcBef>
                <a:spcPts val="600"/>
              </a:spcBef>
              <a:spcAft>
                <a:spcPts val="225"/>
              </a:spcAft>
              <a:defRPr/>
            </a:pPr>
            <a:r>
              <a:rPr lang="en-US" sz="2000"/>
              <a:t>Applies only to “quasi-judicial” matters (i.e., those involving the application of existing rules to a specific set of facts)</a:t>
            </a:r>
          </a:p>
          <a:p>
            <a:pPr marL="347663" indent="-347663">
              <a:lnSpc>
                <a:spcPct val="90000"/>
              </a:lnSpc>
              <a:spcBef>
                <a:spcPts val="600"/>
              </a:spcBef>
              <a:spcAft>
                <a:spcPts val="225"/>
              </a:spcAft>
              <a:defRPr/>
            </a:pPr>
            <a:r>
              <a:rPr lang="en-US" sz="2000"/>
              <a:t>“Procedural due process” gives those with a property interest a right to:</a:t>
            </a:r>
          </a:p>
          <a:p>
            <a:pPr marL="685800" lvl="1" indent="-342900">
              <a:lnSpc>
                <a:spcPct val="90000"/>
              </a:lnSpc>
              <a:spcBef>
                <a:spcPts val="600"/>
              </a:spcBef>
              <a:spcAft>
                <a:spcPts val="225"/>
              </a:spcAft>
              <a:buSzPct val="75000"/>
              <a:buFont typeface="Calibri" panose="020f0502020204030204" pitchFamily="34" charset="0"/>
              <a:buChar char="–"/>
              <a:defRPr/>
            </a:pPr>
            <a:r>
              <a:rPr lang="en-US" sz="2000"/>
              <a:t>Notice and opportunity to be heard </a:t>
            </a:r>
            <a:r>
              <a:rPr lang="en-US" sz="2000" smtClean="0"/>
              <a:t>by a </a:t>
            </a:r>
            <a:r>
              <a:rPr lang="en-US" sz="2000"/>
              <a:t>fair and impartial decision maker</a:t>
            </a:r>
          </a:p>
        </p:txBody>
      </p:sp>
      <p:sp>
        <p:nvSpPr>
          <p:cNvPr id="2" name="Title 1"/>
          <p:cNvSpPr>
            <a:spLocks noGrp="1"/>
          </p:cNvSpPr>
          <p:nvPr>
            <p:ph type="title"/>
          </p:nvPr>
        </p:nvSpPr>
        <p:spPr/>
        <p:txBody>
          <a:bodyPr>
            <a:normAutofit/>
          </a:bodyPr>
          <a:lstStyle/>
          <a:p>
            <a:r>
              <a:rPr lang="en-US" smtClean="0"/>
              <a:t>IV. Laws Relating to Fair Processes</a:t>
            </a:r>
            <a:endParaRPr lang="en-US"/>
          </a:p>
        </p:txBody>
      </p:sp>
      <p:pic>
        <p:nvPicPr>
          <p:cNvPr id="4" name="Picture 5" descr="Image result for due proce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9423" y="1609731"/>
            <a:ext cx="24912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92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normAutofit/>
          </a:bodyPr>
          <a:lstStyle/>
          <a:p>
            <a:pPr marL="457200" indent="-457200">
              <a:lnSpc>
                <a:spcPct val="90000"/>
              </a:lnSpc>
              <a:spcBef>
                <a:spcPts val="600"/>
              </a:spcBef>
              <a:spcAft>
                <a:spcPts val="450"/>
              </a:spcAft>
              <a:buFont typeface="+mj-lt"/>
              <a:buAutoNum type="alphaUcPeriod" startAt="3"/>
            </a:pPr>
            <a:r>
              <a:rPr lang="en-US" altLang="en-US" b="1"/>
              <a:t>Doctrine of Incompatible Offices</a:t>
            </a:r>
          </a:p>
          <a:p>
            <a:pPr marL="457200" indent="-457200">
              <a:lnSpc>
                <a:spcPct val="90000"/>
              </a:lnSpc>
              <a:spcBef>
                <a:spcPts val="600"/>
              </a:spcBef>
              <a:spcAft>
                <a:spcPts val="225"/>
              </a:spcAft>
              <a:defRPr/>
            </a:pPr>
            <a:r>
              <a:rPr lang="en-US" sz="2000"/>
              <a:t>Government Code § 1099</a:t>
            </a:r>
          </a:p>
          <a:p>
            <a:pPr marL="457200" indent="-457200">
              <a:lnSpc>
                <a:spcPct val="90000"/>
              </a:lnSpc>
              <a:spcBef>
                <a:spcPts val="600"/>
              </a:spcBef>
              <a:spcAft>
                <a:spcPts val="225"/>
              </a:spcAft>
              <a:defRPr/>
            </a:pPr>
            <a:r>
              <a:rPr lang="en-US" sz="2000" i="1"/>
              <a:t>Elements</a:t>
            </a:r>
          </a:p>
          <a:p>
            <a:pPr marL="914400" indent="-457200">
              <a:lnSpc>
                <a:spcPct val="90000"/>
              </a:lnSpc>
              <a:spcBef>
                <a:spcPts val="600"/>
              </a:spcBef>
              <a:spcAft>
                <a:spcPts val="225"/>
              </a:spcAft>
              <a:buFont typeface="Calibri" panose="020f0502020204030204" pitchFamily="34" charset="0"/>
              <a:buChar char="–"/>
              <a:defRPr/>
            </a:pPr>
            <a:r>
              <a:rPr lang="en-US" sz="2000"/>
              <a:t>A person may not hold two public offices simultaneously</a:t>
            </a:r>
          </a:p>
          <a:p>
            <a:pPr marL="914400" indent="-457200">
              <a:lnSpc>
                <a:spcPct val="90000"/>
              </a:lnSpc>
              <a:spcBef>
                <a:spcPts val="600"/>
              </a:spcBef>
              <a:spcAft>
                <a:spcPts val="225"/>
              </a:spcAft>
              <a:buFont typeface="Calibri" panose="020f0502020204030204" pitchFamily="34" charset="0"/>
              <a:buChar char="–"/>
              <a:defRPr/>
            </a:pPr>
            <a:r>
              <a:rPr lang="en-US" sz="2000"/>
              <a:t>If the potential for conflict or overlap in the functions or </a:t>
            </a:r>
            <a:r>
              <a:rPr lang="en-US" sz="2000" smtClean="0"/>
              <a:t>responsibilities </a:t>
            </a:r>
            <a:r>
              <a:rPr lang="en-US" sz="2000"/>
              <a:t>in the office exist</a:t>
            </a:r>
          </a:p>
          <a:p>
            <a:pPr marL="457200" indent="-457200">
              <a:lnSpc>
                <a:spcPct val="90000"/>
              </a:lnSpc>
              <a:spcBef>
                <a:spcPts val="600"/>
              </a:spcBef>
              <a:spcAft>
                <a:spcPts val="225"/>
              </a:spcAft>
              <a:defRPr/>
            </a:pPr>
            <a:r>
              <a:rPr lang="en-US" sz="2000" i="1"/>
              <a:t>Forfeiture of first office</a:t>
            </a:r>
          </a:p>
          <a:p>
            <a:pPr marL="457200" indent="-457200">
              <a:lnSpc>
                <a:spcPct val="90000"/>
              </a:lnSpc>
              <a:spcBef>
                <a:spcPts val="600"/>
              </a:spcBef>
              <a:spcAft>
                <a:spcPts val="225"/>
              </a:spcAft>
              <a:defRPr/>
            </a:pPr>
            <a:r>
              <a:rPr lang="en-US" sz="2000" i="1"/>
              <a:t>Often requires individual analysis of specific offices</a:t>
            </a:r>
          </a:p>
          <a:p>
            <a:pPr marL="457200" indent="-457200">
              <a:lnSpc>
                <a:spcPct val="90000"/>
              </a:lnSpc>
              <a:spcBef>
                <a:spcPts val="600"/>
              </a:spcBef>
              <a:spcAft>
                <a:spcPts val="225"/>
              </a:spcAft>
              <a:defRPr/>
            </a:pPr>
            <a:r>
              <a:rPr lang="en-US" sz="2000" i="1"/>
              <a:t>Common law rule often overridden by statue</a:t>
            </a:r>
          </a:p>
          <a:p>
            <a:pPr marL="685800" indent="-347663">
              <a:spcBef>
                <a:spcPts val="450"/>
              </a:spcBef>
              <a:spcAft>
                <a:spcPts val="225"/>
              </a:spcAft>
              <a:buFont typeface="Calibri" panose="020f0502020204030204" pitchFamily="34" charset="0"/>
              <a:buChar char="–"/>
              <a:defRPr/>
            </a:pPr>
            <a:endParaRPr lang="en-US" sz="1800"/>
          </a:p>
        </p:txBody>
      </p:sp>
      <p:sp>
        <p:nvSpPr>
          <p:cNvPr id="2" name="Title 1"/>
          <p:cNvSpPr>
            <a:spLocks noGrp="1"/>
          </p:cNvSpPr>
          <p:nvPr>
            <p:ph type="title"/>
          </p:nvPr>
        </p:nvSpPr>
        <p:spPr/>
        <p:txBody>
          <a:bodyPr>
            <a:normAutofit/>
          </a:bodyPr>
          <a:lstStyle/>
          <a:p>
            <a:r>
              <a:rPr lang="en-US" smtClean="0"/>
              <a:t>IV. Laws Relating to Fair Processes</a:t>
            </a:r>
            <a:endParaRPr lang="en-US"/>
          </a:p>
        </p:txBody>
      </p:sp>
      <p:pic>
        <p:nvPicPr>
          <p:cNvPr id="5" name="Picture 5" descr="Image result for incompati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84972" y="3167889"/>
            <a:ext cx="2201828" cy="124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60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1" y="1092679"/>
            <a:ext cx="5491370" cy="3416061"/>
          </a:xfrm>
        </p:spPr>
        <p:txBody>
          <a:bodyPr>
            <a:normAutofit/>
          </a:bodyPr>
          <a:lstStyle/>
          <a:p>
            <a:pPr marL="457200" indent="-457200">
              <a:lnSpc>
                <a:spcPct val="90000"/>
              </a:lnSpc>
              <a:spcBef>
                <a:spcPts val="600"/>
              </a:spcBef>
              <a:spcAft>
                <a:spcPts val="450"/>
              </a:spcAft>
              <a:buFont typeface="+mj-lt"/>
              <a:buAutoNum type="alphaUcPeriod" startAt="3"/>
            </a:pPr>
            <a:r>
              <a:rPr lang="en-US" altLang="en-US" b="1"/>
              <a:t>Incompatible Activities</a:t>
            </a:r>
          </a:p>
          <a:p>
            <a:pPr marL="457200" indent="-457200">
              <a:lnSpc>
                <a:spcPct val="90000"/>
              </a:lnSpc>
              <a:spcBef>
                <a:spcPts val="600"/>
              </a:spcBef>
              <a:spcAft>
                <a:spcPts val="225"/>
              </a:spcAft>
              <a:defRPr/>
            </a:pPr>
            <a:r>
              <a:rPr lang="en-US" sz="2000"/>
              <a:t>Elements (Gov’t Code § 1126):</a:t>
            </a:r>
          </a:p>
          <a:p>
            <a:pPr marL="914400" indent="-457200">
              <a:lnSpc>
                <a:spcPct val="90000"/>
              </a:lnSpc>
              <a:spcBef>
                <a:spcPts val="600"/>
              </a:spcBef>
              <a:spcAft>
                <a:spcPts val="225"/>
              </a:spcAft>
              <a:buFont typeface="Calibri" panose="020f0502020204030204" pitchFamily="34" charset="0"/>
              <a:buChar char="–"/>
              <a:defRPr/>
            </a:pPr>
            <a:r>
              <a:rPr lang="en-US" sz="2000"/>
              <a:t>Agency officers and employees shall not engage in any employment, activity, or enterprise for compensation which is inconsistent, incompatible, in conflict with, or inimical to his or her duties</a:t>
            </a:r>
          </a:p>
          <a:p>
            <a:pPr marL="685800" indent="-347663">
              <a:spcBef>
                <a:spcPts val="450"/>
              </a:spcBef>
              <a:spcAft>
                <a:spcPts val="225"/>
              </a:spcAft>
              <a:buFont typeface="Calibri" panose="020f0502020204030204" pitchFamily="34" charset="0"/>
              <a:buChar char="–"/>
              <a:defRPr/>
            </a:pPr>
            <a:endParaRPr lang="en-US" sz="1800"/>
          </a:p>
        </p:txBody>
      </p:sp>
      <p:sp>
        <p:nvSpPr>
          <p:cNvPr id="2" name="Title 1"/>
          <p:cNvSpPr>
            <a:spLocks noGrp="1"/>
          </p:cNvSpPr>
          <p:nvPr>
            <p:ph type="title"/>
          </p:nvPr>
        </p:nvSpPr>
        <p:spPr/>
        <p:txBody>
          <a:bodyPr>
            <a:normAutofit/>
          </a:bodyPr>
          <a:lstStyle/>
          <a:p>
            <a:r>
              <a:rPr lang="en-US" smtClean="0"/>
              <a:t>IV. Laws Relating to Fair Processes</a:t>
            </a:r>
            <a:endParaRPr lang="en-US"/>
          </a:p>
        </p:txBody>
      </p:sp>
      <p:pic>
        <p:nvPicPr>
          <p:cNvPr id="6" name="Picture 5" descr="Image result for oil and water"/>
          <p:cNvPicPr>
            <a:picLocks noChangeAspect="1" noChangeArrowheads="1"/>
          </p:cNvPicPr>
          <p:nvPr/>
        </p:nvPicPr>
        <p:blipFill>
          <a:blip r:embed="rId2">
            <a:extLst>
              <a:ext uri="{28A0092B-C50C-407E-A947-70E740481C1C}">
                <a14:useLocalDpi xmlns:a14="http://schemas.microsoft.com/office/drawing/2010/main" val="0"/>
              </a:ext>
            </a:extLst>
          </a:blip>
          <a:srcRect l="2875" t="3371" r="4288" b="10580"/>
          <a:stretch>
            <a:fillRect/>
          </a:stretch>
        </p:blipFill>
        <p:spPr bwMode="auto">
          <a:xfrm>
            <a:off x="6702650" y="1796602"/>
            <a:ext cx="1892213" cy="262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004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5729909" cy="3416061"/>
          </a:xfrm>
        </p:spPr>
        <p:txBody>
          <a:bodyPr>
            <a:normAutofit/>
          </a:bodyPr>
          <a:lstStyle/>
          <a:p>
            <a:pPr marL="457200" indent="-457200">
              <a:lnSpc>
                <a:spcPct val="90000"/>
              </a:lnSpc>
              <a:spcBef>
                <a:spcPts val="600"/>
              </a:spcBef>
              <a:buFont typeface="+mj-lt"/>
              <a:buAutoNum type="alphaUcPeriod" startAt="4"/>
            </a:pPr>
            <a:r>
              <a:rPr lang="en-US" altLang="en-US" b="1"/>
              <a:t>Anti-Nepotism Laws and Policies</a:t>
            </a:r>
          </a:p>
          <a:p>
            <a:pPr marL="457200" indent="-457200">
              <a:lnSpc>
                <a:spcPct val="90000"/>
              </a:lnSpc>
              <a:spcBef>
                <a:spcPts val="600"/>
              </a:spcBef>
            </a:pPr>
            <a:r>
              <a:rPr lang="en-US" sz="2000"/>
              <a:t>Disqualification from participating in decisions affecting family members (anti-nepotism laws)</a:t>
            </a:r>
          </a:p>
          <a:p>
            <a:pPr marL="914400" indent="-457200">
              <a:lnSpc>
                <a:spcPct val="90000"/>
              </a:lnSpc>
              <a:spcBef>
                <a:spcPts val="600"/>
              </a:spcBef>
              <a:buFont typeface="Calibri" panose="020f0502020204030204" pitchFamily="34" charset="0"/>
              <a:buChar char="–"/>
            </a:pPr>
            <a:r>
              <a:rPr lang="en-US" sz="2000"/>
              <a:t>Political Reform Act requires recusal when decisions have a material impact on one’s spouse or dependent children.</a:t>
            </a:r>
          </a:p>
          <a:p>
            <a:pPr marL="914400" indent="-457200">
              <a:lnSpc>
                <a:spcPct val="90000"/>
              </a:lnSpc>
              <a:spcBef>
                <a:spcPts val="600"/>
              </a:spcBef>
              <a:buFont typeface="Calibri" panose="020f0502020204030204" pitchFamily="34" charset="0"/>
              <a:buChar char="–"/>
            </a:pPr>
            <a:r>
              <a:rPr lang="en-US" sz="2000"/>
              <a:t>Common law bias will require recusal in many cases.</a:t>
            </a:r>
          </a:p>
          <a:p>
            <a:pPr marL="685800" indent="-347663">
              <a:lnSpc>
                <a:spcPct val="90000"/>
              </a:lnSpc>
              <a:spcBef>
                <a:spcPts val="600"/>
              </a:spcBef>
              <a:buFont typeface="Calibri" panose="020f0502020204030204" pitchFamily="34" charset="0"/>
              <a:buChar char="–"/>
              <a:defRPr/>
            </a:pPr>
            <a:endParaRPr lang="en-US" sz="1800"/>
          </a:p>
        </p:txBody>
      </p:sp>
      <p:sp>
        <p:nvSpPr>
          <p:cNvPr id="2" name="Title 1"/>
          <p:cNvSpPr>
            <a:spLocks noGrp="1"/>
          </p:cNvSpPr>
          <p:nvPr>
            <p:ph type="title"/>
          </p:nvPr>
        </p:nvSpPr>
        <p:spPr/>
        <p:txBody>
          <a:bodyPr>
            <a:normAutofit/>
          </a:bodyPr>
          <a:lstStyle/>
          <a:p>
            <a:r>
              <a:rPr lang="en-US" smtClean="0"/>
              <a:t>IV. Laws Relating to Fair Processes</a:t>
            </a:r>
            <a:endParaRPr lang="en-US"/>
          </a:p>
        </p:txBody>
      </p:sp>
      <p:pic>
        <p:nvPicPr>
          <p:cNvPr id="7" name="Picture 7" descr="Image result for nepotis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5128" y="1553093"/>
            <a:ext cx="2252336" cy="225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84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1092679"/>
            <a:ext cx="8239539" cy="3416061"/>
          </a:xfrm>
        </p:spPr>
        <p:txBody>
          <a:bodyPr>
            <a:normAutofit/>
          </a:bodyPr>
          <a:lstStyle/>
          <a:p>
            <a:pPr marL="457200" indent="-457200">
              <a:lnSpc>
                <a:spcPct val="90000"/>
              </a:lnSpc>
              <a:spcBef>
                <a:spcPts val="600"/>
              </a:spcBef>
              <a:buFont typeface="+mj-lt"/>
              <a:buAutoNum type="alphaUcPeriod" startAt="5"/>
            </a:pPr>
            <a:r>
              <a:rPr lang="en-US" altLang="en-US" b="1"/>
              <a:t>Competitive Bidding Requirements</a:t>
            </a:r>
          </a:p>
          <a:p>
            <a:pPr marL="457200" indent="-457200">
              <a:lnSpc>
                <a:spcPct val="90000"/>
              </a:lnSpc>
              <a:spcBef>
                <a:spcPts val="600"/>
              </a:spcBef>
            </a:pPr>
            <a:r>
              <a:rPr lang="en-US" sz="2000"/>
              <a:t>Public works projects above a certain amount must be awarded to lowest responsible bidder</a:t>
            </a:r>
          </a:p>
          <a:p>
            <a:pPr marL="914400" indent="-457200">
              <a:lnSpc>
                <a:spcPct val="90000"/>
              </a:lnSpc>
              <a:spcBef>
                <a:spcPts val="600"/>
              </a:spcBef>
              <a:buFont typeface="Calibri" panose="020f0502020204030204" pitchFamily="34" charset="0"/>
              <a:buChar char="–"/>
            </a:pPr>
            <a:r>
              <a:rPr lang="en-US" sz="2000" i="1"/>
              <a:t>Generally, applies only to construction projects</a:t>
            </a:r>
          </a:p>
          <a:p>
            <a:pPr marL="685800" indent="-347663">
              <a:spcBef>
                <a:spcPts val="450"/>
              </a:spcBef>
              <a:spcAft>
                <a:spcPts val="225"/>
              </a:spcAft>
              <a:buFont typeface="Calibri" panose="020f0502020204030204" pitchFamily="34" charset="0"/>
              <a:buChar char="–"/>
              <a:defRPr/>
            </a:pPr>
            <a:endParaRPr lang="en-US" sz="2000"/>
          </a:p>
        </p:txBody>
      </p:sp>
      <p:sp>
        <p:nvSpPr>
          <p:cNvPr id="2" name="Title 1"/>
          <p:cNvSpPr>
            <a:spLocks noGrp="1"/>
          </p:cNvSpPr>
          <p:nvPr>
            <p:ph type="title"/>
          </p:nvPr>
        </p:nvSpPr>
        <p:spPr/>
        <p:txBody>
          <a:bodyPr>
            <a:normAutofit/>
          </a:bodyPr>
          <a:lstStyle/>
          <a:p>
            <a:r>
              <a:rPr lang="en-US" smtClean="0"/>
              <a:t>IV. Laws Relating to Fair Processes</a:t>
            </a:r>
            <a:endParaRPr lang="en-US"/>
          </a:p>
        </p:txBody>
      </p:sp>
      <p:pic>
        <p:nvPicPr>
          <p:cNvPr id="4" name="Picture 3"/>
          <p:cNvPicPr>
            <a:picLocks noChangeAspect="1"/>
          </p:cNvPicPr>
          <p:nvPr/>
        </p:nvPicPr>
        <p:blipFill>
          <a:blip r:embed="rId2"/>
          <a:stretch>
            <a:fillRect/>
          </a:stretch>
        </p:blipFill>
        <p:spPr>
          <a:xfrm>
            <a:off x="5618489" y="2578324"/>
            <a:ext cx="3142855" cy="1865811"/>
          </a:xfrm>
          <a:prstGeom prst="rect">
            <a:avLst/>
          </a:prstGeom>
        </p:spPr>
      </p:pic>
    </p:spTree>
    <p:extLst>
      <p:ext uri="{BB962C8B-B14F-4D97-AF65-F5344CB8AC3E}">
        <p14:creationId xmlns:p14="http://schemas.microsoft.com/office/powerpoint/2010/main" val="583909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10.0.19045.0"/>
  <p:tag name="AS_RELEASE_DATE" val="2018.09.12"/>
  <p:tag name="AS_TITLE" val="Aspose.Slides for .NET 4.0"/>
  <p:tag name="AS_VERSION" val="18.9"/>
</p:tagLst>
</file>

<file path=ppt/theme/theme1.xml><?xml version="1.0" encoding="utf-8"?>
<a:theme xmlns:r="http://schemas.openxmlformats.org/officeDocument/2006/relationships" xmlns:a="http://schemas.openxmlformats.org/drawingml/2006/main" name="Office Theme">
  <a:themeElements>
    <a:clrScheme name="MN 2023 Brand Colors">
      <a:dk1>
        <a:srgbClr val="001F62"/>
      </a:dk1>
      <a:lt1>
        <a:srgbClr val="F0F0F0"/>
      </a:lt1>
      <a:dk2>
        <a:srgbClr val="323F48"/>
      </a:dk2>
      <a:lt2>
        <a:srgbClr val="296C7F"/>
      </a:lt2>
      <a:accent1>
        <a:srgbClr val="225A89"/>
      </a:accent1>
      <a:accent2>
        <a:srgbClr val="227789"/>
      </a:accent2>
      <a:accent3>
        <a:srgbClr val="64A70A"/>
      </a:accent3>
      <a:accent4>
        <a:srgbClr val="223E7D"/>
      </a:accent4>
      <a:accent5>
        <a:srgbClr val="405362"/>
      </a:accent5>
      <a:accent6>
        <a:srgbClr val="206173"/>
      </a:accent6>
      <a:hlink>
        <a:srgbClr val="225A89"/>
      </a:hlink>
      <a:folHlink>
        <a:srgbClr val="D2D2D2"/>
      </a:folHlink>
    </a:clrScheme>
    <a:fontScheme name="MN - Benton|Minion">
      <a:majorFont>
        <a:latin typeface="BentonSans Bold"/>
        <a:ea typeface="Arial"/>
        <a:cs typeface="Arial"/>
      </a:majorFont>
      <a:minorFont>
        <a:latin typeface="Minion Pro"/>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Company>
  <PresentationFormat>On-screen Show (16:9)</PresentationFormat>
  <Paragraphs>625</Paragraphs>
  <Slides>107</Slides>
  <Notes>28</Notes>
  <TotalTime>0</TotalTime>
  <HiddenSlides>0</HiddenSlides>
  <MMClips>0</MMClips>
  <ScaleCrop>0</ScaleCrop>
  <HeadingPairs>
    <vt:vector baseType="variant" size="4">
      <vt:variant>
        <vt:lpstr>Theme</vt:lpstr>
      </vt:variant>
      <vt:variant>
        <vt:i4>1</vt:i4>
      </vt:variant>
      <vt:variant>
        <vt:lpstr>Slide Titles</vt:lpstr>
      </vt:variant>
      <vt:variant>
        <vt:i4>107</vt:i4>
      </vt:variant>
    </vt:vector>
  </HeadingPairs>
  <TitlesOfParts>
    <vt:vector baseType="lpstr" size="108">
      <vt:lpstr>Office Theme</vt:lpstr>
      <vt:lpstr>AB 1234Ethics Training</vt:lpstr>
      <vt:lpstr>Why Are We Here?</vt:lpstr>
      <vt:lpstr>AB 1234 Training Overview</vt:lpstr>
      <vt:lpstr>AB 1234 Training Overview</vt:lpstr>
      <vt:lpstr>AB 1234 Training Overview</vt:lpstr>
      <vt:lpstr>AB 1234 Training Overview</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I. Personal Financial Gain by Public Officials</vt:lpstr>
      <vt:lpstr>Quiz</vt:lpstr>
      <vt:lpstr>Question 1:</vt:lpstr>
      <vt:lpstr>Answer to Question 1:</vt:lpstr>
      <vt:lpstr>Question 2:</vt:lpstr>
      <vt:lpstr>Answer to Question 2:</vt:lpstr>
      <vt:lpstr>Question 3:</vt:lpstr>
      <vt:lpstr>Answer to Question 3:</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II. Laws Relating to Claiming Prerequisites of Office</vt:lpstr>
      <vt:lpstr>Quiz</vt:lpstr>
      <vt:lpstr>Question 4:</vt:lpstr>
      <vt:lpstr>Answer to Question 4:</vt:lpstr>
      <vt:lpstr>Question 5:</vt:lpstr>
      <vt:lpstr>Answer to Question 5:</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Quiz</vt:lpstr>
      <vt:lpstr>Question 6:</vt:lpstr>
      <vt:lpstr>Answer to Question 6:</vt:lpstr>
      <vt:lpstr>Question 7:</vt:lpstr>
      <vt:lpstr>Answer to Question 7:</vt:lpstr>
      <vt:lpstr>Question 8:</vt:lpstr>
      <vt:lpstr>Answer to Question 8:</vt:lpstr>
      <vt:lpstr>III. Government Transparency Laws</vt:lpstr>
      <vt:lpstr>III. Government Transparency Laws</vt:lpstr>
      <vt:lpstr>III. Government Transparency Laws</vt:lpstr>
      <vt:lpstr>III. Government Transparency Laws</vt:lpstr>
      <vt:lpstr>III. Government Transparency Laws</vt:lpstr>
      <vt:lpstr>III. Government Transparency Laws</vt:lpstr>
      <vt:lpstr>Quiz</vt:lpstr>
      <vt:lpstr>Question 9:</vt:lpstr>
      <vt:lpstr>Answer to Question 9:</vt:lpstr>
      <vt:lpstr>IV. Laws Relating to Fair Processes</vt:lpstr>
      <vt:lpstr>IV. Laws Relating to Fair Processes</vt:lpstr>
      <vt:lpstr>IV. Laws Relating to Fair Processes</vt:lpstr>
      <vt:lpstr>IV. Laws Relating to Fair Processes</vt:lpstr>
      <vt:lpstr>IV. Laws Relating to Fair Processes</vt:lpstr>
      <vt:lpstr>IV. Laws Relating to Fair Processes</vt:lpstr>
      <vt:lpstr>IV. Laws Relating to Fair Processes</vt:lpstr>
      <vt:lpstr>IV. Laws Relating to Fair Processes</vt:lpstr>
      <vt:lpstr>Quiz</vt:lpstr>
      <vt:lpstr>Question 10:</vt:lpstr>
      <vt:lpstr>Answer to Question 10:</vt:lpstr>
      <vt:lpstr>Question 11:</vt:lpstr>
      <vt:lpstr>Answer to Question 11:</vt:lpstr>
      <vt:lpstr>Questions</vt:lpstr>
      <vt:lpstr>Presenter</vt:lpstr>
    </vt:vector>
  </TitlesOfParts>
  <LinksUpToDate>0</LinksUpToDate>
  <SharedDoc>0</SharedDoc>
  <HyperlinksChanged>0</HyperlinksChanged>
  <Application>Aspose.Slides for .NET</Application>
  <AppVersion>18.0900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MN Sample Template</dc:title>
  <cp:lastModifiedBy>Jack, Valeina</cp:lastModifiedBy>
  <cp:revision>1</cp:revision>
  <dcterms:created xsi:type="dcterms:W3CDTF">2023-09-12T17:56:18Z</dcterms:created>
  <dcterms:modified xsi:type="dcterms:W3CDTF">2023-09-12T17:56:18Z</dcterms:modified>
</cp:coreProperties>
</file>