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1"/>
  </p:notesMasterIdLst>
  <p:sldIdLst>
    <p:sldId id="260" r:id="rId2"/>
    <p:sldId id="257" r:id="rId3"/>
    <p:sldId id="259" r:id="rId4"/>
    <p:sldId id="267" r:id="rId5"/>
    <p:sldId id="268" r:id="rId6"/>
    <p:sldId id="266" r:id="rId7"/>
    <p:sldId id="269" r:id="rId8"/>
    <p:sldId id="270" r:id="rId9"/>
    <p:sldId id="276" r:id="rId10"/>
    <p:sldId id="278" r:id="rId11"/>
    <p:sldId id="280" r:id="rId12"/>
    <p:sldId id="281" r:id="rId13"/>
    <p:sldId id="263" r:id="rId14"/>
    <p:sldId id="277" r:id="rId15"/>
    <p:sldId id="273" r:id="rId16"/>
    <p:sldId id="261" r:id="rId17"/>
    <p:sldId id="274" r:id="rId18"/>
    <p:sldId id="27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742"/>
    <a:srgbClr val="065842"/>
    <a:srgbClr val="C5B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83" autoAdjust="0"/>
    <p:restoredTop sz="66844"/>
  </p:normalViewPr>
  <p:slideViewPr>
    <p:cSldViewPr snapToGrid="0">
      <p:cViewPr varScale="1">
        <p:scale>
          <a:sx n="85" d="100"/>
          <a:sy n="85" d="100"/>
        </p:scale>
        <p:origin x="1568" y="176"/>
      </p:cViewPr>
      <p:guideLst/>
    </p:cSldViewPr>
  </p:slideViewPr>
  <p:outlineViewPr>
    <p:cViewPr>
      <p:scale>
        <a:sx n="33" d="100"/>
        <a:sy n="33" d="100"/>
      </p:scale>
      <p:origin x="0" y="-101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021B4-230C-F048-80B9-C5A402A93E5E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9A25-B345-D144-B30F-8AC752C7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6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49A25-B345-D144-B30F-8AC752C7C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49A25-B345-D144-B30F-8AC752C7C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07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49A25-B345-D144-B30F-8AC752C7C9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0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Resilient</a:t>
            </a:r>
            <a:r>
              <a:rPr lang="en-US" baseline="0" dirty="0"/>
              <a:t> systems</a:t>
            </a:r>
          </a:p>
          <a:p>
            <a:r>
              <a:rPr lang="en-US" baseline="0" dirty="0"/>
              <a:t>Are they resilient to mechanical failure</a:t>
            </a:r>
          </a:p>
          <a:p>
            <a:r>
              <a:rPr lang="en-US" baseline="0" dirty="0"/>
              <a:t>Are they resistant to human performance</a:t>
            </a:r>
          </a:p>
          <a:p>
            <a:r>
              <a:rPr lang="en-US" baseline="0" dirty="0"/>
              <a:t>Human behavior</a:t>
            </a:r>
          </a:p>
          <a:p>
            <a:r>
              <a:rPr lang="en-US" baseline="0" dirty="0"/>
              <a:t>Do they require a high level of knowledge? </a:t>
            </a:r>
          </a:p>
          <a:p>
            <a:endParaRPr lang="en-US" baseline="0" dirty="0"/>
          </a:p>
          <a:p>
            <a:r>
              <a:rPr lang="en-US" baseline="0" dirty="0"/>
              <a:t>Do they have redundancies or capture opportunities? </a:t>
            </a:r>
          </a:p>
          <a:p>
            <a:endParaRPr lang="en-US" dirty="0"/>
          </a:p>
          <a:p>
            <a:r>
              <a:rPr lang="en-US" dirty="0"/>
              <a:t>Teach to the risks! </a:t>
            </a:r>
          </a:p>
          <a:p>
            <a:endParaRPr lang="en-US" dirty="0"/>
          </a:p>
          <a:p>
            <a:r>
              <a:rPr lang="en-US" dirty="0"/>
              <a:t>Failures will happen.  You may</a:t>
            </a:r>
            <a:r>
              <a:rPr lang="en-US" baseline="0" dirty="0"/>
              <a:t> as well have a good culture in place to address when things go wrong. </a:t>
            </a:r>
          </a:p>
          <a:p>
            <a:endParaRPr lang="en-US" baseline="0" dirty="0"/>
          </a:p>
          <a:p>
            <a:r>
              <a:rPr lang="en-US" baseline="0" dirty="0"/>
              <a:t>What have we seen over the journey to high reliability and Just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49A25-B345-D144-B30F-8AC752C7C9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70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Leadership Commitment: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Strong leadership support is crucial for successfully implementing High Reliability and Just Culture principles.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Training and Education: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Provide training to staff on High Reliability and Just Culture concepts, emphasizing the importance of reporting errors and near-misses.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Creating Reporting Mechanisms: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Develop easy-to-use reporting systems to encourage staff to report errors without fear of retribution.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Analyzing Data: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Regularly analyze reported data to identify trends, systemic issues, and areas for improvement.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Continuous Improvement: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Act on the insights gained from data analysis to continuously improve safety and quality.</a:t>
            </a:r>
          </a:p>
          <a:p>
            <a:endParaRPr lang="en-US" dirty="0"/>
          </a:p>
          <a:p>
            <a:pPr lv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Implementing High Reliability and Just Culture in healthcare is a powerful approach to improve patient safety, enhance quality of care, and foster a culture of learning and accountability.</a:t>
            </a:r>
          </a:p>
          <a:p>
            <a:pPr lv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By working together, healthcare organizations can create an environment where errors are seen as opportunities for improvement, leading to better outcomes for patients and healthcare professionals alike.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96EAA-AE5C-A241-B57A-17127B43D2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16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it? – </a:t>
            </a:r>
          </a:p>
          <a:p>
            <a:endParaRPr lang="en-US" dirty="0"/>
          </a:p>
          <a:p>
            <a:r>
              <a:rPr lang="en-US" dirty="0"/>
              <a:t>How has it helped </a:t>
            </a:r>
          </a:p>
          <a:p>
            <a:pPr lvl="1"/>
            <a:r>
              <a:rPr lang="en-US" dirty="0"/>
              <a:t>Myth Busters</a:t>
            </a:r>
          </a:p>
          <a:p>
            <a:pPr lvl="1"/>
            <a:r>
              <a:rPr lang="en-US" dirty="0"/>
              <a:t>Rumor control</a:t>
            </a:r>
          </a:p>
          <a:p>
            <a:pPr lvl="1"/>
            <a:r>
              <a:rPr lang="en-US" dirty="0"/>
              <a:t>Idea generation</a:t>
            </a:r>
          </a:p>
          <a:p>
            <a:pPr lvl="1"/>
            <a:r>
              <a:rPr lang="en-US" dirty="0"/>
              <a:t>Idea generation when trying to solve something</a:t>
            </a:r>
          </a:p>
          <a:p>
            <a:pPr lvl="1"/>
            <a:r>
              <a:rPr lang="en-US" dirty="0"/>
              <a:t>Advocating for the health system</a:t>
            </a:r>
          </a:p>
          <a:p>
            <a:pPr lvl="1"/>
            <a:r>
              <a:rPr lang="en-US" dirty="0"/>
              <a:t>Trust building</a:t>
            </a:r>
          </a:p>
          <a:p>
            <a:pPr lvl="1"/>
            <a:r>
              <a:rPr lang="en-US" dirty="0"/>
              <a:t>Do what employees want/think is valuable </a:t>
            </a:r>
          </a:p>
          <a:p>
            <a:pPr lvl="1"/>
            <a:r>
              <a:rPr lang="en-US" dirty="0"/>
              <a:t>Help with events</a:t>
            </a:r>
          </a:p>
          <a:p>
            <a:pPr lvl="1"/>
            <a:r>
              <a:rPr lang="en-US" dirty="0"/>
              <a:t>New projects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Tahoe forest Treat trail, </a:t>
            </a:r>
          </a:p>
          <a:p>
            <a:pPr lvl="1"/>
            <a:r>
              <a:rPr lang="en-US" dirty="0"/>
              <a:t>Shout out page</a:t>
            </a:r>
          </a:p>
          <a:p>
            <a:pPr lvl="1"/>
            <a:r>
              <a:rPr lang="en-US" dirty="0"/>
              <a:t>Employee spotlight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BE791-8CF9-C54C-92C5-D3AA9D7937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92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Chose the right employees</a:t>
            </a:r>
          </a:p>
          <a:p>
            <a:pPr lvl="1"/>
            <a:r>
              <a:rPr lang="en-US" dirty="0"/>
              <a:t>Employee Cheerleaders </a:t>
            </a:r>
          </a:p>
          <a:p>
            <a:pPr lvl="1"/>
            <a:r>
              <a:rPr lang="en-US" dirty="0"/>
              <a:t>Diverse work backgrounds </a:t>
            </a:r>
          </a:p>
          <a:p>
            <a:pPr lvl="1"/>
            <a:r>
              <a:rPr lang="en-US" dirty="0" err="1"/>
              <a:t>Do’ers</a:t>
            </a:r>
            <a:endParaRPr lang="en-US" dirty="0"/>
          </a:p>
          <a:p>
            <a:r>
              <a:rPr lang="en-US" dirty="0"/>
              <a:t>Build and stick with a group charter</a:t>
            </a:r>
          </a:p>
          <a:p>
            <a:pPr lvl="1"/>
            <a:r>
              <a:rPr lang="en-US" dirty="0"/>
              <a:t>Term</a:t>
            </a:r>
          </a:p>
          <a:p>
            <a:pPr lvl="1"/>
            <a:r>
              <a:rPr lang="en-US" dirty="0"/>
              <a:t>Expectations and Roles</a:t>
            </a:r>
          </a:p>
          <a:p>
            <a:pPr lvl="2"/>
            <a:r>
              <a:rPr lang="en-US" dirty="0"/>
              <a:t>Attendance </a:t>
            </a:r>
          </a:p>
          <a:p>
            <a:pPr lvl="1"/>
            <a:r>
              <a:rPr lang="en-US" dirty="0"/>
              <a:t>Executive Leadership Sponsor		</a:t>
            </a:r>
          </a:p>
          <a:p>
            <a:r>
              <a:rPr lang="en-US" dirty="0"/>
              <a:t>Stay Active and Appropriate Funds</a:t>
            </a:r>
          </a:p>
          <a:p>
            <a:r>
              <a:rPr lang="en-US" dirty="0"/>
              <a:t>Allow employees to create the agenda and lead the conversation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BE791-8CF9-C54C-92C5-D3AA9D7937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2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Healthcare workers see and hear about some crappy things</a:t>
            </a:r>
          </a:p>
          <a:p>
            <a:pPr lvl="1"/>
            <a:r>
              <a:rPr lang="en-US" dirty="0"/>
              <a:t>They don’t want to go home and unload onto their families</a:t>
            </a:r>
          </a:p>
          <a:p>
            <a:pPr lvl="1"/>
            <a:r>
              <a:rPr lang="en-US" dirty="0"/>
              <a:t>Many think they have to “Suck it up” – and sometimes that is the case</a:t>
            </a:r>
          </a:p>
          <a:p>
            <a:pPr lvl="1"/>
            <a:r>
              <a:rPr lang="en-US" dirty="0"/>
              <a:t>It is not just nurses and doctors. </a:t>
            </a:r>
          </a:p>
          <a:p>
            <a:r>
              <a:rPr lang="en-US" dirty="0"/>
              <a:t>What is it? </a:t>
            </a:r>
          </a:p>
          <a:p>
            <a:pPr lvl="1"/>
            <a:r>
              <a:rPr lang="en-US" dirty="0"/>
              <a:t>Group of trained employees, at all levels, on how to talk with people that are going through difficult situations.  </a:t>
            </a:r>
          </a:p>
          <a:p>
            <a:pPr lvl="1"/>
            <a:r>
              <a:rPr lang="en-US" dirty="0"/>
              <a:t>Know the resources available.  Good listeners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peer supporters is not</a:t>
            </a:r>
          </a:p>
          <a:p>
            <a:pPr lvl="1"/>
            <a:r>
              <a:rPr lang="en-US" dirty="0"/>
              <a:t>Social workers</a:t>
            </a:r>
          </a:p>
          <a:p>
            <a:pPr lvl="1"/>
            <a:r>
              <a:rPr lang="en-US" dirty="0"/>
              <a:t>Psychiatrists </a:t>
            </a:r>
          </a:p>
          <a:p>
            <a:endParaRPr lang="en-US" dirty="0"/>
          </a:p>
          <a:p>
            <a:r>
              <a:rPr lang="en-US" dirty="0"/>
              <a:t>Also Peer support does the sunshine cart.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BE791-8CF9-C54C-92C5-D3AA9D7937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79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Chose the right employees!</a:t>
            </a:r>
          </a:p>
          <a:p>
            <a:pPr lvl="1"/>
            <a:r>
              <a:rPr lang="en-US" dirty="0"/>
              <a:t>Application Process</a:t>
            </a:r>
          </a:p>
          <a:p>
            <a:pPr lvl="1"/>
            <a:r>
              <a:rPr lang="en-US" dirty="0"/>
              <a:t>Compassionate</a:t>
            </a:r>
          </a:p>
          <a:p>
            <a:pPr lvl="1"/>
            <a:r>
              <a:rPr lang="en-US" dirty="0"/>
              <a:t>Good listeners</a:t>
            </a:r>
          </a:p>
          <a:p>
            <a:pPr lvl="1"/>
            <a:endParaRPr lang="en-US" dirty="0"/>
          </a:p>
          <a:p>
            <a:r>
              <a:rPr lang="en-US" dirty="0"/>
              <a:t>Educate before you put people out there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Really important to make sure they know what their role is. 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Build and stick with a charter</a:t>
            </a:r>
          </a:p>
          <a:p>
            <a:pPr lvl="1"/>
            <a:r>
              <a:rPr lang="en-US" dirty="0"/>
              <a:t>Term</a:t>
            </a:r>
          </a:p>
          <a:p>
            <a:pPr lvl="1"/>
            <a:r>
              <a:rPr lang="en-US" dirty="0"/>
              <a:t>Expectations</a:t>
            </a:r>
          </a:p>
          <a:p>
            <a:pPr lvl="1"/>
            <a:r>
              <a:rPr lang="en-US" dirty="0"/>
              <a:t>Leadership Sponsor</a:t>
            </a:r>
          </a:p>
          <a:p>
            <a:pPr lvl="1"/>
            <a:r>
              <a:rPr lang="en-US" dirty="0"/>
              <a:t>Ongoing practice and Trainings</a:t>
            </a:r>
          </a:p>
          <a:p>
            <a:pPr lvl="1"/>
            <a:r>
              <a:rPr lang="en-US" dirty="0"/>
              <a:t>log when you are deployed		</a:t>
            </a:r>
          </a:p>
          <a:p>
            <a:endParaRPr lang="en-US" dirty="0"/>
          </a:p>
          <a:p>
            <a:r>
              <a:rPr lang="en-US" dirty="0"/>
              <a:t>Stay Active and dedicate some funds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BE791-8CF9-C54C-92C5-D3AA9D7937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BE791-8CF9-C54C-92C5-D3AA9D7937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1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BE791-8CF9-C54C-92C5-D3AA9D7937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4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BE791-8CF9-C54C-92C5-D3AA9D7937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1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BE791-8CF9-C54C-92C5-D3AA9D7937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6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96EAA-AE5C-A241-B57A-17127B43D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7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Open Communication: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Just Culture encourages open reporting of errors and near-misses, leading to a more transparent culture where issues can be addressed promptly.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Learning from Mistakes: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By focusing on learning rather than blame, healthcare professionals are more likely to report errors and contribute to a culture of continuous improvement.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Retaining Trust: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When healthcare professionals feel supported rather than punished for errors, trust within the organization improves. 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Reduced Fear of Reporting: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Fear of retribution can prevent error reporting, but Just Culture mitigates this fear, leading to increased reporting and insights into potential risks.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Identifying Systemic Issues: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Understanding the real causes of errors helping to identify and rectify underlying system issues, making the healthcare system safer overall.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96EAA-AE5C-A241-B57A-17127B43D2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3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a way to look at risk differently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preoccupation with failure – Meaning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when nurses conduct a high-risk iv medication double check, the second nurse should assume the first nurse made a mistake, hunt for it, and correct it, rather than assume the intravenous pump is working or programmed properly and the medication is right.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Reluctance to simplify</a:t>
            </a:r>
            <a:r>
              <a:rPr lang="en-US" baseline="0" dirty="0"/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and convenient response to a problem – Putting up a sign that says do not harm yourself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equipment.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sensitivity to operations –  Keeping the larger picture in mind so</a:t>
            </a:r>
            <a:r>
              <a:rPr lang="en-US" baseline="0" dirty="0"/>
              <a:t> that you can see potential future errors.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commitment to resilience – commitment to Building and maintain </a:t>
            </a:r>
            <a:r>
              <a:rPr lang="en-US" baseline="0" dirty="0"/>
              <a:t> resilient systems</a:t>
            </a:r>
            <a:r>
              <a:rPr lang="en-US" dirty="0"/>
              <a:t>, This commitment also means responding the right way when errors</a:t>
            </a:r>
            <a:r>
              <a:rPr lang="en-US" baseline="0" dirty="0"/>
              <a:t> occur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deference to expertise</a:t>
            </a:r>
            <a:r>
              <a:rPr lang="en-US" baseline="0" dirty="0"/>
              <a:t> – Using expertise from all areas, when things go wrong.  So basically, asking the right people about challenging situations and trusting their answers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96EAA-AE5C-A241-B57A-17127B43D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1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Improved Patient Safety: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High Reliability principles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minimize errors and prevent adverse events, leading to a safer environment for patients.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Reduced Medical Errors: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By promoting a culture of vigilance and continuous improvement, medical errors are reduced, thus decreasing potential harm.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Enhanced Quality of Care: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 culture that emphasizes reliability results in consistently high-quality care and better patient outcomes.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Efficient Resource Utilization: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Fewer errors mean less waste of resources on rectifying mistakes, enabling the efficient use of healthcare resources.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Increased Staff Engagement: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Empowered and engaged staff, who actively participate in safety initiatives, contribute to a positive work environment.</a:t>
            </a: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Improved Reputation: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Organizations with a strong focus on reliability earn a reputation for safe and quality care, attracting more patients and talented healthcare professionals.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96EAA-AE5C-A241-B57A-17127B43D2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are important to building trust, while also improving</a:t>
            </a:r>
            <a:r>
              <a:rPr lang="en-US" baseline="0" dirty="0"/>
              <a:t> outcomes or preventing bad outcomes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96EAA-AE5C-A241-B57A-17127B43D2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7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BE791-8CF9-C54C-92C5-D3AA9D7937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A2C2-0F7F-DC49-B1CF-CCE16083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3C0C5-C45B-1141-9A6B-DE1ECAFB2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DEC5-CDC5-D140-B234-003A9A71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F3F33-082D-7145-BBCE-BCE6A661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F7DF8-3D13-9B4B-860F-BEBFA1FD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C291E7-9C7A-8643-B72F-B5749BA345A7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602038"/>
            <a:ext cx="9144000" cy="0"/>
          </a:xfrm>
          <a:prstGeom prst="line">
            <a:avLst/>
          </a:prstGeom>
          <a:ln w="25400">
            <a:solidFill>
              <a:srgbClr val="0658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62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92D2-6BDD-2E47-97F0-92B5433E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2DBB4-049F-194C-84C2-B0589E572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F4DF4-10AC-3C43-ADB6-42172C86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01C57-1D35-5040-B288-C7DA1339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0462-A57F-6D43-B1A2-4C5EC629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BE8ABB-7009-9E4A-A517-402A91963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AE2CF-6A5B-C447-AE93-62FC951C0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6CA2F-284C-9541-86C5-6F5331D4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89EC8-9C92-464A-9EA7-984DE054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C1332-AE27-354E-B446-A75E1898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A43F-32D3-7348-BA31-2AF7797F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9C0D2-8478-D74D-B397-4A92A436B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56F38-160A-F449-AB6B-13463DAF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4900B-200C-984D-9374-10FD9DB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53FEA-CDF1-3A4F-93D8-36BCC4CF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F834EF-695F-1448-AA2C-EFC674A1C21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70063"/>
            <a:ext cx="10515600" cy="0"/>
          </a:xfrm>
          <a:prstGeom prst="line">
            <a:avLst/>
          </a:prstGeom>
          <a:ln w="25400">
            <a:solidFill>
              <a:srgbClr val="0658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9010-B098-A84A-A255-41333017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6B0C3-B5B0-6E4E-83F5-BBC6D850E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C8FF-8F59-E242-AD7A-F3DBF0D1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FB4AE-DB07-4046-A3A1-2EF251BE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9D7B3-5F56-2641-9C5B-DBCE7DFE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AAE3D0-6CB7-164D-94DE-409D949E7A0E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08513"/>
            <a:ext cx="10515600" cy="0"/>
          </a:xfrm>
          <a:prstGeom prst="line">
            <a:avLst/>
          </a:prstGeom>
          <a:ln w="25400">
            <a:solidFill>
              <a:srgbClr val="0658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37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12CA-D8F1-E541-B21E-771B82BE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2556-7575-D445-AB5F-42D4803CA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C16F1-2D8C-7241-A0C2-0BE190622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692A6-14D2-E94A-98FA-C943AD6E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02A83-DDF6-8F4B-AF8C-754D508C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AB393-81FF-6F42-BB4F-933278DB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0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C2D1-E021-6349-B763-59FFA1B8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9AA6D-4895-2641-B79A-E434C3975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6CB1E-AFC3-7040-91AA-99DDCF23E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0954E-9A94-BC44-9161-004045E75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BEACD-74E8-B341-80C5-7769D12E5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DE675-56B4-B84D-9D6B-463DD593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14FC8-F27E-BC40-8F3C-AB0BB6E1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7C181-8964-CF45-A329-D56ACB12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5B1C-D6F2-1741-AFD5-8D4277E2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F2652-2571-EB4D-9CD4-35350A7D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B6373-D5B0-5145-AA6D-590819C6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CC071-7DF5-8D49-B69D-E1C43C0F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453D0-BA38-C14C-A705-9DA150FD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FB7B7-2869-784B-B252-95750382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5ED4-BF72-874A-9667-4E59FEFC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67B8-D2CF-FC49-9496-0AD966DB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CA28-C355-9542-90F0-F65713AB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1A8A-6EF4-0E42-BAAA-1F5FC921D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64861-17C9-AF41-B9F8-641E05A7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241C2-1EFA-A14A-8354-9452879D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479D4-0B5F-1B4A-BF5F-E4C5BC99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33B0-58AB-DF42-A6A8-6807942D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A9E1D-DFE4-8A41-8093-1EEC38131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3C452-47CC-4D4C-AD17-47B37C73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D00E3-1332-B646-92A7-008239E4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D7B14-3D73-D14F-88F5-7F56F793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64CEA-D5ED-CE4C-9601-938B5C3C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0F7B8-7F5E-8A4D-AE24-7167184C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FB662-953A-6645-8E0C-D32CDAC22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7984-A02D-234D-9A1A-D4C59075D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5D26-FA97-4929-8F34-8A024A2C484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5B3C-7DC6-DC46-8578-A8FD88CE7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C53BB-7AF8-F148-B99D-C70F4B669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ACFB-5144-4AE8-A9FE-190EC13491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05483-AE52-7E42-ABFF-A9D3D7052A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05" y="5280302"/>
            <a:ext cx="1800736" cy="13914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F2B2E2-0333-E64B-884C-08A85442027B}"/>
              </a:ext>
            </a:extLst>
          </p:cNvPr>
          <p:cNvSpPr/>
          <p:nvPr userDrawn="1"/>
        </p:nvSpPr>
        <p:spPr>
          <a:xfrm>
            <a:off x="-66675" y="-47500"/>
            <a:ext cx="458563" cy="6972176"/>
          </a:xfrm>
          <a:prstGeom prst="rect">
            <a:avLst/>
          </a:prstGeom>
          <a:solidFill>
            <a:srgbClr val="0D5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530C15-F31F-574A-836D-14E8A26815FB}"/>
              </a:ext>
            </a:extLst>
          </p:cNvPr>
          <p:cNvCxnSpPr/>
          <p:nvPr userDrawn="1"/>
        </p:nvCxnSpPr>
        <p:spPr>
          <a:xfrm>
            <a:off x="463144" y="-47501"/>
            <a:ext cx="0" cy="6905501"/>
          </a:xfrm>
          <a:prstGeom prst="line">
            <a:avLst/>
          </a:prstGeom>
          <a:ln w="25400">
            <a:solidFill>
              <a:srgbClr val="0658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1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3D7C33-485B-5AE8-F903-351E06457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Journey to Drive Trust, Engagement, and Quality Performance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9F8D3A-198D-E5B6-F0CC-1BA121C6F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81411"/>
            <a:ext cx="9144000" cy="1655762"/>
          </a:xfrm>
        </p:spPr>
        <p:txBody>
          <a:bodyPr/>
          <a:lstStyle/>
          <a:p>
            <a:pPr lvl="0"/>
            <a:r>
              <a:rPr lang="en-US" dirty="0"/>
              <a:t>Alex MacLennan, PHR </a:t>
            </a:r>
          </a:p>
          <a:p>
            <a:pPr lvl="0"/>
            <a:r>
              <a:rPr lang="en-US" dirty="0"/>
              <a:t>Chief Human Resources Officer</a:t>
            </a:r>
          </a:p>
          <a:p>
            <a:pPr lvl="0"/>
            <a:r>
              <a:rPr lang="en-US" dirty="0"/>
              <a:t>Tahoe forest Hospital District</a:t>
            </a:r>
          </a:p>
        </p:txBody>
      </p:sp>
    </p:spTree>
    <p:extLst>
      <p:ext uri="{BB962C8B-B14F-4D97-AF65-F5344CB8AC3E}">
        <p14:creationId xmlns:p14="http://schemas.microsoft.com/office/powerpoint/2010/main" val="289216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C5C7-D525-9399-5BD0-7BC379D7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</a:t>
            </a:r>
          </a:p>
        </p:txBody>
      </p:sp>
      <p:pic>
        <p:nvPicPr>
          <p:cNvPr id="5" name="Firefighter Fail | Car On Fire Wreaks Havoc">
            <a:hlinkClick r:id="" action="ppaction://media"/>
            <a:extLst>
              <a:ext uri="{FF2B5EF4-FFF2-40B4-BE49-F238E27FC236}">
                <a16:creationId xmlns:a16="http://schemas.microsoft.com/office/drawing/2014/main" id="{4A641346-1609-9746-B6F8-59D05C81FD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0827" y="1920875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C5C7-D525-9399-5BD0-7BC379D7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</a:t>
            </a:r>
          </a:p>
        </p:txBody>
      </p:sp>
      <p:pic>
        <p:nvPicPr>
          <p:cNvPr id="3" name="Firefighters Big Mistake">
            <a:hlinkClick r:id="" action="ppaction://media"/>
            <a:extLst>
              <a:ext uri="{FF2B5EF4-FFF2-40B4-BE49-F238E27FC236}">
                <a16:creationId xmlns:a16="http://schemas.microsoft.com/office/drawing/2014/main" id="{2E1A51D5-F6C1-C607-0EBA-21E6BC8F5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1756" y="1509793"/>
            <a:ext cx="7130943" cy="53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4B59-B7B9-7ADD-BDE7-B730026E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Risk is Everywhere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84B26-30E3-1224-C64D-7E2B254D6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the risks that systems are trying to mitigate</a:t>
            </a:r>
          </a:p>
          <a:p>
            <a:endParaRPr lang="en-US" dirty="0"/>
          </a:p>
          <a:p>
            <a:r>
              <a:rPr lang="en-US" dirty="0"/>
              <a:t>Build resilient systems </a:t>
            </a:r>
          </a:p>
          <a:p>
            <a:endParaRPr lang="en-US" dirty="0"/>
          </a:p>
          <a:p>
            <a:r>
              <a:rPr lang="en-US" dirty="0"/>
              <a:t>Teach about the risks, not just the system.</a:t>
            </a:r>
          </a:p>
          <a:p>
            <a:endParaRPr lang="en-US" dirty="0"/>
          </a:p>
          <a:p>
            <a:r>
              <a:rPr lang="en-US" dirty="0"/>
              <a:t>Failures are going to happen!  Zero is not attainable!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3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9021-808D-8C86-0241-871A53E6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Steps for Successful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E89CD-3107-4A8A-3B59-A22FF5096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Leadership Commitment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Training and Education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Creating Reporting Mechanisms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Analyzing Data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Continuous Improvement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3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3647-7445-0BE9-37BC-3644FC27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Value Advocates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05DE-8C3F-9F6B-A0C7-2809700D3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It all began with low response rate…</a:t>
            </a:r>
          </a:p>
          <a:p>
            <a:endParaRPr lang="en-US" dirty="0"/>
          </a:p>
          <a:p>
            <a:r>
              <a:rPr lang="en-US" dirty="0"/>
              <a:t>What is it now and how has it helped?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4F058-3FAD-0F87-B53B-3189D652C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09" y="4077600"/>
            <a:ext cx="4955381" cy="13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25EA-F77D-E8A2-330E-53E609D7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Important to Implementation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3F5BE-2686-5C5C-16FD-E44D93F4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Chose the right employees</a:t>
            </a:r>
          </a:p>
          <a:p>
            <a:endParaRPr lang="en-US" dirty="0"/>
          </a:p>
          <a:p>
            <a:r>
              <a:rPr lang="en-US" dirty="0"/>
              <a:t>Build and stick with a group charter</a:t>
            </a:r>
          </a:p>
          <a:p>
            <a:endParaRPr lang="en-US" dirty="0"/>
          </a:p>
          <a:p>
            <a:r>
              <a:rPr lang="en-US" dirty="0"/>
              <a:t>Stay Active and Appropriate Funds</a:t>
            </a:r>
          </a:p>
          <a:p>
            <a:endParaRPr lang="en-US"/>
          </a:p>
          <a:p>
            <a:r>
              <a:rPr lang="en-US"/>
              <a:t>Allow </a:t>
            </a:r>
            <a:r>
              <a:rPr lang="en-US" dirty="0"/>
              <a:t>employees to create the agenda and lead the conversation </a:t>
            </a:r>
          </a:p>
        </p:txBody>
      </p:sp>
    </p:spTree>
    <p:extLst>
      <p:ext uri="{BB962C8B-B14F-4D97-AF65-F5344CB8AC3E}">
        <p14:creationId xmlns:p14="http://schemas.microsoft.com/office/powerpoint/2010/main" val="13519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9F00-BE54-EB7A-C476-EC8AFF23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Peer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BFF35-5F82-BC12-D79E-C242233D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Healthcare workers see and hear about some crappy things</a:t>
            </a:r>
          </a:p>
          <a:p>
            <a:endParaRPr lang="en-US" dirty="0"/>
          </a:p>
          <a:p>
            <a:r>
              <a:rPr lang="en-US" dirty="0"/>
              <a:t>What is it? </a:t>
            </a:r>
          </a:p>
          <a:p>
            <a:endParaRPr lang="en-US" dirty="0"/>
          </a:p>
          <a:p>
            <a:r>
              <a:rPr lang="en-US" dirty="0"/>
              <a:t>Peer Support is not…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ealthcare Workers Suffer from PTSD and Burnout During COVID-19 --  Occupational Health &amp; Safety">
            <a:extLst>
              <a:ext uri="{FF2B5EF4-FFF2-40B4-BE49-F238E27FC236}">
                <a16:creationId xmlns:a16="http://schemas.microsoft.com/office/drawing/2014/main" id="{AB363879-E086-74FB-A56F-25E38B5F6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4"/>
          <a:stretch/>
        </p:blipFill>
        <p:spPr bwMode="auto">
          <a:xfrm>
            <a:off x="6096000" y="4253045"/>
            <a:ext cx="3777050" cy="22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25EA-F77D-E8A2-330E-53E609D7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Important to Implementation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3F5BE-2686-5C5C-16FD-E44D93F4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Choose the Right Employees</a:t>
            </a:r>
          </a:p>
          <a:p>
            <a:pPr lvl="1"/>
            <a:endParaRPr lang="en-US" dirty="0"/>
          </a:p>
          <a:p>
            <a:r>
              <a:rPr lang="en-US" dirty="0"/>
              <a:t>Educate the Peer Supporters</a:t>
            </a:r>
          </a:p>
          <a:p>
            <a:endParaRPr lang="en-US" dirty="0"/>
          </a:p>
          <a:p>
            <a:r>
              <a:rPr lang="en-US" dirty="0"/>
              <a:t>Build and Stick with a Charter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Stay Active and Allot funds </a:t>
            </a:r>
          </a:p>
        </p:txBody>
      </p:sp>
    </p:spTree>
    <p:extLst>
      <p:ext uri="{BB962C8B-B14F-4D97-AF65-F5344CB8AC3E}">
        <p14:creationId xmlns:p14="http://schemas.microsoft.com/office/powerpoint/2010/main" val="370430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4E3B-560B-C3CA-FB35-8D38A330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C0FA-940B-033C-4526-3E3722A0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2022 – 92% of Engagement  </a:t>
            </a:r>
          </a:p>
          <a:p>
            <a:pPr lvl="1"/>
            <a:r>
              <a:rPr lang="en-US" dirty="0"/>
              <a:t>response rate of 83%</a:t>
            </a:r>
          </a:p>
          <a:p>
            <a:pPr lvl="1"/>
            <a:endParaRPr lang="en-US" dirty="0"/>
          </a:p>
          <a:p>
            <a:r>
              <a:rPr lang="en-US" dirty="0"/>
              <a:t>Fewer disciplinary meetings.</a:t>
            </a:r>
          </a:p>
          <a:p>
            <a:r>
              <a:rPr lang="en-US" dirty="0"/>
              <a:t>Trust indicators with employees has increased. </a:t>
            </a:r>
          </a:p>
          <a:p>
            <a:r>
              <a:rPr lang="en-US" dirty="0"/>
              <a:t>Relations with Unions is great! </a:t>
            </a:r>
          </a:p>
          <a:p>
            <a:r>
              <a:rPr lang="en-US" dirty="0"/>
              <a:t>Social events now create meaningful and better connections.</a:t>
            </a:r>
          </a:p>
          <a:p>
            <a:r>
              <a:rPr lang="en-US" dirty="0"/>
              <a:t>Employees feel valued.</a:t>
            </a:r>
          </a:p>
          <a:p>
            <a:r>
              <a:rPr lang="en-US" dirty="0"/>
              <a:t>More recognition of benefits.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9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4C59-5E0D-9A5A-AD76-110C4E1C5F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1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4B97-C299-58EE-5949-8023753A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Previous Culture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D3DF-9B40-52CD-5D35-47E49C4C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2014 – 59th percentile of employee engagement</a:t>
            </a:r>
          </a:p>
          <a:p>
            <a:r>
              <a:rPr lang="en-US" dirty="0"/>
              <a:t>2017</a:t>
            </a:r>
          </a:p>
          <a:p>
            <a:pPr lvl="1"/>
            <a:r>
              <a:rPr lang="en-US" dirty="0"/>
              <a:t>Engagement score put us in the 63th percentile nationally.</a:t>
            </a:r>
          </a:p>
          <a:p>
            <a:pPr lvl="1"/>
            <a:r>
              <a:rPr lang="en-US" dirty="0"/>
              <a:t>Response rate of 51%</a:t>
            </a:r>
          </a:p>
          <a:p>
            <a:pPr lvl="2"/>
            <a:r>
              <a:rPr lang="en-US" dirty="0"/>
              <a:t>Feedback stated a perception of no anonymity   </a:t>
            </a:r>
          </a:p>
          <a:p>
            <a:pPr lvl="1"/>
            <a:r>
              <a:rPr lang="en-US" dirty="0"/>
              <a:t>Lack of trust between employees and management </a:t>
            </a:r>
          </a:p>
          <a:p>
            <a:pPr lvl="1"/>
            <a:r>
              <a:rPr lang="en-US" dirty="0"/>
              <a:t>Disciplinary meetings </a:t>
            </a:r>
          </a:p>
          <a:p>
            <a:pPr lvl="1"/>
            <a:endParaRPr lang="en-US" dirty="0"/>
          </a:p>
          <a:p>
            <a:r>
              <a:rPr lang="en-US" dirty="0"/>
              <a:t>Something needed to change. </a:t>
            </a:r>
          </a:p>
          <a:p>
            <a:pPr lvl="1"/>
            <a:r>
              <a:rPr lang="en-US" dirty="0"/>
              <a:t>Continuing just culture path…. but additional support was needed.  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F3C866A-DDFE-43A8-D6E7-2A310016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4" y="3323772"/>
            <a:ext cx="3371790" cy="22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7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ADBA-EA1F-E325-1F7D-33FB5921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Just Culture and High Reliability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95F6-9DB6-2CEE-9A5B-94FAC78C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What is it? </a:t>
            </a:r>
          </a:p>
          <a:p>
            <a:pPr lvl="1"/>
            <a:r>
              <a:rPr lang="en-US" dirty="0"/>
              <a:t>A method in which organizations are accountable for the systems they have designed, and responding to the behaviors of their employees in a fair and just manner. </a:t>
            </a:r>
          </a:p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Judge the system before the employee</a:t>
            </a:r>
          </a:p>
          <a:p>
            <a:pPr lvl="1"/>
            <a:r>
              <a:rPr lang="en-US" dirty="0"/>
              <a:t>Remove biases</a:t>
            </a:r>
          </a:p>
          <a:p>
            <a:pPr lvl="1"/>
            <a:r>
              <a:rPr lang="en-US" dirty="0"/>
              <a:t>Improve systems</a:t>
            </a:r>
          </a:p>
          <a:p>
            <a:pPr lvl="1"/>
            <a:r>
              <a:rPr lang="en-US" dirty="0"/>
              <a:t>Believe the best of employees. We are in healthcare!</a:t>
            </a:r>
          </a:p>
        </p:txBody>
      </p:sp>
    </p:spTree>
    <p:extLst>
      <p:ext uri="{BB962C8B-B14F-4D97-AF65-F5344CB8AC3E}">
        <p14:creationId xmlns:p14="http://schemas.microsoft.com/office/powerpoint/2010/main" val="103984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D2C5-6087-7D01-50FE-3BAFB01F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Understanding Just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8722-066D-4F9E-5419-3C4DEB55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Just Culture emphasizes the fair and just approach to managing human errors and system failures.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It distinguishes between unintentional human errors, at-risk behavior, and reckless behavior to determine appropriate responses.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Discipline when the situation calls for it. </a:t>
            </a:r>
          </a:p>
          <a:p>
            <a:pPr lvl="0"/>
            <a:r>
              <a:rPr lang="en-US" dirty="0"/>
              <a:t>System changes when they are not working.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7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AC6F-14E7-2B2A-FA9A-9AB21ED9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Benefits of Just Culture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AD6C-B337-4616-5491-73C43FD1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Open Communication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Learning from Mistakes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Retaining Trust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Reduced Fear of Reporting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Identifying Systemic Issues</a:t>
            </a:r>
          </a:p>
        </p:txBody>
      </p:sp>
      <p:pic>
        <p:nvPicPr>
          <p:cNvPr id="2052" name="Picture 4" descr="oops...wrong gurney in the room. : r/pics">
            <a:extLst>
              <a:ext uri="{FF2B5EF4-FFF2-40B4-BE49-F238E27FC236}">
                <a16:creationId xmlns:a16="http://schemas.microsoft.com/office/drawing/2014/main" id="{466488F8-04A2-48B5-23C5-29A2F752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02" y="2656049"/>
            <a:ext cx="5361992" cy="40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1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7F99-F94B-4BC8-E612-58C797DE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Understanding High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837DD-8EAC-4AC8-9E2A-75278DD48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High Reliability refers to a commitment to safety and error prevention in complex and hazardous environments like healthcare.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Key characteristics include a preoccupation with failure, reluctance to simplify, sensitivity to operations, commitment to resilience, and deference to expertise.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focus is on reducing errors, preventing harm, and creating a robust system that can withstand potential failures.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1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B9B0-300C-336D-447F-9F966837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Benefits of High Reliability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3BFF4-4510-B84F-D673-299A2705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Improved Patient Safety</a:t>
            </a:r>
          </a:p>
          <a:p>
            <a:pPr lvl="0"/>
            <a:r>
              <a:rPr lang="en-US" dirty="0"/>
              <a:t>Reduced Medical Errors</a:t>
            </a:r>
          </a:p>
          <a:p>
            <a:pPr lvl="0"/>
            <a:r>
              <a:rPr lang="en-US" dirty="0"/>
              <a:t>Enhanced Quality of Care</a:t>
            </a:r>
          </a:p>
          <a:p>
            <a:pPr lvl="0"/>
            <a:r>
              <a:rPr lang="en-US" dirty="0"/>
              <a:t>Efficient Resource Utilization</a:t>
            </a:r>
          </a:p>
          <a:p>
            <a:pPr lvl="0"/>
            <a:r>
              <a:rPr lang="en-US" dirty="0"/>
              <a:t>Increased Staff Engagement and reporting errors</a:t>
            </a:r>
          </a:p>
          <a:p>
            <a:pPr lvl="0"/>
            <a:r>
              <a:rPr lang="en-US" dirty="0"/>
              <a:t>Improved Reputation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9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781A-EB4A-E387-0F5E-DBDB7872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Synergy of High Reliability and Just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0C7BA-1432-21FF-7252-0016C2A1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High Reliability and Just Culture complement each other to create a comprehensive culture of safety and quality in healthcare.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High Reliability focuses on building robust systems and processes, while Just Culture ensures a fair and supportive approach to handling errors and learning from them.</a:t>
            </a:r>
          </a:p>
        </p:txBody>
      </p:sp>
    </p:spTree>
    <p:extLst>
      <p:ext uri="{BB962C8B-B14F-4D97-AF65-F5344CB8AC3E}">
        <p14:creationId xmlns:p14="http://schemas.microsoft.com/office/powerpoint/2010/main" val="238964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6844-3CE6-F1E6-5106-70E8CF58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Identifying the Issue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0A12-8205-2C83-2ECD-81425368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Human Error: An inadvertent action; inadvertently doing something other than what should have been done; slip, lapse, mistake </a:t>
            </a:r>
          </a:p>
          <a:p>
            <a:endParaRPr lang="en-US" dirty="0"/>
          </a:p>
          <a:p>
            <a:r>
              <a:rPr lang="en-US" dirty="0"/>
              <a:t>At-Risk Behavior: A behavioral choice that increases risk where risk is not recognized. Or is mistakenly believed to be justified. </a:t>
            </a:r>
          </a:p>
          <a:p>
            <a:endParaRPr lang="en-US" dirty="0"/>
          </a:p>
          <a:p>
            <a:r>
              <a:rPr lang="en-US" dirty="0"/>
              <a:t>Reckless Behavior: A behavioral choice to consciously disregard a substantial and justifiable risk. </a:t>
            </a:r>
          </a:p>
          <a:p>
            <a:pPr lvl="1"/>
            <a:r>
              <a:rPr lang="en-US" dirty="0"/>
              <a:t>Based on choice, not outcome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8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F13ACAEFD4E746A6DE99A5742773B3" ma:contentTypeVersion="17" ma:contentTypeDescription="Create a new document." ma:contentTypeScope="" ma:versionID="b43bd02079bbb83487904c6f195fe771">
  <xsd:schema xmlns:xsd="http://www.w3.org/2001/XMLSchema" xmlns:xs="http://www.w3.org/2001/XMLSchema" xmlns:p="http://schemas.microsoft.com/office/2006/metadata/properties" xmlns:ns2="f97414ec-e8e1-47c5-b88d-8d6bc9f1dc5c" xmlns:ns3="141ecd1f-2374-411e-bbb0-b3059a3af7bb" targetNamespace="http://schemas.microsoft.com/office/2006/metadata/properties" ma:root="true" ma:fieldsID="2ab00912dd6dc6fe59555680a0d25125" ns2:_="" ns3:_="">
    <xsd:import namespace="f97414ec-e8e1-47c5-b88d-8d6bc9f1dc5c"/>
    <xsd:import namespace="141ecd1f-2374-411e-bbb0-b3059a3af7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414ec-e8e1-47c5-b88d-8d6bc9f1dc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edf2d5-b58b-4f1d-ba86-8675ba6ccce4}" ma:internalName="TaxCatchAll" ma:showField="CatchAllData" ma:web="f97414ec-e8e1-47c5-b88d-8d6bc9f1dc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ecd1f-2374-411e-bbb0-b3059a3af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971c94f-f162-4cf6-843e-425104ee78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D0C01-EA28-4225-B879-343B16CD202C}"/>
</file>

<file path=customXml/itemProps2.xml><?xml version="1.0" encoding="utf-8"?>
<ds:datastoreItem xmlns:ds="http://schemas.openxmlformats.org/officeDocument/2006/customXml" ds:itemID="{2BA889FC-CDEB-4B5F-8B1F-8023F81ED9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23031</TotalTime>
  <Words>1579</Words>
  <Application>Microsoft Macintosh PowerPoint</Application>
  <PresentationFormat>Widescreen</PresentationFormat>
  <Paragraphs>244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Journey to Drive Trust, Engagement, and Quality Performance</vt:lpstr>
      <vt:lpstr>Previous Culture Challenges </vt:lpstr>
      <vt:lpstr>Just Culture and High Reliability </vt:lpstr>
      <vt:lpstr>Understanding Just Culture</vt:lpstr>
      <vt:lpstr>Benefits of Just Culture in Healthcare</vt:lpstr>
      <vt:lpstr>Understanding High Reliability</vt:lpstr>
      <vt:lpstr>Benefits of High Reliability in Healthcare</vt:lpstr>
      <vt:lpstr>The Synergy of High Reliability and Just Culture</vt:lpstr>
      <vt:lpstr>Identifying the Issue  </vt:lpstr>
      <vt:lpstr>Drift</vt:lpstr>
      <vt:lpstr>Drift</vt:lpstr>
      <vt:lpstr>Risk is Everywhere </vt:lpstr>
      <vt:lpstr>Steps for Successful Implementation</vt:lpstr>
      <vt:lpstr>Value Advocates </vt:lpstr>
      <vt:lpstr>Important to Implementation  </vt:lpstr>
      <vt:lpstr>Peer Support </vt:lpstr>
      <vt:lpstr>Important to Implementation  </vt:lpstr>
      <vt:lpstr>In Conclusion</vt:lpstr>
      <vt:lpstr>Questions  </vt:lpstr>
    </vt:vector>
  </TitlesOfParts>
  <Company>Tahoe Forest Hospital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Cooper, Megan</dc:creator>
  <cp:lastModifiedBy>Microsoft Office User</cp:lastModifiedBy>
  <cp:revision>41</cp:revision>
  <dcterms:created xsi:type="dcterms:W3CDTF">2018-07-19T15:17:12Z</dcterms:created>
  <dcterms:modified xsi:type="dcterms:W3CDTF">2023-08-31T18:40:57Z</dcterms:modified>
</cp:coreProperties>
</file>