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18288000" cy="10287000"/>
  <p:notesSz cx="6858000" cy="9144000"/>
  <p:embeddedFontLst>
    <p:embeddedFont>
      <p:font typeface="Calibri" panose="020F0502020204030204" pitchFamily="34" charset="0"/>
      <p:regular r:id="rId24"/>
      <p:bold r:id="rId25"/>
      <p:italic r:id="rId26"/>
      <p:boldItalic r:id="rId27"/>
    </p:embeddedFont>
    <p:embeddedFont>
      <p:font typeface="Canva Sans" panose="020B0604020202020204" charset="0"/>
      <p:regular r:id="rId28"/>
    </p:embeddedFont>
    <p:embeddedFont>
      <p:font typeface="Open Sans 1 Bold" panose="020B0604020202020204" charset="0"/>
      <p:regular r:id="rId29"/>
    </p:embeddedFont>
    <p:embeddedFont>
      <p:font typeface="Open Sans 2" panose="020B0604020202020204" charset="0"/>
      <p:regular r:id="rId30"/>
    </p:embeddedFont>
    <p:embeddedFont>
      <p:font typeface="Open Sans 2 Bold" panose="020B0604020202020204" charset="0"/>
      <p:regular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8" d="100"/>
          <a:sy n="58" d="100"/>
        </p:scale>
        <p:origin x="1230"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presProps" Target="presProps.xml"/><Relationship Id="rId37"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5.fntdata"/><Relationship Id="rId36"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9/5/2023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9.pn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0.svg"/></Relationships>
</file>

<file path=ppt/slides/_rels/slide12.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svg"/><Relationship Id="rId7" Type="http://schemas.openxmlformats.org/officeDocument/2006/relationships/image" Target="../media/image35.sv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svg"/><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37.png"/></Relationships>
</file>

<file path=ppt/slides/_rels/slide14.xml.rels><?xml version="1.0" encoding="UTF-8" standalone="yes"?>
<Relationships xmlns="http://schemas.openxmlformats.org/package/2006/relationships"><Relationship Id="rId3" Type="http://schemas.openxmlformats.org/officeDocument/2006/relationships/image" Target="../media/image41.svg"/><Relationship Id="rId2"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43.svg"/><Relationship Id="rId4" Type="http://schemas.openxmlformats.org/officeDocument/2006/relationships/image" Target="../media/image42.png"/></Relationships>
</file>

<file path=ppt/slides/_rels/slide15.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1.svg"/><Relationship Id="rId7" Type="http://schemas.openxmlformats.org/officeDocument/2006/relationships/image" Target="../media/image48.png"/><Relationship Id="rId2"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47.svg"/><Relationship Id="rId5" Type="http://schemas.openxmlformats.org/officeDocument/2006/relationships/image" Target="../media/image46.png"/><Relationship Id="rId4" Type="http://schemas.openxmlformats.org/officeDocument/2006/relationships/image" Target="../media/image45.png"/></Relationships>
</file>

<file path=ppt/slides/_rels/slide16.xml.rels><?xml version="1.0" encoding="UTF-8" standalone="yes"?>
<Relationships xmlns="http://schemas.openxmlformats.org/package/2006/relationships"><Relationship Id="rId3" Type="http://schemas.openxmlformats.org/officeDocument/2006/relationships/image" Target="../media/image41.svg"/><Relationship Id="rId2" Type="http://schemas.openxmlformats.org/officeDocument/2006/relationships/image" Target="../media/image40.png"/><Relationship Id="rId1" Type="http://schemas.openxmlformats.org/officeDocument/2006/relationships/slideLayout" Target="../slideLayouts/slideLayout7.xml"/><Relationship Id="rId5" Type="http://schemas.openxmlformats.org/officeDocument/2006/relationships/image" Target="../media/image51.png"/><Relationship Id="rId4" Type="http://schemas.openxmlformats.org/officeDocument/2006/relationships/image" Target="../media/image50.png"/></Relationships>
</file>

<file path=ppt/slides/_rels/slide17.xml.rels><?xml version="1.0" encoding="UTF-8" standalone="yes"?>
<Relationships xmlns="http://schemas.openxmlformats.org/package/2006/relationships"><Relationship Id="rId3" Type="http://schemas.openxmlformats.org/officeDocument/2006/relationships/image" Target="../media/image41.svg"/><Relationship Id="rId2"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54.png"/><Relationship Id="rId5" Type="http://schemas.openxmlformats.org/officeDocument/2006/relationships/image" Target="../media/image53.svg"/><Relationship Id="rId4" Type="http://schemas.openxmlformats.org/officeDocument/2006/relationships/image" Target="../media/image52.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5.png"/><Relationship Id="rId1" Type="http://schemas.openxmlformats.org/officeDocument/2006/relationships/slideLayout" Target="../slideLayouts/slideLayout7.xml"/><Relationship Id="rId5" Type="http://schemas.openxmlformats.org/officeDocument/2006/relationships/image" Target="../media/image56.png"/><Relationship Id="rId4" Type="http://schemas.openxmlformats.org/officeDocument/2006/relationships/image" Target="../media/image2.svg"/></Relationships>
</file>

<file path=ppt/slides/_rels/slide1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58.svg"/><Relationship Id="rId4" Type="http://schemas.openxmlformats.org/officeDocument/2006/relationships/image" Target="../media/image57.png"/></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7.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60.svg"/><Relationship Id="rId4" Type="http://schemas.openxmlformats.org/officeDocument/2006/relationships/image" Target="../media/image59.png"/></Relationships>
</file>

<file path=ppt/slides/_rels/slide2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62.png"/><Relationship Id="rId4" Type="http://schemas.openxmlformats.org/officeDocument/2006/relationships/image" Target="../media/image61.png"/></Relationships>
</file>

<file path=ppt/slides/_rels/slide22.xml.rels><?xml version="1.0" encoding="UTF-8" standalone="yes"?>
<Relationships xmlns="http://schemas.openxmlformats.org/package/2006/relationships"><Relationship Id="rId3" Type="http://schemas.openxmlformats.org/officeDocument/2006/relationships/image" Target="../media/image64.svg"/><Relationship Id="rId2" Type="http://schemas.openxmlformats.org/officeDocument/2006/relationships/image" Target="../media/image63.png"/><Relationship Id="rId1" Type="http://schemas.openxmlformats.org/officeDocument/2006/relationships/slideLayout" Target="../slideLayouts/slideLayout7.xml"/><Relationship Id="rId6" Type="http://schemas.openxmlformats.org/officeDocument/2006/relationships/image" Target="../media/image67.png"/><Relationship Id="rId5" Type="http://schemas.openxmlformats.org/officeDocument/2006/relationships/image" Target="../media/image66.svg"/><Relationship Id="rId4" Type="http://schemas.openxmlformats.org/officeDocument/2006/relationships/image" Target="../media/image65.png"/></Relationships>
</file>

<file path=ppt/slides/_rels/slide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10.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2.svg"/><Relationship Id="rId7" Type="http://schemas.openxmlformats.org/officeDocument/2006/relationships/image" Target="../media/image14.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117629" y="-6199491"/>
            <a:ext cx="12906806" cy="12906806"/>
          </a:xfrm>
          <a:custGeom>
            <a:avLst/>
            <a:gdLst/>
            <a:ahLst/>
            <a:cxnLst/>
            <a:rect l="l" t="t" r="r" b="b"/>
            <a:pathLst>
              <a:path w="12906806" h="12906806">
                <a:moveTo>
                  <a:pt x="0" y="0"/>
                </a:moveTo>
                <a:lnTo>
                  <a:pt x="12906806" y="0"/>
                </a:lnTo>
                <a:lnTo>
                  <a:pt x="12906806" y="12906807"/>
                </a:lnTo>
                <a:lnTo>
                  <a:pt x="0" y="1290680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7235525" y="4955089"/>
            <a:ext cx="3816950" cy="2951775"/>
          </a:xfrm>
          <a:custGeom>
            <a:avLst/>
            <a:gdLst/>
            <a:ahLst/>
            <a:cxnLst/>
            <a:rect l="l" t="t" r="r" b="b"/>
            <a:pathLst>
              <a:path w="3816950" h="2951775">
                <a:moveTo>
                  <a:pt x="0" y="0"/>
                </a:moveTo>
                <a:lnTo>
                  <a:pt x="3816950" y="0"/>
                </a:lnTo>
                <a:lnTo>
                  <a:pt x="3816950" y="2951774"/>
                </a:lnTo>
                <a:lnTo>
                  <a:pt x="0" y="2951774"/>
                </a:lnTo>
                <a:lnTo>
                  <a:pt x="0" y="0"/>
                </a:lnTo>
                <a:close/>
              </a:path>
            </a:pathLst>
          </a:custGeom>
          <a:blipFill>
            <a:blip r:embed="rId4"/>
            <a:stretch>
              <a:fillRect/>
            </a:stretch>
          </a:blipFill>
        </p:spPr>
        <p:txBody>
          <a:bodyPr/>
          <a:lstStyle/>
          <a:p>
            <a:endParaRPr lang="en-US"/>
          </a:p>
        </p:txBody>
      </p:sp>
      <p:sp>
        <p:nvSpPr>
          <p:cNvPr id="4" name="TextBox 4"/>
          <p:cNvSpPr txBox="1"/>
          <p:nvPr/>
        </p:nvSpPr>
        <p:spPr>
          <a:xfrm>
            <a:off x="3207331" y="2623411"/>
            <a:ext cx="11873339" cy="2520089"/>
          </a:xfrm>
          <a:prstGeom prst="rect">
            <a:avLst/>
          </a:prstGeom>
        </p:spPr>
        <p:txBody>
          <a:bodyPr lIns="0" tIns="0" rIns="0" bIns="0" rtlCol="0" anchor="t">
            <a:spAutoFit/>
          </a:bodyPr>
          <a:lstStyle/>
          <a:p>
            <a:pPr algn="ctr">
              <a:lnSpc>
                <a:spcPts val="6599"/>
              </a:lnSpc>
            </a:pPr>
            <a:r>
              <a:rPr lang="en-US" sz="6599">
                <a:solidFill>
                  <a:srgbClr val="000000"/>
                </a:solidFill>
                <a:latin typeface="Open Sans 1 Bold"/>
              </a:rPr>
              <a:t>FENTANYL HARM REDUCTION AWARENESS EDUCATION PROJECT</a:t>
            </a:r>
          </a:p>
        </p:txBody>
      </p:sp>
      <p:sp>
        <p:nvSpPr>
          <p:cNvPr id="5" name="TextBox 5"/>
          <p:cNvSpPr txBox="1"/>
          <p:nvPr/>
        </p:nvSpPr>
        <p:spPr>
          <a:xfrm>
            <a:off x="459083" y="7381447"/>
            <a:ext cx="8684917" cy="1403691"/>
          </a:xfrm>
          <a:prstGeom prst="rect">
            <a:avLst/>
          </a:prstGeom>
        </p:spPr>
        <p:txBody>
          <a:bodyPr lIns="0" tIns="0" rIns="0" bIns="0" rtlCol="0" anchor="t">
            <a:spAutoFit/>
          </a:bodyPr>
          <a:lstStyle/>
          <a:p>
            <a:pPr>
              <a:lnSpc>
                <a:spcPts val="3713"/>
              </a:lnSpc>
            </a:pPr>
            <a:r>
              <a:rPr lang="en-US" sz="3120">
                <a:solidFill>
                  <a:srgbClr val="000000"/>
                </a:solidFill>
                <a:latin typeface="Open Sans 1 Bold"/>
              </a:rPr>
              <a:t> Jana Trew, MS </a:t>
            </a:r>
          </a:p>
          <a:p>
            <a:pPr>
              <a:lnSpc>
                <a:spcPts val="3713"/>
              </a:lnSpc>
            </a:pPr>
            <a:r>
              <a:rPr lang="en-US" sz="3120">
                <a:solidFill>
                  <a:srgbClr val="000000"/>
                </a:solidFill>
                <a:latin typeface="Open Sans 1 Bold"/>
              </a:rPr>
              <a:t>Senior Program Officer - Behavioral Health</a:t>
            </a:r>
          </a:p>
          <a:p>
            <a:pPr>
              <a:lnSpc>
                <a:spcPts val="3713"/>
              </a:lnSpc>
            </a:pPr>
            <a:endParaRPr lang="en-US" sz="3120">
              <a:solidFill>
                <a:srgbClr val="000000"/>
              </a:solidFill>
              <a:latin typeface="Open Sans 1 Bold"/>
            </a:endParaRPr>
          </a:p>
        </p:txBody>
      </p:sp>
      <p:sp>
        <p:nvSpPr>
          <p:cNvPr id="6" name="TextBox 6"/>
          <p:cNvSpPr txBox="1"/>
          <p:nvPr/>
        </p:nvSpPr>
        <p:spPr>
          <a:xfrm>
            <a:off x="11159453" y="7448476"/>
            <a:ext cx="7326263" cy="1307734"/>
          </a:xfrm>
          <a:prstGeom prst="rect">
            <a:avLst/>
          </a:prstGeom>
        </p:spPr>
        <p:txBody>
          <a:bodyPr lIns="0" tIns="0" rIns="0" bIns="0" rtlCol="0" anchor="t">
            <a:spAutoFit/>
          </a:bodyPr>
          <a:lstStyle/>
          <a:p>
            <a:pPr>
              <a:lnSpc>
                <a:spcPts val="3471"/>
              </a:lnSpc>
            </a:pPr>
            <a:r>
              <a:rPr lang="en-US" sz="3099">
                <a:solidFill>
                  <a:srgbClr val="000000"/>
                </a:solidFill>
                <a:latin typeface="Open Sans 1 Bold"/>
              </a:rPr>
              <a:t>Alejandro Espinoza, MPH</a:t>
            </a:r>
          </a:p>
          <a:p>
            <a:pPr>
              <a:lnSpc>
                <a:spcPts val="3471"/>
              </a:lnSpc>
            </a:pPr>
            <a:r>
              <a:rPr lang="en-US" sz="3099">
                <a:solidFill>
                  <a:srgbClr val="000000"/>
                </a:solidFill>
                <a:latin typeface="Open Sans 1 Bold"/>
              </a:rPr>
              <a:t>Chief of Community Engagement</a:t>
            </a:r>
          </a:p>
          <a:p>
            <a:pPr>
              <a:lnSpc>
                <a:spcPts val="3471"/>
              </a:lnSpc>
            </a:pPr>
            <a:r>
              <a:rPr lang="en-US" sz="3099">
                <a:solidFill>
                  <a:srgbClr val="000000"/>
                </a:solidFill>
                <a:latin typeface="Open Sans 1 Bold"/>
              </a:rPr>
              <a:t>  </a:t>
            </a:r>
          </a:p>
        </p:txBody>
      </p:sp>
      <p:sp>
        <p:nvSpPr>
          <p:cNvPr id="7" name="TextBox 7"/>
          <p:cNvSpPr txBox="1"/>
          <p:nvPr/>
        </p:nvSpPr>
        <p:spPr>
          <a:xfrm>
            <a:off x="5200892" y="8813360"/>
            <a:ext cx="7886216" cy="805793"/>
          </a:xfrm>
          <a:prstGeom prst="rect">
            <a:avLst/>
          </a:prstGeom>
        </p:spPr>
        <p:txBody>
          <a:bodyPr lIns="0" tIns="0" rIns="0" bIns="0" rtlCol="0" anchor="t">
            <a:spAutoFit/>
          </a:bodyPr>
          <a:lstStyle/>
          <a:p>
            <a:pPr algn="ctr">
              <a:lnSpc>
                <a:spcPts val="3223"/>
              </a:lnSpc>
            </a:pPr>
            <a:r>
              <a:rPr lang="en-US" sz="3099">
                <a:solidFill>
                  <a:srgbClr val="000000"/>
                </a:solidFill>
                <a:latin typeface="Open Sans 1 Bold"/>
              </a:rPr>
              <a:t>Desert Healthcare District &amp; Foundation</a:t>
            </a:r>
          </a:p>
          <a:p>
            <a:pPr algn="ctr">
              <a:lnSpc>
                <a:spcPts val="3223"/>
              </a:lnSpc>
            </a:pPr>
            <a:r>
              <a:rPr lang="en-US" sz="3099">
                <a:solidFill>
                  <a:srgbClr val="000000"/>
                </a:solidFill>
                <a:latin typeface="Open Sans 1 Bold"/>
              </a:rPr>
              <a:t> Palm Springs, California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7643211">
            <a:off x="-3633258" y="6132449"/>
            <a:ext cx="9797381" cy="9797381"/>
          </a:xfrm>
          <a:custGeom>
            <a:avLst/>
            <a:gdLst/>
            <a:ahLst/>
            <a:cxnLst/>
            <a:rect l="l" t="t" r="r" b="b"/>
            <a:pathLst>
              <a:path w="9797381" h="9797381">
                <a:moveTo>
                  <a:pt x="0" y="0"/>
                </a:moveTo>
                <a:lnTo>
                  <a:pt x="9797381" y="0"/>
                </a:lnTo>
                <a:lnTo>
                  <a:pt x="9797381" y="9797381"/>
                </a:lnTo>
                <a:lnTo>
                  <a:pt x="0" y="9797381"/>
                </a:lnTo>
                <a:lnTo>
                  <a:pt x="0" y="0"/>
                </a:lnTo>
                <a:close/>
              </a:path>
            </a:pathLst>
          </a:custGeom>
          <a:blipFill>
            <a:blip r:embed="rId2">
              <a:alphaModFix amt="38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5997052" y="7624369"/>
            <a:ext cx="6293896" cy="1730809"/>
          </a:xfrm>
          <a:custGeom>
            <a:avLst/>
            <a:gdLst/>
            <a:ahLst/>
            <a:cxnLst/>
            <a:rect l="l" t="t" r="r" b="b"/>
            <a:pathLst>
              <a:path w="6293896" h="1730809">
                <a:moveTo>
                  <a:pt x="0" y="0"/>
                </a:moveTo>
                <a:lnTo>
                  <a:pt x="6293896" y="0"/>
                </a:lnTo>
                <a:lnTo>
                  <a:pt x="6293896" y="1730809"/>
                </a:lnTo>
                <a:lnTo>
                  <a:pt x="0" y="1730809"/>
                </a:lnTo>
                <a:lnTo>
                  <a:pt x="0" y="0"/>
                </a:lnTo>
                <a:close/>
              </a:path>
            </a:pathLst>
          </a:custGeom>
          <a:blipFill>
            <a:blip r:embed="rId4"/>
            <a:stretch>
              <a:fillRect l="-6212" t="-1379" b="-1379"/>
            </a:stretch>
          </a:blipFill>
        </p:spPr>
        <p:txBody>
          <a:bodyPr/>
          <a:lstStyle/>
          <a:p>
            <a:endParaRPr lang="en-US"/>
          </a:p>
        </p:txBody>
      </p:sp>
      <p:sp>
        <p:nvSpPr>
          <p:cNvPr id="4" name="Freeform 4"/>
          <p:cNvSpPr/>
          <p:nvPr/>
        </p:nvSpPr>
        <p:spPr>
          <a:xfrm>
            <a:off x="7552190" y="4164412"/>
            <a:ext cx="3183619" cy="1687318"/>
          </a:xfrm>
          <a:custGeom>
            <a:avLst/>
            <a:gdLst/>
            <a:ahLst/>
            <a:cxnLst/>
            <a:rect l="l" t="t" r="r" b="b"/>
            <a:pathLst>
              <a:path w="3183619" h="1687318">
                <a:moveTo>
                  <a:pt x="0" y="0"/>
                </a:moveTo>
                <a:lnTo>
                  <a:pt x="3183620" y="0"/>
                </a:lnTo>
                <a:lnTo>
                  <a:pt x="3183620" y="1687318"/>
                </a:lnTo>
                <a:lnTo>
                  <a:pt x="0" y="1687318"/>
                </a:lnTo>
                <a:lnTo>
                  <a:pt x="0" y="0"/>
                </a:lnTo>
                <a:close/>
              </a:path>
            </a:pathLst>
          </a:custGeom>
          <a:blipFill>
            <a:blip r:embed="rId5">
              <a:alphaModFix amt="71000"/>
              <a:extLst>
                <a:ext uri="{96DAC541-7B7A-43D3-8B79-37D633B846F1}">
                  <asvg:svgBlip xmlns:asvg="http://schemas.microsoft.com/office/drawing/2016/SVG/main" r:embed="rId6"/>
                </a:ext>
              </a:extLst>
            </a:blip>
            <a:stretch>
              <a:fillRect/>
            </a:stretch>
          </a:blipFill>
        </p:spPr>
        <p:txBody>
          <a:bodyPr/>
          <a:lstStyle/>
          <a:p>
            <a:endParaRPr lang="en-US"/>
          </a:p>
        </p:txBody>
      </p:sp>
      <p:sp>
        <p:nvSpPr>
          <p:cNvPr id="5" name="TextBox 5"/>
          <p:cNvSpPr txBox="1"/>
          <p:nvPr/>
        </p:nvSpPr>
        <p:spPr>
          <a:xfrm>
            <a:off x="2608416" y="485775"/>
            <a:ext cx="13071168" cy="1099523"/>
          </a:xfrm>
          <a:prstGeom prst="rect">
            <a:avLst/>
          </a:prstGeom>
        </p:spPr>
        <p:txBody>
          <a:bodyPr lIns="0" tIns="0" rIns="0" bIns="0" rtlCol="0" anchor="t">
            <a:spAutoFit/>
          </a:bodyPr>
          <a:lstStyle/>
          <a:p>
            <a:pPr algn="ctr">
              <a:lnSpc>
                <a:spcPts val="4479"/>
              </a:lnSpc>
              <a:spcBef>
                <a:spcPct val="0"/>
              </a:spcBef>
            </a:pPr>
            <a:r>
              <a:rPr lang="en-US" sz="3199">
                <a:solidFill>
                  <a:srgbClr val="314FDD"/>
                </a:solidFill>
                <a:latin typeface="Open Sans 1 Bold"/>
              </a:rPr>
              <a:t>HARM REDUCTION SUPPLIES / MATERIALS - FENTANYL TESTING STRIPS (FTS)</a:t>
            </a:r>
          </a:p>
        </p:txBody>
      </p:sp>
      <p:sp>
        <p:nvSpPr>
          <p:cNvPr id="6" name="TextBox 6"/>
          <p:cNvSpPr txBox="1"/>
          <p:nvPr/>
        </p:nvSpPr>
        <p:spPr>
          <a:xfrm>
            <a:off x="735517" y="1491292"/>
            <a:ext cx="5045023" cy="7412554"/>
          </a:xfrm>
          <a:prstGeom prst="rect">
            <a:avLst/>
          </a:prstGeom>
        </p:spPr>
        <p:txBody>
          <a:bodyPr lIns="0" tIns="0" rIns="0" bIns="0" rtlCol="0" anchor="t">
            <a:spAutoFit/>
          </a:bodyPr>
          <a:lstStyle/>
          <a:p>
            <a:pPr>
              <a:lnSpc>
                <a:spcPts val="2959"/>
              </a:lnSpc>
            </a:pPr>
            <a:r>
              <a:rPr lang="en-US" sz="1999">
                <a:solidFill>
                  <a:srgbClr val="000000"/>
                </a:solidFill>
                <a:latin typeface="Open Sans 1 Bold"/>
              </a:rPr>
              <a:t>Step 1: Put a small amount (at least 10mg) of your drugs aside in a clean, dry container.</a:t>
            </a:r>
          </a:p>
          <a:p>
            <a:pPr>
              <a:lnSpc>
                <a:spcPts val="2959"/>
              </a:lnSpc>
            </a:pPr>
            <a:endParaRPr lang="en-US" sz="1999">
              <a:solidFill>
                <a:srgbClr val="000000"/>
              </a:solidFill>
              <a:latin typeface="Open Sans 1 Bold"/>
            </a:endParaRPr>
          </a:p>
          <a:p>
            <a:pPr>
              <a:lnSpc>
                <a:spcPts val="2959"/>
              </a:lnSpc>
            </a:pPr>
            <a:r>
              <a:rPr lang="en-US" sz="1999">
                <a:solidFill>
                  <a:srgbClr val="000000"/>
                </a:solidFill>
                <a:latin typeface="Open Sans 1 Bold"/>
              </a:rPr>
              <a:t>Step 2: Add water to the container and mix together.</a:t>
            </a:r>
          </a:p>
          <a:p>
            <a:pPr>
              <a:lnSpc>
                <a:spcPts val="2959"/>
              </a:lnSpc>
            </a:pPr>
            <a:r>
              <a:rPr lang="en-US" sz="1999">
                <a:solidFill>
                  <a:srgbClr val="000000"/>
                </a:solidFill>
                <a:latin typeface="Open Sans 1 Bold"/>
              </a:rPr>
              <a:t>Please note: For most drugs, you need ½ teaspoon of water. If you are testing methamphetamines, use1 full teaspoon.</a:t>
            </a:r>
          </a:p>
          <a:p>
            <a:pPr>
              <a:lnSpc>
                <a:spcPts val="2959"/>
              </a:lnSpc>
            </a:pPr>
            <a:endParaRPr lang="en-US" sz="1999">
              <a:solidFill>
                <a:srgbClr val="000000"/>
              </a:solidFill>
              <a:latin typeface="Open Sans 1 Bold"/>
            </a:endParaRPr>
          </a:p>
          <a:p>
            <a:pPr>
              <a:lnSpc>
                <a:spcPts val="2959"/>
              </a:lnSpc>
            </a:pPr>
            <a:r>
              <a:rPr lang="en-US" sz="1999">
                <a:solidFill>
                  <a:srgbClr val="000000"/>
                </a:solidFill>
                <a:latin typeface="Open Sans 1 Bold"/>
              </a:rPr>
              <a:t>Step 3: Place the wavy end of the test strip down in the water and let it absorb for about 15 seconds.</a:t>
            </a:r>
          </a:p>
          <a:p>
            <a:pPr>
              <a:lnSpc>
                <a:spcPts val="2959"/>
              </a:lnSpc>
            </a:pPr>
            <a:endParaRPr lang="en-US" sz="1999">
              <a:solidFill>
                <a:srgbClr val="000000"/>
              </a:solidFill>
              <a:latin typeface="Open Sans 1 Bold"/>
            </a:endParaRPr>
          </a:p>
          <a:p>
            <a:pPr>
              <a:lnSpc>
                <a:spcPts val="2959"/>
              </a:lnSpc>
            </a:pPr>
            <a:r>
              <a:rPr lang="en-US" sz="1999">
                <a:solidFill>
                  <a:srgbClr val="000000"/>
                </a:solidFill>
                <a:latin typeface="Open Sans 1 Bold"/>
              </a:rPr>
              <a:t>Step 4: Take the strip out of the water and place it on a flat surface for 2 to 5 minutes.</a:t>
            </a:r>
          </a:p>
          <a:p>
            <a:pPr>
              <a:lnSpc>
                <a:spcPts val="2959"/>
              </a:lnSpc>
            </a:pPr>
            <a:endParaRPr lang="en-US" sz="1999">
              <a:solidFill>
                <a:srgbClr val="000000"/>
              </a:solidFill>
              <a:latin typeface="Open Sans 1 Bold"/>
            </a:endParaRPr>
          </a:p>
          <a:p>
            <a:pPr>
              <a:lnSpc>
                <a:spcPts val="2959"/>
              </a:lnSpc>
            </a:pPr>
            <a:r>
              <a:rPr lang="en-US" sz="1999">
                <a:solidFill>
                  <a:srgbClr val="000000"/>
                </a:solidFill>
                <a:latin typeface="Open Sans 1 Bold"/>
              </a:rPr>
              <a:t>Step 5: Read results.</a:t>
            </a:r>
          </a:p>
        </p:txBody>
      </p:sp>
      <p:sp>
        <p:nvSpPr>
          <p:cNvPr id="7" name="TextBox 7"/>
          <p:cNvSpPr txBox="1"/>
          <p:nvPr/>
        </p:nvSpPr>
        <p:spPr>
          <a:xfrm>
            <a:off x="12510023" y="1449054"/>
            <a:ext cx="5149363" cy="7786420"/>
          </a:xfrm>
          <a:prstGeom prst="rect">
            <a:avLst/>
          </a:prstGeom>
        </p:spPr>
        <p:txBody>
          <a:bodyPr lIns="0" tIns="0" rIns="0" bIns="0" rtlCol="0" anchor="t">
            <a:spAutoFit/>
          </a:bodyPr>
          <a:lstStyle/>
          <a:p>
            <a:pPr>
              <a:lnSpc>
                <a:spcPts val="2939"/>
              </a:lnSpc>
            </a:pPr>
            <a:r>
              <a:rPr lang="en-US" sz="1999">
                <a:solidFill>
                  <a:srgbClr val="000000"/>
                </a:solidFill>
                <a:latin typeface="Open Sans 1 Bold"/>
              </a:rPr>
              <a:t>Positive results: A single pink line on the left-hand side indicates that fentanyl or a fentanyl analog has been detected in your drugs. If you receive a positive result, it is much safer to discard the batch. Using it could kill you. Illicitly manufactured fentanyl is extremely potent and can be deadly.</a:t>
            </a:r>
          </a:p>
          <a:p>
            <a:pPr>
              <a:lnSpc>
                <a:spcPts val="2939"/>
              </a:lnSpc>
            </a:pPr>
            <a:endParaRPr lang="en-US" sz="1999">
              <a:solidFill>
                <a:srgbClr val="000000"/>
              </a:solidFill>
              <a:latin typeface="Open Sans 1 Bold"/>
            </a:endParaRPr>
          </a:p>
          <a:p>
            <a:pPr>
              <a:lnSpc>
                <a:spcPts val="2939"/>
              </a:lnSpc>
            </a:pPr>
            <a:r>
              <a:rPr lang="en-US" sz="1999">
                <a:solidFill>
                  <a:srgbClr val="000000"/>
                </a:solidFill>
                <a:latin typeface="Open Sans 1 Bold"/>
              </a:rPr>
              <a:t>Negative results: Two pink lines indicate that fentanyl or a fentanyl analog has not been detected in your drugs. Remember that no test is 100% accurate and your drugs may still contain fentanyl or fentanyl analogs even if you receive a negative result. You should still take caution as FTS might not detect more potent fentanyl-like drugs, like carfentanil, and fentanyl might not be everywhere in your drugs and your test might miss it.</a:t>
            </a:r>
          </a:p>
        </p:txBody>
      </p:sp>
      <p:sp>
        <p:nvSpPr>
          <p:cNvPr id="8" name="TextBox 8"/>
          <p:cNvSpPr txBox="1"/>
          <p:nvPr/>
        </p:nvSpPr>
        <p:spPr>
          <a:xfrm>
            <a:off x="8469000" y="9919305"/>
            <a:ext cx="9266969" cy="230382"/>
          </a:xfrm>
          <a:prstGeom prst="rect">
            <a:avLst/>
          </a:prstGeom>
        </p:spPr>
        <p:txBody>
          <a:bodyPr lIns="0" tIns="0" rIns="0" bIns="0" rtlCol="0" anchor="t">
            <a:spAutoFit/>
          </a:bodyPr>
          <a:lstStyle/>
          <a:p>
            <a:pPr algn="ctr">
              <a:lnSpc>
                <a:spcPts val="1809"/>
              </a:lnSpc>
              <a:spcBef>
                <a:spcPct val="0"/>
              </a:spcBef>
            </a:pPr>
            <a:r>
              <a:rPr lang="en-US" sz="1520">
                <a:solidFill>
                  <a:srgbClr val="000000"/>
                </a:solidFill>
                <a:latin typeface="Open Sans 1 Bold"/>
              </a:rPr>
              <a:t>Source: National Center for Injury Prevention and Control, Division of Drug Overdose Prevention</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8888" b="-38888"/>
            </a:stretch>
          </a:blipFill>
        </p:spPr>
        <p:txBody>
          <a:bodyPr/>
          <a:lstStyle/>
          <a:p>
            <a:endParaRPr lang="en-US"/>
          </a:p>
        </p:txBody>
      </p:sp>
      <p:sp>
        <p:nvSpPr>
          <p:cNvPr id="3" name="Freeform 3"/>
          <p:cNvSpPr/>
          <p:nvPr/>
        </p:nvSpPr>
        <p:spPr>
          <a:xfrm rot="7643211">
            <a:off x="-2385201" y="6220695"/>
            <a:ext cx="9797381" cy="9797381"/>
          </a:xfrm>
          <a:custGeom>
            <a:avLst/>
            <a:gdLst/>
            <a:ahLst/>
            <a:cxnLst/>
            <a:rect l="l" t="t" r="r" b="b"/>
            <a:pathLst>
              <a:path w="9797381" h="9797381">
                <a:moveTo>
                  <a:pt x="0" y="0"/>
                </a:moveTo>
                <a:lnTo>
                  <a:pt x="9797381" y="0"/>
                </a:lnTo>
                <a:lnTo>
                  <a:pt x="9797381" y="9797381"/>
                </a:lnTo>
                <a:lnTo>
                  <a:pt x="0" y="9797381"/>
                </a:lnTo>
                <a:lnTo>
                  <a:pt x="0" y="0"/>
                </a:lnTo>
                <a:close/>
              </a:path>
            </a:pathLst>
          </a:custGeom>
          <a:blipFill>
            <a:blip r:embed="rId3">
              <a:alphaModFix amt="65000"/>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Freeform 4"/>
          <p:cNvSpPr/>
          <p:nvPr/>
        </p:nvSpPr>
        <p:spPr>
          <a:xfrm>
            <a:off x="348222" y="1985459"/>
            <a:ext cx="5979209" cy="8169435"/>
          </a:xfrm>
          <a:custGeom>
            <a:avLst/>
            <a:gdLst/>
            <a:ahLst/>
            <a:cxnLst/>
            <a:rect l="l" t="t" r="r" b="b"/>
            <a:pathLst>
              <a:path w="5979209" h="8169435">
                <a:moveTo>
                  <a:pt x="0" y="0"/>
                </a:moveTo>
                <a:lnTo>
                  <a:pt x="5979209" y="0"/>
                </a:lnTo>
                <a:lnTo>
                  <a:pt x="5979209" y="8169435"/>
                </a:lnTo>
                <a:lnTo>
                  <a:pt x="0" y="8169435"/>
                </a:lnTo>
                <a:lnTo>
                  <a:pt x="0" y="0"/>
                </a:lnTo>
                <a:close/>
              </a:path>
            </a:pathLst>
          </a:custGeom>
          <a:blipFill>
            <a:blip r:embed="rId5"/>
            <a:stretch>
              <a:fillRect l="-4489" t="-2863" r="-4489"/>
            </a:stretch>
          </a:blipFill>
        </p:spPr>
        <p:txBody>
          <a:bodyPr/>
          <a:lstStyle/>
          <a:p>
            <a:endParaRPr lang="en-US"/>
          </a:p>
        </p:txBody>
      </p:sp>
      <p:sp>
        <p:nvSpPr>
          <p:cNvPr id="5" name="Freeform 5"/>
          <p:cNvSpPr/>
          <p:nvPr/>
        </p:nvSpPr>
        <p:spPr>
          <a:xfrm>
            <a:off x="11443697" y="1985459"/>
            <a:ext cx="6516104" cy="8169435"/>
          </a:xfrm>
          <a:custGeom>
            <a:avLst/>
            <a:gdLst/>
            <a:ahLst/>
            <a:cxnLst/>
            <a:rect l="l" t="t" r="r" b="b"/>
            <a:pathLst>
              <a:path w="6516104" h="8169435">
                <a:moveTo>
                  <a:pt x="0" y="0"/>
                </a:moveTo>
                <a:lnTo>
                  <a:pt x="6516104" y="0"/>
                </a:lnTo>
                <a:lnTo>
                  <a:pt x="6516104" y="8169435"/>
                </a:lnTo>
                <a:lnTo>
                  <a:pt x="0" y="8169435"/>
                </a:lnTo>
                <a:lnTo>
                  <a:pt x="0" y="0"/>
                </a:lnTo>
                <a:close/>
              </a:path>
            </a:pathLst>
          </a:custGeom>
          <a:blipFill>
            <a:blip r:embed="rId6"/>
            <a:stretch>
              <a:fillRect t="-2863"/>
            </a:stretch>
          </a:blipFill>
        </p:spPr>
        <p:txBody>
          <a:bodyPr/>
          <a:lstStyle/>
          <a:p>
            <a:endParaRPr lang="en-US"/>
          </a:p>
        </p:txBody>
      </p:sp>
      <p:sp>
        <p:nvSpPr>
          <p:cNvPr id="6" name="Freeform 6"/>
          <p:cNvSpPr/>
          <p:nvPr/>
        </p:nvSpPr>
        <p:spPr>
          <a:xfrm>
            <a:off x="6327431" y="3350145"/>
            <a:ext cx="5254940" cy="4440740"/>
          </a:xfrm>
          <a:custGeom>
            <a:avLst/>
            <a:gdLst/>
            <a:ahLst/>
            <a:cxnLst/>
            <a:rect l="l" t="t" r="r" b="b"/>
            <a:pathLst>
              <a:path w="5254940" h="4440740">
                <a:moveTo>
                  <a:pt x="0" y="0"/>
                </a:moveTo>
                <a:lnTo>
                  <a:pt x="5254939" y="0"/>
                </a:lnTo>
                <a:lnTo>
                  <a:pt x="5254939" y="4440740"/>
                </a:lnTo>
                <a:lnTo>
                  <a:pt x="0" y="4440740"/>
                </a:lnTo>
                <a:lnTo>
                  <a:pt x="0" y="0"/>
                </a:lnTo>
                <a:close/>
              </a:path>
            </a:pathLst>
          </a:custGeom>
          <a:blipFill>
            <a:blip r:embed="rId7"/>
            <a:stretch>
              <a:fillRect r="-123788"/>
            </a:stretch>
          </a:blipFill>
        </p:spPr>
        <p:txBody>
          <a:bodyPr/>
          <a:lstStyle/>
          <a:p>
            <a:endParaRPr lang="en-US"/>
          </a:p>
        </p:txBody>
      </p:sp>
      <p:sp>
        <p:nvSpPr>
          <p:cNvPr id="7" name="TextBox 7"/>
          <p:cNvSpPr txBox="1"/>
          <p:nvPr/>
        </p:nvSpPr>
        <p:spPr>
          <a:xfrm>
            <a:off x="2608416" y="423358"/>
            <a:ext cx="13071168" cy="1725819"/>
          </a:xfrm>
          <a:prstGeom prst="rect">
            <a:avLst/>
          </a:prstGeom>
        </p:spPr>
        <p:txBody>
          <a:bodyPr lIns="0" tIns="0" rIns="0" bIns="0" rtlCol="0" anchor="t">
            <a:spAutoFit/>
          </a:bodyPr>
          <a:lstStyle/>
          <a:p>
            <a:pPr algn="ctr">
              <a:lnSpc>
                <a:spcPts val="4619"/>
              </a:lnSpc>
            </a:pPr>
            <a:r>
              <a:rPr lang="en-US" sz="3299">
                <a:solidFill>
                  <a:srgbClr val="314FDD"/>
                </a:solidFill>
                <a:latin typeface="Open Sans 1 Bold"/>
              </a:rPr>
              <a:t>HARM REDUCTION SUPPLIES / MATERIALS </a:t>
            </a:r>
          </a:p>
          <a:p>
            <a:pPr algn="ctr">
              <a:lnSpc>
                <a:spcPts val="4619"/>
              </a:lnSpc>
            </a:pPr>
            <a:r>
              <a:rPr lang="en-US" sz="3299">
                <a:solidFill>
                  <a:srgbClr val="314FDD"/>
                </a:solidFill>
                <a:latin typeface="Open Sans 1 Bold"/>
              </a:rPr>
              <a:t>NALOXONE/NARCAN ADMINISTRATION </a:t>
            </a:r>
          </a:p>
          <a:p>
            <a:pPr algn="ctr">
              <a:lnSpc>
                <a:spcPts val="4619"/>
              </a:lnSpc>
              <a:spcBef>
                <a:spcPct val="0"/>
              </a:spcBef>
            </a:pPr>
            <a:endParaRPr lang="en-US" sz="3299">
              <a:solidFill>
                <a:srgbClr val="314FDD"/>
              </a:solidFill>
              <a:latin typeface="Open Sans 1 Bo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40201" y="382272"/>
            <a:ext cx="15253096" cy="646428"/>
          </a:xfrm>
          <a:prstGeom prst="rect">
            <a:avLst/>
          </a:prstGeom>
        </p:spPr>
        <p:txBody>
          <a:bodyPr lIns="0" tIns="0" rIns="0" bIns="0" rtlCol="0" anchor="t">
            <a:spAutoFit/>
          </a:bodyPr>
          <a:lstStyle/>
          <a:p>
            <a:pPr>
              <a:lnSpc>
                <a:spcPts val="5320"/>
              </a:lnSpc>
              <a:spcBef>
                <a:spcPct val="0"/>
              </a:spcBef>
            </a:pPr>
            <a:r>
              <a:rPr lang="en-US" sz="3800">
                <a:solidFill>
                  <a:srgbClr val="000000"/>
                </a:solidFill>
                <a:latin typeface="Open Sans 1 Bold"/>
              </a:rPr>
              <a:t>PROJECT TARGET - INDIO, CALIFORNIA  </a:t>
            </a:r>
          </a:p>
        </p:txBody>
      </p:sp>
      <p:sp>
        <p:nvSpPr>
          <p:cNvPr id="3" name="Freeform 3"/>
          <p:cNvSpPr/>
          <p:nvPr/>
        </p:nvSpPr>
        <p:spPr>
          <a:xfrm rot="-5704962">
            <a:off x="-5330907" y="5388310"/>
            <a:ext cx="9797381" cy="9797381"/>
          </a:xfrm>
          <a:custGeom>
            <a:avLst/>
            <a:gdLst/>
            <a:ahLst/>
            <a:cxnLst/>
            <a:rect l="l" t="t" r="r" b="b"/>
            <a:pathLst>
              <a:path w="9797381" h="9797381">
                <a:moveTo>
                  <a:pt x="0" y="0"/>
                </a:moveTo>
                <a:lnTo>
                  <a:pt x="9797381" y="0"/>
                </a:lnTo>
                <a:lnTo>
                  <a:pt x="9797381" y="9797380"/>
                </a:lnTo>
                <a:lnTo>
                  <a:pt x="0" y="9797380"/>
                </a:lnTo>
                <a:lnTo>
                  <a:pt x="0" y="0"/>
                </a:lnTo>
                <a:close/>
              </a:path>
            </a:pathLst>
          </a:custGeom>
          <a:blipFill>
            <a:blip r:embed="rId2">
              <a:alphaModFix amt="58000"/>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4" name="Group 4"/>
          <p:cNvGrpSpPr/>
          <p:nvPr/>
        </p:nvGrpSpPr>
        <p:grpSpPr>
          <a:xfrm>
            <a:off x="503412" y="229236"/>
            <a:ext cx="10032359" cy="1028700"/>
            <a:chOff x="0" y="0"/>
            <a:chExt cx="2642267" cy="270933"/>
          </a:xfrm>
        </p:grpSpPr>
        <p:sp>
          <p:nvSpPr>
            <p:cNvPr id="5" name="Freeform 5"/>
            <p:cNvSpPr/>
            <p:nvPr/>
          </p:nvSpPr>
          <p:spPr>
            <a:xfrm>
              <a:off x="0" y="0"/>
              <a:ext cx="2642267" cy="270933"/>
            </a:xfrm>
            <a:custGeom>
              <a:avLst/>
              <a:gdLst/>
              <a:ahLst/>
              <a:cxnLst/>
              <a:rect l="l" t="t" r="r" b="b"/>
              <a:pathLst>
                <a:path w="2642267" h="270933">
                  <a:moveTo>
                    <a:pt x="0" y="0"/>
                  </a:moveTo>
                  <a:lnTo>
                    <a:pt x="2642267" y="0"/>
                  </a:lnTo>
                  <a:lnTo>
                    <a:pt x="2642267" y="270933"/>
                  </a:lnTo>
                  <a:lnTo>
                    <a:pt x="0" y="270933"/>
                  </a:lnTo>
                  <a:lnTo>
                    <a:pt x="0" y="0"/>
                  </a:lnTo>
                </a:path>
              </a:pathLst>
            </a:custGeom>
            <a:solidFill>
              <a:srgbClr val="6DB59A">
                <a:alpha val="35686"/>
              </a:srgbClr>
            </a:solidFill>
          </p:spPr>
          <p:txBody>
            <a:bodyPr/>
            <a:lstStyle/>
            <a:p>
              <a:endParaRPr lang="en-US"/>
            </a:p>
          </p:txBody>
        </p:sp>
        <p:sp>
          <p:nvSpPr>
            <p:cNvPr id="6" name="TextBox 6"/>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7" name="Freeform 7"/>
          <p:cNvSpPr/>
          <p:nvPr/>
        </p:nvSpPr>
        <p:spPr>
          <a:xfrm>
            <a:off x="11848153" y="361794"/>
            <a:ext cx="5536014" cy="1792284"/>
          </a:xfrm>
          <a:custGeom>
            <a:avLst/>
            <a:gdLst/>
            <a:ahLst/>
            <a:cxnLst/>
            <a:rect l="l" t="t" r="r" b="b"/>
            <a:pathLst>
              <a:path w="5536014" h="1792284">
                <a:moveTo>
                  <a:pt x="0" y="0"/>
                </a:moveTo>
                <a:lnTo>
                  <a:pt x="5536013" y="0"/>
                </a:lnTo>
                <a:lnTo>
                  <a:pt x="5536013" y="1792284"/>
                </a:lnTo>
                <a:lnTo>
                  <a:pt x="0" y="179228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8" name="Freeform 8"/>
          <p:cNvSpPr/>
          <p:nvPr/>
        </p:nvSpPr>
        <p:spPr>
          <a:xfrm>
            <a:off x="740201" y="3655973"/>
            <a:ext cx="3783045" cy="2657983"/>
          </a:xfrm>
          <a:custGeom>
            <a:avLst/>
            <a:gdLst/>
            <a:ahLst/>
            <a:cxnLst/>
            <a:rect l="l" t="t" r="r" b="b"/>
            <a:pathLst>
              <a:path w="3783045" h="2657983">
                <a:moveTo>
                  <a:pt x="0" y="0"/>
                </a:moveTo>
                <a:lnTo>
                  <a:pt x="3783046" y="0"/>
                </a:lnTo>
                <a:lnTo>
                  <a:pt x="3783046" y="2657983"/>
                </a:lnTo>
                <a:lnTo>
                  <a:pt x="0" y="265798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9" name="Freeform 9"/>
          <p:cNvSpPr/>
          <p:nvPr/>
        </p:nvSpPr>
        <p:spPr>
          <a:xfrm>
            <a:off x="4993794" y="2264750"/>
            <a:ext cx="10810213" cy="7363332"/>
          </a:xfrm>
          <a:custGeom>
            <a:avLst/>
            <a:gdLst/>
            <a:ahLst/>
            <a:cxnLst/>
            <a:rect l="l" t="t" r="r" b="b"/>
            <a:pathLst>
              <a:path w="10810213" h="7363332">
                <a:moveTo>
                  <a:pt x="0" y="0"/>
                </a:moveTo>
                <a:lnTo>
                  <a:pt x="10810213" y="0"/>
                </a:lnTo>
                <a:lnTo>
                  <a:pt x="10810213" y="7363333"/>
                </a:lnTo>
                <a:lnTo>
                  <a:pt x="0" y="7363333"/>
                </a:lnTo>
                <a:lnTo>
                  <a:pt x="0" y="0"/>
                </a:lnTo>
                <a:close/>
              </a:path>
            </a:pathLst>
          </a:custGeom>
          <a:blipFill>
            <a:blip r:embed="rId8"/>
            <a:stretch>
              <a:fillRect l="-1156"/>
            </a:stretch>
          </a:blipFill>
        </p:spPr>
        <p:txBody>
          <a:bodyPr/>
          <a:lstStyle/>
          <a:p>
            <a:endParaRPr lang="en-US"/>
          </a:p>
        </p:txBody>
      </p:sp>
      <p:sp>
        <p:nvSpPr>
          <p:cNvPr id="10" name="TextBox 10"/>
          <p:cNvSpPr txBox="1"/>
          <p:nvPr/>
        </p:nvSpPr>
        <p:spPr>
          <a:xfrm>
            <a:off x="5435114" y="9836966"/>
            <a:ext cx="6413038" cy="140970"/>
          </a:xfrm>
          <a:prstGeom prst="rect">
            <a:avLst/>
          </a:prstGeom>
        </p:spPr>
        <p:txBody>
          <a:bodyPr lIns="0" tIns="0" rIns="0" bIns="0" rtlCol="0" anchor="t">
            <a:spAutoFit/>
          </a:bodyPr>
          <a:lstStyle/>
          <a:p>
            <a:pPr>
              <a:lnSpc>
                <a:spcPts val="1170"/>
              </a:lnSpc>
            </a:pPr>
            <a:r>
              <a:rPr lang="en-US" sz="900">
                <a:solidFill>
                  <a:srgbClr val="293039"/>
                </a:solidFill>
                <a:latin typeface="Open Sans 2"/>
              </a:rPr>
              <a:t>U.S. Census Bureau. (2023). 2017-2021 American Community Survey 5-year Estimates Public Use.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40201" y="382272"/>
            <a:ext cx="15253096" cy="646428"/>
          </a:xfrm>
          <a:prstGeom prst="rect">
            <a:avLst/>
          </a:prstGeom>
        </p:spPr>
        <p:txBody>
          <a:bodyPr lIns="0" tIns="0" rIns="0" bIns="0" rtlCol="0" anchor="t">
            <a:spAutoFit/>
          </a:bodyPr>
          <a:lstStyle/>
          <a:p>
            <a:pPr>
              <a:lnSpc>
                <a:spcPts val="5320"/>
              </a:lnSpc>
              <a:spcBef>
                <a:spcPct val="0"/>
              </a:spcBef>
            </a:pPr>
            <a:r>
              <a:rPr lang="en-US" sz="3800">
                <a:solidFill>
                  <a:srgbClr val="000000"/>
                </a:solidFill>
                <a:latin typeface="Open Sans 1 Bold"/>
              </a:rPr>
              <a:t>PROJECT TARGET - INDIO, CALIFORNIA  </a:t>
            </a:r>
          </a:p>
        </p:txBody>
      </p:sp>
      <p:sp>
        <p:nvSpPr>
          <p:cNvPr id="3" name="Freeform 3"/>
          <p:cNvSpPr/>
          <p:nvPr/>
        </p:nvSpPr>
        <p:spPr>
          <a:xfrm rot="-5704962">
            <a:off x="-5727529" y="5982363"/>
            <a:ext cx="9797381" cy="9797381"/>
          </a:xfrm>
          <a:custGeom>
            <a:avLst/>
            <a:gdLst/>
            <a:ahLst/>
            <a:cxnLst/>
            <a:rect l="l" t="t" r="r" b="b"/>
            <a:pathLst>
              <a:path w="9797381" h="9797381">
                <a:moveTo>
                  <a:pt x="0" y="0"/>
                </a:moveTo>
                <a:lnTo>
                  <a:pt x="9797381" y="0"/>
                </a:lnTo>
                <a:lnTo>
                  <a:pt x="9797381" y="9797381"/>
                </a:lnTo>
                <a:lnTo>
                  <a:pt x="0" y="9797381"/>
                </a:lnTo>
                <a:lnTo>
                  <a:pt x="0" y="0"/>
                </a:lnTo>
                <a:close/>
              </a:path>
            </a:pathLst>
          </a:custGeom>
          <a:blipFill>
            <a:blip r:embed="rId2">
              <a:alphaModFix amt="58000"/>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4" name="Group 4"/>
          <p:cNvGrpSpPr/>
          <p:nvPr/>
        </p:nvGrpSpPr>
        <p:grpSpPr>
          <a:xfrm>
            <a:off x="503412" y="229236"/>
            <a:ext cx="10032359" cy="1028700"/>
            <a:chOff x="0" y="0"/>
            <a:chExt cx="2642267" cy="270933"/>
          </a:xfrm>
        </p:grpSpPr>
        <p:sp>
          <p:nvSpPr>
            <p:cNvPr id="5" name="Freeform 5"/>
            <p:cNvSpPr/>
            <p:nvPr/>
          </p:nvSpPr>
          <p:spPr>
            <a:xfrm>
              <a:off x="0" y="0"/>
              <a:ext cx="2642267" cy="270933"/>
            </a:xfrm>
            <a:custGeom>
              <a:avLst/>
              <a:gdLst/>
              <a:ahLst/>
              <a:cxnLst/>
              <a:rect l="l" t="t" r="r" b="b"/>
              <a:pathLst>
                <a:path w="2642267" h="270933">
                  <a:moveTo>
                    <a:pt x="0" y="0"/>
                  </a:moveTo>
                  <a:lnTo>
                    <a:pt x="2642267" y="0"/>
                  </a:lnTo>
                  <a:lnTo>
                    <a:pt x="2642267" y="270933"/>
                  </a:lnTo>
                  <a:lnTo>
                    <a:pt x="0" y="270933"/>
                  </a:lnTo>
                  <a:lnTo>
                    <a:pt x="0" y="0"/>
                  </a:lnTo>
                </a:path>
              </a:pathLst>
            </a:custGeom>
            <a:solidFill>
              <a:srgbClr val="6DB59A">
                <a:alpha val="35686"/>
              </a:srgbClr>
            </a:solidFill>
          </p:spPr>
          <p:txBody>
            <a:bodyPr/>
            <a:lstStyle/>
            <a:p>
              <a:endParaRPr lang="en-US"/>
            </a:p>
          </p:txBody>
        </p:sp>
        <p:sp>
          <p:nvSpPr>
            <p:cNvPr id="6" name="TextBox 6"/>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7" name="Group 7"/>
          <p:cNvGrpSpPr/>
          <p:nvPr/>
        </p:nvGrpSpPr>
        <p:grpSpPr>
          <a:xfrm>
            <a:off x="503412" y="1580060"/>
            <a:ext cx="3981171" cy="804298"/>
            <a:chOff x="0" y="0"/>
            <a:chExt cx="1048539" cy="211832"/>
          </a:xfrm>
        </p:grpSpPr>
        <p:sp>
          <p:nvSpPr>
            <p:cNvPr id="8" name="Freeform 8"/>
            <p:cNvSpPr/>
            <p:nvPr/>
          </p:nvSpPr>
          <p:spPr>
            <a:xfrm>
              <a:off x="0" y="0"/>
              <a:ext cx="1048539" cy="211832"/>
            </a:xfrm>
            <a:custGeom>
              <a:avLst/>
              <a:gdLst/>
              <a:ahLst/>
              <a:cxnLst/>
              <a:rect l="l" t="t" r="r" b="b"/>
              <a:pathLst>
                <a:path w="1048539" h="211832">
                  <a:moveTo>
                    <a:pt x="0" y="0"/>
                  </a:moveTo>
                  <a:lnTo>
                    <a:pt x="1048539" y="0"/>
                  </a:lnTo>
                  <a:lnTo>
                    <a:pt x="1048539" y="211832"/>
                  </a:lnTo>
                  <a:lnTo>
                    <a:pt x="0" y="211832"/>
                  </a:lnTo>
                  <a:lnTo>
                    <a:pt x="0" y="0"/>
                  </a:lnTo>
                </a:path>
              </a:pathLst>
            </a:custGeom>
            <a:solidFill>
              <a:srgbClr val="6DB59A"/>
            </a:solidFill>
          </p:spPr>
          <p:txBody>
            <a:bodyPr/>
            <a:lstStyle/>
            <a:p>
              <a:endParaRPr lang="en-US"/>
            </a:p>
          </p:txBody>
        </p:sp>
        <p:sp>
          <p:nvSpPr>
            <p:cNvPr id="9" name="TextBox 9"/>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10" name="Freeform 10"/>
          <p:cNvSpPr/>
          <p:nvPr/>
        </p:nvSpPr>
        <p:spPr>
          <a:xfrm>
            <a:off x="4324128" y="3754721"/>
            <a:ext cx="13391563" cy="5418704"/>
          </a:xfrm>
          <a:custGeom>
            <a:avLst/>
            <a:gdLst/>
            <a:ahLst/>
            <a:cxnLst/>
            <a:rect l="l" t="t" r="r" b="b"/>
            <a:pathLst>
              <a:path w="13391563" h="5418704">
                <a:moveTo>
                  <a:pt x="0" y="0"/>
                </a:moveTo>
                <a:lnTo>
                  <a:pt x="13391563" y="0"/>
                </a:lnTo>
                <a:lnTo>
                  <a:pt x="13391563" y="5418704"/>
                </a:lnTo>
                <a:lnTo>
                  <a:pt x="0" y="5418704"/>
                </a:lnTo>
                <a:lnTo>
                  <a:pt x="0" y="0"/>
                </a:lnTo>
                <a:close/>
              </a:path>
            </a:pathLst>
          </a:custGeom>
          <a:blipFill>
            <a:blip r:embed="rId4"/>
            <a:stretch>
              <a:fillRect l="-4330" r="-1223" b="-3068"/>
            </a:stretch>
          </a:blipFill>
        </p:spPr>
        <p:txBody>
          <a:bodyPr/>
          <a:lstStyle/>
          <a:p>
            <a:endParaRPr lang="en-US"/>
          </a:p>
        </p:txBody>
      </p:sp>
      <p:sp>
        <p:nvSpPr>
          <p:cNvPr id="11" name="Freeform 11"/>
          <p:cNvSpPr/>
          <p:nvPr/>
        </p:nvSpPr>
        <p:spPr>
          <a:xfrm>
            <a:off x="1008419" y="2860608"/>
            <a:ext cx="2971157" cy="2630825"/>
          </a:xfrm>
          <a:custGeom>
            <a:avLst/>
            <a:gdLst/>
            <a:ahLst/>
            <a:cxnLst/>
            <a:rect l="l" t="t" r="r" b="b"/>
            <a:pathLst>
              <a:path w="2971157" h="2630825">
                <a:moveTo>
                  <a:pt x="0" y="0"/>
                </a:moveTo>
                <a:lnTo>
                  <a:pt x="2971157" y="0"/>
                </a:lnTo>
                <a:lnTo>
                  <a:pt x="2971157" y="2630825"/>
                </a:lnTo>
                <a:lnTo>
                  <a:pt x="0" y="263082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2" name="TextBox 12"/>
          <p:cNvSpPr txBox="1"/>
          <p:nvPr/>
        </p:nvSpPr>
        <p:spPr>
          <a:xfrm>
            <a:off x="503412" y="1666950"/>
            <a:ext cx="3981171" cy="563844"/>
          </a:xfrm>
          <a:prstGeom prst="rect">
            <a:avLst/>
          </a:prstGeom>
        </p:spPr>
        <p:txBody>
          <a:bodyPr lIns="0" tIns="0" rIns="0" bIns="0" rtlCol="0" anchor="t">
            <a:spAutoFit/>
          </a:bodyPr>
          <a:lstStyle/>
          <a:p>
            <a:pPr algn="ctr">
              <a:lnSpc>
                <a:spcPts val="4619"/>
              </a:lnSpc>
              <a:spcBef>
                <a:spcPct val="0"/>
              </a:spcBef>
            </a:pPr>
            <a:r>
              <a:rPr lang="en-US" sz="3299">
                <a:solidFill>
                  <a:srgbClr val="000000"/>
                </a:solidFill>
                <a:latin typeface="Open Sans 1 Bold"/>
              </a:rPr>
              <a:t>Overdose Deaths</a:t>
            </a:r>
          </a:p>
        </p:txBody>
      </p:sp>
      <p:sp>
        <p:nvSpPr>
          <p:cNvPr id="13" name="TextBox 13"/>
          <p:cNvSpPr txBox="1"/>
          <p:nvPr/>
        </p:nvSpPr>
        <p:spPr>
          <a:xfrm>
            <a:off x="5983488" y="1865005"/>
            <a:ext cx="9644217" cy="1565866"/>
          </a:xfrm>
          <a:prstGeom prst="rect">
            <a:avLst/>
          </a:prstGeom>
        </p:spPr>
        <p:txBody>
          <a:bodyPr lIns="0" tIns="0" rIns="0" bIns="0" rtlCol="0" anchor="t">
            <a:spAutoFit/>
          </a:bodyPr>
          <a:lstStyle/>
          <a:p>
            <a:pPr algn="ctr">
              <a:lnSpc>
                <a:spcPts val="2532"/>
              </a:lnSpc>
            </a:pPr>
            <a:r>
              <a:rPr lang="en-US" sz="1947">
                <a:solidFill>
                  <a:srgbClr val="293039"/>
                </a:solidFill>
                <a:latin typeface="Open Sans 2 Bold"/>
              </a:rPr>
              <a:t>Riverside County Overdose Data to Action data dashboard shows the number of overdose deaths within the community of Indio, California. The data revealed high incidence trends by age, race, drug of choice, location, and informed the targeted population and the development of a collaborative action plan.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40201" y="382272"/>
            <a:ext cx="15253096" cy="646428"/>
          </a:xfrm>
          <a:prstGeom prst="rect">
            <a:avLst/>
          </a:prstGeom>
        </p:spPr>
        <p:txBody>
          <a:bodyPr lIns="0" tIns="0" rIns="0" bIns="0" rtlCol="0" anchor="t">
            <a:spAutoFit/>
          </a:bodyPr>
          <a:lstStyle/>
          <a:p>
            <a:pPr>
              <a:lnSpc>
                <a:spcPts val="5320"/>
              </a:lnSpc>
              <a:spcBef>
                <a:spcPct val="0"/>
              </a:spcBef>
            </a:pPr>
            <a:r>
              <a:rPr lang="en-US" sz="3800">
                <a:solidFill>
                  <a:srgbClr val="000000"/>
                </a:solidFill>
                <a:latin typeface="Open Sans 1 Bold"/>
              </a:rPr>
              <a:t>PROJECT TARGET - INDIO, CALIFORNIA  </a:t>
            </a:r>
          </a:p>
        </p:txBody>
      </p:sp>
      <p:sp>
        <p:nvSpPr>
          <p:cNvPr id="3" name="Freeform 3"/>
          <p:cNvSpPr/>
          <p:nvPr/>
        </p:nvSpPr>
        <p:spPr>
          <a:xfrm rot="7643211">
            <a:off x="-4158489" y="6308942"/>
            <a:ext cx="9797381" cy="9797381"/>
          </a:xfrm>
          <a:custGeom>
            <a:avLst/>
            <a:gdLst/>
            <a:ahLst/>
            <a:cxnLst/>
            <a:rect l="l" t="t" r="r" b="b"/>
            <a:pathLst>
              <a:path w="9797381" h="9797381">
                <a:moveTo>
                  <a:pt x="0" y="0"/>
                </a:moveTo>
                <a:lnTo>
                  <a:pt x="9797381" y="0"/>
                </a:lnTo>
                <a:lnTo>
                  <a:pt x="9797381" y="9797381"/>
                </a:lnTo>
                <a:lnTo>
                  <a:pt x="0" y="9797381"/>
                </a:lnTo>
                <a:lnTo>
                  <a:pt x="0" y="0"/>
                </a:lnTo>
                <a:close/>
              </a:path>
            </a:pathLst>
          </a:custGeom>
          <a:blipFill>
            <a:blip r:embed="rId2">
              <a:alphaModFix amt="58000"/>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4" name="Group 4"/>
          <p:cNvGrpSpPr/>
          <p:nvPr/>
        </p:nvGrpSpPr>
        <p:grpSpPr>
          <a:xfrm>
            <a:off x="503412" y="229236"/>
            <a:ext cx="10032359" cy="1028700"/>
            <a:chOff x="0" y="0"/>
            <a:chExt cx="2642267" cy="270933"/>
          </a:xfrm>
        </p:grpSpPr>
        <p:sp>
          <p:nvSpPr>
            <p:cNvPr id="5" name="Freeform 5"/>
            <p:cNvSpPr/>
            <p:nvPr/>
          </p:nvSpPr>
          <p:spPr>
            <a:xfrm>
              <a:off x="0" y="0"/>
              <a:ext cx="2642267" cy="270933"/>
            </a:xfrm>
            <a:custGeom>
              <a:avLst/>
              <a:gdLst/>
              <a:ahLst/>
              <a:cxnLst/>
              <a:rect l="l" t="t" r="r" b="b"/>
              <a:pathLst>
                <a:path w="2642267" h="270933">
                  <a:moveTo>
                    <a:pt x="0" y="0"/>
                  </a:moveTo>
                  <a:lnTo>
                    <a:pt x="2642267" y="0"/>
                  </a:lnTo>
                  <a:lnTo>
                    <a:pt x="2642267" y="270933"/>
                  </a:lnTo>
                  <a:lnTo>
                    <a:pt x="0" y="270933"/>
                  </a:lnTo>
                  <a:lnTo>
                    <a:pt x="0" y="0"/>
                  </a:lnTo>
                </a:path>
              </a:pathLst>
            </a:custGeom>
            <a:solidFill>
              <a:srgbClr val="6DB59A">
                <a:alpha val="35686"/>
              </a:srgbClr>
            </a:solidFill>
          </p:spPr>
          <p:txBody>
            <a:bodyPr/>
            <a:lstStyle/>
            <a:p>
              <a:endParaRPr lang="en-US"/>
            </a:p>
          </p:txBody>
        </p:sp>
        <p:sp>
          <p:nvSpPr>
            <p:cNvPr id="6" name="TextBox 6"/>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7" name="Group 7"/>
          <p:cNvGrpSpPr/>
          <p:nvPr/>
        </p:nvGrpSpPr>
        <p:grpSpPr>
          <a:xfrm>
            <a:off x="12449145" y="306650"/>
            <a:ext cx="3376053" cy="1211047"/>
            <a:chOff x="0" y="0"/>
            <a:chExt cx="889166" cy="318959"/>
          </a:xfrm>
        </p:grpSpPr>
        <p:sp>
          <p:nvSpPr>
            <p:cNvPr id="8" name="Freeform 8"/>
            <p:cNvSpPr/>
            <p:nvPr/>
          </p:nvSpPr>
          <p:spPr>
            <a:xfrm>
              <a:off x="0" y="0"/>
              <a:ext cx="889166" cy="318959"/>
            </a:xfrm>
            <a:custGeom>
              <a:avLst/>
              <a:gdLst/>
              <a:ahLst/>
              <a:cxnLst/>
              <a:rect l="l" t="t" r="r" b="b"/>
              <a:pathLst>
                <a:path w="889166" h="318959">
                  <a:moveTo>
                    <a:pt x="0" y="0"/>
                  </a:moveTo>
                  <a:lnTo>
                    <a:pt x="889166" y="0"/>
                  </a:lnTo>
                  <a:lnTo>
                    <a:pt x="889166" y="318959"/>
                  </a:lnTo>
                  <a:lnTo>
                    <a:pt x="0" y="318959"/>
                  </a:lnTo>
                  <a:lnTo>
                    <a:pt x="0" y="0"/>
                  </a:lnTo>
                </a:path>
              </a:pathLst>
            </a:custGeom>
            <a:solidFill>
              <a:srgbClr val="6DB59A"/>
            </a:solidFill>
          </p:spPr>
          <p:txBody>
            <a:bodyPr/>
            <a:lstStyle/>
            <a:p>
              <a:endParaRPr lang="en-US"/>
            </a:p>
          </p:txBody>
        </p:sp>
        <p:sp>
          <p:nvSpPr>
            <p:cNvPr id="9" name="TextBox 9"/>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10" name="Freeform 10"/>
          <p:cNvSpPr/>
          <p:nvPr/>
        </p:nvSpPr>
        <p:spPr>
          <a:xfrm>
            <a:off x="503412" y="1638006"/>
            <a:ext cx="3460882" cy="4608923"/>
          </a:xfrm>
          <a:custGeom>
            <a:avLst/>
            <a:gdLst/>
            <a:ahLst/>
            <a:cxnLst/>
            <a:rect l="l" t="t" r="r" b="b"/>
            <a:pathLst>
              <a:path w="3460882" h="4608923">
                <a:moveTo>
                  <a:pt x="0" y="0"/>
                </a:moveTo>
                <a:lnTo>
                  <a:pt x="3460882" y="0"/>
                </a:lnTo>
                <a:lnTo>
                  <a:pt x="3460882" y="4608923"/>
                </a:lnTo>
                <a:lnTo>
                  <a:pt x="0" y="460892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11" name="Group 11"/>
          <p:cNvGrpSpPr/>
          <p:nvPr/>
        </p:nvGrpSpPr>
        <p:grpSpPr>
          <a:xfrm>
            <a:off x="4270784" y="1430023"/>
            <a:ext cx="7544098" cy="510310"/>
            <a:chOff x="0" y="0"/>
            <a:chExt cx="1986923" cy="134403"/>
          </a:xfrm>
        </p:grpSpPr>
        <p:sp>
          <p:nvSpPr>
            <p:cNvPr id="12" name="Freeform 12"/>
            <p:cNvSpPr/>
            <p:nvPr/>
          </p:nvSpPr>
          <p:spPr>
            <a:xfrm>
              <a:off x="0" y="0"/>
              <a:ext cx="1986923" cy="134403"/>
            </a:xfrm>
            <a:custGeom>
              <a:avLst/>
              <a:gdLst/>
              <a:ahLst/>
              <a:cxnLst/>
              <a:rect l="l" t="t" r="r" b="b"/>
              <a:pathLst>
                <a:path w="1986923" h="134403">
                  <a:moveTo>
                    <a:pt x="0" y="0"/>
                  </a:moveTo>
                  <a:lnTo>
                    <a:pt x="1986923" y="0"/>
                  </a:lnTo>
                  <a:lnTo>
                    <a:pt x="1986923" y="134403"/>
                  </a:lnTo>
                  <a:lnTo>
                    <a:pt x="0" y="134403"/>
                  </a:lnTo>
                  <a:lnTo>
                    <a:pt x="0" y="0"/>
                  </a:lnTo>
                </a:path>
              </a:pathLst>
            </a:custGeom>
            <a:solidFill>
              <a:srgbClr val="6DB59A">
                <a:alpha val="48627"/>
              </a:srgbClr>
            </a:solidFill>
          </p:spPr>
          <p:txBody>
            <a:bodyPr/>
            <a:lstStyle/>
            <a:p>
              <a:endParaRPr lang="en-US"/>
            </a:p>
          </p:txBody>
        </p:sp>
        <p:sp>
          <p:nvSpPr>
            <p:cNvPr id="13" name="TextBox 13"/>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14" name="Freeform 14"/>
          <p:cNvSpPr/>
          <p:nvPr/>
        </p:nvSpPr>
        <p:spPr>
          <a:xfrm>
            <a:off x="4257437" y="2367347"/>
            <a:ext cx="12888403" cy="7386617"/>
          </a:xfrm>
          <a:custGeom>
            <a:avLst/>
            <a:gdLst/>
            <a:ahLst/>
            <a:cxnLst/>
            <a:rect l="l" t="t" r="r" b="b"/>
            <a:pathLst>
              <a:path w="12888403" h="7386617">
                <a:moveTo>
                  <a:pt x="0" y="0"/>
                </a:moveTo>
                <a:lnTo>
                  <a:pt x="12888403" y="0"/>
                </a:lnTo>
                <a:lnTo>
                  <a:pt x="12888403" y="7386616"/>
                </a:lnTo>
                <a:lnTo>
                  <a:pt x="0" y="7386616"/>
                </a:lnTo>
                <a:lnTo>
                  <a:pt x="0" y="0"/>
                </a:lnTo>
                <a:close/>
              </a:path>
            </a:pathLst>
          </a:custGeom>
          <a:blipFill>
            <a:blip r:embed="rId6"/>
            <a:stretch>
              <a:fillRect r="-880"/>
            </a:stretch>
          </a:blipFill>
        </p:spPr>
        <p:txBody>
          <a:bodyPr/>
          <a:lstStyle/>
          <a:p>
            <a:endParaRPr lang="en-US"/>
          </a:p>
        </p:txBody>
      </p:sp>
      <p:sp>
        <p:nvSpPr>
          <p:cNvPr id="15" name="TextBox 15"/>
          <p:cNvSpPr txBox="1"/>
          <p:nvPr/>
        </p:nvSpPr>
        <p:spPr>
          <a:xfrm>
            <a:off x="12758862" y="410847"/>
            <a:ext cx="2756619" cy="1019176"/>
          </a:xfrm>
          <a:prstGeom prst="rect">
            <a:avLst/>
          </a:prstGeom>
        </p:spPr>
        <p:txBody>
          <a:bodyPr lIns="0" tIns="0" rIns="0" bIns="0" rtlCol="0" anchor="t">
            <a:spAutoFit/>
          </a:bodyPr>
          <a:lstStyle/>
          <a:p>
            <a:pPr algn="ctr">
              <a:lnSpc>
                <a:spcPts val="4199"/>
              </a:lnSpc>
              <a:spcBef>
                <a:spcPct val="0"/>
              </a:spcBef>
            </a:pPr>
            <a:r>
              <a:rPr lang="en-US" sz="2999">
                <a:solidFill>
                  <a:srgbClr val="000000"/>
                </a:solidFill>
                <a:latin typeface="Open Sans 1 Bold"/>
              </a:rPr>
              <a:t>What Did We Do?</a:t>
            </a:r>
          </a:p>
        </p:txBody>
      </p:sp>
      <p:sp>
        <p:nvSpPr>
          <p:cNvPr id="16" name="TextBox 16"/>
          <p:cNvSpPr txBox="1"/>
          <p:nvPr/>
        </p:nvSpPr>
        <p:spPr>
          <a:xfrm>
            <a:off x="4270784" y="1430023"/>
            <a:ext cx="7544098" cy="470539"/>
          </a:xfrm>
          <a:prstGeom prst="rect">
            <a:avLst/>
          </a:prstGeom>
        </p:spPr>
        <p:txBody>
          <a:bodyPr lIns="0" tIns="0" rIns="0" bIns="0" rtlCol="0" anchor="t">
            <a:spAutoFit/>
          </a:bodyPr>
          <a:lstStyle/>
          <a:p>
            <a:pPr algn="ctr">
              <a:lnSpc>
                <a:spcPts val="3713"/>
              </a:lnSpc>
              <a:spcBef>
                <a:spcPct val="0"/>
              </a:spcBef>
            </a:pPr>
            <a:r>
              <a:rPr lang="en-US" sz="3120">
                <a:solidFill>
                  <a:srgbClr val="000000"/>
                </a:solidFill>
                <a:latin typeface="Open Sans 1 Bold"/>
              </a:rPr>
              <a:t>Project Term:  April 2023 - August 2023</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799540">
            <a:off x="-6308947" y="-6167759"/>
            <a:ext cx="12335518" cy="12335518"/>
          </a:xfrm>
          <a:custGeom>
            <a:avLst/>
            <a:gdLst/>
            <a:ahLst/>
            <a:cxnLst/>
            <a:rect l="l" t="t" r="r" b="b"/>
            <a:pathLst>
              <a:path w="12335518" h="12335518">
                <a:moveTo>
                  <a:pt x="0" y="0"/>
                </a:moveTo>
                <a:lnTo>
                  <a:pt x="12335518" y="0"/>
                </a:lnTo>
                <a:lnTo>
                  <a:pt x="12335518" y="12335518"/>
                </a:lnTo>
                <a:lnTo>
                  <a:pt x="0" y="1233551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rot="-2700000">
            <a:off x="16031410" y="445317"/>
            <a:ext cx="10511311" cy="10511311"/>
          </a:xfrm>
          <a:custGeom>
            <a:avLst/>
            <a:gdLst/>
            <a:ahLst/>
            <a:cxnLst/>
            <a:rect l="l" t="t" r="r" b="b"/>
            <a:pathLst>
              <a:path w="10511311" h="10511311">
                <a:moveTo>
                  <a:pt x="0" y="0"/>
                </a:moveTo>
                <a:lnTo>
                  <a:pt x="10511311" y="0"/>
                </a:lnTo>
                <a:lnTo>
                  <a:pt x="10511311" y="10511311"/>
                </a:lnTo>
                <a:lnTo>
                  <a:pt x="0" y="10511311"/>
                </a:lnTo>
                <a:lnTo>
                  <a:pt x="0" y="0"/>
                </a:lnTo>
                <a:close/>
              </a:path>
            </a:pathLst>
          </a:custGeom>
          <a:blipFill>
            <a:blip r:embed="rId2">
              <a:alphaModFix amt="56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a:off x="4131541" y="0"/>
            <a:ext cx="10062739" cy="3023353"/>
          </a:xfrm>
          <a:custGeom>
            <a:avLst/>
            <a:gdLst/>
            <a:ahLst/>
            <a:cxnLst/>
            <a:rect l="l" t="t" r="r" b="b"/>
            <a:pathLst>
              <a:path w="10062739" h="3023353">
                <a:moveTo>
                  <a:pt x="0" y="0"/>
                </a:moveTo>
                <a:lnTo>
                  <a:pt x="10062738" y="0"/>
                </a:lnTo>
                <a:lnTo>
                  <a:pt x="10062738" y="3023353"/>
                </a:lnTo>
                <a:lnTo>
                  <a:pt x="0" y="3023353"/>
                </a:lnTo>
                <a:lnTo>
                  <a:pt x="0" y="0"/>
                </a:lnTo>
                <a:close/>
              </a:path>
            </a:pathLst>
          </a:custGeom>
          <a:blipFill>
            <a:blip r:embed="rId4"/>
            <a:stretch>
              <a:fillRect l="-1127" r="-751" b="-5003"/>
            </a:stretch>
          </a:blipFill>
        </p:spPr>
        <p:txBody>
          <a:bodyPr/>
          <a:lstStyle/>
          <a:p>
            <a:endParaRPr lang="en-US"/>
          </a:p>
        </p:txBody>
      </p:sp>
      <p:grpSp>
        <p:nvGrpSpPr>
          <p:cNvPr id="5" name="Group 5"/>
          <p:cNvGrpSpPr/>
          <p:nvPr/>
        </p:nvGrpSpPr>
        <p:grpSpPr>
          <a:xfrm>
            <a:off x="11088552" y="3171650"/>
            <a:ext cx="5531788" cy="656431"/>
            <a:chOff x="0" y="0"/>
            <a:chExt cx="1456932" cy="172887"/>
          </a:xfrm>
        </p:grpSpPr>
        <p:sp>
          <p:nvSpPr>
            <p:cNvPr id="6" name="Freeform 6"/>
            <p:cNvSpPr/>
            <p:nvPr/>
          </p:nvSpPr>
          <p:spPr>
            <a:xfrm>
              <a:off x="0" y="0"/>
              <a:ext cx="1456932" cy="172887"/>
            </a:xfrm>
            <a:custGeom>
              <a:avLst/>
              <a:gdLst/>
              <a:ahLst/>
              <a:cxnLst/>
              <a:rect l="l" t="t" r="r" b="b"/>
              <a:pathLst>
                <a:path w="1456932" h="172887">
                  <a:moveTo>
                    <a:pt x="0" y="0"/>
                  </a:moveTo>
                  <a:lnTo>
                    <a:pt x="1456932" y="0"/>
                  </a:lnTo>
                  <a:lnTo>
                    <a:pt x="1456932" y="172887"/>
                  </a:lnTo>
                  <a:lnTo>
                    <a:pt x="0" y="172887"/>
                  </a:lnTo>
                  <a:lnTo>
                    <a:pt x="0" y="0"/>
                  </a:lnTo>
                </a:path>
              </a:pathLst>
            </a:custGeom>
            <a:solidFill>
              <a:srgbClr val="6DB59A"/>
            </a:solidFill>
          </p:spPr>
          <p:txBody>
            <a:bodyPr/>
            <a:lstStyle/>
            <a:p>
              <a:endParaRPr lang="en-US"/>
            </a:p>
          </p:txBody>
        </p:sp>
        <p:sp>
          <p:nvSpPr>
            <p:cNvPr id="7" name="TextBox 7"/>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8" name="Freeform 8"/>
          <p:cNvSpPr/>
          <p:nvPr/>
        </p:nvSpPr>
        <p:spPr>
          <a:xfrm>
            <a:off x="438718" y="216542"/>
            <a:ext cx="3296145" cy="3283784"/>
          </a:xfrm>
          <a:custGeom>
            <a:avLst/>
            <a:gdLst/>
            <a:ahLst/>
            <a:cxnLst/>
            <a:rect l="l" t="t" r="r" b="b"/>
            <a:pathLst>
              <a:path w="3296145" h="3283784">
                <a:moveTo>
                  <a:pt x="0" y="0"/>
                </a:moveTo>
                <a:lnTo>
                  <a:pt x="3296144" y="0"/>
                </a:lnTo>
                <a:lnTo>
                  <a:pt x="3296144" y="3283784"/>
                </a:lnTo>
                <a:lnTo>
                  <a:pt x="0" y="328378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grpSp>
        <p:nvGrpSpPr>
          <p:cNvPr id="9" name="Group 9"/>
          <p:cNvGrpSpPr/>
          <p:nvPr/>
        </p:nvGrpSpPr>
        <p:grpSpPr>
          <a:xfrm>
            <a:off x="11088552" y="2214666"/>
            <a:ext cx="5531788" cy="656431"/>
            <a:chOff x="0" y="0"/>
            <a:chExt cx="1456932" cy="172887"/>
          </a:xfrm>
        </p:grpSpPr>
        <p:sp>
          <p:nvSpPr>
            <p:cNvPr id="10" name="Freeform 10"/>
            <p:cNvSpPr/>
            <p:nvPr/>
          </p:nvSpPr>
          <p:spPr>
            <a:xfrm>
              <a:off x="0" y="0"/>
              <a:ext cx="1456932" cy="172887"/>
            </a:xfrm>
            <a:custGeom>
              <a:avLst/>
              <a:gdLst/>
              <a:ahLst/>
              <a:cxnLst/>
              <a:rect l="l" t="t" r="r" b="b"/>
              <a:pathLst>
                <a:path w="1456932" h="172887">
                  <a:moveTo>
                    <a:pt x="0" y="0"/>
                  </a:moveTo>
                  <a:lnTo>
                    <a:pt x="1456932" y="0"/>
                  </a:lnTo>
                  <a:lnTo>
                    <a:pt x="1456932" y="172887"/>
                  </a:lnTo>
                  <a:lnTo>
                    <a:pt x="0" y="172887"/>
                  </a:lnTo>
                  <a:lnTo>
                    <a:pt x="0" y="0"/>
                  </a:lnTo>
                </a:path>
              </a:pathLst>
            </a:custGeom>
            <a:solidFill>
              <a:srgbClr val="6DB59A"/>
            </a:solidFill>
          </p:spPr>
          <p:txBody>
            <a:bodyPr/>
            <a:lstStyle/>
            <a:p>
              <a:endParaRPr lang="en-US"/>
            </a:p>
          </p:txBody>
        </p:sp>
        <p:sp>
          <p:nvSpPr>
            <p:cNvPr id="11" name="TextBox 11"/>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12" name="Freeform 12"/>
          <p:cNvSpPr/>
          <p:nvPr/>
        </p:nvSpPr>
        <p:spPr>
          <a:xfrm>
            <a:off x="408452" y="4422402"/>
            <a:ext cx="8735548" cy="4002612"/>
          </a:xfrm>
          <a:custGeom>
            <a:avLst/>
            <a:gdLst/>
            <a:ahLst/>
            <a:cxnLst/>
            <a:rect l="l" t="t" r="r" b="b"/>
            <a:pathLst>
              <a:path w="8735548" h="4002612">
                <a:moveTo>
                  <a:pt x="0" y="0"/>
                </a:moveTo>
                <a:lnTo>
                  <a:pt x="8735548" y="0"/>
                </a:lnTo>
                <a:lnTo>
                  <a:pt x="8735548" y="4002612"/>
                </a:lnTo>
                <a:lnTo>
                  <a:pt x="0" y="4002612"/>
                </a:lnTo>
                <a:lnTo>
                  <a:pt x="0" y="0"/>
                </a:lnTo>
                <a:close/>
              </a:path>
            </a:pathLst>
          </a:custGeom>
          <a:blipFill>
            <a:blip r:embed="rId7"/>
            <a:stretch>
              <a:fillRect l="-1590" t="-2313" r="-3270" b="-2313"/>
            </a:stretch>
          </a:blipFill>
        </p:spPr>
        <p:txBody>
          <a:bodyPr/>
          <a:lstStyle/>
          <a:p>
            <a:endParaRPr lang="en-US"/>
          </a:p>
        </p:txBody>
      </p:sp>
      <p:sp>
        <p:nvSpPr>
          <p:cNvPr id="13" name="Freeform 13"/>
          <p:cNvSpPr/>
          <p:nvPr/>
        </p:nvSpPr>
        <p:spPr>
          <a:xfrm>
            <a:off x="9348032" y="4354314"/>
            <a:ext cx="7723369" cy="4272845"/>
          </a:xfrm>
          <a:custGeom>
            <a:avLst/>
            <a:gdLst/>
            <a:ahLst/>
            <a:cxnLst/>
            <a:rect l="l" t="t" r="r" b="b"/>
            <a:pathLst>
              <a:path w="7723369" h="4272845">
                <a:moveTo>
                  <a:pt x="0" y="0"/>
                </a:moveTo>
                <a:lnTo>
                  <a:pt x="7723369" y="0"/>
                </a:lnTo>
                <a:lnTo>
                  <a:pt x="7723369" y="4272844"/>
                </a:lnTo>
                <a:lnTo>
                  <a:pt x="0" y="4272844"/>
                </a:lnTo>
                <a:lnTo>
                  <a:pt x="0" y="0"/>
                </a:lnTo>
                <a:close/>
              </a:path>
            </a:pathLst>
          </a:custGeom>
          <a:blipFill>
            <a:blip r:embed="rId8"/>
            <a:stretch>
              <a:fillRect l="-835" b="-604"/>
            </a:stretch>
          </a:blipFill>
        </p:spPr>
        <p:txBody>
          <a:bodyPr/>
          <a:lstStyle/>
          <a:p>
            <a:endParaRPr lang="en-US"/>
          </a:p>
        </p:txBody>
      </p:sp>
      <p:sp>
        <p:nvSpPr>
          <p:cNvPr id="14" name="TextBox 14"/>
          <p:cNvSpPr txBox="1"/>
          <p:nvPr/>
        </p:nvSpPr>
        <p:spPr>
          <a:xfrm>
            <a:off x="11362412" y="3176389"/>
            <a:ext cx="4984068" cy="580279"/>
          </a:xfrm>
          <a:prstGeom prst="rect">
            <a:avLst/>
          </a:prstGeom>
        </p:spPr>
        <p:txBody>
          <a:bodyPr lIns="0" tIns="0" rIns="0" bIns="0" rtlCol="0" anchor="t">
            <a:spAutoFit/>
          </a:bodyPr>
          <a:lstStyle/>
          <a:p>
            <a:pPr algn="ctr">
              <a:lnSpc>
                <a:spcPts val="4759"/>
              </a:lnSpc>
              <a:spcBef>
                <a:spcPct val="0"/>
              </a:spcBef>
            </a:pPr>
            <a:r>
              <a:rPr lang="en-US" sz="3399">
                <a:solidFill>
                  <a:srgbClr val="000000"/>
                </a:solidFill>
                <a:latin typeface="Open Sans 1 Bold"/>
              </a:rPr>
              <a:t>How Well Did We Do It?</a:t>
            </a:r>
          </a:p>
        </p:txBody>
      </p:sp>
      <p:sp>
        <p:nvSpPr>
          <p:cNvPr id="15" name="TextBox 15"/>
          <p:cNvSpPr txBox="1"/>
          <p:nvPr/>
        </p:nvSpPr>
        <p:spPr>
          <a:xfrm>
            <a:off x="11873389" y="2219404"/>
            <a:ext cx="3787862" cy="580279"/>
          </a:xfrm>
          <a:prstGeom prst="rect">
            <a:avLst/>
          </a:prstGeom>
        </p:spPr>
        <p:txBody>
          <a:bodyPr lIns="0" tIns="0" rIns="0" bIns="0" rtlCol="0" anchor="t">
            <a:spAutoFit/>
          </a:bodyPr>
          <a:lstStyle/>
          <a:p>
            <a:pPr algn="ctr">
              <a:lnSpc>
                <a:spcPts val="4759"/>
              </a:lnSpc>
              <a:spcBef>
                <a:spcPct val="0"/>
              </a:spcBef>
            </a:pPr>
            <a:r>
              <a:rPr lang="en-US" sz="3399">
                <a:solidFill>
                  <a:srgbClr val="000000"/>
                </a:solidFill>
                <a:latin typeface="Open Sans 1 Bold"/>
              </a:rPr>
              <a:t>What Did We Do?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799540">
            <a:off x="-5716434" y="-6630964"/>
            <a:ext cx="12335518" cy="12335518"/>
          </a:xfrm>
          <a:custGeom>
            <a:avLst/>
            <a:gdLst/>
            <a:ahLst/>
            <a:cxnLst/>
            <a:rect l="l" t="t" r="r" b="b"/>
            <a:pathLst>
              <a:path w="12335518" h="12335518">
                <a:moveTo>
                  <a:pt x="0" y="0"/>
                </a:moveTo>
                <a:lnTo>
                  <a:pt x="12335517" y="0"/>
                </a:lnTo>
                <a:lnTo>
                  <a:pt x="12335517" y="12335518"/>
                </a:lnTo>
                <a:lnTo>
                  <a:pt x="0" y="1233551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rot="-2700000">
            <a:off x="16031410" y="445317"/>
            <a:ext cx="10511311" cy="10511311"/>
          </a:xfrm>
          <a:custGeom>
            <a:avLst/>
            <a:gdLst/>
            <a:ahLst/>
            <a:cxnLst/>
            <a:rect l="l" t="t" r="r" b="b"/>
            <a:pathLst>
              <a:path w="10511311" h="10511311">
                <a:moveTo>
                  <a:pt x="0" y="0"/>
                </a:moveTo>
                <a:lnTo>
                  <a:pt x="10511311" y="0"/>
                </a:lnTo>
                <a:lnTo>
                  <a:pt x="10511311" y="10511311"/>
                </a:lnTo>
                <a:lnTo>
                  <a:pt x="0" y="10511311"/>
                </a:lnTo>
                <a:lnTo>
                  <a:pt x="0" y="0"/>
                </a:lnTo>
                <a:close/>
              </a:path>
            </a:pathLst>
          </a:custGeom>
          <a:blipFill>
            <a:blip r:embed="rId2">
              <a:alphaModFix amt="56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a:off x="1344430" y="826603"/>
            <a:ext cx="2030277" cy="1697802"/>
          </a:xfrm>
          <a:custGeom>
            <a:avLst/>
            <a:gdLst/>
            <a:ahLst/>
            <a:cxnLst/>
            <a:rect l="l" t="t" r="r" b="b"/>
            <a:pathLst>
              <a:path w="2030277" h="1697802">
                <a:moveTo>
                  <a:pt x="0" y="0"/>
                </a:moveTo>
                <a:lnTo>
                  <a:pt x="2030277" y="0"/>
                </a:lnTo>
                <a:lnTo>
                  <a:pt x="2030277" y="1697802"/>
                </a:lnTo>
                <a:lnTo>
                  <a:pt x="0" y="1697802"/>
                </a:lnTo>
                <a:lnTo>
                  <a:pt x="0" y="0"/>
                </a:lnTo>
                <a:close/>
              </a:path>
            </a:pathLst>
          </a:custGeom>
          <a:blipFill>
            <a:blip r:embed="rId4"/>
            <a:stretch>
              <a:fillRect t="-5382"/>
            </a:stretch>
          </a:blipFill>
        </p:spPr>
        <p:txBody>
          <a:bodyPr/>
          <a:lstStyle/>
          <a:p>
            <a:endParaRPr lang="en-US"/>
          </a:p>
        </p:txBody>
      </p:sp>
      <p:sp>
        <p:nvSpPr>
          <p:cNvPr id="5" name="Freeform 5"/>
          <p:cNvSpPr/>
          <p:nvPr/>
        </p:nvSpPr>
        <p:spPr>
          <a:xfrm>
            <a:off x="3740607" y="1028700"/>
            <a:ext cx="13304380" cy="9049824"/>
          </a:xfrm>
          <a:custGeom>
            <a:avLst/>
            <a:gdLst/>
            <a:ahLst/>
            <a:cxnLst/>
            <a:rect l="l" t="t" r="r" b="b"/>
            <a:pathLst>
              <a:path w="13304380" h="9049824">
                <a:moveTo>
                  <a:pt x="0" y="0"/>
                </a:moveTo>
                <a:lnTo>
                  <a:pt x="13304380" y="0"/>
                </a:lnTo>
                <a:lnTo>
                  <a:pt x="13304380" y="9049824"/>
                </a:lnTo>
                <a:lnTo>
                  <a:pt x="0" y="9049824"/>
                </a:lnTo>
                <a:lnTo>
                  <a:pt x="0" y="0"/>
                </a:lnTo>
                <a:close/>
              </a:path>
            </a:pathLst>
          </a:custGeom>
          <a:blipFill>
            <a:blip r:embed="rId5"/>
            <a:stretch>
              <a:fillRect/>
            </a:stretch>
          </a:blipFill>
        </p:spPr>
        <p:txBody>
          <a:bodyPr/>
          <a:lstStyle/>
          <a:p>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799540">
            <a:off x="-5716434" y="-6630964"/>
            <a:ext cx="12335518" cy="12335518"/>
          </a:xfrm>
          <a:custGeom>
            <a:avLst/>
            <a:gdLst/>
            <a:ahLst/>
            <a:cxnLst/>
            <a:rect l="l" t="t" r="r" b="b"/>
            <a:pathLst>
              <a:path w="12335518" h="12335518">
                <a:moveTo>
                  <a:pt x="0" y="0"/>
                </a:moveTo>
                <a:lnTo>
                  <a:pt x="12335517" y="0"/>
                </a:lnTo>
                <a:lnTo>
                  <a:pt x="12335517" y="12335518"/>
                </a:lnTo>
                <a:lnTo>
                  <a:pt x="0" y="1233551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rot="-2700000">
            <a:off x="16031410" y="445317"/>
            <a:ext cx="10511311" cy="10511311"/>
          </a:xfrm>
          <a:custGeom>
            <a:avLst/>
            <a:gdLst/>
            <a:ahLst/>
            <a:cxnLst/>
            <a:rect l="l" t="t" r="r" b="b"/>
            <a:pathLst>
              <a:path w="10511311" h="10511311">
                <a:moveTo>
                  <a:pt x="0" y="0"/>
                </a:moveTo>
                <a:lnTo>
                  <a:pt x="10511311" y="0"/>
                </a:lnTo>
                <a:lnTo>
                  <a:pt x="10511311" y="10511311"/>
                </a:lnTo>
                <a:lnTo>
                  <a:pt x="0" y="10511311"/>
                </a:lnTo>
                <a:lnTo>
                  <a:pt x="0" y="0"/>
                </a:lnTo>
                <a:close/>
              </a:path>
            </a:pathLst>
          </a:custGeom>
          <a:blipFill>
            <a:blip r:embed="rId2">
              <a:alphaModFix amt="56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a:off x="451324" y="930365"/>
            <a:ext cx="2306520" cy="2371743"/>
          </a:xfrm>
          <a:custGeom>
            <a:avLst/>
            <a:gdLst/>
            <a:ahLst/>
            <a:cxnLst/>
            <a:rect l="l" t="t" r="r" b="b"/>
            <a:pathLst>
              <a:path w="2306520" h="2371743">
                <a:moveTo>
                  <a:pt x="0" y="0"/>
                </a:moveTo>
                <a:lnTo>
                  <a:pt x="2306520" y="0"/>
                </a:lnTo>
                <a:lnTo>
                  <a:pt x="2306520" y="2371742"/>
                </a:lnTo>
                <a:lnTo>
                  <a:pt x="0" y="237174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5" name="Freeform 5"/>
          <p:cNvSpPr/>
          <p:nvPr/>
        </p:nvSpPr>
        <p:spPr>
          <a:xfrm>
            <a:off x="2867318" y="1567610"/>
            <a:ext cx="14391982" cy="7564624"/>
          </a:xfrm>
          <a:custGeom>
            <a:avLst/>
            <a:gdLst/>
            <a:ahLst/>
            <a:cxnLst/>
            <a:rect l="l" t="t" r="r" b="b"/>
            <a:pathLst>
              <a:path w="14391982" h="7564624">
                <a:moveTo>
                  <a:pt x="0" y="0"/>
                </a:moveTo>
                <a:lnTo>
                  <a:pt x="14391982" y="0"/>
                </a:lnTo>
                <a:lnTo>
                  <a:pt x="14391982" y="7564624"/>
                </a:lnTo>
                <a:lnTo>
                  <a:pt x="0" y="7564624"/>
                </a:lnTo>
                <a:lnTo>
                  <a:pt x="0" y="0"/>
                </a:lnTo>
                <a:close/>
              </a:path>
            </a:pathLst>
          </a:custGeom>
          <a:blipFill>
            <a:blip r:embed="rId6"/>
            <a:stretch>
              <a:fillRect l="-3241" r="-4204" b="-1666"/>
            </a:stretch>
          </a:blipFill>
        </p:spPr>
        <p:txBody>
          <a:bodyPr/>
          <a:lstStyle/>
          <a:p>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8888" b="-38888"/>
            </a:stretch>
          </a:blipFill>
        </p:spPr>
        <p:txBody>
          <a:bodyPr/>
          <a:lstStyle/>
          <a:p>
            <a:endParaRPr lang="en-US"/>
          </a:p>
        </p:txBody>
      </p:sp>
      <p:sp>
        <p:nvSpPr>
          <p:cNvPr id="3" name="Freeform 3"/>
          <p:cNvSpPr/>
          <p:nvPr/>
        </p:nvSpPr>
        <p:spPr>
          <a:xfrm rot="-1799540">
            <a:off x="-5716434" y="-6630964"/>
            <a:ext cx="12335518" cy="12335518"/>
          </a:xfrm>
          <a:custGeom>
            <a:avLst/>
            <a:gdLst/>
            <a:ahLst/>
            <a:cxnLst/>
            <a:rect l="l" t="t" r="r" b="b"/>
            <a:pathLst>
              <a:path w="12335518" h="12335518">
                <a:moveTo>
                  <a:pt x="0" y="0"/>
                </a:moveTo>
                <a:lnTo>
                  <a:pt x="12335517" y="0"/>
                </a:lnTo>
                <a:lnTo>
                  <a:pt x="12335517" y="12335518"/>
                </a:lnTo>
                <a:lnTo>
                  <a:pt x="0" y="1233551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Freeform 4"/>
          <p:cNvSpPr/>
          <p:nvPr/>
        </p:nvSpPr>
        <p:spPr>
          <a:xfrm rot="-2700000">
            <a:off x="16031410" y="445317"/>
            <a:ext cx="10511311" cy="10511311"/>
          </a:xfrm>
          <a:custGeom>
            <a:avLst/>
            <a:gdLst/>
            <a:ahLst/>
            <a:cxnLst/>
            <a:rect l="l" t="t" r="r" b="b"/>
            <a:pathLst>
              <a:path w="10511311" h="10511311">
                <a:moveTo>
                  <a:pt x="0" y="0"/>
                </a:moveTo>
                <a:lnTo>
                  <a:pt x="10511311" y="0"/>
                </a:lnTo>
                <a:lnTo>
                  <a:pt x="10511311" y="10511311"/>
                </a:lnTo>
                <a:lnTo>
                  <a:pt x="0" y="10511311"/>
                </a:lnTo>
                <a:lnTo>
                  <a:pt x="0" y="0"/>
                </a:lnTo>
                <a:close/>
              </a:path>
            </a:pathLst>
          </a:custGeom>
          <a:blipFill>
            <a:blip r:embed="rId3">
              <a:alphaModFix amt="56000"/>
              <a:extLst>
                <a:ext uri="{96DAC541-7B7A-43D3-8B79-37D633B846F1}">
                  <asvg:svgBlip xmlns:asvg="http://schemas.microsoft.com/office/drawing/2016/SVG/main" r:embed="rId4"/>
                </a:ext>
              </a:extLst>
            </a:blip>
            <a:stretch>
              <a:fillRect/>
            </a:stretch>
          </a:blipFill>
        </p:spPr>
        <p:txBody>
          <a:bodyPr/>
          <a:lstStyle/>
          <a:p>
            <a:endParaRPr lang="en-US"/>
          </a:p>
        </p:txBody>
      </p:sp>
      <p:sp>
        <p:nvSpPr>
          <p:cNvPr id="5" name="Freeform 5"/>
          <p:cNvSpPr/>
          <p:nvPr/>
        </p:nvSpPr>
        <p:spPr>
          <a:xfrm>
            <a:off x="5286375" y="1028700"/>
            <a:ext cx="7715250" cy="8229600"/>
          </a:xfrm>
          <a:custGeom>
            <a:avLst/>
            <a:gdLst/>
            <a:ahLst/>
            <a:cxnLst/>
            <a:rect l="l" t="t" r="r" b="b"/>
            <a:pathLst>
              <a:path w="7715250" h="8229600">
                <a:moveTo>
                  <a:pt x="0" y="0"/>
                </a:moveTo>
                <a:lnTo>
                  <a:pt x="7715250" y="0"/>
                </a:lnTo>
                <a:lnTo>
                  <a:pt x="7715250" y="8229600"/>
                </a:lnTo>
                <a:lnTo>
                  <a:pt x="0" y="8229600"/>
                </a:lnTo>
                <a:lnTo>
                  <a:pt x="0" y="0"/>
                </a:lnTo>
                <a:close/>
              </a:path>
            </a:pathLst>
          </a:custGeom>
          <a:blipFill>
            <a:blip r:embed="rId5"/>
            <a:stretch>
              <a:fillRect/>
            </a:stretch>
          </a:blipFill>
        </p:spPr>
        <p:txBody>
          <a:bodyPr/>
          <a:lstStyle/>
          <a:p>
            <a:endParaRPr lang="en-US"/>
          </a:p>
        </p:txBody>
      </p:sp>
      <p:sp>
        <p:nvSpPr>
          <p:cNvPr id="6" name="Freeform 6"/>
          <p:cNvSpPr/>
          <p:nvPr/>
        </p:nvSpPr>
        <p:spPr>
          <a:xfrm>
            <a:off x="5172915" y="1171258"/>
            <a:ext cx="7715250" cy="8229600"/>
          </a:xfrm>
          <a:custGeom>
            <a:avLst/>
            <a:gdLst/>
            <a:ahLst/>
            <a:cxnLst/>
            <a:rect l="l" t="t" r="r" b="b"/>
            <a:pathLst>
              <a:path w="7715250" h="8229600">
                <a:moveTo>
                  <a:pt x="0" y="0"/>
                </a:moveTo>
                <a:lnTo>
                  <a:pt x="7715250" y="0"/>
                </a:lnTo>
                <a:lnTo>
                  <a:pt x="7715250" y="8229600"/>
                </a:lnTo>
                <a:lnTo>
                  <a:pt x="0" y="8229600"/>
                </a:lnTo>
                <a:lnTo>
                  <a:pt x="0" y="0"/>
                </a:lnTo>
                <a:close/>
              </a:path>
            </a:pathLst>
          </a:custGeom>
          <a:blipFill>
            <a:blip r:embed="rId5"/>
            <a:stretch>
              <a:fillRect/>
            </a:stretch>
          </a:blipFill>
        </p:spPr>
        <p:txBody>
          <a:bodyPr/>
          <a:lstStyle/>
          <a:p>
            <a:endParaRPr lang="en-US"/>
          </a:p>
        </p:txBody>
      </p:sp>
      <p:sp>
        <p:nvSpPr>
          <p:cNvPr id="7" name="TextBox 7"/>
          <p:cNvSpPr txBox="1"/>
          <p:nvPr/>
        </p:nvSpPr>
        <p:spPr>
          <a:xfrm>
            <a:off x="9139238" y="4962842"/>
            <a:ext cx="9525" cy="323215"/>
          </a:xfrm>
          <a:prstGeom prst="rect">
            <a:avLst/>
          </a:prstGeom>
        </p:spPr>
        <p:txBody>
          <a:bodyPr lIns="0" tIns="0" rIns="0" bIns="0" rtlCol="0" anchor="t">
            <a:spAutoFit/>
          </a:bodyPr>
          <a:lstStyle/>
          <a:p>
            <a:pPr algn="ctr">
              <a:lnSpc>
                <a:spcPts val="2659"/>
              </a:lnSpc>
              <a:spcBef>
                <a:spcPct val="0"/>
              </a:spcBef>
            </a:pPr>
            <a:endParaRPr/>
          </a:p>
        </p:txBody>
      </p:sp>
      <p:sp>
        <p:nvSpPr>
          <p:cNvPr id="8" name="TextBox 8"/>
          <p:cNvSpPr txBox="1"/>
          <p:nvPr/>
        </p:nvSpPr>
        <p:spPr>
          <a:xfrm>
            <a:off x="5373569" y="4432092"/>
            <a:ext cx="9167119" cy="1739679"/>
          </a:xfrm>
          <a:prstGeom prst="rect">
            <a:avLst/>
          </a:prstGeom>
        </p:spPr>
        <p:txBody>
          <a:bodyPr lIns="0" tIns="0" rIns="0" bIns="0" rtlCol="0" anchor="t">
            <a:spAutoFit/>
          </a:bodyPr>
          <a:lstStyle/>
          <a:p>
            <a:pPr algn="ctr">
              <a:lnSpc>
                <a:spcPts val="6999"/>
              </a:lnSpc>
            </a:pPr>
            <a:r>
              <a:rPr lang="en-US" sz="4999">
                <a:solidFill>
                  <a:srgbClr val="000000"/>
                </a:solidFill>
                <a:latin typeface="Open Sans 1 Bold"/>
              </a:rPr>
              <a:t>POST PROJECT    </a:t>
            </a:r>
          </a:p>
          <a:p>
            <a:pPr algn="ctr">
              <a:lnSpc>
                <a:spcPts val="6999"/>
              </a:lnSpc>
              <a:spcBef>
                <a:spcPct val="0"/>
              </a:spcBef>
            </a:pPr>
            <a:r>
              <a:rPr lang="en-US" sz="4999">
                <a:solidFill>
                  <a:srgbClr val="000000"/>
                </a:solidFill>
                <a:latin typeface="Open Sans 1 Bold"/>
              </a:rPr>
              <a:t>NEXT STEPS/OPPORTUNITIES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799540">
            <a:off x="-5716434" y="-6630964"/>
            <a:ext cx="12335518" cy="12335518"/>
          </a:xfrm>
          <a:custGeom>
            <a:avLst/>
            <a:gdLst/>
            <a:ahLst/>
            <a:cxnLst/>
            <a:rect l="l" t="t" r="r" b="b"/>
            <a:pathLst>
              <a:path w="12335518" h="12335518">
                <a:moveTo>
                  <a:pt x="0" y="0"/>
                </a:moveTo>
                <a:lnTo>
                  <a:pt x="12335517" y="0"/>
                </a:lnTo>
                <a:lnTo>
                  <a:pt x="12335517" y="12335518"/>
                </a:lnTo>
                <a:lnTo>
                  <a:pt x="0" y="1233551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rot="-2700000">
            <a:off x="16031410" y="445317"/>
            <a:ext cx="10511311" cy="10511311"/>
          </a:xfrm>
          <a:custGeom>
            <a:avLst/>
            <a:gdLst/>
            <a:ahLst/>
            <a:cxnLst/>
            <a:rect l="l" t="t" r="r" b="b"/>
            <a:pathLst>
              <a:path w="10511311" h="10511311">
                <a:moveTo>
                  <a:pt x="0" y="0"/>
                </a:moveTo>
                <a:lnTo>
                  <a:pt x="10511311" y="0"/>
                </a:lnTo>
                <a:lnTo>
                  <a:pt x="10511311" y="10511311"/>
                </a:lnTo>
                <a:lnTo>
                  <a:pt x="0" y="10511311"/>
                </a:lnTo>
                <a:lnTo>
                  <a:pt x="0" y="0"/>
                </a:lnTo>
                <a:close/>
              </a:path>
            </a:pathLst>
          </a:custGeom>
          <a:blipFill>
            <a:blip r:embed="rId2">
              <a:alphaModFix amt="56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a:off x="13119277" y="3086100"/>
            <a:ext cx="3991356" cy="4114800"/>
          </a:xfrm>
          <a:custGeom>
            <a:avLst/>
            <a:gdLst/>
            <a:ahLst/>
            <a:cxnLst/>
            <a:rect l="l" t="t" r="r" b="b"/>
            <a:pathLst>
              <a:path w="3991356" h="4114800">
                <a:moveTo>
                  <a:pt x="0" y="0"/>
                </a:moveTo>
                <a:lnTo>
                  <a:pt x="3991356" y="0"/>
                </a:lnTo>
                <a:lnTo>
                  <a:pt x="3991356"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5" name="TextBox 5"/>
          <p:cNvSpPr txBox="1"/>
          <p:nvPr/>
        </p:nvSpPr>
        <p:spPr>
          <a:xfrm>
            <a:off x="869858" y="4360587"/>
            <a:ext cx="11934253" cy="4401680"/>
          </a:xfrm>
          <a:prstGeom prst="rect">
            <a:avLst/>
          </a:prstGeom>
        </p:spPr>
        <p:txBody>
          <a:bodyPr lIns="0" tIns="0" rIns="0" bIns="0" rtlCol="0" anchor="t">
            <a:spAutoFit/>
          </a:bodyPr>
          <a:lstStyle/>
          <a:p>
            <a:pPr marL="457807" lvl="1" indent="-228904">
              <a:lnSpc>
                <a:spcPts val="2523"/>
              </a:lnSpc>
              <a:buFont typeface="Arial"/>
              <a:buChar char="•"/>
            </a:pPr>
            <a:r>
              <a:rPr lang="en-US" sz="2120">
                <a:solidFill>
                  <a:srgbClr val="000000"/>
                </a:solidFill>
                <a:latin typeface="Open Sans 1 Bold"/>
              </a:rPr>
              <a:t>Deliver quarterly training and capacity building to navigators, including, certified peer recovery specialists, community health workers, case managers, social workers, etc.</a:t>
            </a:r>
          </a:p>
          <a:p>
            <a:pPr>
              <a:lnSpc>
                <a:spcPts val="2523"/>
              </a:lnSpc>
            </a:pPr>
            <a:endParaRPr lang="en-US" sz="2120">
              <a:solidFill>
                <a:srgbClr val="000000"/>
              </a:solidFill>
              <a:latin typeface="Open Sans 1 Bold"/>
            </a:endParaRPr>
          </a:p>
          <a:p>
            <a:pPr marL="457807" lvl="1" indent="-228904">
              <a:lnSpc>
                <a:spcPts val="2523"/>
              </a:lnSpc>
              <a:buFont typeface="Arial"/>
              <a:buChar char="•"/>
            </a:pPr>
            <a:r>
              <a:rPr lang="en-US" sz="2120">
                <a:solidFill>
                  <a:srgbClr val="000000"/>
                </a:solidFill>
                <a:latin typeface="Open Sans 1 Bold"/>
              </a:rPr>
              <a:t>Making the referral process to available treatment facilities, programs, harm reduction resources, and other supportive services.</a:t>
            </a:r>
          </a:p>
          <a:p>
            <a:pPr>
              <a:lnSpc>
                <a:spcPts val="2523"/>
              </a:lnSpc>
            </a:pPr>
            <a:endParaRPr lang="en-US" sz="2120">
              <a:solidFill>
                <a:srgbClr val="000000"/>
              </a:solidFill>
              <a:latin typeface="Open Sans 1 Bold"/>
            </a:endParaRPr>
          </a:p>
          <a:p>
            <a:pPr marL="457807" lvl="1" indent="-228904">
              <a:lnSpc>
                <a:spcPts val="2523"/>
              </a:lnSpc>
              <a:buFont typeface="Arial"/>
              <a:buChar char="•"/>
            </a:pPr>
            <a:r>
              <a:rPr lang="en-US" sz="2120">
                <a:solidFill>
                  <a:srgbClr val="000000"/>
                </a:solidFill>
                <a:latin typeface="Open Sans 1 Bold"/>
              </a:rPr>
              <a:t>Train hospital case managers and/or discharge personnel on treatment program referrals, availability of harm reduction resources, and other supportive services for nonfatal opioid overdose hospital patients.</a:t>
            </a:r>
          </a:p>
          <a:p>
            <a:pPr>
              <a:lnSpc>
                <a:spcPts val="2523"/>
              </a:lnSpc>
            </a:pPr>
            <a:endParaRPr lang="en-US" sz="2120">
              <a:solidFill>
                <a:srgbClr val="000000"/>
              </a:solidFill>
              <a:latin typeface="Open Sans 1 Bold"/>
            </a:endParaRPr>
          </a:p>
          <a:p>
            <a:pPr marL="457807" lvl="1" indent="-228904">
              <a:lnSpc>
                <a:spcPts val="2523"/>
              </a:lnSpc>
              <a:buFont typeface="Arial"/>
              <a:buChar char="•"/>
            </a:pPr>
            <a:r>
              <a:rPr lang="en-US" sz="2120">
                <a:solidFill>
                  <a:srgbClr val="000000"/>
                </a:solidFill>
                <a:latin typeface="Open Sans 1 Bold"/>
              </a:rPr>
              <a:t>Collaborate with all three Coachella Valley school districts to offer a series of overdose prevention and response training and/or presentations geared towards school nurses, faculty, parents, and students (Grades 7-12).</a:t>
            </a:r>
          </a:p>
        </p:txBody>
      </p:sp>
      <p:grpSp>
        <p:nvGrpSpPr>
          <p:cNvPr id="6" name="Group 6"/>
          <p:cNvGrpSpPr/>
          <p:nvPr/>
        </p:nvGrpSpPr>
        <p:grpSpPr>
          <a:xfrm>
            <a:off x="327773" y="461397"/>
            <a:ext cx="5040129" cy="728658"/>
            <a:chOff x="0" y="0"/>
            <a:chExt cx="1327441" cy="191910"/>
          </a:xfrm>
        </p:grpSpPr>
        <p:sp>
          <p:nvSpPr>
            <p:cNvPr id="7" name="Freeform 7"/>
            <p:cNvSpPr/>
            <p:nvPr/>
          </p:nvSpPr>
          <p:spPr>
            <a:xfrm>
              <a:off x="0" y="0"/>
              <a:ext cx="1327441" cy="191910"/>
            </a:xfrm>
            <a:custGeom>
              <a:avLst/>
              <a:gdLst/>
              <a:ahLst/>
              <a:cxnLst/>
              <a:rect l="l" t="t" r="r" b="b"/>
              <a:pathLst>
                <a:path w="1327441" h="191910">
                  <a:moveTo>
                    <a:pt x="78339" y="0"/>
                  </a:moveTo>
                  <a:lnTo>
                    <a:pt x="1249103" y="0"/>
                  </a:lnTo>
                  <a:cubicBezTo>
                    <a:pt x="1269879" y="0"/>
                    <a:pt x="1289805" y="8254"/>
                    <a:pt x="1304497" y="22945"/>
                  </a:cubicBezTo>
                  <a:cubicBezTo>
                    <a:pt x="1319188" y="37636"/>
                    <a:pt x="1327441" y="57562"/>
                    <a:pt x="1327441" y="78339"/>
                  </a:cubicBezTo>
                  <a:lnTo>
                    <a:pt x="1327441" y="113571"/>
                  </a:lnTo>
                  <a:cubicBezTo>
                    <a:pt x="1327441" y="156836"/>
                    <a:pt x="1292368" y="191910"/>
                    <a:pt x="1249103" y="191910"/>
                  </a:cubicBezTo>
                  <a:lnTo>
                    <a:pt x="78339" y="191910"/>
                  </a:lnTo>
                  <a:cubicBezTo>
                    <a:pt x="35073" y="191910"/>
                    <a:pt x="0" y="156836"/>
                    <a:pt x="0" y="113571"/>
                  </a:cubicBezTo>
                  <a:lnTo>
                    <a:pt x="0" y="78339"/>
                  </a:lnTo>
                  <a:cubicBezTo>
                    <a:pt x="0" y="35073"/>
                    <a:pt x="35073" y="0"/>
                    <a:pt x="78339" y="0"/>
                  </a:cubicBezTo>
                  <a:close/>
                </a:path>
              </a:pathLst>
            </a:custGeom>
            <a:solidFill>
              <a:srgbClr val="0795FF"/>
            </a:solidFill>
          </p:spPr>
          <p:txBody>
            <a:bodyPr/>
            <a:lstStyle/>
            <a:p>
              <a:endParaRPr lang="en-US"/>
            </a:p>
          </p:txBody>
        </p:sp>
        <p:sp>
          <p:nvSpPr>
            <p:cNvPr id="8" name="TextBox 8"/>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530731" y="580501"/>
            <a:ext cx="4645112" cy="448199"/>
          </a:xfrm>
          <a:prstGeom prst="rect">
            <a:avLst/>
          </a:prstGeom>
        </p:spPr>
        <p:txBody>
          <a:bodyPr lIns="0" tIns="0" rIns="0" bIns="0" rtlCol="0" anchor="t">
            <a:spAutoFit/>
          </a:bodyPr>
          <a:lstStyle/>
          <a:p>
            <a:pPr algn="ctr">
              <a:lnSpc>
                <a:spcPts val="3639"/>
              </a:lnSpc>
              <a:spcBef>
                <a:spcPct val="0"/>
              </a:spcBef>
            </a:pPr>
            <a:r>
              <a:rPr lang="en-US" sz="2599">
                <a:solidFill>
                  <a:srgbClr val="000000"/>
                </a:solidFill>
                <a:latin typeface="Open Sans 1 Bold"/>
              </a:rPr>
              <a:t>POTENTIAL OPPORTUNITIES </a:t>
            </a:r>
          </a:p>
        </p:txBody>
      </p:sp>
      <p:sp>
        <p:nvSpPr>
          <p:cNvPr id="10" name="TextBox 10"/>
          <p:cNvSpPr txBox="1"/>
          <p:nvPr/>
        </p:nvSpPr>
        <p:spPr>
          <a:xfrm>
            <a:off x="530731" y="1939117"/>
            <a:ext cx="11619087" cy="1840445"/>
          </a:xfrm>
          <a:prstGeom prst="rect">
            <a:avLst/>
          </a:prstGeom>
        </p:spPr>
        <p:txBody>
          <a:bodyPr lIns="0" tIns="0" rIns="0" bIns="0" rtlCol="0" anchor="t">
            <a:spAutoFit/>
          </a:bodyPr>
          <a:lstStyle/>
          <a:p>
            <a:pPr>
              <a:lnSpc>
                <a:spcPts val="2404"/>
              </a:lnSpc>
              <a:spcBef>
                <a:spcPct val="0"/>
              </a:spcBef>
            </a:pPr>
            <a:r>
              <a:rPr lang="en-US" sz="2020" u="sng">
                <a:solidFill>
                  <a:srgbClr val="0C26A4"/>
                </a:solidFill>
                <a:latin typeface="Open Sans 1 Bold"/>
              </a:rPr>
              <a:t>Expansion of the support platform to include other cities in the Coachella Valley</a:t>
            </a:r>
          </a:p>
          <a:p>
            <a:pPr>
              <a:lnSpc>
                <a:spcPts val="2404"/>
              </a:lnSpc>
              <a:spcBef>
                <a:spcPct val="0"/>
              </a:spcBef>
            </a:pPr>
            <a:r>
              <a:rPr lang="en-US" sz="2020">
                <a:solidFill>
                  <a:srgbClr val="0C26A4"/>
                </a:solidFill>
                <a:latin typeface="Open Sans 1 Bold"/>
              </a:rPr>
              <a:t>The city of Indio is not the only city in the Coachella Valley impacted by fentanyl; however, RODA data determines it is the city with the highest number of overdose fatalities and overdose near fatalities. The lessons learned, best practices, and strategies derived from the city of Indio project can guide the development of a future framework that can be enhanced and replicated in other areas of the Coachella Valley.</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289000" y="2707901"/>
            <a:ext cx="14564970" cy="14564970"/>
          </a:xfrm>
          <a:custGeom>
            <a:avLst/>
            <a:gdLst/>
            <a:ahLst/>
            <a:cxnLst/>
            <a:rect l="l" t="t" r="r" b="b"/>
            <a:pathLst>
              <a:path w="14564970" h="14564970">
                <a:moveTo>
                  <a:pt x="0" y="0"/>
                </a:moveTo>
                <a:lnTo>
                  <a:pt x="14564970" y="0"/>
                </a:lnTo>
                <a:lnTo>
                  <a:pt x="14564970" y="14564969"/>
                </a:lnTo>
                <a:lnTo>
                  <a:pt x="0" y="1456496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6053697" y="-10920388"/>
            <a:ext cx="14564970" cy="14564970"/>
          </a:xfrm>
          <a:custGeom>
            <a:avLst/>
            <a:gdLst/>
            <a:ahLst/>
            <a:cxnLst/>
            <a:rect l="l" t="t" r="r" b="b"/>
            <a:pathLst>
              <a:path w="14564970" h="14564970">
                <a:moveTo>
                  <a:pt x="0" y="0"/>
                </a:moveTo>
                <a:lnTo>
                  <a:pt x="14564970" y="0"/>
                </a:lnTo>
                <a:lnTo>
                  <a:pt x="14564970" y="14564970"/>
                </a:lnTo>
                <a:lnTo>
                  <a:pt x="0" y="1456497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a:off x="12119120" y="808243"/>
            <a:ext cx="2266783" cy="2586913"/>
          </a:xfrm>
          <a:custGeom>
            <a:avLst/>
            <a:gdLst/>
            <a:ahLst/>
            <a:cxnLst/>
            <a:rect l="l" t="t" r="r" b="b"/>
            <a:pathLst>
              <a:path w="2266783" h="2586913">
                <a:moveTo>
                  <a:pt x="0" y="0"/>
                </a:moveTo>
                <a:lnTo>
                  <a:pt x="2266783" y="0"/>
                </a:lnTo>
                <a:lnTo>
                  <a:pt x="2266783" y="2586913"/>
                </a:lnTo>
                <a:lnTo>
                  <a:pt x="0" y="258691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5" name="Freeform 5"/>
          <p:cNvSpPr/>
          <p:nvPr/>
        </p:nvSpPr>
        <p:spPr>
          <a:xfrm>
            <a:off x="787665" y="4497928"/>
            <a:ext cx="1609915" cy="4114800"/>
          </a:xfrm>
          <a:custGeom>
            <a:avLst/>
            <a:gdLst/>
            <a:ahLst/>
            <a:cxnLst/>
            <a:rect l="l" t="t" r="r" b="b"/>
            <a:pathLst>
              <a:path w="1609915" h="4114800">
                <a:moveTo>
                  <a:pt x="0" y="0"/>
                </a:moveTo>
                <a:lnTo>
                  <a:pt x="1609915" y="0"/>
                </a:lnTo>
                <a:lnTo>
                  <a:pt x="1609915"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6" name="TextBox 6"/>
          <p:cNvSpPr txBox="1"/>
          <p:nvPr/>
        </p:nvSpPr>
        <p:spPr>
          <a:xfrm>
            <a:off x="373155" y="1657856"/>
            <a:ext cx="8402429" cy="695213"/>
          </a:xfrm>
          <a:prstGeom prst="rect">
            <a:avLst/>
          </a:prstGeom>
        </p:spPr>
        <p:txBody>
          <a:bodyPr lIns="0" tIns="0" rIns="0" bIns="0" rtlCol="0" anchor="t">
            <a:spAutoFit/>
          </a:bodyPr>
          <a:lstStyle/>
          <a:p>
            <a:pPr>
              <a:lnSpc>
                <a:spcPts val="5520"/>
              </a:lnSpc>
            </a:pPr>
            <a:r>
              <a:rPr lang="en-US" sz="4600">
                <a:solidFill>
                  <a:srgbClr val="000000"/>
                </a:solidFill>
                <a:latin typeface="Open Sans 1 Bold"/>
              </a:rPr>
              <a:t>PRESENTATION OBJECTIVES</a:t>
            </a:r>
          </a:p>
        </p:txBody>
      </p:sp>
      <p:sp>
        <p:nvSpPr>
          <p:cNvPr id="7" name="TextBox 7"/>
          <p:cNvSpPr txBox="1"/>
          <p:nvPr/>
        </p:nvSpPr>
        <p:spPr>
          <a:xfrm>
            <a:off x="3012987" y="4129601"/>
            <a:ext cx="14606861" cy="1262569"/>
          </a:xfrm>
          <a:prstGeom prst="rect">
            <a:avLst/>
          </a:prstGeom>
        </p:spPr>
        <p:txBody>
          <a:bodyPr lIns="0" tIns="0" rIns="0" bIns="0" rtlCol="0" anchor="t">
            <a:spAutoFit/>
          </a:bodyPr>
          <a:lstStyle/>
          <a:p>
            <a:pPr marL="647700" lvl="1" indent="-323850">
              <a:lnSpc>
                <a:spcPts val="3330"/>
              </a:lnSpc>
              <a:buFont typeface="Arial"/>
              <a:buChar char="•"/>
            </a:pPr>
            <a:r>
              <a:rPr lang="en-US" sz="3000">
                <a:solidFill>
                  <a:srgbClr val="000000"/>
                </a:solidFill>
                <a:latin typeface="Open Sans 1 Bold"/>
              </a:rPr>
              <a:t>Attendees will be introduced to the Fentanyl Harm Reduction Awareness Project as carried out by the Desert Healthcare District and Foundation in partnership with Riverside University Health System-Public Health.</a:t>
            </a:r>
          </a:p>
        </p:txBody>
      </p:sp>
      <p:sp>
        <p:nvSpPr>
          <p:cNvPr id="8" name="TextBox 8"/>
          <p:cNvSpPr txBox="1"/>
          <p:nvPr/>
        </p:nvSpPr>
        <p:spPr>
          <a:xfrm>
            <a:off x="3012987" y="5630294"/>
            <a:ext cx="13507566" cy="2100471"/>
          </a:xfrm>
          <a:prstGeom prst="rect">
            <a:avLst/>
          </a:prstGeom>
        </p:spPr>
        <p:txBody>
          <a:bodyPr lIns="0" tIns="0" rIns="0" bIns="0" rtlCol="0" anchor="t">
            <a:spAutoFit/>
          </a:bodyPr>
          <a:lstStyle/>
          <a:p>
            <a:pPr marL="647702" lvl="1" indent="-323851">
              <a:lnSpc>
                <a:spcPts val="3330"/>
              </a:lnSpc>
              <a:buFont typeface="Arial"/>
              <a:buChar char="•"/>
            </a:pPr>
            <a:r>
              <a:rPr lang="en-US" sz="3000">
                <a:solidFill>
                  <a:srgbClr val="000000"/>
                </a:solidFill>
                <a:latin typeface="Open Sans 1 Bold"/>
              </a:rPr>
              <a:t>Attendees will gain a better understanding of the strategies applied utilizing a harm reduction framework to increase vulnerable community member awareness of the dangers of Fentanyl and how to employ harm reduction supplies to assist those experiencing an overdose event.</a:t>
            </a:r>
          </a:p>
        </p:txBody>
      </p:sp>
      <p:sp>
        <p:nvSpPr>
          <p:cNvPr id="9" name="TextBox 9"/>
          <p:cNvSpPr txBox="1"/>
          <p:nvPr/>
        </p:nvSpPr>
        <p:spPr>
          <a:xfrm>
            <a:off x="3012987" y="7968890"/>
            <a:ext cx="14730410" cy="1681520"/>
          </a:xfrm>
          <a:prstGeom prst="rect">
            <a:avLst/>
          </a:prstGeom>
        </p:spPr>
        <p:txBody>
          <a:bodyPr lIns="0" tIns="0" rIns="0" bIns="0" rtlCol="0" anchor="t">
            <a:spAutoFit/>
          </a:bodyPr>
          <a:lstStyle/>
          <a:p>
            <a:pPr marL="647702" lvl="1" indent="-323851">
              <a:lnSpc>
                <a:spcPts val="3330"/>
              </a:lnSpc>
              <a:buFont typeface="Arial"/>
              <a:buChar char="•"/>
            </a:pPr>
            <a:r>
              <a:rPr lang="en-US" sz="3000">
                <a:solidFill>
                  <a:srgbClr val="000000"/>
                </a:solidFill>
                <a:latin typeface="Open Sans 1 Bold"/>
              </a:rPr>
              <a:t>Attendees will understand the outcomes gained from the implementation of this project and the identified elements that can inform future expanded project implementation of this type into other communities.   </a:t>
            </a:r>
          </a:p>
          <a:p>
            <a:pPr algn="ctr">
              <a:lnSpc>
                <a:spcPts val="3330"/>
              </a:lnSpc>
            </a:pPr>
            <a:endParaRPr lang="en-US" sz="3000">
              <a:solidFill>
                <a:srgbClr val="000000"/>
              </a:solidFill>
              <a:latin typeface="Open Sans 1 Bo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799540">
            <a:off x="-5716434" y="-6630964"/>
            <a:ext cx="12335518" cy="12335518"/>
          </a:xfrm>
          <a:custGeom>
            <a:avLst/>
            <a:gdLst/>
            <a:ahLst/>
            <a:cxnLst/>
            <a:rect l="l" t="t" r="r" b="b"/>
            <a:pathLst>
              <a:path w="12335518" h="12335518">
                <a:moveTo>
                  <a:pt x="0" y="0"/>
                </a:moveTo>
                <a:lnTo>
                  <a:pt x="12335517" y="0"/>
                </a:lnTo>
                <a:lnTo>
                  <a:pt x="12335517" y="12335518"/>
                </a:lnTo>
                <a:lnTo>
                  <a:pt x="0" y="1233551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rot="-2700000">
            <a:off x="16031410" y="445317"/>
            <a:ext cx="10511311" cy="10511311"/>
          </a:xfrm>
          <a:custGeom>
            <a:avLst/>
            <a:gdLst/>
            <a:ahLst/>
            <a:cxnLst/>
            <a:rect l="l" t="t" r="r" b="b"/>
            <a:pathLst>
              <a:path w="10511311" h="10511311">
                <a:moveTo>
                  <a:pt x="0" y="0"/>
                </a:moveTo>
                <a:lnTo>
                  <a:pt x="10511311" y="0"/>
                </a:lnTo>
                <a:lnTo>
                  <a:pt x="10511311" y="10511311"/>
                </a:lnTo>
                <a:lnTo>
                  <a:pt x="0" y="10511311"/>
                </a:lnTo>
                <a:lnTo>
                  <a:pt x="0" y="0"/>
                </a:lnTo>
                <a:close/>
              </a:path>
            </a:pathLst>
          </a:custGeom>
          <a:blipFill>
            <a:blip r:embed="rId2">
              <a:alphaModFix amt="56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TextBox 4"/>
          <p:cNvSpPr txBox="1"/>
          <p:nvPr/>
        </p:nvSpPr>
        <p:spPr>
          <a:xfrm>
            <a:off x="814387" y="2471340"/>
            <a:ext cx="12186386" cy="5670195"/>
          </a:xfrm>
          <a:prstGeom prst="rect">
            <a:avLst/>
          </a:prstGeom>
        </p:spPr>
        <p:txBody>
          <a:bodyPr lIns="0" tIns="0" rIns="0" bIns="0" rtlCol="0" anchor="t">
            <a:spAutoFit/>
          </a:bodyPr>
          <a:lstStyle/>
          <a:p>
            <a:pPr marL="479397" lvl="1" indent="-239698">
              <a:lnSpc>
                <a:spcPts val="2642"/>
              </a:lnSpc>
              <a:buFont typeface="Arial"/>
              <a:buChar char="•"/>
            </a:pPr>
            <a:r>
              <a:rPr lang="en-US" sz="2220">
                <a:solidFill>
                  <a:srgbClr val="000000"/>
                </a:solidFill>
                <a:latin typeface="Open Sans 1 Bold"/>
              </a:rPr>
              <a:t>Develop a community-wide awareness and distribution campaign targeting family members and friends of opioid users and offer free access to naloxone, fentanyl testing strips, and other harm-reduction resources. </a:t>
            </a:r>
          </a:p>
          <a:p>
            <a:pPr>
              <a:lnSpc>
                <a:spcPts val="2642"/>
              </a:lnSpc>
            </a:pPr>
            <a:endParaRPr lang="en-US" sz="2220">
              <a:solidFill>
                <a:srgbClr val="000000"/>
              </a:solidFill>
              <a:latin typeface="Open Sans 1 Bold"/>
            </a:endParaRPr>
          </a:p>
          <a:p>
            <a:pPr marL="479397" lvl="1" indent="-239698">
              <a:lnSpc>
                <a:spcPts val="2642"/>
              </a:lnSpc>
              <a:buFont typeface="Arial"/>
              <a:buChar char="•"/>
            </a:pPr>
            <a:r>
              <a:rPr lang="en-US" sz="2220">
                <a:solidFill>
                  <a:srgbClr val="000000"/>
                </a:solidFill>
                <a:latin typeface="Open Sans 1 Bold"/>
              </a:rPr>
              <a:t>Develop data-sharing agreements with local hospitals to monitor opioid overdose trends by utilizing data from emergency departments (ED) and/or emergency medical services (EMS) to detect increases or decreases in fatal and/or nonfatal opioid overdoses in the Coachella Valley to inform an early response, resource allocation, and deployment.</a:t>
            </a:r>
          </a:p>
          <a:p>
            <a:pPr>
              <a:lnSpc>
                <a:spcPts val="2642"/>
              </a:lnSpc>
            </a:pPr>
            <a:endParaRPr lang="en-US" sz="2220">
              <a:solidFill>
                <a:srgbClr val="000000"/>
              </a:solidFill>
              <a:latin typeface="Open Sans 1 Bold"/>
            </a:endParaRPr>
          </a:p>
          <a:p>
            <a:pPr marL="479397" lvl="1" indent="-239698">
              <a:lnSpc>
                <a:spcPts val="2642"/>
              </a:lnSpc>
              <a:buFont typeface="Arial"/>
              <a:buChar char="•"/>
            </a:pPr>
            <a:r>
              <a:rPr lang="en-US" sz="2220">
                <a:solidFill>
                  <a:srgbClr val="000000"/>
                </a:solidFill>
                <a:latin typeface="Open Sans 1 Bold"/>
              </a:rPr>
              <a:t>Support community-based response efforts by disseminating quarterly relevant opioid overdose data via infographics and reports to first responders, substance abuse treatment and recovery providers, law enforcement, community-based organizations, healthcare providers, and key stakeholders.</a:t>
            </a:r>
          </a:p>
          <a:p>
            <a:pPr>
              <a:lnSpc>
                <a:spcPts val="2642"/>
              </a:lnSpc>
            </a:pPr>
            <a:endParaRPr lang="en-US" sz="2220">
              <a:solidFill>
                <a:srgbClr val="000000"/>
              </a:solidFill>
              <a:latin typeface="Open Sans 1 Bold"/>
            </a:endParaRPr>
          </a:p>
          <a:p>
            <a:pPr>
              <a:lnSpc>
                <a:spcPts val="2642"/>
              </a:lnSpc>
            </a:pPr>
            <a:r>
              <a:rPr lang="en-US" sz="2220">
                <a:solidFill>
                  <a:srgbClr val="000000"/>
                </a:solidFill>
                <a:latin typeface="Open Sans 1 Bold"/>
              </a:rPr>
              <a:t> </a:t>
            </a:r>
          </a:p>
          <a:p>
            <a:pPr>
              <a:lnSpc>
                <a:spcPts val="2642"/>
              </a:lnSpc>
            </a:pPr>
            <a:endParaRPr lang="en-US" sz="2220">
              <a:solidFill>
                <a:srgbClr val="000000"/>
              </a:solidFill>
              <a:latin typeface="Open Sans 1 Bold"/>
            </a:endParaRPr>
          </a:p>
        </p:txBody>
      </p:sp>
      <p:sp>
        <p:nvSpPr>
          <p:cNvPr id="5" name="Freeform 5"/>
          <p:cNvSpPr/>
          <p:nvPr/>
        </p:nvSpPr>
        <p:spPr>
          <a:xfrm>
            <a:off x="13634842" y="2471340"/>
            <a:ext cx="4078795" cy="4114800"/>
          </a:xfrm>
          <a:custGeom>
            <a:avLst/>
            <a:gdLst/>
            <a:ahLst/>
            <a:cxnLst/>
            <a:rect l="l" t="t" r="r" b="b"/>
            <a:pathLst>
              <a:path w="4078795" h="4114800">
                <a:moveTo>
                  <a:pt x="0" y="0"/>
                </a:moveTo>
                <a:lnTo>
                  <a:pt x="4078795" y="0"/>
                </a:lnTo>
                <a:lnTo>
                  <a:pt x="4078795"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6" name="Group 6"/>
          <p:cNvGrpSpPr/>
          <p:nvPr/>
        </p:nvGrpSpPr>
        <p:grpSpPr>
          <a:xfrm>
            <a:off x="312651" y="466446"/>
            <a:ext cx="4964044" cy="716052"/>
            <a:chOff x="0" y="0"/>
            <a:chExt cx="1307403" cy="188590"/>
          </a:xfrm>
        </p:grpSpPr>
        <p:sp>
          <p:nvSpPr>
            <p:cNvPr id="7" name="Freeform 7"/>
            <p:cNvSpPr/>
            <p:nvPr/>
          </p:nvSpPr>
          <p:spPr>
            <a:xfrm>
              <a:off x="0" y="0"/>
              <a:ext cx="1307403" cy="188590"/>
            </a:xfrm>
            <a:custGeom>
              <a:avLst/>
              <a:gdLst/>
              <a:ahLst/>
              <a:cxnLst/>
              <a:rect l="l" t="t" r="r" b="b"/>
              <a:pathLst>
                <a:path w="1307403" h="188590">
                  <a:moveTo>
                    <a:pt x="79540" y="0"/>
                  </a:moveTo>
                  <a:lnTo>
                    <a:pt x="1227863" y="0"/>
                  </a:lnTo>
                  <a:cubicBezTo>
                    <a:pt x="1248958" y="0"/>
                    <a:pt x="1269189" y="8380"/>
                    <a:pt x="1284106" y="23297"/>
                  </a:cubicBezTo>
                  <a:cubicBezTo>
                    <a:pt x="1299023" y="38213"/>
                    <a:pt x="1307403" y="58444"/>
                    <a:pt x="1307403" y="79540"/>
                  </a:cubicBezTo>
                  <a:lnTo>
                    <a:pt x="1307403" y="109050"/>
                  </a:lnTo>
                  <a:cubicBezTo>
                    <a:pt x="1307403" y="152979"/>
                    <a:pt x="1271791" y="188590"/>
                    <a:pt x="1227863" y="188590"/>
                  </a:cubicBezTo>
                  <a:lnTo>
                    <a:pt x="79540" y="188590"/>
                  </a:lnTo>
                  <a:cubicBezTo>
                    <a:pt x="35611" y="188590"/>
                    <a:pt x="0" y="152979"/>
                    <a:pt x="0" y="109050"/>
                  </a:cubicBezTo>
                  <a:lnTo>
                    <a:pt x="0" y="79540"/>
                  </a:lnTo>
                  <a:cubicBezTo>
                    <a:pt x="0" y="35611"/>
                    <a:pt x="35611" y="0"/>
                    <a:pt x="79540" y="0"/>
                  </a:cubicBezTo>
                  <a:close/>
                </a:path>
              </a:pathLst>
            </a:custGeom>
            <a:solidFill>
              <a:srgbClr val="0795FF">
                <a:alpha val="84706"/>
              </a:srgbClr>
            </a:solidFill>
          </p:spPr>
          <p:txBody>
            <a:bodyPr/>
            <a:lstStyle/>
            <a:p>
              <a:endParaRPr lang="en-US"/>
            </a:p>
          </p:txBody>
        </p:sp>
        <p:sp>
          <p:nvSpPr>
            <p:cNvPr id="8" name="TextBox 8"/>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530731" y="580501"/>
            <a:ext cx="4645112" cy="448199"/>
          </a:xfrm>
          <a:prstGeom prst="rect">
            <a:avLst/>
          </a:prstGeom>
        </p:spPr>
        <p:txBody>
          <a:bodyPr lIns="0" tIns="0" rIns="0" bIns="0" rtlCol="0" anchor="t">
            <a:spAutoFit/>
          </a:bodyPr>
          <a:lstStyle/>
          <a:p>
            <a:pPr algn="ctr">
              <a:lnSpc>
                <a:spcPts val="3639"/>
              </a:lnSpc>
              <a:spcBef>
                <a:spcPct val="0"/>
              </a:spcBef>
            </a:pPr>
            <a:r>
              <a:rPr lang="en-US" sz="2599">
                <a:solidFill>
                  <a:srgbClr val="000000"/>
                </a:solidFill>
                <a:latin typeface="Open Sans 1 Bold"/>
              </a:rPr>
              <a:t>POTENTIAL OPPORTUNITIES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799540">
            <a:off x="-5716434" y="-6630964"/>
            <a:ext cx="12335518" cy="12335518"/>
          </a:xfrm>
          <a:custGeom>
            <a:avLst/>
            <a:gdLst/>
            <a:ahLst/>
            <a:cxnLst/>
            <a:rect l="l" t="t" r="r" b="b"/>
            <a:pathLst>
              <a:path w="12335518" h="12335518">
                <a:moveTo>
                  <a:pt x="0" y="0"/>
                </a:moveTo>
                <a:lnTo>
                  <a:pt x="12335517" y="0"/>
                </a:lnTo>
                <a:lnTo>
                  <a:pt x="12335517" y="12335518"/>
                </a:lnTo>
                <a:lnTo>
                  <a:pt x="0" y="1233551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rot="-2700000">
            <a:off x="16031410" y="445317"/>
            <a:ext cx="10511311" cy="10511311"/>
          </a:xfrm>
          <a:custGeom>
            <a:avLst/>
            <a:gdLst/>
            <a:ahLst/>
            <a:cxnLst/>
            <a:rect l="l" t="t" r="r" b="b"/>
            <a:pathLst>
              <a:path w="10511311" h="10511311">
                <a:moveTo>
                  <a:pt x="0" y="0"/>
                </a:moveTo>
                <a:lnTo>
                  <a:pt x="10511311" y="0"/>
                </a:lnTo>
                <a:lnTo>
                  <a:pt x="10511311" y="10511311"/>
                </a:lnTo>
                <a:lnTo>
                  <a:pt x="0" y="10511311"/>
                </a:lnTo>
                <a:lnTo>
                  <a:pt x="0" y="0"/>
                </a:lnTo>
                <a:close/>
              </a:path>
            </a:pathLst>
          </a:custGeom>
          <a:blipFill>
            <a:blip r:embed="rId2">
              <a:alphaModFix amt="56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a:off x="6755036" y="5399008"/>
            <a:ext cx="6717009" cy="4007855"/>
          </a:xfrm>
          <a:custGeom>
            <a:avLst/>
            <a:gdLst/>
            <a:ahLst/>
            <a:cxnLst/>
            <a:rect l="l" t="t" r="r" b="b"/>
            <a:pathLst>
              <a:path w="6717009" h="4007855">
                <a:moveTo>
                  <a:pt x="0" y="0"/>
                </a:moveTo>
                <a:lnTo>
                  <a:pt x="6717009" y="0"/>
                </a:lnTo>
                <a:lnTo>
                  <a:pt x="6717009" y="4007856"/>
                </a:lnTo>
                <a:lnTo>
                  <a:pt x="0" y="4007856"/>
                </a:lnTo>
                <a:lnTo>
                  <a:pt x="0" y="0"/>
                </a:lnTo>
                <a:close/>
              </a:path>
            </a:pathLst>
          </a:custGeom>
          <a:blipFill>
            <a:blip r:embed="rId4"/>
            <a:stretch>
              <a:fillRect r="-6193"/>
            </a:stretch>
          </a:blipFill>
        </p:spPr>
        <p:txBody>
          <a:bodyPr/>
          <a:lstStyle/>
          <a:p>
            <a:endParaRPr lang="en-US"/>
          </a:p>
        </p:txBody>
      </p:sp>
      <p:grpSp>
        <p:nvGrpSpPr>
          <p:cNvPr id="5" name="Group 5"/>
          <p:cNvGrpSpPr/>
          <p:nvPr/>
        </p:nvGrpSpPr>
        <p:grpSpPr>
          <a:xfrm>
            <a:off x="342055" y="462982"/>
            <a:ext cx="5924255" cy="4977096"/>
            <a:chOff x="0" y="0"/>
            <a:chExt cx="1560298" cy="1310840"/>
          </a:xfrm>
        </p:grpSpPr>
        <p:sp>
          <p:nvSpPr>
            <p:cNvPr id="6" name="Freeform 6"/>
            <p:cNvSpPr/>
            <p:nvPr/>
          </p:nvSpPr>
          <p:spPr>
            <a:xfrm>
              <a:off x="0" y="0"/>
              <a:ext cx="1560297" cy="1310840"/>
            </a:xfrm>
            <a:custGeom>
              <a:avLst/>
              <a:gdLst/>
              <a:ahLst/>
              <a:cxnLst/>
              <a:rect l="l" t="t" r="r" b="b"/>
              <a:pathLst>
                <a:path w="1560297" h="1310840">
                  <a:moveTo>
                    <a:pt x="66648" y="0"/>
                  </a:moveTo>
                  <a:lnTo>
                    <a:pt x="1493650" y="0"/>
                  </a:lnTo>
                  <a:cubicBezTo>
                    <a:pt x="1511326" y="0"/>
                    <a:pt x="1528278" y="7022"/>
                    <a:pt x="1540777" y="19521"/>
                  </a:cubicBezTo>
                  <a:cubicBezTo>
                    <a:pt x="1553276" y="32020"/>
                    <a:pt x="1560297" y="48972"/>
                    <a:pt x="1560297" y="66648"/>
                  </a:cubicBezTo>
                  <a:lnTo>
                    <a:pt x="1560297" y="1244192"/>
                  </a:lnTo>
                  <a:cubicBezTo>
                    <a:pt x="1560297" y="1261869"/>
                    <a:pt x="1553276" y="1278821"/>
                    <a:pt x="1540777" y="1291320"/>
                  </a:cubicBezTo>
                  <a:cubicBezTo>
                    <a:pt x="1528278" y="1303818"/>
                    <a:pt x="1511326" y="1310840"/>
                    <a:pt x="1493650" y="1310840"/>
                  </a:cubicBezTo>
                  <a:lnTo>
                    <a:pt x="66648" y="1310840"/>
                  </a:lnTo>
                  <a:cubicBezTo>
                    <a:pt x="48972" y="1310840"/>
                    <a:pt x="32020" y="1303818"/>
                    <a:pt x="19521" y="1291320"/>
                  </a:cubicBezTo>
                  <a:cubicBezTo>
                    <a:pt x="7022" y="1278821"/>
                    <a:pt x="0" y="1261869"/>
                    <a:pt x="0" y="1244192"/>
                  </a:cubicBezTo>
                  <a:lnTo>
                    <a:pt x="0" y="66648"/>
                  </a:lnTo>
                  <a:cubicBezTo>
                    <a:pt x="0" y="48972"/>
                    <a:pt x="7022" y="32020"/>
                    <a:pt x="19521" y="19521"/>
                  </a:cubicBezTo>
                  <a:cubicBezTo>
                    <a:pt x="32020" y="7022"/>
                    <a:pt x="48972" y="0"/>
                    <a:pt x="66648" y="0"/>
                  </a:cubicBezTo>
                  <a:close/>
                </a:path>
              </a:pathLst>
            </a:custGeom>
            <a:solidFill>
              <a:srgbClr val="AF64A3">
                <a:alpha val="72941"/>
              </a:srgbClr>
            </a:solidFill>
          </p:spPr>
          <p:txBody>
            <a:bodyPr/>
            <a:lstStyle/>
            <a:p>
              <a:endParaRPr lang="en-US"/>
            </a:p>
          </p:txBody>
        </p:sp>
        <p:sp>
          <p:nvSpPr>
            <p:cNvPr id="7" name="TextBox 7"/>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342055" y="5700972"/>
            <a:ext cx="6030581" cy="4389366"/>
            <a:chOff x="0" y="0"/>
            <a:chExt cx="1588301" cy="1156047"/>
          </a:xfrm>
        </p:grpSpPr>
        <p:sp>
          <p:nvSpPr>
            <p:cNvPr id="9" name="Freeform 9"/>
            <p:cNvSpPr/>
            <p:nvPr/>
          </p:nvSpPr>
          <p:spPr>
            <a:xfrm>
              <a:off x="0" y="0"/>
              <a:ext cx="1588301" cy="1156047"/>
            </a:xfrm>
            <a:custGeom>
              <a:avLst/>
              <a:gdLst/>
              <a:ahLst/>
              <a:cxnLst/>
              <a:rect l="l" t="t" r="r" b="b"/>
              <a:pathLst>
                <a:path w="1588301" h="1156047">
                  <a:moveTo>
                    <a:pt x="65473" y="0"/>
                  </a:moveTo>
                  <a:lnTo>
                    <a:pt x="1522828" y="0"/>
                  </a:lnTo>
                  <a:cubicBezTo>
                    <a:pt x="1558988" y="0"/>
                    <a:pt x="1588301" y="29313"/>
                    <a:pt x="1588301" y="65473"/>
                  </a:cubicBezTo>
                  <a:lnTo>
                    <a:pt x="1588301" y="1090574"/>
                  </a:lnTo>
                  <a:cubicBezTo>
                    <a:pt x="1588301" y="1126734"/>
                    <a:pt x="1558988" y="1156047"/>
                    <a:pt x="1522828" y="1156047"/>
                  </a:cubicBezTo>
                  <a:lnTo>
                    <a:pt x="65473" y="1156047"/>
                  </a:lnTo>
                  <a:cubicBezTo>
                    <a:pt x="29313" y="1156047"/>
                    <a:pt x="0" y="1126734"/>
                    <a:pt x="0" y="1090574"/>
                  </a:cubicBezTo>
                  <a:lnTo>
                    <a:pt x="0" y="65473"/>
                  </a:lnTo>
                  <a:cubicBezTo>
                    <a:pt x="0" y="29313"/>
                    <a:pt x="29313" y="0"/>
                    <a:pt x="65473" y="0"/>
                  </a:cubicBezTo>
                  <a:close/>
                </a:path>
              </a:pathLst>
            </a:custGeom>
            <a:solidFill>
              <a:srgbClr val="6DB5DF">
                <a:alpha val="32941"/>
              </a:srgbClr>
            </a:solidFill>
          </p:spPr>
          <p:txBody>
            <a:bodyPr/>
            <a:lstStyle/>
            <a:p>
              <a:endParaRPr lang="en-US"/>
            </a:p>
          </p:txBody>
        </p:sp>
        <p:sp>
          <p:nvSpPr>
            <p:cNvPr id="10" name="TextBox 10"/>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11" name="Freeform 11"/>
          <p:cNvSpPr/>
          <p:nvPr/>
        </p:nvSpPr>
        <p:spPr>
          <a:xfrm>
            <a:off x="13701994" y="6410356"/>
            <a:ext cx="2651875" cy="3533688"/>
          </a:xfrm>
          <a:custGeom>
            <a:avLst/>
            <a:gdLst/>
            <a:ahLst/>
            <a:cxnLst/>
            <a:rect l="l" t="t" r="r" b="b"/>
            <a:pathLst>
              <a:path w="2651875" h="3533688">
                <a:moveTo>
                  <a:pt x="0" y="0"/>
                </a:moveTo>
                <a:lnTo>
                  <a:pt x="2651875" y="0"/>
                </a:lnTo>
                <a:lnTo>
                  <a:pt x="2651875" y="3533687"/>
                </a:lnTo>
                <a:lnTo>
                  <a:pt x="0" y="3533687"/>
                </a:lnTo>
                <a:lnTo>
                  <a:pt x="0" y="0"/>
                </a:lnTo>
                <a:close/>
              </a:path>
            </a:pathLst>
          </a:custGeom>
          <a:blipFill>
            <a:blip r:embed="rId5"/>
            <a:stretch>
              <a:fillRect/>
            </a:stretch>
          </a:blipFill>
        </p:spPr>
        <p:txBody>
          <a:bodyPr/>
          <a:lstStyle/>
          <a:p>
            <a:endParaRPr lang="en-US"/>
          </a:p>
        </p:txBody>
      </p:sp>
      <p:sp>
        <p:nvSpPr>
          <p:cNvPr id="12" name="TextBox 12"/>
          <p:cNvSpPr txBox="1"/>
          <p:nvPr/>
        </p:nvSpPr>
        <p:spPr>
          <a:xfrm>
            <a:off x="751354" y="547310"/>
            <a:ext cx="5307850" cy="9195583"/>
          </a:xfrm>
          <a:prstGeom prst="rect">
            <a:avLst/>
          </a:prstGeom>
        </p:spPr>
        <p:txBody>
          <a:bodyPr lIns="0" tIns="0" rIns="0" bIns="0" rtlCol="0" anchor="t">
            <a:spAutoFit/>
          </a:bodyPr>
          <a:lstStyle/>
          <a:p>
            <a:pPr>
              <a:lnSpc>
                <a:spcPts val="3099"/>
              </a:lnSpc>
              <a:spcBef>
                <a:spcPct val="0"/>
              </a:spcBef>
            </a:pPr>
            <a:r>
              <a:rPr lang="en-US" sz="2213" u="sng">
                <a:solidFill>
                  <a:srgbClr val="0C26A4"/>
                </a:solidFill>
                <a:latin typeface="Open Sans 1 Bold"/>
              </a:rPr>
              <a:t>Deployment of a Medical Mobile Unit </a:t>
            </a:r>
          </a:p>
          <a:p>
            <a:pPr>
              <a:lnSpc>
                <a:spcPts val="1482"/>
              </a:lnSpc>
              <a:spcBef>
                <a:spcPct val="0"/>
              </a:spcBef>
            </a:pPr>
            <a:endParaRPr lang="en-US" sz="2213" u="sng">
              <a:solidFill>
                <a:srgbClr val="0C26A4"/>
              </a:solidFill>
              <a:latin typeface="Open Sans 1 Bold"/>
            </a:endParaRPr>
          </a:p>
          <a:p>
            <a:pPr>
              <a:lnSpc>
                <a:spcPts val="2694"/>
              </a:lnSpc>
              <a:spcBef>
                <a:spcPct val="0"/>
              </a:spcBef>
            </a:pPr>
            <a:r>
              <a:rPr lang="en-US" sz="1924">
                <a:solidFill>
                  <a:srgbClr val="000000"/>
                </a:solidFill>
                <a:latin typeface="Open Sans 1 Bold"/>
              </a:rPr>
              <a:t>The Coachella Valley is a vast rural area with a long distance between medical providers, in some cases, District residents must travel more than </a:t>
            </a:r>
            <a:r>
              <a:rPr lang="en-US" sz="1924" u="sng">
                <a:solidFill>
                  <a:srgbClr val="000000"/>
                </a:solidFill>
                <a:latin typeface="Open Sans 1 Bold"/>
              </a:rPr>
              <a:t>45 minutes</a:t>
            </a:r>
            <a:r>
              <a:rPr lang="en-US" sz="1924">
                <a:solidFill>
                  <a:srgbClr val="000000"/>
                </a:solidFill>
                <a:latin typeface="Open Sans 1 Bold"/>
              </a:rPr>
              <a:t> to access crucial medical services and resources. In addition, like many communities across California, unhoused individuals are very prominent in the Coachella Valley, and have their unique barriers to accessing medical care and services.</a:t>
            </a:r>
          </a:p>
          <a:p>
            <a:pPr>
              <a:lnSpc>
                <a:spcPts val="2560"/>
              </a:lnSpc>
              <a:spcBef>
                <a:spcPct val="0"/>
              </a:spcBef>
            </a:pPr>
            <a:r>
              <a:rPr lang="en-US" sz="1828">
                <a:solidFill>
                  <a:srgbClr val="000000"/>
                </a:solidFill>
                <a:latin typeface="Open Sans 1 Bold"/>
              </a:rPr>
              <a:t> </a:t>
            </a:r>
          </a:p>
          <a:p>
            <a:pPr>
              <a:lnSpc>
                <a:spcPts val="2560"/>
              </a:lnSpc>
              <a:spcBef>
                <a:spcPct val="0"/>
              </a:spcBef>
            </a:pPr>
            <a:endParaRPr lang="en-US" sz="1828">
              <a:solidFill>
                <a:srgbClr val="000000"/>
              </a:solidFill>
              <a:latin typeface="Open Sans 1 Bold"/>
            </a:endParaRPr>
          </a:p>
          <a:p>
            <a:pPr>
              <a:lnSpc>
                <a:spcPts val="2560"/>
              </a:lnSpc>
              <a:spcBef>
                <a:spcPct val="0"/>
              </a:spcBef>
            </a:pPr>
            <a:endParaRPr lang="en-US" sz="1828">
              <a:solidFill>
                <a:srgbClr val="000000"/>
              </a:solidFill>
              <a:latin typeface="Open Sans 1 Bold"/>
            </a:endParaRPr>
          </a:p>
          <a:p>
            <a:pPr>
              <a:lnSpc>
                <a:spcPts val="2694"/>
              </a:lnSpc>
              <a:spcBef>
                <a:spcPct val="0"/>
              </a:spcBef>
            </a:pPr>
            <a:r>
              <a:rPr lang="en-US" sz="1924">
                <a:solidFill>
                  <a:srgbClr val="000000"/>
                </a:solidFill>
                <a:latin typeface="Open Sans 1 Bold"/>
              </a:rPr>
              <a:t>In December 2022, the DCHD purchased and deployed a medical mobile unit in partnership with Desert Physicians Medical Group (DPMG), which runs the day-to-day operations and coordinates the medical staff that offer medical services. This medical mobile unit will be a crucial component in reaching and providing fentanyl harm reduction resources and medical care to community members who encounter barriers to accessing medical providers. </a:t>
            </a:r>
          </a:p>
        </p:txBody>
      </p:sp>
      <p:sp>
        <p:nvSpPr>
          <p:cNvPr id="13" name="TextBox 13"/>
          <p:cNvSpPr txBox="1"/>
          <p:nvPr/>
        </p:nvSpPr>
        <p:spPr>
          <a:xfrm>
            <a:off x="7406954" y="537785"/>
            <a:ext cx="9152166" cy="3728085"/>
          </a:xfrm>
          <a:prstGeom prst="rect">
            <a:avLst/>
          </a:prstGeom>
        </p:spPr>
        <p:txBody>
          <a:bodyPr lIns="0" tIns="0" rIns="0" bIns="0" rtlCol="0" anchor="t">
            <a:spAutoFit/>
          </a:bodyPr>
          <a:lstStyle/>
          <a:p>
            <a:pPr>
              <a:lnSpc>
                <a:spcPts val="3219"/>
              </a:lnSpc>
              <a:spcBef>
                <a:spcPct val="0"/>
              </a:spcBef>
            </a:pPr>
            <a:r>
              <a:rPr lang="en-US" sz="2299" u="sng">
                <a:solidFill>
                  <a:srgbClr val="0C26A4"/>
                </a:solidFill>
                <a:latin typeface="Open Sans 1 Bold"/>
              </a:rPr>
              <a:t>Multi-City/Municipality Coordination  </a:t>
            </a:r>
            <a:r>
              <a:rPr lang="en-US" sz="2299">
                <a:solidFill>
                  <a:srgbClr val="0C26A4"/>
                </a:solidFill>
                <a:latin typeface="Open Sans 1 Bold"/>
              </a:rPr>
              <a:t> </a:t>
            </a:r>
          </a:p>
          <a:p>
            <a:pPr>
              <a:lnSpc>
                <a:spcPts val="2659"/>
              </a:lnSpc>
              <a:spcBef>
                <a:spcPct val="0"/>
              </a:spcBef>
            </a:pPr>
            <a:r>
              <a:rPr lang="en-US" sz="1899">
                <a:solidFill>
                  <a:srgbClr val="000000"/>
                </a:solidFill>
                <a:latin typeface="Open Sans 1 Bold"/>
              </a:rPr>
              <a:t>Coordination and planning between the nine cities and Riverside County will be a great opportunity to maximize resources, share information, and ensure that a collaborative approach to fentanyl harm reduction is the primary focus. </a:t>
            </a:r>
          </a:p>
          <a:p>
            <a:pPr>
              <a:lnSpc>
                <a:spcPts val="2659"/>
              </a:lnSpc>
              <a:spcBef>
                <a:spcPct val="0"/>
              </a:spcBef>
            </a:pPr>
            <a:endParaRPr lang="en-US" sz="1899">
              <a:solidFill>
                <a:srgbClr val="000000"/>
              </a:solidFill>
              <a:latin typeface="Open Sans 1 Bold"/>
            </a:endParaRPr>
          </a:p>
          <a:p>
            <a:pPr>
              <a:lnSpc>
                <a:spcPts val="2659"/>
              </a:lnSpc>
              <a:spcBef>
                <a:spcPct val="0"/>
              </a:spcBef>
            </a:pPr>
            <a:r>
              <a:rPr lang="en-US" sz="1899">
                <a:solidFill>
                  <a:srgbClr val="000000"/>
                </a:solidFill>
                <a:latin typeface="Open Sans 1 Bold"/>
              </a:rPr>
              <a:t>As a next step, the DHCD would like to host an annual forum to convene service providers, public safety, community-based organizations, elected officials, and key stakeholders to identify partnership opportunities, discuss and share best practices, identify emerging trends, review data, and referrals amongst organizations.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291458">
            <a:off x="14637666" y="-8039327"/>
            <a:ext cx="15191719" cy="15191719"/>
          </a:xfrm>
          <a:custGeom>
            <a:avLst/>
            <a:gdLst/>
            <a:ahLst/>
            <a:cxnLst/>
            <a:rect l="l" t="t" r="r" b="b"/>
            <a:pathLst>
              <a:path w="15191719" h="15191719">
                <a:moveTo>
                  <a:pt x="0" y="0"/>
                </a:moveTo>
                <a:lnTo>
                  <a:pt x="15191719" y="0"/>
                </a:lnTo>
                <a:lnTo>
                  <a:pt x="15191719" y="15191719"/>
                </a:lnTo>
                <a:lnTo>
                  <a:pt x="0" y="15191719"/>
                </a:lnTo>
                <a:lnTo>
                  <a:pt x="0" y="0"/>
                </a:lnTo>
                <a:close/>
              </a:path>
            </a:pathLst>
          </a:custGeom>
          <a:blipFill>
            <a:blip r:embed="rId2">
              <a:alphaModFix amt="64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rot="-5291458">
            <a:off x="-11545878" y="2327783"/>
            <a:ext cx="15191719" cy="15191719"/>
          </a:xfrm>
          <a:custGeom>
            <a:avLst/>
            <a:gdLst/>
            <a:ahLst/>
            <a:cxnLst/>
            <a:rect l="l" t="t" r="r" b="b"/>
            <a:pathLst>
              <a:path w="15191719" h="15191719">
                <a:moveTo>
                  <a:pt x="0" y="0"/>
                </a:moveTo>
                <a:lnTo>
                  <a:pt x="15191719" y="0"/>
                </a:lnTo>
                <a:lnTo>
                  <a:pt x="15191719" y="15191719"/>
                </a:lnTo>
                <a:lnTo>
                  <a:pt x="0" y="1519171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p:cNvSpPr/>
          <p:nvPr/>
        </p:nvSpPr>
        <p:spPr>
          <a:xfrm>
            <a:off x="6543810" y="2850830"/>
            <a:ext cx="5200379" cy="4114800"/>
          </a:xfrm>
          <a:custGeom>
            <a:avLst/>
            <a:gdLst/>
            <a:ahLst/>
            <a:cxnLst/>
            <a:rect l="l" t="t" r="r" b="b"/>
            <a:pathLst>
              <a:path w="5200379" h="4114800">
                <a:moveTo>
                  <a:pt x="0" y="0"/>
                </a:moveTo>
                <a:lnTo>
                  <a:pt x="5200380" y="0"/>
                </a:lnTo>
                <a:lnTo>
                  <a:pt x="5200380" y="4114800"/>
                </a:lnTo>
                <a:lnTo>
                  <a:pt x="0" y="4114800"/>
                </a:lnTo>
                <a:lnTo>
                  <a:pt x="0" y="0"/>
                </a:lnTo>
                <a:close/>
              </a:path>
            </a:pathLst>
          </a:custGeom>
          <a:blipFill>
            <a:blip r:embed="rId6"/>
            <a:stretch>
              <a:fillRect/>
            </a:stretch>
          </a:blipFill>
        </p:spPr>
        <p:txBody>
          <a:bodyPr/>
          <a:lstStyle/>
          <a:p>
            <a:endParaRPr lang="en-US"/>
          </a:p>
        </p:txBody>
      </p:sp>
      <p:sp>
        <p:nvSpPr>
          <p:cNvPr id="5" name="TextBox 5"/>
          <p:cNvSpPr txBox="1"/>
          <p:nvPr/>
        </p:nvSpPr>
        <p:spPr>
          <a:xfrm>
            <a:off x="3098001" y="352050"/>
            <a:ext cx="12091998" cy="1367973"/>
          </a:xfrm>
          <a:prstGeom prst="rect">
            <a:avLst/>
          </a:prstGeom>
        </p:spPr>
        <p:txBody>
          <a:bodyPr lIns="0" tIns="0" rIns="0" bIns="0" rtlCol="0" anchor="t">
            <a:spAutoFit/>
          </a:bodyPr>
          <a:lstStyle/>
          <a:p>
            <a:pPr algn="ctr">
              <a:lnSpc>
                <a:spcPts val="11216"/>
              </a:lnSpc>
              <a:spcBef>
                <a:spcPct val="0"/>
              </a:spcBef>
            </a:pPr>
            <a:r>
              <a:rPr lang="en-US" sz="8011">
                <a:solidFill>
                  <a:srgbClr val="000000"/>
                </a:solidFill>
                <a:latin typeface="Open Sans 1 Bold"/>
              </a:rPr>
              <a:t>THANK YOU</a:t>
            </a:r>
          </a:p>
        </p:txBody>
      </p:sp>
      <p:sp>
        <p:nvSpPr>
          <p:cNvPr id="6" name="TextBox 6"/>
          <p:cNvSpPr txBox="1"/>
          <p:nvPr/>
        </p:nvSpPr>
        <p:spPr>
          <a:xfrm>
            <a:off x="713817" y="7775255"/>
            <a:ext cx="8430183" cy="1403691"/>
          </a:xfrm>
          <a:prstGeom prst="rect">
            <a:avLst/>
          </a:prstGeom>
        </p:spPr>
        <p:txBody>
          <a:bodyPr lIns="0" tIns="0" rIns="0" bIns="0" rtlCol="0" anchor="t">
            <a:spAutoFit/>
          </a:bodyPr>
          <a:lstStyle/>
          <a:p>
            <a:pPr algn="ctr">
              <a:lnSpc>
                <a:spcPts val="3713"/>
              </a:lnSpc>
            </a:pPr>
            <a:r>
              <a:rPr lang="en-US" sz="3120">
                <a:solidFill>
                  <a:srgbClr val="000000"/>
                </a:solidFill>
                <a:latin typeface="Open Sans 1 Bold"/>
              </a:rPr>
              <a:t>Jana Trew, MS</a:t>
            </a:r>
          </a:p>
          <a:p>
            <a:pPr algn="ctr">
              <a:lnSpc>
                <a:spcPts val="3713"/>
              </a:lnSpc>
            </a:pPr>
            <a:r>
              <a:rPr lang="en-US" sz="3120">
                <a:solidFill>
                  <a:srgbClr val="000000"/>
                </a:solidFill>
                <a:latin typeface="Open Sans 1 Bold"/>
              </a:rPr>
              <a:t>Senior Program Officer - Behavioral Health</a:t>
            </a:r>
          </a:p>
          <a:p>
            <a:pPr algn="ctr">
              <a:lnSpc>
                <a:spcPts val="3713"/>
              </a:lnSpc>
              <a:spcBef>
                <a:spcPct val="0"/>
              </a:spcBef>
            </a:pPr>
            <a:r>
              <a:rPr lang="en-US" sz="3120">
                <a:solidFill>
                  <a:srgbClr val="000000"/>
                </a:solidFill>
                <a:latin typeface="Open Sans 1 Bold"/>
              </a:rPr>
              <a:t>jtrew@dhcd.org</a:t>
            </a:r>
          </a:p>
        </p:txBody>
      </p:sp>
      <p:sp>
        <p:nvSpPr>
          <p:cNvPr id="7" name="TextBox 7"/>
          <p:cNvSpPr txBox="1"/>
          <p:nvPr/>
        </p:nvSpPr>
        <p:spPr>
          <a:xfrm>
            <a:off x="10756069" y="7775255"/>
            <a:ext cx="6503231" cy="1403691"/>
          </a:xfrm>
          <a:prstGeom prst="rect">
            <a:avLst/>
          </a:prstGeom>
        </p:spPr>
        <p:txBody>
          <a:bodyPr lIns="0" tIns="0" rIns="0" bIns="0" rtlCol="0" anchor="t">
            <a:spAutoFit/>
          </a:bodyPr>
          <a:lstStyle/>
          <a:p>
            <a:pPr algn="ctr">
              <a:lnSpc>
                <a:spcPts val="3713"/>
              </a:lnSpc>
            </a:pPr>
            <a:r>
              <a:rPr lang="en-US" sz="3120">
                <a:solidFill>
                  <a:srgbClr val="000000"/>
                </a:solidFill>
                <a:latin typeface="Open Sans 1 Bold"/>
              </a:rPr>
              <a:t>Alejandro Espinoza, MPH</a:t>
            </a:r>
          </a:p>
          <a:p>
            <a:pPr algn="ctr">
              <a:lnSpc>
                <a:spcPts val="3713"/>
              </a:lnSpc>
            </a:pPr>
            <a:r>
              <a:rPr lang="en-US" sz="3120">
                <a:solidFill>
                  <a:srgbClr val="000000"/>
                </a:solidFill>
                <a:latin typeface="Open Sans 1 Bold"/>
              </a:rPr>
              <a:t>Chief of Community Engagement</a:t>
            </a:r>
          </a:p>
          <a:p>
            <a:pPr algn="ctr">
              <a:lnSpc>
                <a:spcPts val="3713"/>
              </a:lnSpc>
              <a:spcBef>
                <a:spcPct val="0"/>
              </a:spcBef>
            </a:pPr>
            <a:r>
              <a:rPr lang="en-US" sz="3120">
                <a:solidFill>
                  <a:srgbClr val="000000"/>
                </a:solidFill>
                <a:latin typeface="Open Sans 1 Bold"/>
              </a:rPr>
              <a:t>aespinoza@dhcd.org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5891090" y="-5959965"/>
            <a:ext cx="12906806" cy="12906806"/>
          </a:xfrm>
          <a:custGeom>
            <a:avLst/>
            <a:gdLst/>
            <a:ahLst/>
            <a:cxnLst/>
            <a:rect l="l" t="t" r="r" b="b"/>
            <a:pathLst>
              <a:path w="12906806" h="12906806">
                <a:moveTo>
                  <a:pt x="0" y="0"/>
                </a:moveTo>
                <a:lnTo>
                  <a:pt x="12906806" y="0"/>
                </a:lnTo>
                <a:lnTo>
                  <a:pt x="12906806" y="12906807"/>
                </a:lnTo>
                <a:lnTo>
                  <a:pt x="0" y="1290680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7022107" y="114139"/>
            <a:ext cx="4243786" cy="3281861"/>
          </a:xfrm>
          <a:custGeom>
            <a:avLst/>
            <a:gdLst/>
            <a:ahLst/>
            <a:cxnLst/>
            <a:rect l="l" t="t" r="r" b="b"/>
            <a:pathLst>
              <a:path w="4243786" h="3281861">
                <a:moveTo>
                  <a:pt x="0" y="0"/>
                </a:moveTo>
                <a:lnTo>
                  <a:pt x="4243786" y="0"/>
                </a:lnTo>
                <a:lnTo>
                  <a:pt x="4243786" y="3281861"/>
                </a:lnTo>
                <a:lnTo>
                  <a:pt x="0" y="3281861"/>
                </a:lnTo>
                <a:lnTo>
                  <a:pt x="0" y="0"/>
                </a:lnTo>
                <a:close/>
              </a:path>
            </a:pathLst>
          </a:custGeom>
          <a:blipFill>
            <a:blip r:embed="rId4"/>
            <a:stretch>
              <a:fillRect/>
            </a:stretch>
          </a:blipFill>
        </p:spPr>
        <p:txBody>
          <a:bodyPr/>
          <a:lstStyle/>
          <a:p>
            <a:endParaRPr lang="en-US"/>
          </a:p>
        </p:txBody>
      </p:sp>
      <p:sp>
        <p:nvSpPr>
          <p:cNvPr id="4" name="TextBox 4"/>
          <p:cNvSpPr txBox="1"/>
          <p:nvPr/>
        </p:nvSpPr>
        <p:spPr>
          <a:xfrm>
            <a:off x="2247058" y="2946291"/>
            <a:ext cx="13793885" cy="2412740"/>
          </a:xfrm>
          <a:prstGeom prst="rect">
            <a:avLst/>
          </a:prstGeom>
        </p:spPr>
        <p:txBody>
          <a:bodyPr lIns="0" tIns="0" rIns="0" bIns="0" rtlCol="0" anchor="t">
            <a:spAutoFit/>
          </a:bodyPr>
          <a:lstStyle/>
          <a:p>
            <a:pPr>
              <a:lnSpc>
                <a:spcPts val="2750"/>
              </a:lnSpc>
            </a:pPr>
            <a:r>
              <a:rPr lang="en-US" sz="2500" u="sng">
                <a:solidFill>
                  <a:srgbClr val="000000"/>
                </a:solidFill>
                <a:latin typeface="Open Sans 1 Bold"/>
              </a:rPr>
              <a:t>Mission</a:t>
            </a:r>
          </a:p>
          <a:p>
            <a:pPr>
              <a:lnSpc>
                <a:spcPts val="2750"/>
              </a:lnSpc>
            </a:pPr>
            <a:r>
              <a:rPr lang="en-US" sz="2500">
                <a:solidFill>
                  <a:srgbClr val="000000"/>
                </a:solidFill>
                <a:latin typeface="Open Sans 1 Bold"/>
              </a:rPr>
              <a:t>To achieve optimal health at all stages of life for all District residents.</a:t>
            </a:r>
          </a:p>
          <a:p>
            <a:pPr>
              <a:lnSpc>
                <a:spcPts val="2750"/>
              </a:lnSpc>
            </a:pPr>
            <a:endParaRPr lang="en-US" sz="2500">
              <a:solidFill>
                <a:srgbClr val="000000"/>
              </a:solidFill>
              <a:latin typeface="Open Sans 1 Bold"/>
            </a:endParaRPr>
          </a:p>
          <a:p>
            <a:pPr>
              <a:lnSpc>
                <a:spcPts val="2750"/>
              </a:lnSpc>
            </a:pPr>
            <a:r>
              <a:rPr lang="en-US" sz="2500" u="sng">
                <a:solidFill>
                  <a:srgbClr val="000000"/>
                </a:solidFill>
                <a:latin typeface="Open Sans 1 Bold"/>
              </a:rPr>
              <a:t>Vision</a:t>
            </a:r>
          </a:p>
          <a:p>
            <a:pPr>
              <a:lnSpc>
                <a:spcPts val="2750"/>
              </a:lnSpc>
            </a:pPr>
            <a:r>
              <a:rPr lang="en-US" sz="2500">
                <a:solidFill>
                  <a:srgbClr val="000000"/>
                </a:solidFill>
                <a:latin typeface="Open Sans 1 Bold"/>
              </a:rPr>
              <a:t>Equitably connecting Coachella Valley residents to health and wellness services and programs through resources and philanthropy, health facilities, information and community education, and public policy.</a:t>
            </a:r>
          </a:p>
        </p:txBody>
      </p:sp>
      <p:sp>
        <p:nvSpPr>
          <p:cNvPr id="5" name="Freeform 5"/>
          <p:cNvSpPr/>
          <p:nvPr/>
        </p:nvSpPr>
        <p:spPr>
          <a:xfrm>
            <a:off x="13504977" y="4542487"/>
            <a:ext cx="7195998" cy="7195998"/>
          </a:xfrm>
          <a:custGeom>
            <a:avLst/>
            <a:gdLst/>
            <a:ahLst/>
            <a:cxnLst/>
            <a:rect l="l" t="t" r="r" b="b"/>
            <a:pathLst>
              <a:path w="7195998" h="7195998">
                <a:moveTo>
                  <a:pt x="0" y="0"/>
                </a:moveTo>
                <a:lnTo>
                  <a:pt x="7195998" y="0"/>
                </a:lnTo>
                <a:lnTo>
                  <a:pt x="7195998" y="7195998"/>
                </a:lnTo>
                <a:lnTo>
                  <a:pt x="0" y="7195998"/>
                </a:lnTo>
                <a:lnTo>
                  <a:pt x="0" y="0"/>
                </a:lnTo>
                <a:close/>
              </a:path>
            </a:pathLst>
          </a:custGeom>
          <a:blipFill>
            <a:blip r:embed="rId2">
              <a:alphaModFix amt="44999"/>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TextBox 6"/>
          <p:cNvSpPr txBox="1"/>
          <p:nvPr/>
        </p:nvSpPr>
        <p:spPr>
          <a:xfrm>
            <a:off x="2247058" y="5856929"/>
            <a:ext cx="13793885" cy="2475979"/>
          </a:xfrm>
          <a:prstGeom prst="rect">
            <a:avLst/>
          </a:prstGeom>
        </p:spPr>
        <p:txBody>
          <a:bodyPr lIns="0" tIns="0" rIns="0" bIns="0" rtlCol="0" anchor="t">
            <a:spAutoFit/>
          </a:bodyPr>
          <a:lstStyle/>
          <a:p>
            <a:pPr>
              <a:lnSpc>
                <a:spcPts val="2775"/>
              </a:lnSpc>
            </a:pPr>
            <a:r>
              <a:rPr lang="en-US" sz="2500">
                <a:solidFill>
                  <a:srgbClr val="000000"/>
                </a:solidFill>
                <a:latin typeface="Open Sans 1 Bold"/>
              </a:rPr>
              <a:t>The Desert Healthcare District and Foundation work with community partners and stakeholders to develop, fund and implement important health and wellness initiatives, programs and services.  As a well established healthcare district (75 years) serving and representing the Coachella Valley, the District was approached by Riverside University Health System-Public Health to partner with them on this Fentanyl Harm Reduction Awareness Project as part of a Federal grant they received.  This project also aligns with the District’s Mission, Vision and Strategic Plan.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050974" y="-6866693"/>
            <a:ext cx="12906806" cy="12906806"/>
          </a:xfrm>
          <a:custGeom>
            <a:avLst/>
            <a:gdLst/>
            <a:ahLst/>
            <a:cxnLst/>
            <a:rect l="l" t="t" r="r" b="b"/>
            <a:pathLst>
              <a:path w="12906806" h="12906806">
                <a:moveTo>
                  <a:pt x="0" y="0"/>
                </a:moveTo>
                <a:lnTo>
                  <a:pt x="12906806" y="0"/>
                </a:lnTo>
                <a:lnTo>
                  <a:pt x="12906806" y="12906806"/>
                </a:lnTo>
                <a:lnTo>
                  <a:pt x="0" y="1290680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7022107" y="-237185"/>
            <a:ext cx="4243786" cy="3281861"/>
          </a:xfrm>
          <a:custGeom>
            <a:avLst/>
            <a:gdLst/>
            <a:ahLst/>
            <a:cxnLst/>
            <a:rect l="l" t="t" r="r" b="b"/>
            <a:pathLst>
              <a:path w="4243786" h="3281861">
                <a:moveTo>
                  <a:pt x="0" y="0"/>
                </a:moveTo>
                <a:lnTo>
                  <a:pt x="4243786" y="0"/>
                </a:lnTo>
                <a:lnTo>
                  <a:pt x="4243786" y="3281861"/>
                </a:lnTo>
                <a:lnTo>
                  <a:pt x="0" y="3281861"/>
                </a:lnTo>
                <a:lnTo>
                  <a:pt x="0" y="0"/>
                </a:lnTo>
                <a:close/>
              </a:path>
            </a:pathLst>
          </a:custGeom>
          <a:blipFill>
            <a:blip r:embed="rId4"/>
            <a:stretch>
              <a:fillRect/>
            </a:stretch>
          </a:blipFill>
        </p:spPr>
        <p:txBody>
          <a:bodyPr/>
          <a:lstStyle/>
          <a:p>
            <a:endParaRPr lang="en-US"/>
          </a:p>
        </p:txBody>
      </p:sp>
      <p:sp>
        <p:nvSpPr>
          <p:cNvPr id="4" name="Freeform 4"/>
          <p:cNvSpPr/>
          <p:nvPr/>
        </p:nvSpPr>
        <p:spPr>
          <a:xfrm>
            <a:off x="15422046" y="4542487"/>
            <a:ext cx="7195998" cy="7195998"/>
          </a:xfrm>
          <a:custGeom>
            <a:avLst/>
            <a:gdLst/>
            <a:ahLst/>
            <a:cxnLst/>
            <a:rect l="l" t="t" r="r" b="b"/>
            <a:pathLst>
              <a:path w="7195998" h="7195998">
                <a:moveTo>
                  <a:pt x="0" y="0"/>
                </a:moveTo>
                <a:lnTo>
                  <a:pt x="7195999" y="0"/>
                </a:lnTo>
                <a:lnTo>
                  <a:pt x="7195999" y="7195998"/>
                </a:lnTo>
                <a:lnTo>
                  <a:pt x="0" y="7195998"/>
                </a:lnTo>
                <a:lnTo>
                  <a:pt x="0" y="0"/>
                </a:lnTo>
                <a:close/>
              </a:path>
            </a:pathLst>
          </a:custGeom>
          <a:blipFill>
            <a:blip r:embed="rId2">
              <a:alphaModFix amt="44999"/>
              <a:extLst>
                <a:ext uri="{96DAC541-7B7A-43D3-8B79-37D633B846F1}">
                  <asvg:svgBlip xmlns:asvg="http://schemas.microsoft.com/office/drawing/2016/SVG/main" r:embed="rId3"/>
                </a:ext>
              </a:extLst>
            </a:blip>
            <a:stretch>
              <a:fillRect/>
            </a:stretch>
          </a:blipFill>
        </p:spPr>
        <p:txBody>
          <a:bodyPr/>
          <a:lstStyle/>
          <a:p>
            <a:endParaRPr lang="en-US"/>
          </a:p>
        </p:txBody>
      </p:sp>
      <p:sp>
        <p:nvSpPr>
          <p:cNvPr id="5" name="Freeform 5"/>
          <p:cNvSpPr/>
          <p:nvPr/>
        </p:nvSpPr>
        <p:spPr>
          <a:xfrm>
            <a:off x="3151704" y="3008957"/>
            <a:ext cx="11984593" cy="7064794"/>
          </a:xfrm>
          <a:custGeom>
            <a:avLst/>
            <a:gdLst/>
            <a:ahLst/>
            <a:cxnLst/>
            <a:rect l="l" t="t" r="r" b="b"/>
            <a:pathLst>
              <a:path w="11984593" h="7064794">
                <a:moveTo>
                  <a:pt x="0" y="0"/>
                </a:moveTo>
                <a:lnTo>
                  <a:pt x="11984592" y="0"/>
                </a:lnTo>
                <a:lnTo>
                  <a:pt x="11984592" y="7064795"/>
                </a:lnTo>
                <a:lnTo>
                  <a:pt x="0" y="7064795"/>
                </a:lnTo>
                <a:lnTo>
                  <a:pt x="0" y="0"/>
                </a:lnTo>
                <a:close/>
              </a:path>
            </a:pathLst>
          </a:custGeom>
          <a:blipFill>
            <a:blip r:embed="rId5"/>
            <a:stretch>
              <a:fillRect/>
            </a:stretch>
          </a:blipFill>
        </p:spPr>
        <p:txBody>
          <a:bodyPr/>
          <a:lstStyle/>
          <a:p>
            <a:endParaRPr lang="en-US"/>
          </a:p>
        </p:txBody>
      </p:sp>
      <p:sp>
        <p:nvSpPr>
          <p:cNvPr id="6" name="Freeform 6"/>
          <p:cNvSpPr/>
          <p:nvPr/>
        </p:nvSpPr>
        <p:spPr>
          <a:xfrm>
            <a:off x="13504977" y="3646475"/>
            <a:ext cx="764844" cy="1497025"/>
          </a:xfrm>
          <a:custGeom>
            <a:avLst/>
            <a:gdLst/>
            <a:ahLst/>
            <a:cxnLst/>
            <a:rect l="l" t="t" r="r" b="b"/>
            <a:pathLst>
              <a:path w="764844" h="1497025">
                <a:moveTo>
                  <a:pt x="0" y="0"/>
                </a:moveTo>
                <a:lnTo>
                  <a:pt x="764844" y="0"/>
                </a:lnTo>
                <a:lnTo>
                  <a:pt x="764844" y="1497025"/>
                </a:lnTo>
                <a:lnTo>
                  <a:pt x="0" y="149702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grpSp>
        <p:nvGrpSpPr>
          <p:cNvPr id="7" name="Group 7"/>
          <p:cNvGrpSpPr/>
          <p:nvPr/>
        </p:nvGrpSpPr>
        <p:grpSpPr>
          <a:xfrm>
            <a:off x="4138363" y="3008957"/>
            <a:ext cx="8295434" cy="47665"/>
            <a:chOff x="0" y="0"/>
            <a:chExt cx="2184806" cy="12554"/>
          </a:xfrm>
        </p:grpSpPr>
        <p:sp>
          <p:nvSpPr>
            <p:cNvPr id="8" name="Freeform 8"/>
            <p:cNvSpPr/>
            <p:nvPr/>
          </p:nvSpPr>
          <p:spPr>
            <a:xfrm>
              <a:off x="0" y="0"/>
              <a:ext cx="2184806" cy="12554"/>
            </a:xfrm>
            <a:custGeom>
              <a:avLst/>
              <a:gdLst/>
              <a:ahLst/>
              <a:cxnLst/>
              <a:rect l="l" t="t" r="r" b="b"/>
              <a:pathLst>
                <a:path w="2184806" h="12554">
                  <a:moveTo>
                    <a:pt x="0" y="0"/>
                  </a:moveTo>
                  <a:lnTo>
                    <a:pt x="2184806" y="0"/>
                  </a:lnTo>
                  <a:lnTo>
                    <a:pt x="2184806" y="12554"/>
                  </a:lnTo>
                  <a:lnTo>
                    <a:pt x="0" y="12554"/>
                  </a:lnTo>
                  <a:lnTo>
                    <a:pt x="0" y="0"/>
                  </a:lnTo>
                </a:path>
              </a:pathLst>
            </a:custGeom>
            <a:solidFill>
              <a:srgbClr val="398EF1"/>
            </a:solidFill>
          </p:spPr>
          <p:txBody>
            <a:bodyPr/>
            <a:lstStyle/>
            <a:p>
              <a:endParaRPr lang="en-US"/>
            </a:p>
          </p:txBody>
        </p:sp>
        <p:sp>
          <p:nvSpPr>
            <p:cNvPr id="9" name="TextBox 9"/>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10" name="TextBox 10"/>
          <p:cNvSpPr txBox="1"/>
          <p:nvPr/>
        </p:nvSpPr>
        <p:spPr>
          <a:xfrm>
            <a:off x="703697" y="1739227"/>
            <a:ext cx="4522887" cy="563843"/>
          </a:xfrm>
          <a:prstGeom prst="rect">
            <a:avLst/>
          </a:prstGeom>
        </p:spPr>
        <p:txBody>
          <a:bodyPr lIns="0" tIns="0" rIns="0" bIns="0" rtlCol="0" anchor="t">
            <a:spAutoFit/>
          </a:bodyPr>
          <a:lstStyle/>
          <a:p>
            <a:pPr algn="ctr">
              <a:lnSpc>
                <a:spcPts val="4620"/>
              </a:lnSpc>
              <a:spcBef>
                <a:spcPct val="0"/>
              </a:spcBef>
            </a:pPr>
            <a:r>
              <a:rPr lang="en-US" sz="3300">
                <a:solidFill>
                  <a:srgbClr val="000000"/>
                </a:solidFill>
                <a:latin typeface="Open Sans 1 Bold"/>
              </a:rPr>
              <a:t>Geographic Boundary</a:t>
            </a:r>
          </a:p>
        </p:txBody>
      </p:sp>
      <p:sp>
        <p:nvSpPr>
          <p:cNvPr id="11" name="TextBox 11"/>
          <p:cNvSpPr txBox="1"/>
          <p:nvPr/>
        </p:nvSpPr>
        <p:spPr>
          <a:xfrm>
            <a:off x="13723037" y="4219010"/>
            <a:ext cx="328724" cy="580278"/>
          </a:xfrm>
          <a:prstGeom prst="rect">
            <a:avLst/>
          </a:prstGeom>
        </p:spPr>
        <p:txBody>
          <a:bodyPr lIns="0" tIns="0" rIns="0" bIns="0" rtlCol="0" anchor="t">
            <a:spAutoFit/>
          </a:bodyPr>
          <a:lstStyle/>
          <a:p>
            <a:pPr algn="ctr">
              <a:lnSpc>
                <a:spcPts val="4759"/>
              </a:lnSpc>
            </a:pPr>
            <a:r>
              <a:rPr lang="en-US" sz="3399">
                <a:solidFill>
                  <a:srgbClr val="000000"/>
                </a:solidFill>
                <a:latin typeface="Canva Sans"/>
              </a:rPr>
              <a:t>N</a:t>
            </a:r>
          </a:p>
        </p:txBody>
      </p:sp>
      <p:grpSp>
        <p:nvGrpSpPr>
          <p:cNvPr id="12" name="Group 12"/>
          <p:cNvGrpSpPr/>
          <p:nvPr/>
        </p:nvGrpSpPr>
        <p:grpSpPr>
          <a:xfrm rot="5400000">
            <a:off x="4253147" y="8379684"/>
            <a:ext cx="3339573" cy="48562"/>
            <a:chOff x="0" y="0"/>
            <a:chExt cx="879558" cy="12790"/>
          </a:xfrm>
        </p:grpSpPr>
        <p:sp>
          <p:nvSpPr>
            <p:cNvPr id="13" name="Freeform 13"/>
            <p:cNvSpPr/>
            <p:nvPr/>
          </p:nvSpPr>
          <p:spPr>
            <a:xfrm>
              <a:off x="0" y="0"/>
              <a:ext cx="879558" cy="12790"/>
            </a:xfrm>
            <a:custGeom>
              <a:avLst/>
              <a:gdLst/>
              <a:ahLst/>
              <a:cxnLst/>
              <a:rect l="l" t="t" r="r" b="b"/>
              <a:pathLst>
                <a:path w="879558" h="12790">
                  <a:moveTo>
                    <a:pt x="0" y="0"/>
                  </a:moveTo>
                  <a:lnTo>
                    <a:pt x="879558" y="0"/>
                  </a:lnTo>
                  <a:lnTo>
                    <a:pt x="879558" y="12790"/>
                  </a:lnTo>
                  <a:lnTo>
                    <a:pt x="0" y="12790"/>
                  </a:lnTo>
                  <a:lnTo>
                    <a:pt x="0" y="0"/>
                  </a:lnTo>
                </a:path>
              </a:pathLst>
            </a:custGeom>
            <a:solidFill>
              <a:srgbClr val="398EF1"/>
            </a:solidFill>
          </p:spPr>
          <p:txBody>
            <a:bodyPr/>
            <a:lstStyle/>
            <a:p>
              <a:endParaRPr lang="en-US"/>
            </a:p>
          </p:txBody>
        </p:sp>
        <p:sp>
          <p:nvSpPr>
            <p:cNvPr id="14" name="TextBox 1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15" name="Group 15"/>
          <p:cNvGrpSpPr/>
          <p:nvPr/>
        </p:nvGrpSpPr>
        <p:grpSpPr>
          <a:xfrm rot="5400000">
            <a:off x="2311480" y="4871559"/>
            <a:ext cx="3701409" cy="47643"/>
            <a:chOff x="0" y="0"/>
            <a:chExt cx="974857" cy="12548"/>
          </a:xfrm>
        </p:grpSpPr>
        <p:sp>
          <p:nvSpPr>
            <p:cNvPr id="16" name="Freeform 16"/>
            <p:cNvSpPr/>
            <p:nvPr/>
          </p:nvSpPr>
          <p:spPr>
            <a:xfrm>
              <a:off x="0" y="0"/>
              <a:ext cx="974857" cy="12548"/>
            </a:xfrm>
            <a:custGeom>
              <a:avLst/>
              <a:gdLst/>
              <a:ahLst/>
              <a:cxnLst/>
              <a:rect l="l" t="t" r="r" b="b"/>
              <a:pathLst>
                <a:path w="974857" h="12548">
                  <a:moveTo>
                    <a:pt x="0" y="0"/>
                  </a:moveTo>
                  <a:lnTo>
                    <a:pt x="974857" y="0"/>
                  </a:lnTo>
                  <a:lnTo>
                    <a:pt x="974857" y="12548"/>
                  </a:lnTo>
                  <a:lnTo>
                    <a:pt x="0" y="12548"/>
                  </a:lnTo>
                  <a:lnTo>
                    <a:pt x="0" y="0"/>
                  </a:lnTo>
                </a:path>
              </a:pathLst>
            </a:custGeom>
            <a:solidFill>
              <a:srgbClr val="398EF1"/>
            </a:solidFill>
          </p:spPr>
          <p:txBody>
            <a:bodyPr/>
            <a:lstStyle/>
            <a:p>
              <a:endParaRPr lang="en-US"/>
            </a:p>
          </p:txBody>
        </p:sp>
        <p:sp>
          <p:nvSpPr>
            <p:cNvPr id="17" name="TextBox 17"/>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18" name="Group 18"/>
          <p:cNvGrpSpPr/>
          <p:nvPr/>
        </p:nvGrpSpPr>
        <p:grpSpPr>
          <a:xfrm>
            <a:off x="4162185" y="6722272"/>
            <a:ext cx="1785030" cy="47625"/>
            <a:chOff x="0" y="0"/>
            <a:chExt cx="470131" cy="12543"/>
          </a:xfrm>
        </p:grpSpPr>
        <p:sp>
          <p:nvSpPr>
            <p:cNvPr id="19" name="Freeform 19"/>
            <p:cNvSpPr/>
            <p:nvPr/>
          </p:nvSpPr>
          <p:spPr>
            <a:xfrm>
              <a:off x="0" y="0"/>
              <a:ext cx="470131" cy="12543"/>
            </a:xfrm>
            <a:custGeom>
              <a:avLst/>
              <a:gdLst/>
              <a:ahLst/>
              <a:cxnLst/>
              <a:rect l="l" t="t" r="r" b="b"/>
              <a:pathLst>
                <a:path w="470131" h="12543">
                  <a:moveTo>
                    <a:pt x="0" y="0"/>
                  </a:moveTo>
                  <a:lnTo>
                    <a:pt x="470131" y="0"/>
                  </a:lnTo>
                  <a:lnTo>
                    <a:pt x="470131" y="12543"/>
                  </a:lnTo>
                  <a:lnTo>
                    <a:pt x="0" y="12543"/>
                  </a:lnTo>
                  <a:lnTo>
                    <a:pt x="0" y="0"/>
                  </a:lnTo>
                </a:path>
              </a:pathLst>
            </a:custGeom>
            <a:solidFill>
              <a:srgbClr val="398EF1"/>
            </a:solidFill>
          </p:spPr>
          <p:txBody>
            <a:bodyPr/>
            <a:lstStyle/>
            <a:p>
              <a:endParaRPr lang="en-US"/>
            </a:p>
          </p:txBody>
        </p:sp>
        <p:sp>
          <p:nvSpPr>
            <p:cNvPr id="20" name="TextBox 20"/>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21" name="Group 21"/>
          <p:cNvGrpSpPr/>
          <p:nvPr/>
        </p:nvGrpSpPr>
        <p:grpSpPr>
          <a:xfrm rot="5400000">
            <a:off x="8913306" y="6505636"/>
            <a:ext cx="7040982" cy="47625"/>
            <a:chOff x="0" y="0"/>
            <a:chExt cx="1854415" cy="12543"/>
          </a:xfrm>
        </p:grpSpPr>
        <p:sp>
          <p:nvSpPr>
            <p:cNvPr id="22" name="Freeform 22"/>
            <p:cNvSpPr/>
            <p:nvPr/>
          </p:nvSpPr>
          <p:spPr>
            <a:xfrm>
              <a:off x="0" y="0"/>
              <a:ext cx="1854415" cy="12543"/>
            </a:xfrm>
            <a:custGeom>
              <a:avLst/>
              <a:gdLst/>
              <a:ahLst/>
              <a:cxnLst/>
              <a:rect l="l" t="t" r="r" b="b"/>
              <a:pathLst>
                <a:path w="1854415" h="12543">
                  <a:moveTo>
                    <a:pt x="0" y="0"/>
                  </a:moveTo>
                  <a:lnTo>
                    <a:pt x="1854415" y="0"/>
                  </a:lnTo>
                  <a:lnTo>
                    <a:pt x="1854415" y="12543"/>
                  </a:lnTo>
                  <a:lnTo>
                    <a:pt x="0" y="12543"/>
                  </a:lnTo>
                  <a:lnTo>
                    <a:pt x="0" y="0"/>
                  </a:lnTo>
                </a:path>
              </a:pathLst>
            </a:custGeom>
            <a:solidFill>
              <a:srgbClr val="398EF1"/>
            </a:solidFill>
          </p:spPr>
          <p:txBody>
            <a:bodyPr/>
            <a:lstStyle/>
            <a:p>
              <a:endParaRPr lang="en-US"/>
            </a:p>
          </p:txBody>
        </p:sp>
        <p:sp>
          <p:nvSpPr>
            <p:cNvPr id="23" name="TextBox 23"/>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7328247" y="-6779396"/>
            <a:ext cx="12906806" cy="12906806"/>
          </a:xfrm>
          <a:custGeom>
            <a:avLst/>
            <a:gdLst/>
            <a:ahLst/>
            <a:cxnLst/>
            <a:rect l="l" t="t" r="r" b="b"/>
            <a:pathLst>
              <a:path w="12906806" h="12906806">
                <a:moveTo>
                  <a:pt x="0" y="0"/>
                </a:moveTo>
                <a:lnTo>
                  <a:pt x="12906806" y="0"/>
                </a:lnTo>
                <a:lnTo>
                  <a:pt x="12906806" y="12906806"/>
                </a:lnTo>
                <a:lnTo>
                  <a:pt x="0" y="1290680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13504977" y="4542487"/>
            <a:ext cx="7195998" cy="7195998"/>
          </a:xfrm>
          <a:custGeom>
            <a:avLst/>
            <a:gdLst/>
            <a:ahLst/>
            <a:cxnLst/>
            <a:rect l="l" t="t" r="r" b="b"/>
            <a:pathLst>
              <a:path w="7195998" h="7195998">
                <a:moveTo>
                  <a:pt x="0" y="0"/>
                </a:moveTo>
                <a:lnTo>
                  <a:pt x="7195998" y="0"/>
                </a:lnTo>
                <a:lnTo>
                  <a:pt x="7195998" y="7195998"/>
                </a:lnTo>
                <a:lnTo>
                  <a:pt x="0" y="7195998"/>
                </a:lnTo>
                <a:lnTo>
                  <a:pt x="0" y="0"/>
                </a:lnTo>
                <a:close/>
              </a:path>
            </a:pathLst>
          </a:custGeom>
          <a:blipFill>
            <a:blip r:embed="rId2">
              <a:alphaModFix amt="44999"/>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a:off x="6155053" y="0"/>
            <a:ext cx="4009530" cy="3098273"/>
          </a:xfrm>
          <a:custGeom>
            <a:avLst/>
            <a:gdLst/>
            <a:ahLst/>
            <a:cxnLst/>
            <a:rect l="l" t="t" r="r" b="b"/>
            <a:pathLst>
              <a:path w="4009530" h="3098273">
                <a:moveTo>
                  <a:pt x="0" y="0"/>
                </a:moveTo>
                <a:lnTo>
                  <a:pt x="4009530" y="0"/>
                </a:lnTo>
                <a:lnTo>
                  <a:pt x="4009530" y="3098273"/>
                </a:lnTo>
                <a:lnTo>
                  <a:pt x="0" y="3098273"/>
                </a:lnTo>
                <a:lnTo>
                  <a:pt x="0" y="0"/>
                </a:lnTo>
                <a:close/>
              </a:path>
            </a:pathLst>
          </a:custGeom>
          <a:blipFill>
            <a:blip r:embed="rId4"/>
            <a:stretch>
              <a:fillRect/>
            </a:stretch>
          </a:blipFill>
        </p:spPr>
        <p:txBody>
          <a:bodyPr/>
          <a:lstStyle/>
          <a:p>
            <a:endParaRPr lang="en-US"/>
          </a:p>
        </p:txBody>
      </p:sp>
      <p:sp>
        <p:nvSpPr>
          <p:cNvPr id="5" name="Freeform 5"/>
          <p:cNvSpPr/>
          <p:nvPr/>
        </p:nvSpPr>
        <p:spPr>
          <a:xfrm>
            <a:off x="12576548" y="874800"/>
            <a:ext cx="3703821" cy="1348674"/>
          </a:xfrm>
          <a:custGeom>
            <a:avLst/>
            <a:gdLst/>
            <a:ahLst/>
            <a:cxnLst/>
            <a:rect l="l" t="t" r="r" b="b"/>
            <a:pathLst>
              <a:path w="3703821" h="1348674">
                <a:moveTo>
                  <a:pt x="0" y="0"/>
                </a:moveTo>
                <a:lnTo>
                  <a:pt x="3703821" y="0"/>
                </a:lnTo>
                <a:lnTo>
                  <a:pt x="3703821" y="1348674"/>
                </a:lnTo>
                <a:lnTo>
                  <a:pt x="0" y="1348674"/>
                </a:lnTo>
                <a:lnTo>
                  <a:pt x="0" y="0"/>
                </a:lnTo>
                <a:close/>
              </a:path>
            </a:pathLst>
          </a:custGeom>
          <a:blipFill>
            <a:blip r:embed="rId5"/>
            <a:stretch>
              <a:fillRect/>
            </a:stretch>
          </a:blipFill>
        </p:spPr>
        <p:txBody>
          <a:bodyPr/>
          <a:lstStyle/>
          <a:p>
            <a:endParaRPr lang="en-US"/>
          </a:p>
        </p:txBody>
      </p:sp>
      <p:sp>
        <p:nvSpPr>
          <p:cNvPr id="6" name="Freeform 6"/>
          <p:cNvSpPr/>
          <p:nvPr/>
        </p:nvSpPr>
        <p:spPr>
          <a:xfrm>
            <a:off x="640630" y="5653068"/>
            <a:ext cx="6623421" cy="4114800"/>
          </a:xfrm>
          <a:custGeom>
            <a:avLst/>
            <a:gdLst/>
            <a:ahLst/>
            <a:cxnLst/>
            <a:rect l="l" t="t" r="r" b="b"/>
            <a:pathLst>
              <a:path w="6623421" h="4114800">
                <a:moveTo>
                  <a:pt x="0" y="0"/>
                </a:moveTo>
                <a:lnTo>
                  <a:pt x="6623421" y="0"/>
                </a:lnTo>
                <a:lnTo>
                  <a:pt x="6623421"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7" name="Freeform 7"/>
          <p:cNvSpPr/>
          <p:nvPr/>
        </p:nvSpPr>
        <p:spPr>
          <a:xfrm>
            <a:off x="12231319" y="2345348"/>
            <a:ext cx="4394278" cy="2197139"/>
          </a:xfrm>
          <a:custGeom>
            <a:avLst/>
            <a:gdLst/>
            <a:ahLst/>
            <a:cxnLst/>
            <a:rect l="l" t="t" r="r" b="b"/>
            <a:pathLst>
              <a:path w="4394278" h="2197139">
                <a:moveTo>
                  <a:pt x="0" y="0"/>
                </a:moveTo>
                <a:lnTo>
                  <a:pt x="4394279" y="0"/>
                </a:lnTo>
                <a:lnTo>
                  <a:pt x="4394279" y="2197139"/>
                </a:lnTo>
                <a:lnTo>
                  <a:pt x="0" y="2197139"/>
                </a:lnTo>
                <a:lnTo>
                  <a:pt x="0" y="0"/>
                </a:lnTo>
                <a:close/>
              </a:path>
            </a:pathLst>
          </a:custGeom>
          <a:blipFill>
            <a:blip r:embed="rId8"/>
            <a:stretch>
              <a:fillRect/>
            </a:stretch>
          </a:blipFill>
        </p:spPr>
        <p:txBody>
          <a:bodyPr/>
          <a:lstStyle/>
          <a:p>
            <a:endParaRPr lang="en-US"/>
          </a:p>
        </p:txBody>
      </p:sp>
      <p:sp>
        <p:nvSpPr>
          <p:cNvPr id="8" name="TextBox 8"/>
          <p:cNvSpPr txBox="1"/>
          <p:nvPr/>
        </p:nvSpPr>
        <p:spPr>
          <a:xfrm>
            <a:off x="306057" y="2307248"/>
            <a:ext cx="8515336" cy="2823810"/>
          </a:xfrm>
          <a:prstGeom prst="rect">
            <a:avLst/>
          </a:prstGeom>
        </p:spPr>
        <p:txBody>
          <a:bodyPr lIns="0" tIns="0" rIns="0" bIns="0" rtlCol="0" anchor="t">
            <a:spAutoFit/>
          </a:bodyPr>
          <a:lstStyle/>
          <a:p>
            <a:pPr>
              <a:lnSpc>
                <a:spcPts val="2939"/>
              </a:lnSpc>
              <a:spcBef>
                <a:spcPct val="0"/>
              </a:spcBef>
            </a:pPr>
            <a:r>
              <a:rPr lang="en-US" sz="2099" u="sng">
                <a:solidFill>
                  <a:srgbClr val="000000"/>
                </a:solidFill>
                <a:latin typeface="Open Sans 1 Bold"/>
              </a:rPr>
              <a:t>Project Description:</a:t>
            </a:r>
          </a:p>
          <a:p>
            <a:pPr>
              <a:lnSpc>
                <a:spcPts val="2799"/>
              </a:lnSpc>
              <a:spcBef>
                <a:spcPct val="0"/>
              </a:spcBef>
            </a:pPr>
            <a:r>
              <a:rPr lang="en-US" sz="1999">
                <a:solidFill>
                  <a:srgbClr val="000000"/>
                </a:solidFill>
                <a:latin typeface="Open Sans 1 Bold"/>
              </a:rPr>
              <a:t>The Desert Healthcare District (DHCD), in partnership with Riverside University Health System -Public Health, has created an action plan to address the high overdose deaths plaguing the Indio community from a harm reduction education framework that leveraged existing community partners already providing an array of support services to those at most risk for potential overdose and death.  The City of Indio is within DHCD boundaries.</a:t>
            </a:r>
          </a:p>
        </p:txBody>
      </p:sp>
      <p:sp>
        <p:nvSpPr>
          <p:cNvPr id="9" name="TextBox 9"/>
          <p:cNvSpPr txBox="1"/>
          <p:nvPr/>
        </p:nvSpPr>
        <p:spPr>
          <a:xfrm>
            <a:off x="8638870" y="5014441"/>
            <a:ext cx="9334768" cy="5272559"/>
          </a:xfrm>
          <a:prstGeom prst="rect">
            <a:avLst/>
          </a:prstGeom>
        </p:spPr>
        <p:txBody>
          <a:bodyPr lIns="0" tIns="0" rIns="0" bIns="0" rtlCol="0" anchor="t">
            <a:spAutoFit/>
          </a:bodyPr>
          <a:lstStyle/>
          <a:p>
            <a:pPr>
              <a:lnSpc>
                <a:spcPts val="2799"/>
              </a:lnSpc>
              <a:spcBef>
                <a:spcPct val="0"/>
              </a:spcBef>
            </a:pPr>
            <a:r>
              <a:rPr lang="en-US" sz="1999">
                <a:solidFill>
                  <a:srgbClr val="000000"/>
                </a:solidFill>
                <a:latin typeface="Open Sans 1 Bold"/>
              </a:rPr>
              <a:t>Review of existing Riverside County Overdose Data to Action (RODA) reported data related to the number of overdose deaths specific to the community of Indio, California identified high occurrence trends by age, race, drug of choice, location and informed the development of a collaborative </a:t>
            </a:r>
            <a:r>
              <a:rPr lang="en-US" sz="1999" u="sng">
                <a:solidFill>
                  <a:srgbClr val="000000"/>
                </a:solidFill>
                <a:latin typeface="Open Sans 1 Bold"/>
              </a:rPr>
              <a:t>action plan</a:t>
            </a:r>
            <a:r>
              <a:rPr lang="en-US" sz="1999">
                <a:solidFill>
                  <a:srgbClr val="000000"/>
                </a:solidFill>
                <a:latin typeface="Open Sans 1 Bold"/>
              </a:rPr>
              <a:t> to respond to the needs of these indicated groups to include:</a:t>
            </a:r>
          </a:p>
          <a:p>
            <a:pPr marL="431799" lvl="1" indent="-215899">
              <a:lnSpc>
                <a:spcPts val="2799"/>
              </a:lnSpc>
              <a:buFont typeface="Arial"/>
              <a:buChar char="•"/>
            </a:pPr>
            <a:r>
              <a:rPr lang="en-US" sz="1999" u="sng">
                <a:solidFill>
                  <a:srgbClr val="000000"/>
                </a:solidFill>
                <a:latin typeface="Open Sans 1 Bold"/>
              </a:rPr>
              <a:t>Leverage</a:t>
            </a:r>
            <a:r>
              <a:rPr lang="en-US" sz="1999">
                <a:solidFill>
                  <a:srgbClr val="000000"/>
                </a:solidFill>
                <a:latin typeface="Open Sans 1 Bold"/>
              </a:rPr>
              <a:t>:  Working with community stakeholders/organizations that serve the community members who are at risk for overdose incidents</a:t>
            </a:r>
          </a:p>
          <a:p>
            <a:pPr marL="431799" lvl="1" indent="-215899">
              <a:lnSpc>
                <a:spcPts val="2799"/>
              </a:lnSpc>
              <a:buFont typeface="Arial"/>
              <a:buChar char="•"/>
            </a:pPr>
            <a:r>
              <a:rPr lang="en-US" sz="1999" u="sng">
                <a:solidFill>
                  <a:srgbClr val="000000"/>
                </a:solidFill>
                <a:latin typeface="Open Sans 1 Bold"/>
              </a:rPr>
              <a:t>Supply Distribution</a:t>
            </a:r>
            <a:r>
              <a:rPr lang="en-US" sz="1999">
                <a:solidFill>
                  <a:srgbClr val="000000"/>
                </a:solidFill>
                <a:latin typeface="Open Sans 1 Bold"/>
              </a:rPr>
              <a:t>:  Utilization of existing harm reduction supplies/educational materials for dissemination through established outreach networks </a:t>
            </a:r>
          </a:p>
          <a:p>
            <a:pPr marL="431799" lvl="1" indent="-215899">
              <a:lnSpc>
                <a:spcPts val="2799"/>
              </a:lnSpc>
              <a:buFont typeface="Arial"/>
              <a:buChar char="•"/>
            </a:pPr>
            <a:r>
              <a:rPr lang="en-US" sz="1999" u="sng">
                <a:solidFill>
                  <a:srgbClr val="000000"/>
                </a:solidFill>
                <a:latin typeface="Open Sans 1 Bold"/>
              </a:rPr>
              <a:t>Tracking</a:t>
            </a:r>
            <a:r>
              <a:rPr lang="en-US" sz="1999">
                <a:solidFill>
                  <a:srgbClr val="000000"/>
                </a:solidFill>
                <a:latin typeface="Open Sans 1 Bold"/>
              </a:rPr>
              <a:t>:  Creation of tracking methodology to identify contacts made, project participation levels and overdose deaths during project term   </a:t>
            </a:r>
          </a:p>
          <a:p>
            <a:pPr>
              <a:lnSpc>
                <a:spcPts val="2799"/>
              </a:lnSpc>
              <a:spcBef>
                <a:spcPct val="0"/>
              </a:spcBef>
            </a:pPr>
            <a:r>
              <a:rPr lang="en-US" sz="1999">
                <a:solidFill>
                  <a:srgbClr val="000000"/>
                </a:solidFill>
                <a:latin typeface="Open Sans 1 Bold"/>
              </a:rPr>
              <a: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7126541" y="-6716363"/>
            <a:ext cx="12906806" cy="12906806"/>
          </a:xfrm>
          <a:custGeom>
            <a:avLst/>
            <a:gdLst/>
            <a:ahLst/>
            <a:cxnLst/>
            <a:rect l="l" t="t" r="r" b="b"/>
            <a:pathLst>
              <a:path w="12906806" h="12906806">
                <a:moveTo>
                  <a:pt x="0" y="0"/>
                </a:moveTo>
                <a:lnTo>
                  <a:pt x="12906806" y="0"/>
                </a:lnTo>
                <a:lnTo>
                  <a:pt x="12906806" y="12906806"/>
                </a:lnTo>
                <a:lnTo>
                  <a:pt x="0" y="1290680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13504977" y="4542487"/>
            <a:ext cx="7195998" cy="7195998"/>
          </a:xfrm>
          <a:custGeom>
            <a:avLst/>
            <a:gdLst/>
            <a:ahLst/>
            <a:cxnLst/>
            <a:rect l="l" t="t" r="r" b="b"/>
            <a:pathLst>
              <a:path w="7195998" h="7195998">
                <a:moveTo>
                  <a:pt x="0" y="0"/>
                </a:moveTo>
                <a:lnTo>
                  <a:pt x="7195998" y="0"/>
                </a:lnTo>
                <a:lnTo>
                  <a:pt x="7195998" y="7195998"/>
                </a:lnTo>
                <a:lnTo>
                  <a:pt x="0" y="7195998"/>
                </a:lnTo>
                <a:lnTo>
                  <a:pt x="0" y="0"/>
                </a:lnTo>
                <a:close/>
              </a:path>
            </a:pathLst>
          </a:custGeom>
          <a:blipFill>
            <a:blip r:embed="rId2">
              <a:alphaModFix amt="44999"/>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a:off x="192125" y="374350"/>
            <a:ext cx="4394278" cy="2197139"/>
          </a:xfrm>
          <a:custGeom>
            <a:avLst/>
            <a:gdLst/>
            <a:ahLst/>
            <a:cxnLst/>
            <a:rect l="l" t="t" r="r" b="b"/>
            <a:pathLst>
              <a:path w="4394278" h="2197139">
                <a:moveTo>
                  <a:pt x="0" y="0"/>
                </a:moveTo>
                <a:lnTo>
                  <a:pt x="4394279" y="0"/>
                </a:lnTo>
                <a:lnTo>
                  <a:pt x="4394279" y="2197139"/>
                </a:lnTo>
                <a:lnTo>
                  <a:pt x="0" y="2197139"/>
                </a:lnTo>
                <a:lnTo>
                  <a:pt x="0" y="0"/>
                </a:lnTo>
                <a:close/>
              </a:path>
            </a:pathLst>
          </a:custGeom>
          <a:blipFill>
            <a:blip r:embed="rId4"/>
            <a:stretch>
              <a:fillRect/>
            </a:stretch>
          </a:blipFill>
        </p:spPr>
        <p:txBody>
          <a:bodyPr/>
          <a:lstStyle/>
          <a:p>
            <a:endParaRPr lang="en-US"/>
          </a:p>
        </p:txBody>
      </p:sp>
      <p:grpSp>
        <p:nvGrpSpPr>
          <p:cNvPr id="5" name="Group 5"/>
          <p:cNvGrpSpPr/>
          <p:nvPr/>
        </p:nvGrpSpPr>
        <p:grpSpPr>
          <a:xfrm>
            <a:off x="3800" y="3541704"/>
            <a:ext cx="4165470" cy="1152346"/>
            <a:chOff x="0" y="0"/>
            <a:chExt cx="1097079" cy="303499"/>
          </a:xfrm>
        </p:grpSpPr>
        <p:sp>
          <p:nvSpPr>
            <p:cNvPr id="6" name="Freeform 6"/>
            <p:cNvSpPr/>
            <p:nvPr/>
          </p:nvSpPr>
          <p:spPr>
            <a:xfrm>
              <a:off x="0" y="0"/>
              <a:ext cx="1097079" cy="303499"/>
            </a:xfrm>
            <a:custGeom>
              <a:avLst/>
              <a:gdLst/>
              <a:ahLst/>
              <a:cxnLst/>
              <a:rect l="l" t="t" r="r" b="b"/>
              <a:pathLst>
                <a:path w="1097079" h="303499">
                  <a:moveTo>
                    <a:pt x="0" y="0"/>
                  </a:moveTo>
                  <a:lnTo>
                    <a:pt x="1097079" y="0"/>
                  </a:lnTo>
                  <a:lnTo>
                    <a:pt x="1097079" y="303499"/>
                  </a:lnTo>
                  <a:lnTo>
                    <a:pt x="0" y="303499"/>
                  </a:lnTo>
                  <a:lnTo>
                    <a:pt x="0" y="0"/>
                  </a:lnTo>
                </a:path>
              </a:pathLst>
            </a:custGeom>
            <a:solidFill>
              <a:srgbClr val="38B6FF"/>
            </a:solidFill>
          </p:spPr>
          <p:txBody>
            <a:bodyPr/>
            <a:lstStyle/>
            <a:p>
              <a:endParaRPr lang="en-US"/>
            </a:p>
          </p:txBody>
        </p:sp>
        <p:sp>
          <p:nvSpPr>
            <p:cNvPr id="7" name="TextBox 7"/>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8" name="Freeform 8"/>
          <p:cNvSpPr/>
          <p:nvPr/>
        </p:nvSpPr>
        <p:spPr>
          <a:xfrm>
            <a:off x="4836648" y="2023750"/>
            <a:ext cx="12977344" cy="6739805"/>
          </a:xfrm>
          <a:custGeom>
            <a:avLst/>
            <a:gdLst/>
            <a:ahLst/>
            <a:cxnLst/>
            <a:rect l="l" t="t" r="r" b="b"/>
            <a:pathLst>
              <a:path w="12977344" h="6739805">
                <a:moveTo>
                  <a:pt x="0" y="0"/>
                </a:moveTo>
                <a:lnTo>
                  <a:pt x="12977344" y="0"/>
                </a:lnTo>
                <a:lnTo>
                  <a:pt x="12977344" y="6739805"/>
                </a:lnTo>
                <a:lnTo>
                  <a:pt x="0" y="6739805"/>
                </a:lnTo>
                <a:lnTo>
                  <a:pt x="0" y="0"/>
                </a:lnTo>
                <a:close/>
              </a:path>
            </a:pathLst>
          </a:custGeom>
          <a:blipFill>
            <a:blip r:embed="rId5"/>
            <a:stretch>
              <a:fillRect l="-485" r="-4059"/>
            </a:stretch>
          </a:blipFill>
        </p:spPr>
        <p:txBody>
          <a:bodyPr/>
          <a:lstStyle/>
          <a:p>
            <a:endParaRPr lang="en-US"/>
          </a:p>
        </p:txBody>
      </p:sp>
      <p:grpSp>
        <p:nvGrpSpPr>
          <p:cNvPr id="9" name="Group 9"/>
          <p:cNvGrpSpPr/>
          <p:nvPr/>
        </p:nvGrpSpPr>
        <p:grpSpPr>
          <a:xfrm>
            <a:off x="192125" y="5677455"/>
            <a:ext cx="3812484" cy="3086100"/>
            <a:chOff x="0" y="0"/>
            <a:chExt cx="1004111" cy="812800"/>
          </a:xfrm>
        </p:grpSpPr>
        <p:sp>
          <p:nvSpPr>
            <p:cNvPr id="10" name="Freeform 10"/>
            <p:cNvSpPr/>
            <p:nvPr/>
          </p:nvSpPr>
          <p:spPr>
            <a:xfrm>
              <a:off x="0" y="0"/>
              <a:ext cx="1004111" cy="812800"/>
            </a:xfrm>
            <a:custGeom>
              <a:avLst/>
              <a:gdLst/>
              <a:ahLst/>
              <a:cxnLst/>
              <a:rect l="l" t="t" r="r" b="b"/>
              <a:pathLst>
                <a:path w="1004111" h="812800">
                  <a:moveTo>
                    <a:pt x="924693" y="0"/>
                  </a:moveTo>
                  <a:lnTo>
                    <a:pt x="79418" y="0"/>
                  </a:lnTo>
                  <a:cubicBezTo>
                    <a:pt x="79418" y="43699"/>
                    <a:pt x="44079" y="79418"/>
                    <a:pt x="0" y="79418"/>
                  </a:cubicBezTo>
                  <a:lnTo>
                    <a:pt x="0" y="733382"/>
                  </a:lnTo>
                  <a:cubicBezTo>
                    <a:pt x="43699" y="733382"/>
                    <a:pt x="79418" y="768721"/>
                    <a:pt x="79418" y="812800"/>
                  </a:cubicBezTo>
                  <a:lnTo>
                    <a:pt x="924693" y="812800"/>
                  </a:lnTo>
                  <a:cubicBezTo>
                    <a:pt x="924693" y="769101"/>
                    <a:pt x="960032" y="733382"/>
                    <a:pt x="1004111" y="733382"/>
                  </a:cubicBezTo>
                  <a:lnTo>
                    <a:pt x="1004111" y="79418"/>
                  </a:lnTo>
                  <a:cubicBezTo>
                    <a:pt x="960412" y="79418"/>
                    <a:pt x="924693" y="44079"/>
                    <a:pt x="924693" y="0"/>
                  </a:cubicBezTo>
                </a:path>
              </a:pathLst>
            </a:custGeom>
            <a:solidFill>
              <a:srgbClr val="0795FF">
                <a:alpha val="33725"/>
              </a:srgbClr>
            </a:solidFill>
          </p:spPr>
          <p:txBody>
            <a:bodyPr/>
            <a:lstStyle/>
            <a:p>
              <a:endParaRPr lang="en-US"/>
            </a:p>
          </p:txBody>
        </p:sp>
        <p:sp>
          <p:nvSpPr>
            <p:cNvPr id="11" name="TextBox 11"/>
            <p:cNvSpPr txBox="1"/>
            <p:nvPr/>
          </p:nvSpPr>
          <p:spPr>
            <a:xfrm>
              <a:off x="38100" y="0"/>
              <a:ext cx="736600" cy="774700"/>
            </a:xfrm>
            <a:prstGeom prst="rect">
              <a:avLst/>
            </a:prstGeom>
          </p:spPr>
          <p:txBody>
            <a:bodyPr lIns="50800" tIns="50800" rIns="50800" bIns="50800" rtlCol="0" anchor="ctr"/>
            <a:lstStyle/>
            <a:p>
              <a:pPr algn="ctr">
                <a:lnSpc>
                  <a:spcPts val="2659"/>
                </a:lnSpc>
              </a:pPr>
              <a:endParaRPr/>
            </a:p>
          </p:txBody>
        </p:sp>
      </p:grpSp>
      <p:sp>
        <p:nvSpPr>
          <p:cNvPr id="12" name="TextBox 12"/>
          <p:cNvSpPr txBox="1"/>
          <p:nvPr/>
        </p:nvSpPr>
        <p:spPr>
          <a:xfrm>
            <a:off x="325998" y="3494079"/>
            <a:ext cx="3521076" cy="1019176"/>
          </a:xfrm>
          <a:prstGeom prst="rect">
            <a:avLst/>
          </a:prstGeom>
        </p:spPr>
        <p:txBody>
          <a:bodyPr lIns="0" tIns="0" rIns="0" bIns="0" rtlCol="0" anchor="t">
            <a:spAutoFit/>
          </a:bodyPr>
          <a:lstStyle/>
          <a:p>
            <a:pPr algn="ctr">
              <a:lnSpc>
                <a:spcPts val="4199"/>
              </a:lnSpc>
              <a:spcBef>
                <a:spcPct val="0"/>
              </a:spcBef>
            </a:pPr>
            <a:r>
              <a:rPr lang="en-US" sz="2999">
                <a:solidFill>
                  <a:srgbClr val="000000"/>
                </a:solidFill>
                <a:latin typeface="Open Sans 1 Bold"/>
              </a:rPr>
              <a:t>Project Partnerships:</a:t>
            </a:r>
          </a:p>
        </p:txBody>
      </p:sp>
      <p:sp>
        <p:nvSpPr>
          <p:cNvPr id="13" name="TextBox 13"/>
          <p:cNvSpPr txBox="1"/>
          <p:nvPr/>
        </p:nvSpPr>
        <p:spPr>
          <a:xfrm>
            <a:off x="467153" y="6190443"/>
            <a:ext cx="3702117" cy="2060124"/>
          </a:xfrm>
          <a:prstGeom prst="rect">
            <a:avLst/>
          </a:prstGeom>
        </p:spPr>
        <p:txBody>
          <a:bodyPr lIns="0" tIns="0" rIns="0" bIns="0" rtlCol="0" anchor="t">
            <a:spAutoFit/>
          </a:bodyPr>
          <a:lstStyle/>
          <a:p>
            <a:pPr>
              <a:lnSpc>
                <a:spcPts val="2761"/>
              </a:lnSpc>
              <a:spcBef>
                <a:spcPct val="0"/>
              </a:spcBef>
            </a:pPr>
            <a:r>
              <a:rPr lang="en-US" sz="2320">
                <a:solidFill>
                  <a:srgbClr val="000000"/>
                </a:solidFill>
                <a:latin typeface="Open Sans 1 Bold"/>
              </a:rPr>
              <a:t>ABC Recovery Center was selected as a subcontractor for this project to increase linkage to care for community members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7126541" y="-6716363"/>
            <a:ext cx="12906806" cy="12906806"/>
          </a:xfrm>
          <a:custGeom>
            <a:avLst/>
            <a:gdLst/>
            <a:ahLst/>
            <a:cxnLst/>
            <a:rect l="l" t="t" r="r" b="b"/>
            <a:pathLst>
              <a:path w="12906806" h="12906806">
                <a:moveTo>
                  <a:pt x="0" y="0"/>
                </a:moveTo>
                <a:lnTo>
                  <a:pt x="12906806" y="0"/>
                </a:lnTo>
                <a:lnTo>
                  <a:pt x="12906806" y="12906806"/>
                </a:lnTo>
                <a:lnTo>
                  <a:pt x="0" y="1290680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13504977" y="4542487"/>
            <a:ext cx="7195998" cy="7195998"/>
          </a:xfrm>
          <a:custGeom>
            <a:avLst/>
            <a:gdLst/>
            <a:ahLst/>
            <a:cxnLst/>
            <a:rect l="l" t="t" r="r" b="b"/>
            <a:pathLst>
              <a:path w="7195998" h="7195998">
                <a:moveTo>
                  <a:pt x="0" y="0"/>
                </a:moveTo>
                <a:lnTo>
                  <a:pt x="7195998" y="0"/>
                </a:lnTo>
                <a:lnTo>
                  <a:pt x="7195998" y="7195998"/>
                </a:lnTo>
                <a:lnTo>
                  <a:pt x="0" y="7195998"/>
                </a:lnTo>
                <a:lnTo>
                  <a:pt x="0" y="0"/>
                </a:lnTo>
                <a:close/>
              </a:path>
            </a:pathLst>
          </a:custGeom>
          <a:blipFill>
            <a:blip r:embed="rId2">
              <a:alphaModFix amt="44999"/>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a:off x="693046" y="806174"/>
            <a:ext cx="4394278" cy="2197139"/>
          </a:xfrm>
          <a:custGeom>
            <a:avLst/>
            <a:gdLst/>
            <a:ahLst/>
            <a:cxnLst/>
            <a:rect l="l" t="t" r="r" b="b"/>
            <a:pathLst>
              <a:path w="4394278" h="2197139">
                <a:moveTo>
                  <a:pt x="0" y="0"/>
                </a:moveTo>
                <a:lnTo>
                  <a:pt x="4394279" y="0"/>
                </a:lnTo>
                <a:lnTo>
                  <a:pt x="4394279" y="2197139"/>
                </a:lnTo>
                <a:lnTo>
                  <a:pt x="0" y="2197139"/>
                </a:lnTo>
                <a:lnTo>
                  <a:pt x="0" y="0"/>
                </a:lnTo>
                <a:close/>
              </a:path>
            </a:pathLst>
          </a:custGeom>
          <a:blipFill>
            <a:blip r:embed="rId4"/>
            <a:stretch>
              <a:fillRect/>
            </a:stretch>
          </a:blipFill>
        </p:spPr>
        <p:txBody>
          <a:bodyPr/>
          <a:lstStyle/>
          <a:p>
            <a:endParaRPr lang="en-US"/>
          </a:p>
        </p:txBody>
      </p:sp>
      <p:grpSp>
        <p:nvGrpSpPr>
          <p:cNvPr id="5" name="Group 5"/>
          <p:cNvGrpSpPr/>
          <p:nvPr/>
        </p:nvGrpSpPr>
        <p:grpSpPr>
          <a:xfrm>
            <a:off x="110596" y="4718607"/>
            <a:ext cx="5559179" cy="849787"/>
            <a:chOff x="0" y="0"/>
            <a:chExt cx="1464146" cy="223812"/>
          </a:xfrm>
        </p:grpSpPr>
        <p:sp>
          <p:nvSpPr>
            <p:cNvPr id="6" name="Freeform 6"/>
            <p:cNvSpPr/>
            <p:nvPr/>
          </p:nvSpPr>
          <p:spPr>
            <a:xfrm>
              <a:off x="0" y="0"/>
              <a:ext cx="1464146" cy="223812"/>
            </a:xfrm>
            <a:custGeom>
              <a:avLst/>
              <a:gdLst/>
              <a:ahLst/>
              <a:cxnLst/>
              <a:rect l="l" t="t" r="r" b="b"/>
              <a:pathLst>
                <a:path w="1464146" h="223812">
                  <a:moveTo>
                    <a:pt x="0" y="0"/>
                  </a:moveTo>
                  <a:lnTo>
                    <a:pt x="1464146" y="0"/>
                  </a:lnTo>
                  <a:lnTo>
                    <a:pt x="1464146" y="223812"/>
                  </a:lnTo>
                  <a:lnTo>
                    <a:pt x="0" y="223812"/>
                  </a:lnTo>
                  <a:lnTo>
                    <a:pt x="0" y="0"/>
                  </a:lnTo>
                </a:path>
              </a:pathLst>
            </a:custGeom>
            <a:solidFill>
              <a:srgbClr val="38B6FF"/>
            </a:solidFill>
          </p:spPr>
          <p:txBody>
            <a:bodyPr/>
            <a:lstStyle/>
            <a:p>
              <a:endParaRPr lang="en-US"/>
            </a:p>
          </p:txBody>
        </p:sp>
        <p:sp>
          <p:nvSpPr>
            <p:cNvPr id="7" name="TextBox 7"/>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8" name="Freeform 8"/>
          <p:cNvSpPr/>
          <p:nvPr/>
        </p:nvSpPr>
        <p:spPr>
          <a:xfrm>
            <a:off x="6662602" y="1589033"/>
            <a:ext cx="10811903" cy="7556610"/>
          </a:xfrm>
          <a:custGeom>
            <a:avLst/>
            <a:gdLst/>
            <a:ahLst/>
            <a:cxnLst/>
            <a:rect l="l" t="t" r="r" b="b"/>
            <a:pathLst>
              <a:path w="10811903" h="7556610">
                <a:moveTo>
                  <a:pt x="0" y="0"/>
                </a:moveTo>
                <a:lnTo>
                  <a:pt x="10811904" y="0"/>
                </a:lnTo>
                <a:lnTo>
                  <a:pt x="10811904" y="7556610"/>
                </a:lnTo>
                <a:lnTo>
                  <a:pt x="0" y="7556610"/>
                </a:lnTo>
                <a:lnTo>
                  <a:pt x="0" y="0"/>
                </a:lnTo>
                <a:close/>
              </a:path>
            </a:pathLst>
          </a:custGeom>
          <a:blipFill>
            <a:blip r:embed="rId5"/>
            <a:stretch>
              <a:fillRect l="-2448" r="-1165"/>
            </a:stretch>
          </a:blipFill>
        </p:spPr>
        <p:txBody>
          <a:bodyPr/>
          <a:lstStyle/>
          <a:p>
            <a:endParaRPr lang="en-US"/>
          </a:p>
        </p:txBody>
      </p:sp>
      <p:grpSp>
        <p:nvGrpSpPr>
          <p:cNvPr id="9" name="Group 9"/>
          <p:cNvGrpSpPr/>
          <p:nvPr/>
        </p:nvGrpSpPr>
        <p:grpSpPr>
          <a:xfrm>
            <a:off x="236663" y="5857039"/>
            <a:ext cx="5315294" cy="3401261"/>
            <a:chOff x="0" y="0"/>
            <a:chExt cx="1399913" cy="895805"/>
          </a:xfrm>
        </p:grpSpPr>
        <p:sp>
          <p:nvSpPr>
            <p:cNvPr id="10" name="Freeform 10"/>
            <p:cNvSpPr/>
            <p:nvPr/>
          </p:nvSpPr>
          <p:spPr>
            <a:xfrm>
              <a:off x="0" y="0"/>
              <a:ext cx="1399913" cy="895805"/>
            </a:xfrm>
            <a:custGeom>
              <a:avLst/>
              <a:gdLst/>
              <a:ahLst/>
              <a:cxnLst/>
              <a:rect l="l" t="t" r="r" b="b"/>
              <a:pathLst>
                <a:path w="1399913" h="895805">
                  <a:moveTo>
                    <a:pt x="1320495" y="0"/>
                  </a:moveTo>
                  <a:lnTo>
                    <a:pt x="79418" y="0"/>
                  </a:lnTo>
                  <a:cubicBezTo>
                    <a:pt x="79418" y="43699"/>
                    <a:pt x="44079" y="79418"/>
                    <a:pt x="0" y="79418"/>
                  </a:cubicBezTo>
                  <a:lnTo>
                    <a:pt x="0" y="816387"/>
                  </a:lnTo>
                  <a:cubicBezTo>
                    <a:pt x="43699" y="816387"/>
                    <a:pt x="79418" y="851726"/>
                    <a:pt x="79418" y="895805"/>
                  </a:cubicBezTo>
                  <a:lnTo>
                    <a:pt x="1320495" y="895805"/>
                  </a:lnTo>
                  <a:cubicBezTo>
                    <a:pt x="1320495" y="852106"/>
                    <a:pt x="1355834" y="816387"/>
                    <a:pt x="1399913" y="816387"/>
                  </a:cubicBezTo>
                  <a:lnTo>
                    <a:pt x="1399913" y="79418"/>
                  </a:lnTo>
                  <a:cubicBezTo>
                    <a:pt x="1356214" y="79418"/>
                    <a:pt x="1320495" y="44079"/>
                    <a:pt x="1320495" y="0"/>
                  </a:cubicBezTo>
                </a:path>
              </a:pathLst>
            </a:custGeom>
            <a:solidFill>
              <a:srgbClr val="38B6FF">
                <a:alpha val="52941"/>
              </a:srgbClr>
            </a:solidFill>
          </p:spPr>
          <p:txBody>
            <a:bodyPr/>
            <a:lstStyle/>
            <a:p>
              <a:endParaRPr lang="en-US"/>
            </a:p>
          </p:txBody>
        </p:sp>
        <p:sp>
          <p:nvSpPr>
            <p:cNvPr id="11" name="TextBox 11"/>
            <p:cNvSpPr txBox="1"/>
            <p:nvPr/>
          </p:nvSpPr>
          <p:spPr>
            <a:xfrm>
              <a:off x="38100" y="0"/>
              <a:ext cx="736600" cy="774700"/>
            </a:xfrm>
            <a:prstGeom prst="rect">
              <a:avLst/>
            </a:prstGeom>
          </p:spPr>
          <p:txBody>
            <a:bodyPr lIns="50800" tIns="50800" rIns="50800" bIns="50800" rtlCol="0" anchor="ctr"/>
            <a:lstStyle/>
            <a:p>
              <a:pPr algn="ctr">
                <a:lnSpc>
                  <a:spcPts val="2659"/>
                </a:lnSpc>
              </a:pPr>
              <a:endParaRPr/>
            </a:p>
          </p:txBody>
        </p:sp>
      </p:grpSp>
      <p:sp>
        <p:nvSpPr>
          <p:cNvPr id="12" name="TextBox 12"/>
          <p:cNvSpPr txBox="1"/>
          <p:nvPr/>
        </p:nvSpPr>
        <p:spPr>
          <a:xfrm>
            <a:off x="394710" y="4872037"/>
            <a:ext cx="4990951" cy="495301"/>
          </a:xfrm>
          <a:prstGeom prst="rect">
            <a:avLst/>
          </a:prstGeom>
        </p:spPr>
        <p:txBody>
          <a:bodyPr lIns="0" tIns="0" rIns="0" bIns="0" rtlCol="0" anchor="t">
            <a:spAutoFit/>
          </a:bodyPr>
          <a:lstStyle/>
          <a:p>
            <a:pPr algn="ctr">
              <a:lnSpc>
                <a:spcPts val="4199"/>
              </a:lnSpc>
              <a:spcBef>
                <a:spcPct val="0"/>
              </a:spcBef>
            </a:pPr>
            <a:r>
              <a:rPr lang="en-US" sz="2999">
                <a:solidFill>
                  <a:srgbClr val="000000"/>
                </a:solidFill>
                <a:latin typeface="Open Sans 1 Bold"/>
              </a:rPr>
              <a:t>Organization Participants:</a:t>
            </a:r>
          </a:p>
        </p:txBody>
      </p:sp>
      <p:sp>
        <p:nvSpPr>
          <p:cNvPr id="13" name="TextBox 13"/>
          <p:cNvSpPr txBox="1"/>
          <p:nvPr/>
        </p:nvSpPr>
        <p:spPr>
          <a:xfrm>
            <a:off x="563962" y="6099074"/>
            <a:ext cx="4987995" cy="2926715"/>
          </a:xfrm>
          <a:prstGeom prst="rect">
            <a:avLst/>
          </a:prstGeom>
        </p:spPr>
        <p:txBody>
          <a:bodyPr lIns="0" tIns="0" rIns="0" bIns="0" rtlCol="0" anchor="t">
            <a:spAutoFit/>
          </a:bodyPr>
          <a:lstStyle/>
          <a:p>
            <a:pPr>
              <a:lnSpc>
                <a:spcPts val="3356"/>
              </a:lnSpc>
              <a:spcBef>
                <a:spcPct val="0"/>
              </a:spcBef>
            </a:pPr>
            <a:r>
              <a:rPr lang="en-US" sz="2820">
                <a:solidFill>
                  <a:srgbClr val="000000"/>
                </a:solidFill>
                <a:latin typeface="Open Sans 1 Bold"/>
              </a:rPr>
              <a:t>These organizations provided the necessary access linkage to community members for harm reduction education trainings or outreach activities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5891090" y="-5959965"/>
            <a:ext cx="12906806" cy="12906806"/>
          </a:xfrm>
          <a:custGeom>
            <a:avLst/>
            <a:gdLst/>
            <a:ahLst/>
            <a:cxnLst/>
            <a:rect l="l" t="t" r="r" b="b"/>
            <a:pathLst>
              <a:path w="12906806" h="12906806">
                <a:moveTo>
                  <a:pt x="0" y="0"/>
                </a:moveTo>
                <a:lnTo>
                  <a:pt x="12906806" y="0"/>
                </a:lnTo>
                <a:lnTo>
                  <a:pt x="12906806" y="12906807"/>
                </a:lnTo>
                <a:lnTo>
                  <a:pt x="0" y="1290680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13504977" y="4542487"/>
            <a:ext cx="7195998" cy="7195998"/>
          </a:xfrm>
          <a:custGeom>
            <a:avLst/>
            <a:gdLst/>
            <a:ahLst/>
            <a:cxnLst/>
            <a:rect l="l" t="t" r="r" b="b"/>
            <a:pathLst>
              <a:path w="7195998" h="7195998">
                <a:moveTo>
                  <a:pt x="0" y="0"/>
                </a:moveTo>
                <a:lnTo>
                  <a:pt x="7195998" y="0"/>
                </a:lnTo>
                <a:lnTo>
                  <a:pt x="7195998" y="7195998"/>
                </a:lnTo>
                <a:lnTo>
                  <a:pt x="0" y="7195998"/>
                </a:lnTo>
                <a:lnTo>
                  <a:pt x="0" y="0"/>
                </a:lnTo>
                <a:close/>
              </a:path>
            </a:pathLst>
          </a:custGeom>
          <a:blipFill>
            <a:blip r:embed="rId2">
              <a:alphaModFix amt="44999"/>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a:off x="10406581" y="2149976"/>
            <a:ext cx="6568688" cy="6568688"/>
          </a:xfrm>
          <a:custGeom>
            <a:avLst/>
            <a:gdLst/>
            <a:ahLst/>
            <a:cxnLst/>
            <a:rect l="l" t="t" r="r" b="b"/>
            <a:pathLst>
              <a:path w="6568688" h="6568688">
                <a:moveTo>
                  <a:pt x="0" y="0"/>
                </a:moveTo>
                <a:lnTo>
                  <a:pt x="6568688" y="0"/>
                </a:lnTo>
                <a:lnTo>
                  <a:pt x="6568688" y="6568688"/>
                </a:lnTo>
                <a:lnTo>
                  <a:pt x="0" y="6568688"/>
                </a:lnTo>
                <a:lnTo>
                  <a:pt x="0" y="0"/>
                </a:lnTo>
                <a:close/>
              </a:path>
            </a:pathLst>
          </a:custGeom>
          <a:blipFill>
            <a:blip r:embed="rId4"/>
            <a:stretch>
              <a:fillRect/>
            </a:stretch>
          </a:blipFill>
        </p:spPr>
        <p:txBody>
          <a:bodyPr/>
          <a:lstStyle/>
          <a:p>
            <a:endParaRPr lang="en-US"/>
          </a:p>
        </p:txBody>
      </p:sp>
      <p:sp>
        <p:nvSpPr>
          <p:cNvPr id="5" name="TextBox 5"/>
          <p:cNvSpPr txBox="1"/>
          <p:nvPr/>
        </p:nvSpPr>
        <p:spPr>
          <a:xfrm>
            <a:off x="5009090" y="610272"/>
            <a:ext cx="8269821" cy="976482"/>
          </a:xfrm>
          <a:prstGeom prst="rect">
            <a:avLst/>
          </a:prstGeom>
        </p:spPr>
        <p:txBody>
          <a:bodyPr lIns="0" tIns="0" rIns="0" bIns="0" rtlCol="0" anchor="t">
            <a:spAutoFit/>
          </a:bodyPr>
          <a:lstStyle/>
          <a:p>
            <a:pPr algn="ctr">
              <a:lnSpc>
                <a:spcPts val="3919"/>
              </a:lnSpc>
            </a:pPr>
            <a:r>
              <a:rPr lang="en-US" sz="2799">
                <a:solidFill>
                  <a:srgbClr val="082FEA"/>
                </a:solidFill>
                <a:latin typeface="Open Sans 1 Bold"/>
              </a:rPr>
              <a:t>Project Elements:</a:t>
            </a:r>
          </a:p>
          <a:p>
            <a:pPr algn="ctr">
              <a:lnSpc>
                <a:spcPts val="3919"/>
              </a:lnSpc>
              <a:spcBef>
                <a:spcPct val="0"/>
              </a:spcBef>
            </a:pPr>
            <a:r>
              <a:rPr lang="en-US" sz="2799">
                <a:solidFill>
                  <a:srgbClr val="082FEA"/>
                </a:solidFill>
                <a:latin typeface="Open Sans 1 Bold"/>
              </a:rPr>
              <a:t>Harm Reduction as a Strategy For Saving Lives </a:t>
            </a:r>
          </a:p>
        </p:txBody>
      </p:sp>
      <p:sp>
        <p:nvSpPr>
          <p:cNvPr id="6" name="TextBox 6"/>
          <p:cNvSpPr txBox="1"/>
          <p:nvPr/>
        </p:nvSpPr>
        <p:spPr>
          <a:xfrm>
            <a:off x="769751" y="2786097"/>
            <a:ext cx="8775031" cy="2101404"/>
          </a:xfrm>
          <a:prstGeom prst="rect">
            <a:avLst/>
          </a:prstGeom>
        </p:spPr>
        <p:txBody>
          <a:bodyPr lIns="0" tIns="0" rIns="0" bIns="0" rtlCol="0" anchor="t">
            <a:spAutoFit/>
          </a:bodyPr>
          <a:lstStyle/>
          <a:p>
            <a:pPr>
              <a:lnSpc>
                <a:spcPts val="2799"/>
              </a:lnSpc>
              <a:spcBef>
                <a:spcPct val="0"/>
              </a:spcBef>
            </a:pPr>
            <a:r>
              <a:rPr lang="en-US" sz="1999">
                <a:solidFill>
                  <a:srgbClr val="000000"/>
                </a:solidFill>
                <a:latin typeface="Open Sans 1 Bold"/>
              </a:rPr>
              <a:t>Harm reduction is a practical and transformative approach that incorporates community-driven public health strategies — including prevention, risk reduction, and health promotion.  Harm reduction centers the lived and living experience of people who use drugs, especially those in underserved communities, in these strategies and the practices that flow from them.</a:t>
            </a:r>
          </a:p>
        </p:txBody>
      </p:sp>
      <p:sp>
        <p:nvSpPr>
          <p:cNvPr id="7" name="TextBox 7"/>
          <p:cNvSpPr txBox="1"/>
          <p:nvPr/>
        </p:nvSpPr>
        <p:spPr>
          <a:xfrm>
            <a:off x="2605474" y="2102351"/>
            <a:ext cx="3671590" cy="389304"/>
          </a:xfrm>
          <a:prstGeom prst="rect">
            <a:avLst/>
          </a:prstGeom>
        </p:spPr>
        <p:txBody>
          <a:bodyPr lIns="0" tIns="0" rIns="0" bIns="0" rtlCol="0" anchor="t">
            <a:spAutoFit/>
          </a:bodyPr>
          <a:lstStyle/>
          <a:p>
            <a:pPr algn="ctr">
              <a:lnSpc>
                <a:spcPts val="3213"/>
              </a:lnSpc>
              <a:spcBef>
                <a:spcPct val="0"/>
              </a:spcBef>
            </a:pPr>
            <a:r>
              <a:rPr lang="en-US" sz="2295" u="sng">
                <a:solidFill>
                  <a:srgbClr val="000000"/>
                </a:solidFill>
                <a:latin typeface="Open Sans 1 Bold"/>
              </a:rPr>
              <a:t>What is Harm Reduction?</a:t>
            </a:r>
          </a:p>
        </p:txBody>
      </p:sp>
      <p:sp>
        <p:nvSpPr>
          <p:cNvPr id="8" name="TextBox 8"/>
          <p:cNvSpPr txBox="1"/>
          <p:nvPr/>
        </p:nvSpPr>
        <p:spPr>
          <a:xfrm>
            <a:off x="769751" y="5166982"/>
            <a:ext cx="8054578" cy="2934226"/>
          </a:xfrm>
          <a:prstGeom prst="rect">
            <a:avLst/>
          </a:prstGeom>
        </p:spPr>
        <p:txBody>
          <a:bodyPr lIns="0" tIns="0" rIns="0" bIns="0" rtlCol="0" anchor="t">
            <a:spAutoFit/>
          </a:bodyPr>
          <a:lstStyle/>
          <a:p>
            <a:pPr>
              <a:lnSpc>
                <a:spcPts val="2799"/>
              </a:lnSpc>
              <a:spcBef>
                <a:spcPct val="0"/>
              </a:spcBef>
            </a:pPr>
            <a:r>
              <a:rPr lang="en-US" sz="1999">
                <a:solidFill>
                  <a:srgbClr val="000000"/>
                </a:solidFill>
                <a:latin typeface="Open Sans 1 Bold"/>
              </a:rPr>
              <a:t>Harm Reduction principles can be applied to so many</a:t>
            </a:r>
          </a:p>
          <a:p>
            <a:pPr>
              <a:lnSpc>
                <a:spcPts val="2799"/>
              </a:lnSpc>
              <a:spcBef>
                <a:spcPct val="0"/>
              </a:spcBef>
            </a:pPr>
            <a:r>
              <a:rPr lang="en-US" sz="1999">
                <a:solidFill>
                  <a:srgbClr val="000000"/>
                </a:solidFill>
                <a:latin typeface="Open Sans 1 Bold"/>
              </a:rPr>
              <a:t>areas of our lives. From domestic violence, Eating</a:t>
            </a:r>
          </a:p>
          <a:p>
            <a:pPr>
              <a:lnSpc>
                <a:spcPts val="2799"/>
              </a:lnSpc>
              <a:spcBef>
                <a:spcPct val="0"/>
              </a:spcBef>
            </a:pPr>
            <a:r>
              <a:rPr lang="en-US" sz="1999">
                <a:solidFill>
                  <a:srgbClr val="000000"/>
                </a:solidFill>
                <a:latin typeface="Open Sans 1 Bold"/>
              </a:rPr>
              <a:t>disorders, maladaptive coping strategies, to toxic</a:t>
            </a:r>
          </a:p>
          <a:p>
            <a:pPr>
              <a:lnSpc>
                <a:spcPts val="2799"/>
              </a:lnSpc>
              <a:spcBef>
                <a:spcPct val="0"/>
              </a:spcBef>
            </a:pPr>
            <a:r>
              <a:rPr lang="en-US" sz="1999">
                <a:solidFill>
                  <a:srgbClr val="000000"/>
                </a:solidFill>
                <a:latin typeface="Open Sans 1 Bold"/>
              </a:rPr>
              <a:t>relationships with loved ones. We use risk</a:t>
            </a:r>
          </a:p>
          <a:p>
            <a:pPr>
              <a:lnSpc>
                <a:spcPts val="2799"/>
              </a:lnSpc>
              <a:spcBef>
                <a:spcPct val="0"/>
              </a:spcBef>
            </a:pPr>
            <a:r>
              <a:rPr lang="en-US" sz="1999">
                <a:solidFill>
                  <a:srgbClr val="000000"/>
                </a:solidFill>
                <a:latin typeface="Open Sans 1 Bold"/>
              </a:rPr>
              <a:t>management everyday.</a:t>
            </a:r>
          </a:p>
          <a:p>
            <a:pPr>
              <a:lnSpc>
                <a:spcPts val="2799"/>
              </a:lnSpc>
              <a:spcBef>
                <a:spcPct val="0"/>
              </a:spcBef>
            </a:pPr>
            <a:endParaRPr lang="en-US" sz="1999">
              <a:solidFill>
                <a:srgbClr val="000000"/>
              </a:solidFill>
              <a:latin typeface="Open Sans 1 Bold"/>
            </a:endParaRPr>
          </a:p>
          <a:p>
            <a:pPr>
              <a:lnSpc>
                <a:spcPts val="3359"/>
              </a:lnSpc>
              <a:spcBef>
                <a:spcPct val="0"/>
              </a:spcBef>
            </a:pPr>
            <a:r>
              <a:rPr lang="en-US" sz="2399">
                <a:solidFill>
                  <a:srgbClr val="0D37FF"/>
                </a:solidFill>
                <a:latin typeface="Open Sans 1 Bold"/>
              </a:rPr>
              <a:t>Harm Reduction stops people from being injured and</a:t>
            </a:r>
          </a:p>
          <a:p>
            <a:pPr>
              <a:lnSpc>
                <a:spcPts val="3359"/>
              </a:lnSpc>
              <a:spcBef>
                <a:spcPct val="0"/>
              </a:spcBef>
            </a:pPr>
            <a:r>
              <a:rPr lang="en-US" sz="2399">
                <a:solidFill>
                  <a:srgbClr val="0D37FF"/>
                </a:solidFill>
                <a:latin typeface="Open Sans 1 Bold"/>
              </a:rPr>
              <a:t>dying from things that are preventable.</a:t>
            </a:r>
          </a:p>
        </p:txBody>
      </p:sp>
      <p:sp>
        <p:nvSpPr>
          <p:cNvPr id="9" name="TextBox 9"/>
          <p:cNvSpPr txBox="1"/>
          <p:nvPr/>
        </p:nvSpPr>
        <p:spPr>
          <a:xfrm>
            <a:off x="11767699" y="9708279"/>
            <a:ext cx="4560568" cy="201755"/>
          </a:xfrm>
          <a:prstGeom prst="rect">
            <a:avLst/>
          </a:prstGeom>
        </p:spPr>
        <p:txBody>
          <a:bodyPr lIns="0" tIns="0" rIns="0" bIns="0" rtlCol="0" anchor="t">
            <a:spAutoFit/>
          </a:bodyPr>
          <a:lstStyle/>
          <a:p>
            <a:pPr algn="ctr">
              <a:lnSpc>
                <a:spcPts val="1690"/>
              </a:lnSpc>
              <a:spcBef>
                <a:spcPct val="0"/>
              </a:spcBef>
            </a:pPr>
            <a:r>
              <a:rPr lang="en-US" sz="1420">
                <a:solidFill>
                  <a:srgbClr val="000000"/>
                </a:solidFill>
                <a:latin typeface="Open Sans 1 Bold"/>
              </a:rPr>
              <a:t>Safe Project 2023</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7643211">
            <a:off x="-2086359" y="6334155"/>
            <a:ext cx="9797381" cy="9797381"/>
          </a:xfrm>
          <a:custGeom>
            <a:avLst/>
            <a:gdLst/>
            <a:ahLst/>
            <a:cxnLst/>
            <a:rect l="l" t="t" r="r" b="b"/>
            <a:pathLst>
              <a:path w="9797381" h="9797381">
                <a:moveTo>
                  <a:pt x="0" y="0"/>
                </a:moveTo>
                <a:lnTo>
                  <a:pt x="9797381" y="0"/>
                </a:lnTo>
                <a:lnTo>
                  <a:pt x="9797381" y="9797381"/>
                </a:lnTo>
                <a:lnTo>
                  <a:pt x="0" y="9797381"/>
                </a:lnTo>
                <a:lnTo>
                  <a:pt x="0" y="0"/>
                </a:lnTo>
                <a:close/>
              </a:path>
            </a:pathLst>
          </a:custGeom>
          <a:blipFill>
            <a:blip r:embed="rId2">
              <a:alphaModFix amt="24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8906978" y="1703221"/>
            <a:ext cx="8592719" cy="4856754"/>
          </a:xfrm>
          <a:custGeom>
            <a:avLst/>
            <a:gdLst/>
            <a:ahLst/>
            <a:cxnLst/>
            <a:rect l="l" t="t" r="r" b="b"/>
            <a:pathLst>
              <a:path w="8592719" h="4856754">
                <a:moveTo>
                  <a:pt x="0" y="0"/>
                </a:moveTo>
                <a:lnTo>
                  <a:pt x="8592720" y="0"/>
                </a:lnTo>
                <a:lnTo>
                  <a:pt x="8592720" y="4856754"/>
                </a:lnTo>
                <a:lnTo>
                  <a:pt x="0" y="4856754"/>
                </a:lnTo>
                <a:lnTo>
                  <a:pt x="0" y="0"/>
                </a:lnTo>
                <a:close/>
              </a:path>
            </a:pathLst>
          </a:custGeom>
          <a:blipFill>
            <a:blip r:embed="rId4"/>
            <a:stretch>
              <a:fillRect/>
            </a:stretch>
          </a:blipFill>
        </p:spPr>
        <p:txBody>
          <a:bodyPr/>
          <a:lstStyle/>
          <a:p>
            <a:endParaRPr lang="en-US"/>
          </a:p>
        </p:txBody>
      </p:sp>
      <p:sp>
        <p:nvSpPr>
          <p:cNvPr id="4" name="Freeform 4"/>
          <p:cNvSpPr/>
          <p:nvPr/>
        </p:nvSpPr>
        <p:spPr>
          <a:xfrm>
            <a:off x="1230178" y="7276711"/>
            <a:ext cx="3756051" cy="2149928"/>
          </a:xfrm>
          <a:custGeom>
            <a:avLst/>
            <a:gdLst/>
            <a:ahLst/>
            <a:cxnLst/>
            <a:rect l="l" t="t" r="r" b="b"/>
            <a:pathLst>
              <a:path w="3756051" h="2149928">
                <a:moveTo>
                  <a:pt x="0" y="0"/>
                </a:moveTo>
                <a:lnTo>
                  <a:pt x="3756052" y="0"/>
                </a:lnTo>
                <a:lnTo>
                  <a:pt x="3756052" y="2149929"/>
                </a:lnTo>
                <a:lnTo>
                  <a:pt x="0" y="2149929"/>
                </a:lnTo>
                <a:lnTo>
                  <a:pt x="0" y="0"/>
                </a:lnTo>
                <a:close/>
              </a:path>
            </a:pathLst>
          </a:custGeom>
          <a:blipFill>
            <a:blip r:embed="rId5"/>
            <a:stretch>
              <a:fillRect/>
            </a:stretch>
          </a:blipFill>
        </p:spPr>
        <p:txBody>
          <a:bodyPr/>
          <a:lstStyle/>
          <a:p>
            <a:endParaRPr lang="en-US"/>
          </a:p>
        </p:txBody>
      </p:sp>
      <p:sp>
        <p:nvSpPr>
          <p:cNvPr id="5" name="TextBox 5"/>
          <p:cNvSpPr txBox="1"/>
          <p:nvPr/>
        </p:nvSpPr>
        <p:spPr>
          <a:xfrm>
            <a:off x="764473" y="1964854"/>
            <a:ext cx="6220099" cy="2166744"/>
          </a:xfrm>
          <a:prstGeom prst="rect">
            <a:avLst/>
          </a:prstGeom>
        </p:spPr>
        <p:txBody>
          <a:bodyPr lIns="0" tIns="0" rIns="0" bIns="0" rtlCol="0" anchor="t">
            <a:spAutoFit/>
          </a:bodyPr>
          <a:lstStyle/>
          <a:p>
            <a:pPr>
              <a:lnSpc>
                <a:spcPts val="2861"/>
              </a:lnSpc>
              <a:spcBef>
                <a:spcPct val="0"/>
              </a:spcBef>
            </a:pPr>
            <a:r>
              <a:rPr lang="en-US" sz="2043">
                <a:solidFill>
                  <a:srgbClr val="000000"/>
                </a:solidFill>
                <a:latin typeface="Open Sans 1 Bold"/>
              </a:rPr>
              <a:t>Fentanyl was first developed in 1959 and introduced in the 1960s as an intravenous anesthetic. It is legally manufactured and distributed in the United States. Licit fentanyl pharmaceutical products are diverted via theft, fraudulent prescriptions, and illicit distribution. </a:t>
            </a:r>
          </a:p>
        </p:txBody>
      </p:sp>
      <p:sp>
        <p:nvSpPr>
          <p:cNvPr id="6" name="TextBox 6"/>
          <p:cNvSpPr txBox="1"/>
          <p:nvPr/>
        </p:nvSpPr>
        <p:spPr>
          <a:xfrm>
            <a:off x="764473" y="535305"/>
            <a:ext cx="7545508" cy="754939"/>
          </a:xfrm>
          <a:prstGeom prst="rect">
            <a:avLst/>
          </a:prstGeom>
        </p:spPr>
        <p:txBody>
          <a:bodyPr lIns="0" tIns="0" rIns="0" bIns="0" rtlCol="0" anchor="t">
            <a:spAutoFit/>
          </a:bodyPr>
          <a:lstStyle/>
          <a:p>
            <a:pPr>
              <a:lnSpc>
                <a:spcPts val="6160"/>
              </a:lnSpc>
              <a:spcBef>
                <a:spcPct val="0"/>
              </a:spcBef>
            </a:pPr>
            <a:r>
              <a:rPr lang="en-US" sz="4400">
                <a:solidFill>
                  <a:srgbClr val="000000"/>
                </a:solidFill>
                <a:latin typeface="Open Sans 1 Bold"/>
              </a:rPr>
              <a:t>FENTANYL</a:t>
            </a:r>
          </a:p>
        </p:txBody>
      </p:sp>
      <p:sp>
        <p:nvSpPr>
          <p:cNvPr id="7" name="TextBox 7"/>
          <p:cNvSpPr txBox="1"/>
          <p:nvPr/>
        </p:nvSpPr>
        <p:spPr>
          <a:xfrm>
            <a:off x="9146118" y="7238611"/>
            <a:ext cx="8114441" cy="1749053"/>
          </a:xfrm>
          <a:prstGeom prst="rect">
            <a:avLst/>
          </a:prstGeom>
        </p:spPr>
        <p:txBody>
          <a:bodyPr lIns="0" tIns="0" rIns="0" bIns="0" rtlCol="0" anchor="t">
            <a:spAutoFit/>
          </a:bodyPr>
          <a:lstStyle/>
          <a:p>
            <a:pPr>
              <a:lnSpc>
                <a:spcPts val="2799"/>
              </a:lnSpc>
              <a:spcBef>
                <a:spcPct val="0"/>
              </a:spcBef>
            </a:pPr>
            <a:r>
              <a:rPr lang="en-US" sz="1999">
                <a:solidFill>
                  <a:srgbClr val="000000"/>
                </a:solidFill>
                <a:latin typeface="Open Sans 1 Bold"/>
              </a:rPr>
              <a:t>In 2022, Centers For Disease Control (CDC) provisional data indicated that more than two thirds (68%) of the reported 107,081 drug overdose deaths in the United States involved synthetic opioids other than methadone, principally illicitly manufactured fentanyls (IMFs).</a:t>
            </a:r>
          </a:p>
        </p:txBody>
      </p:sp>
      <p:sp>
        <p:nvSpPr>
          <p:cNvPr id="8" name="TextBox 8"/>
          <p:cNvSpPr txBox="1"/>
          <p:nvPr/>
        </p:nvSpPr>
        <p:spPr>
          <a:xfrm>
            <a:off x="764473" y="4651489"/>
            <a:ext cx="6662160" cy="1749053"/>
          </a:xfrm>
          <a:prstGeom prst="rect">
            <a:avLst/>
          </a:prstGeom>
        </p:spPr>
        <p:txBody>
          <a:bodyPr lIns="0" tIns="0" rIns="0" bIns="0" rtlCol="0" anchor="t">
            <a:spAutoFit/>
          </a:bodyPr>
          <a:lstStyle/>
          <a:p>
            <a:pPr>
              <a:lnSpc>
                <a:spcPts val="2799"/>
              </a:lnSpc>
            </a:pPr>
            <a:r>
              <a:rPr lang="en-US" sz="1999">
                <a:solidFill>
                  <a:srgbClr val="000000"/>
                </a:solidFill>
                <a:latin typeface="Open Sans 1 Bold"/>
              </a:rPr>
              <a:t>Fentanyl is a synthetic opioid that is up to 50 times stronger than heroin and 100 times stronger than morphine. It is a major contributor to fatal and nonfatal overdoses in the U.S. (1)</a:t>
            </a:r>
          </a:p>
          <a:p>
            <a:pPr>
              <a:lnSpc>
                <a:spcPts val="2799"/>
              </a:lnSpc>
            </a:pPr>
            <a:endParaRPr lang="en-US" sz="1999">
              <a:solidFill>
                <a:srgbClr val="000000"/>
              </a:solidFill>
              <a:latin typeface="Open Sans 1 Bold"/>
            </a:endParaRPr>
          </a:p>
        </p:txBody>
      </p:sp>
      <p:sp>
        <p:nvSpPr>
          <p:cNvPr id="9" name="TextBox 9"/>
          <p:cNvSpPr txBox="1"/>
          <p:nvPr/>
        </p:nvSpPr>
        <p:spPr>
          <a:xfrm>
            <a:off x="7951949" y="9711564"/>
            <a:ext cx="10203294" cy="353677"/>
          </a:xfrm>
          <a:prstGeom prst="rect">
            <a:avLst/>
          </a:prstGeom>
        </p:spPr>
        <p:txBody>
          <a:bodyPr lIns="0" tIns="0" rIns="0" bIns="0" rtlCol="0" anchor="t">
            <a:spAutoFit/>
          </a:bodyPr>
          <a:lstStyle/>
          <a:p>
            <a:pPr algn="ctr">
              <a:lnSpc>
                <a:spcPts val="1452"/>
              </a:lnSpc>
              <a:spcBef>
                <a:spcPct val="0"/>
              </a:spcBef>
            </a:pPr>
            <a:r>
              <a:rPr lang="en-US" sz="1220">
                <a:solidFill>
                  <a:srgbClr val="000000"/>
                </a:solidFill>
                <a:latin typeface="Open Sans 1 Bold"/>
              </a:rPr>
              <a:t>1. Wilson N, Kariisa M, Seth P, Smith H 4th, Davis NL. Drug and opioid-involved overdose deaths—United States, 2017–2018. MMWR Morb Mortal Wkly Rep 2020;69:290–7. 10.15585/mmwr.mm6911a4 California Department of Public Health 2023</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8F13ACAEFD4E746A6DE99A5742773B3" ma:contentTypeVersion="17" ma:contentTypeDescription="Create a new document." ma:contentTypeScope="" ma:versionID="b43bd02079bbb83487904c6f195fe771">
  <xsd:schema xmlns:xsd="http://www.w3.org/2001/XMLSchema" xmlns:xs="http://www.w3.org/2001/XMLSchema" xmlns:p="http://schemas.microsoft.com/office/2006/metadata/properties" xmlns:ns2="f97414ec-e8e1-47c5-b88d-8d6bc9f1dc5c" xmlns:ns3="141ecd1f-2374-411e-bbb0-b3059a3af7bb" targetNamespace="http://schemas.microsoft.com/office/2006/metadata/properties" ma:root="true" ma:fieldsID="2ab00912dd6dc6fe59555680a0d25125" ns2:_="" ns3:_="">
    <xsd:import namespace="f97414ec-e8e1-47c5-b88d-8d6bc9f1dc5c"/>
    <xsd:import namespace="141ecd1f-2374-411e-bbb0-b3059a3af7b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DateTaken" minOccurs="0"/>
                <xsd:element ref="ns3:MediaServiceOCR" minOccurs="0"/>
                <xsd:element ref="ns3:MediaServiceEventHashCode" minOccurs="0"/>
                <xsd:element ref="ns3:MediaServiceGenerationTime" minOccurs="0"/>
                <xsd:element ref="ns3:MediaServiceLocation" minOccurs="0"/>
                <xsd:element ref="ns3:MediaServiceAutoKeyPoints" minOccurs="0"/>
                <xsd:element ref="ns3:MediaServiceKeyPoints" minOccurs="0"/>
                <xsd:element ref="ns3:MediaLengthInSeconds" minOccurs="0"/>
                <xsd:element ref="ns3:lcf76f155ced4ddcb4097134ff3c332f" minOccurs="0"/>
                <xsd:element ref="ns2:TaxCatchAll"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97414ec-e8e1-47c5-b88d-8d6bc9f1dc5c"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TaxCatchAll" ma:index="23" nillable="true" ma:displayName="Taxonomy Catch All Column" ma:hidden="true" ma:list="{d0edf2d5-b58b-4f1d-ba86-8675ba6ccce4}" ma:internalName="TaxCatchAll" ma:showField="CatchAllData" ma:web="f97414ec-e8e1-47c5-b88d-8d6bc9f1dc5c">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141ecd1f-2374-411e-bbb0-b3059a3af7bb"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971c94f-f162-4cf6-843e-425104ee780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1213012-3432-4EB6-B272-EB3D6EF4E8A5}"/>
</file>

<file path=customXml/itemProps2.xml><?xml version="1.0" encoding="utf-8"?>
<ds:datastoreItem xmlns:ds="http://schemas.openxmlformats.org/officeDocument/2006/customXml" ds:itemID="{7D7A1977-13E3-4678-8A08-6DA5745E9853}"/>
</file>

<file path=docProps/app.xml><?xml version="1.0" encoding="utf-8"?>
<Properties xmlns="http://schemas.openxmlformats.org/officeDocument/2006/extended-properties" xmlns:vt="http://schemas.openxmlformats.org/officeDocument/2006/docPropsVTypes">
  <TotalTime>2</TotalTime>
  <Words>1837</Words>
  <Application>Microsoft Office PowerPoint</Application>
  <PresentationFormat>Custom</PresentationFormat>
  <Paragraphs>114</Paragraphs>
  <Slides>22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Open Sans 1 Bold</vt:lpstr>
      <vt:lpstr>Arial</vt:lpstr>
      <vt:lpstr>Canva Sans</vt:lpstr>
      <vt:lpstr>Calibri</vt:lpstr>
      <vt:lpstr>Open Sans 2</vt:lpstr>
      <vt:lpstr>Open Sans 2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Fentanyl Harm Reduction Awareness Project Draft 1</dc:title>
  <dc:creator>Jana Trew</dc:creator>
  <cp:lastModifiedBy>Jana Trew</cp:lastModifiedBy>
  <cp:revision>1</cp:revision>
  <dcterms:created xsi:type="dcterms:W3CDTF">2006-08-16T00:00:00Z</dcterms:created>
  <dcterms:modified xsi:type="dcterms:W3CDTF">2023-09-05T19:22:10Z</dcterms:modified>
  <dc:identifier>DAFrK1accbE</dc:identifier>
</cp:coreProperties>
</file>