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Quincy Bold" panose="020B0604020202020204" charset="0"/>
      <p:regular r:id="rId29"/>
    </p:embeddedFont>
    <p:embeddedFont>
      <p:font typeface="Sofia Pro 1" panose="020B0604020202020204" charset="0"/>
      <p:regular r:id="rId30"/>
    </p:embeddedFont>
    <p:embeddedFont>
      <p:font typeface="Sofia Pro 2"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22" autoAdjust="0"/>
  </p:normalViewPr>
  <p:slideViewPr>
    <p:cSldViewPr>
      <p:cViewPr varScale="1">
        <p:scale>
          <a:sx n="55" d="100"/>
          <a:sy n="55" d="100"/>
        </p:scale>
        <p:origin x="8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0673" y="436476"/>
            <a:ext cx="4674126" cy="1821837"/>
          </a:xfrm>
          <a:custGeom>
            <a:avLst/>
            <a:gdLst/>
            <a:ahLst/>
            <a:cxnLst/>
            <a:rect l="l" t="t" r="r" b="b"/>
            <a:pathLst>
              <a:path w="4674126" h="1821837">
                <a:moveTo>
                  <a:pt x="0" y="0"/>
                </a:moveTo>
                <a:lnTo>
                  <a:pt x="4674126" y="0"/>
                </a:lnTo>
                <a:lnTo>
                  <a:pt x="4674126" y="1821837"/>
                </a:lnTo>
                <a:lnTo>
                  <a:pt x="0" y="1821837"/>
                </a:lnTo>
                <a:lnTo>
                  <a:pt x="0" y="0"/>
                </a:lnTo>
                <a:close/>
              </a:path>
            </a:pathLst>
          </a:custGeom>
          <a:blipFill>
            <a:blip r:embed="rId2"/>
            <a:stretch>
              <a:fillRect/>
            </a:stretch>
          </a:blipFill>
        </p:spPr>
        <p:txBody>
          <a:bodyPr/>
          <a:lstStyle/>
          <a:p>
            <a:endParaRPr lang="en-US"/>
          </a:p>
        </p:txBody>
      </p:sp>
      <p:sp>
        <p:nvSpPr>
          <p:cNvPr id="3" name="Freeform 3"/>
          <p:cNvSpPr/>
          <p:nvPr/>
        </p:nvSpPr>
        <p:spPr>
          <a:xfrm flipV="1">
            <a:off x="14664151" y="6663151"/>
            <a:ext cx="3623849" cy="3623849"/>
          </a:xfrm>
          <a:custGeom>
            <a:avLst/>
            <a:gdLst/>
            <a:ahLst/>
            <a:cxnLst/>
            <a:rect l="l" t="t" r="r" b="b"/>
            <a:pathLst>
              <a:path w="3623849" h="3623849">
                <a:moveTo>
                  <a:pt x="0" y="3623849"/>
                </a:moveTo>
                <a:lnTo>
                  <a:pt x="3623849" y="3623849"/>
                </a:lnTo>
                <a:lnTo>
                  <a:pt x="3623849" y="0"/>
                </a:lnTo>
                <a:lnTo>
                  <a:pt x="0" y="0"/>
                </a:lnTo>
                <a:lnTo>
                  <a:pt x="0" y="3623849"/>
                </a:lnTo>
                <a:close/>
              </a:path>
            </a:pathLst>
          </a:custGeom>
          <a:blipFill>
            <a:blip r:embed="rId3"/>
            <a:stretch>
              <a:fillRect/>
            </a:stretch>
          </a:blipFill>
        </p:spPr>
        <p:txBody>
          <a:bodyPr/>
          <a:lstStyle/>
          <a:p>
            <a:endParaRPr lang="en-US"/>
          </a:p>
        </p:txBody>
      </p:sp>
      <p:sp>
        <p:nvSpPr>
          <p:cNvPr id="4" name="TextBox 4"/>
          <p:cNvSpPr txBox="1"/>
          <p:nvPr/>
        </p:nvSpPr>
        <p:spPr>
          <a:xfrm>
            <a:off x="600983" y="3801089"/>
            <a:ext cx="17086035" cy="5177792"/>
          </a:xfrm>
          <a:prstGeom prst="rect">
            <a:avLst/>
          </a:prstGeom>
        </p:spPr>
        <p:txBody>
          <a:bodyPr lIns="0" tIns="0" rIns="0" bIns="0" rtlCol="0" anchor="t">
            <a:spAutoFit/>
          </a:bodyPr>
          <a:lstStyle/>
          <a:p>
            <a:pPr algn="ctr">
              <a:lnSpc>
                <a:spcPts val="11199"/>
              </a:lnSpc>
            </a:pPr>
            <a:r>
              <a:rPr lang="en-US" sz="7999" dirty="0">
                <a:solidFill>
                  <a:srgbClr val="0F3589"/>
                </a:solidFill>
                <a:latin typeface="Quincy Bold"/>
              </a:rPr>
              <a:t>Community Health Workers: Building Community Capacity</a:t>
            </a:r>
          </a:p>
          <a:p>
            <a:pPr algn="ctr">
              <a:lnSpc>
                <a:spcPts val="5320"/>
              </a:lnSpc>
            </a:pPr>
            <a:r>
              <a:rPr lang="en-US" sz="3800" dirty="0">
                <a:solidFill>
                  <a:srgbClr val="0167E8"/>
                </a:solidFill>
                <a:latin typeface="Sofia Pro 1 Bold"/>
              </a:rPr>
              <a:t>September 14, 2023</a:t>
            </a:r>
          </a:p>
          <a:p>
            <a:pPr algn="ctr">
              <a:lnSpc>
                <a:spcPts val="5320"/>
              </a:lnSpc>
            </a:pPr>
            <a:endParaRPr lang="en-US" sz="3800" dirty="0">
              <a:solidFill>
                <a:srgbClr val="0167E8"/>
              </a:solidFill>
              <a:latin typeface="Sofia Pro 1 Bold"/>
            </a:endParaRPr>
          </a:p>
          <a:p>
            <a:pPr algn="ctr">
              <a:lnSpc>
                <a:spcPts val="3919"/>
              </a:lnSpc>
            </a:pPr>
            <a:r>
              <a:rPr lang="en-US" sz="2799" dirty="0">
                <a:solidFill>
                  <a:srgbClr val="0F3589"/>
                </a:solidFill>
                <a:latin typeface="Sofia Pro 2 Bold"/>
              </a:rPr>
              <a:t>Ramona Faith CEO</a:t>
            </a:r>
          </a:p>
          <a:p>
            <a:pPr algn="ctr">
              <a:lnSpc>
                <a:spcPts val="3919"/>
              </a:lnSpc>
            </a:pPr>
            <a:r>
              <a:rPr lang="en-US" sz="2799" dirty="0">
                <a:solidFill>
                  <a:srgbClr val="0F3589"/>
                </a:solidFill>
                <a:latin typeface="Sofia Pro 2 Bold"/>
              </a:rPr>
              <a:t>Ben Spierings Community Health Program Manager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3" name="Group 3"/>
          <p:cNvGrpSpPr/>
          <p:nvPr/>
        </p:nvGrpSpPr>
        <p:grpSpPr>
          <a:xfrm>
            <a:off x="16188672" y="3846615"/>
            <a:ext cx="2099328" cy="3086100"/>
            <a:chOff x="0" y="0"/>
            <a:chExt cx="552910" cy="812800"/>
          </a:xfrm>
        </p:grpSpPr>
        <p:sp>
          <p:nvSpPr>
            <p:cNvPr id="4" name="Freeform 4"/>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964" y="3846615"/>
            <a:ext cx="2099328" cy="3086100"/>
            <a:chOff x="0" y="0"/>
            <a:chExt cx="552910" cy="812800"/>
          </a:xfrm>
        </p:grpSpPr>
        <p:sp>
          <p:nvSpPr>
            <p:cNvPr id="7" name="Freeform 7"/>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078364" y="2460840"/>
            <a:ext cx="2099328" cy="719025"/>
            <a:chOff x="0" y="0"/>
            <a:chExt cx="552910" cy="189373"/>
          </a:xfrm>
        </p:grpSpPr>
        <p:sp>
          <p:nvSpPr>
            <p:cNvPr id="10" name="Freeform 10"/>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94830" y="3409096"/>
            <a:ext cx="4096801" cy="2731201"/>
          </a:xfrm>
          <a:custGeom>
            <a:avLst/>
            <a:gdLst/>
            <a:ahLst/>
            <a:cxnLst/>
            <a:rect l="l" t="t" r="r" b="b"/>
            <a:pathLst>
              <a:path w="4096801" h="2731201">
                <a:moveTo>
                  <a:pt x="0" y="0"/>
                </a:moveTo>
                <a:lnTo>
                  <a:pt x="4096801" y="0"/>
                </a:lnTo>
                <a:lnTo>
                  <a:pt x="4096801" y="2731200"/>
                </a:lnTo>
                <a:lnTo>
                  <a:pt x="0" y="2731200"/>
                </a:lnTo>
                <a:lnTo>
                  <a:pt x="0" y="0"/>
                </a:lnTo>
                <a:close/>
              </a:path>
            </a:pathLst>
          </a:custGeom>
          <a:blipFill>
            <a:blip r:embed="rId2"/>
            <a:stretch>
              <a:fillRect/>
            </a:stretch>
          </a:blipFill>
        </p:spPr>
        <p:txBody>
          <a:bodyPr/>
          <a:lstStyle/>
          <a:p>
            <a:endParaRPr lang="en-US"/>
          </a:p>
        </p:txBody>
      </p:sp>
      <p:sp>
        <p:nvSpPr>
          <p:cNvPr id="13" name="Freeform 13"/>
          <p:cNvSpPr/>
          <p:nvPr/>
        </p:nvSpPr>
        <p:spPr>
          <a:xfrm>
            <a:off x="13094233" y="3326631"/>
            <a:ext cx="4831205" cy="3129071"/>
          </a:xfrm>
          <a:custGeom>
            <a:avLst/>
            <a:gdLst/>
            <a:ahLst/>
            <a:cxnLst/>
            <a:rect l="l" t="t" r="r" b="b"/>
            <a:pathLst>
              <a:path w="4831205" h="3129071">
                <a:moveTo>
                  <a:pt x="0" y="0"/>
                </a:moveTo>
                <a:lnTo>
                  <a:pt x="4831204" y="0"/>
                </a:lnTo>
                <a:lnTo>
                  <a:pt x="4831204" y="3129071"/>
                </a:lnTo>
                <a:lnTo>
                  <a:pt x="0" y="3129071"/>
                </a:lnTo>
                <a:lnTo>
                  <a:pt x="0" y="0"/>
                </a:lnTo>
                <a:close/>
              </a:path>
            </a:pathLst>
          </a:custGeom>
          <a:blipFill>
            <a:blip r:embed="rId3"/>
            <a:stretch>
              <a:fillRect/>
            </a:stretch>
          </a:blipFill>
        </p:spPr>
        <p:txBody>
          <a:bodyPr/>
          <a:lstStyle/>
          <a:p>
            <a:endParaRPr lang="en-US"/>
          </a:p>
        </p:txBody>
      </p:sp>
      <p:sp>
        <p:nvSpPr>
          <p:cNvPr id="14" name="Freeform 14"/>
          <p:cNvSpPr/>
          <p:nvPr/>
        </p:nvSpPr>
        <p:spPr>
          <a:xfrm>
            <a:off x="1290299" y="5381137"/>
            <a:ext cx="4905863" cy="4905863"/>
          </a:xfrm>
          <a:custGeom>
            <a:avLst/>
            <a:gdLst/>
            <a:ahLst/>
            <a:cxnLst/>
            <a:rect l="l" t="t" r="r" b="b"/>
            <a:pathLst>
              <a:path w="4905863" h="4905863">
                <a:moveTo>
                  <a:pt x="0" y="0"/>
                </a:moveTo>
                <a:lnTo>
                  <a:pt x="4905863" y="0"/>
                </a:lnTo>
                <a:lnTo>
                  <a:pt x="4905863" y="4905863"/>
                </a:lnTo>
                <a:lnTo>
                  <a:pt x="0" y="4905863"/>
                </a:lnTo>
                <a:lnTo>
                  <a:pt x="0" y="0"/>
                </a:lnTo>
                <a:close/>
              </a:path>
            </a:pathLst>
          </a:custGeom>
          <a:blipFill>
            <a:blip r:embed="rId4"/>
            <a:stretch>
              <a:fillRect/>
            </a:stretch>
          </a:blipFill>
        </p:spPr>
        <p:txBody>
          <a:bodyPr/>
          <a:lstStyle/>
          <a:p>
            <a:endParaRPr lang="en-US"/>
          </a:p>
        </p:txBody>
      </p:sp>
      <p:sp>
        <p:nvSpPr>
          <p:cNvPr id="15" name="Freeform 15"/>
          <p:cNvSpPr/>
          <p:nvPr/>
        </p:nvSpPr>
        <p:spPr>
          <a:xfrm>
            <a:off x="9144000" y="7475861"/>
            <a:ext cx="6690166" cy="1265556"/>
          </a:xfrm>
          <a:custGeom>
            <a:avLst/>
            <a:gdLst/>
            <a:ahLst/>
            <a:cxnLst/>
            <a:rect l="l" t="t" r="r" b="b"/>
            <a:pathLst>
              <a:path w="6690166" h="1265556">
                <a:moveTo>
                  <a:pt x="0" y="0"/>
                </a:moveTo>
                <a:lnTo>
                  <a:pt x="6690166" y="0"/>
                </a:lnTo>
                <a:lnTo>
                  <a:pt x="6690166" y="1265557"/>
                </a:lnTo>
                <a:lnTo>
                  <a:pt x="0" y="1265557"/>
                </a:lnTo>
                <a:lnTo>
                  <a:pt x="0" y="0"/>
                </a:lnTo>
                <a:close/>
              </a:path>
            </a:pathLst>
          </a:custGeom>
          <a:blipFill>
            <a:blip r:embed="rId5"/>
            <a:stretch>
              <a:fillRect/>
            </a:stretch>
          </a:blipFill>
        </p:spPr>
        <p:txBody>
          <a:bodyPr/>
          <a:lstStyle/>
          <a:p>
            <a:endParaRPr lang="en-US"/>
          </a:p>
        </p:txBody>
      </p:sp>
      <p:sp>
        <p:nvSpPr>
          <p:cNvPr id="16" name="Freeform 16"/>
          <p:cNvSpPr/>
          <p:nvPr/>
        </p:nvSpPr>
        <p:spPr>
          <a:xfrm>
            <a:off x="6683974" y="3921828"/>
            <a:ext cx="5835219" cy="2533874"/>
          </a:xfrm>
          <a:custGeom>
            <a:avLst/>
            <a:gdLst/>
            <a:ahLst/>
            <a:cxnLst/>
            <a:rect l="l" t="t" r="r" b="b"/>
            <a:pathLst>
              <a:path w="5835219" h="2533874">
                <a:moveTo>
                  <a:pt x="0" y="0"/>
                </a:moveTo>
                <a:lnTo>
                  <a:pt x="5835219" y="0"/>
                </a:lnTo>
                <a:lnTo>
                  <a:pt x="5835219" y="2533874"/>
                </a:lnTo>
                <a:lnTo>
                  <a:pt x="0" y="2533874"/>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2099361" y="1028700"/>
            <a:ext cx="15623107" cy="962025"/>
          </a:xfrm>
          <a:prstGeom prst="rect">
            <a:avLst/>
          </a:prstGeom>
        </p:spPr>
        <p:txBody>
          <a:bodyPr lIns="0" tIns="0" rIns="0" bIns="0" rtlCol="0" anchor="t">
            <a:spAutoFit/>
          </a:bodyPr>
          <a:lstStyle/>
          <a:p>
            <a:pPr marL="0" lvl="0" indent="0">
              <a:lnSpc>
                <a:spcPts val="7577"/>
              </a:lnSpc>
              <a:spcBef>
                <a:spcPct val="0"/>
              </a:spcBef>
            </a:pPr>
            <a:r>
              <a:rPr lang="en-US" sz="6314">
                <a:solidFill>
                  <a:srgbClr val="0F3589"/>
                </a:solidFill>
                <a:latin typeface="Quincy Bold"/>
              </a:rPr>
              <a:t>Data Sources and Stakeholder Input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4592" y="3065565"/>
            <a:ext cx="9159655" cy="5105308"/>
          </a:xfrm>
          <a:prstGeom prst="rect">
            <a:avLst/>
          </a:prstGeom>
        </p:spPr>
        <p:txBody>
          <a:bodyPr lIns="0" tIns="0" rIns="0" bIns="0" rtlCol="0" anchor="t">
            <a:spAutoFit/>
          </a:bodyPr>
          <a:lstStyle/>
          <a:p>
            <a:pPr>
              <a:lnSpc>
                <a:spcPts val="5700"/>
              </a:lnSpc>
            </a:pPr>
            <a:r>
              <a:rPr lang="en-US" sz="3800" dirty="0">
                <a:solidFill>
                  <a:srgbClr val="0167E8"/>
                </a:solidFill>
                <a:latin typeface="Sofia Pro 1"/>
              </a:rPr>
              <a:t>In Community Vaccination Clinics</a:t>
            </a:r>
          </a:p>
          <a:p>
            <a:pPr marL="0" lvl="0" indent="0" algn="l">
              <a:lnSpc>
                <a:spcPts val="4199"/>
              </a:lnSpc>
              <a:spcBef>
                <a:spcPct val="0"/>
              </a:spcBef>
            </a:pPr>
            <a:r>
              <a:rPr lang="en-US" sz="2799" u="none" dirty="0">
                <a:solidFill>
                  <a:srgbClr val="0F3589"/>
                </a:solidFill>
                <a:latin typeface="Sofia Pro 2"/>
              </a:rPr>
              <a:t>Worked with local partners like Petaluma Health Center and Burbank Housing to coordinate COVID-19 vaccination clinics at Burbank Housing locations</a:t>
            </a:r>
          </a:p>
          <a:p>
            <a:pPr marL="0" lvl="0" indent="0" algn="l">
              <a:lnSpc>
                <a:spcPts val="3600"/>
              </a:lnSpc>
              <a:spcBef>
                <a:spcPct val="0"/>
              </a:spcBef>
            </a:pPr>
            <a:endParaRPr lang="en-US" sz="2799" u="none" dirty="0">
              <a:solidFill>
                <a:srgbClr val="0F3589"/>
              </a:solidFill>
              <a:latin typeface="Sofia Pro 2"/>
            </a:endParaRPr>
          </a:p>
          <a:p>
            <a:pPr marL="0" lvl="0" indent="0" algn="l">
              <a:lnSpc>
                <a:spcPts val="5700"/>
              </a:lnSpc>
              <a:spcBef>
                <a:spcPct val="0"/>
              </a:spcBef>
            </a:pPr>
            <a:r>
              <a:rPr lang="en-US" sz="3800" u="none" dirty="0">
                <a:solidFill>
                  <a:srgbClr val="0167E8"/>
                </a:solidFill>
                <a:latin typeface="Sofia Pro 1"/>
              </a:rPr>
              <a:t>COVID-19 Resource Distribution</a:t>
            </a:r>
          </a:p>
          <a:p>
            <a:pPr marL="0" lvl="0" indent="0" algn="l">
              <a:lnSpc>
                <a:spcPts val="4199"/>
              </a:lnSpc>
              <a:spcBef>
                <a:spcPct val="0"/>
              </a:spcBef>
            </a:pPr>
            <a:r>
              <a:rPr lang="en-US" sz="2799" u="none" dirty="0">
                <a:solidFill>
                  <a:srgbClr val="0F3589"/>
                </a:solidFill>
                <a:latin typeface="Sofia Pro 2"/>
              </a:rPr>
              <a:t>At clinics and community events, free COVID-19 resources distributed, including more than 1,400 rapid testing kits, KN-95 masks, and prevention information. </a:t>
            </a:r>
          </a:p>
        </p:txBody>
      </p:sp>
      <p:sp>
        <p:nvSpPr>
          <p:cNvPr id="3" name="AutoShape 3"/>
          <p:cNvSpPr/>
          <p:nvPr/>
        </p:nvSpPr>
        <p:spPr>
          <a:xfrm>
            <a:off x="7024625"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4" name="Group 4"/>
          <p:cNvGrpSpPr/>
          <p:nvPr/>
        </p:nvGrpSpPr>
        <p:grpSpPr>
          <a:xfrm>
            <a:off x="5691812" y="0"/>
            <a:ext cx="1351829" cy="10287000"/>
            <a:chOff x="0" y="0"/>
            <a:chExt cx="356037" cy="2709333"/>
          </a:xfrm>
        </p:grpSpPr>
        <p:sp>
          <p:nvSpPr>
            <p:cNvPr id="5" name="Freeform 5"/>
            <p:cNvSpPr/>
            <p:nvPr/>
          </p:nvSpPr>
          <p:spPr>
            <a:xfrm>
              <a:off x="0" y="0"/>
              <a:ext cx="356037" cy="2709333"/>
            </a:xfrm>
            <a:custGeom>
              <a:avLst/>
              <a:gdLst/>
              <a:ahLst/>
              <a:cxnLst/>
              <a:rect l="l" t="t" r="r" b="b"/>
              <a:pathLst>
                <a:path w="356037" h="2709333">
                  <a:moveTo>
                    <a:pt x="0" y="0"/>
                  </a:moveTo>
                  <a:lnTo>
                    <a:pt x="356037" y="0"/>
                  </a:lnTo>
                  <a:lnTo>
                    <a:pt x="356037" y="2709333"/>
                  </a:lnTo>
                  <a:lnTo>
                    <a:pt x="0" y="2709333"/>
                  </a:lnTo>
                  <a:lnTo>
                    <a:pt x="0" y="0"/>
                  </a:lnTo>
                </a:path>
              </a:pathLst>
            </a:custGeom>
            <a:solidFill>
              <a:srgbClr val="000000">
                <a:alpha val="0"/>
              </a:srgbClr>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964" y="3846615"/>
            <a:ext cx="2099328" cy="3086100"/>
            <a:chOff x="0" y="0"/>
            <a:chExt cx="552910" cy="812800"/>
          </a:xfrm>
        </p:grpSpPr>
        <p:sp>
          <p:nvSpPr>
            <p:cNvPr id="8" name="Freeform 8"/>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558344" y="2460840"/>
            <a:ext cx="2099328" cy="719025"/>
            <a:chOff x="0" y="0"/>
            <a:chExt cx="552910" cy="189373"/>
          </a:xfrm>
        </p:grpSpPr>
        <p:sp>
          <p:nvSpPr>
            <p:cNvPr id="11" name="Freeform 11"/>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141455" y="1028700"/>
            <a:ext cx="7699799" cy="7597560"/>
          </a:xfrm>
          <a:custGeom>
            <a:avLst/>
            <a:gdLst/>
            <a:ahLst/>
            <a:cxnLst/>
            <a:rect l="l" t="t" r="r" b="b"/>
            <a:pathLst>
              <a:path w="7699799" h="7597560">
                <a:moveTo>
                  <a:pt x="0" y="0"/>
                </a:moveTo>
                <a:lnTo>
                  <a:pt x="7699799" y="0"/>
                </a:lnTo>
                <a:lnTo>
                  <a:pt x="7699799" y="7597560"/>
                </a:lnTo>
                <a:lnTo>
                  <a:pt x="0" y="7597560"/>
                </a:lnTo>
                <a:lnTo>
                  <a:pt x="0" y="0"/>
                </a:lnTo>
                <a:close/>
              </a:path>
            </a:pathLst>
          </a:custGeom>
          <a:blipFill>
            <a:blip r:embed="rId2"/>
            <a:stretch>
              <a:fillRect l="-33450" t="-43740" r="-78608" b="-17443"/>
            </a:stretch>
          </a:blipFill>
        </p:spPr>
        <p:txBody>
          <a:bodyPr/>
          <a:lstStyle/>
          <a:p>
            <a:endParaRPr lang="en-US"/>
          </a:p>
        </p:txBody>
      </p:sp>
      <p:sp>
        <p:nvSpPr>
          <p:cNvPr id="14" name="TextBox 14"/>
          <p:cNvSpPr txBox="1"/>
          <p:nvPr/>
        </p:nvSpPr>
        <p:spPr>
          <a:xfrm>
            <a:off x="6705600" y="914400"/>
            <a:ext cx="11254807" cy="1044531"/>
          </a:xfrm>
          <a:prstGeom prst="rect">
            <a:avLst/>
          </a:prstGeom>
        </p:spPr>
        <p:txBody>
          <a:bodyPr wrap="square" lIns="0" tIns="0" rIns="0" bIns="0" rtlCol="0" anchor="t">
            <a:spAutoFit/>
          </a:bodyPr>
          <a:lstStyle/>
          <a:p>
            <a:pPr algn="ctr">
              <a:lnSpc>
                <a:spcPts val="8577"/>
              </a:lnSpc>
            </a:pPr>
            <a:r>
              <a:rPr lang="en-US" sz="6126" dirty="0">
                <a:solidFill>
                  <a:srgbClr val="0F3589"/>
                </a:solidFill>
                <a:latin typeface="Quincy Bold"/>
              </a:rPr>
              <a:t>COVID-19 Community Support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4592" y="2875065"/>
            <a:ext cx="10234708" cy="5400261"/>
          </a:xfrm>
          <a:prstGeom prst="rect">
            <a:avLst/>
          </a:prstGeom>
        </p:spPr>
        <p:txBody>
          <a:bodyPr lIns="0" tIns="0" rIns="0" bIns="0" rtlCol="0" anchor="t">
            <a:spAutoFit/>
          </a:bodyPr>
          <a:lstStyle/>
          <a:p>
            <a:pPr>
              <a:lnSpc>
                <a:spcPts val="7714"/>
              </a:lnSpc>
            </a:pPr>
            <a:r>
              <a:rPr lang="en-US" sz="3800" dirty="0">
                <a:solidFill>
                  <a:srgbClr val="0167E8"/>
                </a:solidFill>
                <a:latin typeface="Sofia Pro 1"/>
              </a:rPr>
              <a:t>Free Youth and Young Adult Heart Screening</a:t>
            </a:r>
          </a:p>
          <a:p>
            <a:pPr>
              <a:lnSpc>
                <a:spcPts val="4143"/>
              </a:lnSpc>
            </a:pPr>
            <a:endParaRPr lang="en-US" sz="3800" dirty="0">
              <a:solidFill>
                <a:srgbClr val="0167E8"/>
              </a:solidFill>
              <a:latin typeface="Sofia Pro 1"/>
            </a:endParaRPr>
          </a:p>
          <a:p>
            <a:pPr marL="0" lvl="0" indent="0" algn="l">
              <a:lnSpc>
                <a:spcPts val="4143"/>
              </a:lnSpc>
            </a:pPr>
            <a:r>
              <a:rPr lang="en-US" sz="2799" u="none" dirty="0">
                <a:solidFill>
                  <a:srgbClr val="0F3589"/>
                </a:solidFill>
                <a:latin typeface="Sofia Pro 2"/>
              </a:rPr>
              <a:t>Healthy Petaluma partnered with the Via Heart Project and SRJC Petaluma Campus for anyone ages 12-25.   </a:t>
            </a:r>
          </a:p>
          <a:p>
            <a:pPr marL="0" lvl="0" indent="0" algn="l">
              <a:lnSpc>
                <a:spcPts val="5683"/>
              </a:lnSpc>
              <a:spcBef>
                <a:spcPct val="0"/>
              </a:spcBef>
            </a:pPr>
            <a:endParaRPr lang="en-US" sz="2799" u="none" dirty="0">
              <a:solidFill>
                <a:srgbClr val="0F3589"/>
              </a:solidFill>
              <a:latin typeface="Sofia Pro 2"/>
            </a:endParaRPr>
          </a:p>
          <a:p>
            <a:pPr marL="0" lvl="0" indent="0" algn="l">
              <a:lnSpc>
                <a:spcPts val="4199"/>
              </a:lnSpc>
              <a:spcBef>
                <a:spcPct val="0"/>
              </a:spcBef>
            </a:pPr>
            <a:r>
              <a:rPr lang="en-US" sz="2799" u="none" dirty="0">
                <a:solidFill>
                  <a:srgbClr val="0F3589"/>
                </a:solidFill>
                <a:latin typeface="Sofia Pro 2"/>
              </a:rPr>
              <a:t>Of the 181 screened, 32 were referred for a physician follow-up, and 3 serious cardiac anomalies were identified. </a:t>
            </a:r>
          </a:p>
          <a:p>
            <a:pPr marL="0" lvl="0" indent="0" algn="l">
              <a:lnSpc>
                <a:spcPts val="4199"/>
              </a:lnSpc>
              <a:spcBef>
                <a:spcPct val="0"/>
              </a:spcBef>
            </a:pPr>
            <a:endParaRPr lang="en-US" sz="2799" u="none" dirty="0">
              <a:solidFill>
                <a:srgbClr val="0F3589"/>
              </a:solidFill>
              <a:latin typeface="Sofia Pro 2"/>
            </a:endParaRPr>
          </a:p>
          <a:p>
            <a:pPr marL="0" lvl="0" indent="0" algn="l">
              <a:lnSpc>
                <a:spcPts val="4199"/>
              </a:lnSpc>
              <a:spcBef>
                <a:spcPct val="0"/>
              </a:spcBef>
            </a:pPr>
            <a:r>
              <a:rPr lang="en-US" sz="2799" u="none" dirty="0">
                <a:solidFill>
                  <a:srgbClr val="0F3589"/>
                </a:solidFill>
                <a:latin typeface="Sofia Pro 2"/>
              </a:rPr>
              <a:t>3 lives saved</a:t>
            </a:r>
          </a:p>
        </p:txBody>
      </p:sp>
      <p:sp>
        <p:nvSpPr>
          <p:cNvPr id="3" name="AutoShape 3"/>
          <p:cNvSpPr/>
          <p:nvPr/>
        </p:nvSpPr>
        <p:spPr>
          <a:xfrm>
            <a:off x="7024625"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4" name="Group 4"/>
          <p:cNvGrpSpPr/>
          <p:nvPr/>
        </p:nvGrpSpPr>
        <p:grpSpPr>
          <a:xfrm>
            <a:off x="5691812" y="0"/>
            <a:ext cx="1351829" cy="10287000"/>
            <a:chOff x="0" y="0"/>
            <a:chExt cx="356037" cy="2709333"/>
          </a:xfrm>
        </p:grpSpPr>
        <p:sp>
          <p:nvSpPr>
            <p:cNvPr id="5" name="Freeform 5"/>
            <p:cNvSpPr/>
            <p:nvPr/>
          </p:nvSpPr>
          <p:spPr>
            <a:xfrm>
              <a:off x="0" y="0"/>
              <a:ext cx="356037" cy="2709333"/>
            </a:xfrm>
            <a:custGeom>
              <a:avLst/>
              <a:gdLst/>
              <a:ahLst/>
              <a:cxnLst/>
              <a:rect l="l" t="t" r="r" b="b"/>
              <a:pathLst>
                <a:path w="356037" h="2709333">
                  <a:moveTo>
                    <a:pt x="0" y="0"/>
                  </a:moveTo>
                  <a:lnTo>
                    <a:pt x="356037" y="0"/>
                  </a:lnTo>
                  <a:lnTo>
                    <a:pt x="356037" y="2709333"/>
                  </a:lnTo>
                  <a:lnTo>
                    <a:pt x="0" y="2709333"/>
                  </a:lnTo>
                  <a:lnTo>
                    <a:pt x="0" y="0"/>
                  </a:lnTo>
                </a:path>
              </a:pathLst>
            </a:custGeom>
            <a:solidFill>
              <a:srgbClr val="000000">
                <a:alpha val="0"/>
              </a:srgbClr>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964" y="3846615"/>
            <a:ext cx="2099328" cy="3086100"/>
            <a:chOff x="0" y="0"/>
            <a:chExt cx="552910" cy="812800"/>
          </a:xfrm>
        </p:grpSpPr>
        <p:sp>
          <p:nvSpPr>
            <p:cNvPr id="8" name="Freeform 8"/>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558344" y="2460840"/>
            <a:ext cx="2099328" cy="719025"/>
            <a:chOff x="0" y="0"/>
            <a:chExt cx="552910" cy="189373"/>
          </a:xfrm>
        </p:grpSpPr>
        <p:sp>
          <p:nvSpPr>
            <p:cNvPr id="11" name="Freeform 11"/>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607638" y="1028700"/>
            <a:ext cx="8165982" cy="7761577"/>
          </a:xfrm>
          <a:custGeom>
            <a:avLst/>
            <a:gdLst/>
            <a:ahLst/>
            <a:cxnLst/>
            <a:rect l="l" t="t" r="r" b="b"/>
            <a:pathLst>
              <a:path w="8165982" h="7761577">
                <a:moveTo>
                  <a:pt x="0" y="0"/>
                </a:moveTo>
                <a:lnTo>
                  <a:pt x="8165982" y="0"/>
                </a:lnTo>
                <a:lnTo>
                  <a:pt x="8165982" y="7761577"/>
                </a:lnTo>
                <a:lnTo>
                  <a:pt x="0" y="7761577"/>
                </a:lnTo>
                <a:lnTo>
                  <a:pt x="0" y="0"/>
                </a:lnTo>
                <a:close/>
              </a:path>
            </a:pathLst>
          </a:custGeom>
          <a:blipFill>
            <a:blip r:embed="rId2"/>
            <a:stretch>
              <a:fillRect r="-5683" b="-43779"/>
            </a:stretch>
          </a:blipFill>
        </p:spPr>
        <p:txBody>
          <a:bodyPr/>
          <a:lstStyle/>
          <a:p>
            <a:endParaRPr lang="en-US"/>
          </a:p>
        </p:txBody>
      </p:sp>
      <p:sp>
        <p:nvSpPr>
          <p:cNvPr id="14" name="TextBox 14"/>
          <p:cNvSpPr txBox="1"/>
          <p:nvPr/>
        </p:nvSpPr>
        <p:spPr>
          <a:xfrm>
            <a:off x="7024592" y="1019175"/>
            <a:ext cx="14084886" cy="1228725"/>
          </a:xfrm>
          <a:prstGeom prst="rect">
            <a:avLst/>
          </a:prstGeom>
        </p:spPr>
        <p:txBody>
          <a:bodyPr lIns="0" tIns="0" rIns="0" bIns="0" rtlCol="0" anchor="t">
            <a:spAutoFit/>
          </a:bodyPr>
          <a:lstStyle/>
          <a:p>
            <a:pPr marL="0" lvl="0" indent="0">
              <a:lnSpc>
                <a:spcPts val="9600"/>
              </a:lnSpc>
              <a:spcBef>
                <a:spcPct val="0"/>
              </a:spcBef>
            </a:pPr>
            <a:r>
              <a:rPr lang="en-US" sz="8000">
                <a:solidFill>
                  <a:srgbClr val="0F3589"/>
                </a:solidFill>
                <a:latin typeface="Quincy Bold"/>
              </a:rPr>
              <a:t>2022 Heart Screening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4592" y="3065565"/>
            <a:ext cx="9159655" cy="5103495"/>
          </a:xfrm>
          <a:prstGeom prst="rect">
            <a:avLst/>
          </a:prstGeom>
        </p:spPr>
        <p:txBody>
          <a:bodyPr lIns="0" tIns="0" rIns="0" bIns="0" rtlCol="0" anchor="t">
            <a:spAutoFit/>
          </a:bodyPr>
          <a:lstStyle/>
          <a:p>
            <a:pPr>
              <a:lnSpc>
                <a:spcPts val="5700"/>
              </a:lnSpc>
            </a:pPr>
            <a:r>
              <a:rPr lang="en-US" sz="3800">
                <a:solidFill>
                  <a:srgbClr val="0167E8"/>
                </a:solidFill>
                <a:latin typeface="Sofia Pro 1"/>
              </a:rPr>
              <a:t>Free Diapers</a:t>
            </a:r>
          </a:p>
          <a:p>
            <a:pPr marL="0" lvl="0" indent="0" algn="l">
              <a:lnSpc>
                <a:spcPts val="5700"/>
              </a:lnSpc>
              <a:spcBef>
                <a:spcPct val="0"/>
              </a:spcBef>
            </a:pPr>
            <a:endParaRPr lang="en-US" sz="3800">
              <a:solidFill>
                <a:srgbClr val="0167E8"/>
              </a:solidFill>
              <a:latin typeface="Sofia Pro 1"/>
            </a:endParaRPr>
          </a:p>
          <a:p>
            <a:pPr marL="0" lvl="0" indent="0" algn="l">
              <a:lnSpc>
                <a:spcPts val="4199"/>
              </a:lnSpc>
              <a:spcBef>
                <a:spcPct val="0"/>
              </a:spcBef>
            </a:pPr>
            <a:r>
              <a:rPr lang="en-US" sz="2799" u="none">
                <a:solidFill>
                  <a:srgbClr val="0F3589"/>
                </a:solidFill>
                <a:latin typeface="Sofia Pro 2"/>
              </a:rPr>
              <a:t>Thanks to Redwood Empire Food Bank, we are able to provide free diapers to our community members!</a:t>
            </a:r>
          </a:p>
          <a:p>
            <a:pPr marL="0" lvl="0" indent="0" algn="l">
              <a:lnSpc>
                <a:spcPts val="4199"/>
              </a:lnSpc>
              <a:spcBef>
                <a:spcPct val="0"/>
              </a:spcBef>
            </a:pPr>
            <a:endParaRPr lang="en-US" sz="2799" u="none">
              <a:solidFill>
                <a:srgbClr val="0F3589"/>
              </a:solidFill>
              <a:latin typeface="Sofia Pro 2"/>
            </a:endParaRPr>
          </a:p>
          <a:p>
            <a:pPr marL="0" lvl="0" indent="0" algn="l">
              <a:lnSpc>
                <a:spcPts val="4199"/>
              </a:lnSpc>
              <a:spcBef>
                <a:spcPct val="0"/>
              </a:spcBef>
            </a:pPr>
            <a:r>
              <a:rPr lang="en-US" sz="2799" u="none">
                <a:solidFill>
                  <a:srgbClr val="0F3589"/>
                </a:solidFill>
                <a:latin typeface="Sofia Pro 2"/>
              </a:rPr>
              <a:t>Since the beginning of the program in November 2022, we have distributed over 18,000 diapers!</a:t>
            </a:r>
          </a:p>
          <a:p>
            <a:pPr marL="0" lvl="0" indent="0" algn="l">
              <a:lnSpc>
                <a:spcPts val="4199"/>
              </a:lnSpc>
              <a:spcBef>
                <a:spcPct val="0"/>
              </a:spcBef>
            </a:pPr>
            <a:endParaRPr lang="en-US" sz="2799" u="none">
              <a:solidFill>
                <a:srgbClr val="0F3589"/>
              </a:solidFill>
              <a:latin typeface="Sofia Pro 2"/>
            </a:endParaRPr>
          </a:p>
          <a:p>
            <a:pPr marL="0" lvl="0" indent="0" algn="l">
              <a:lnSpc>
                <a:spcPts val="4199"/>
              </a:lnSpc>
              <a:spcBef>
                <a:spcPct val="0"/>
              </a:spcBef>
            </a:pPr>
            <a:endParaRPr lang="en-US" sz="2799" u="none">
              <a:solidFill>
                <a:srgbClr val="0F3589"/>
              </a:solidFill>
              <a:latin typeface="Sofia Pro 2"/>
            </a:endParaRPr>
          </a:p>
        </p:txBody>
      </p:sp>
      <p:sp>
        <p:nvSpPr>
          <p:cNvPr id="3" name="AutoShape 3"/>
          <p:cNvSpPr/>
          <p:nvPr/>
        </p:nvSpPr>
        <p:spPr>
          <a:xfrm>
            <a:off x="7024625"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4" name="Group 4"/>
          <p:cNvGrpSpPr/>
          <p:nvPr/>
        </p:nvGrpSpPr>
        <p:grpSpPr>
          <a:xfrm>
            <a:off x="5691812" y="0"/>
            <a:ext cx="1351829" cy="10287000"/>
            <a:chOff x="0" y="0"/>
            <a:chExt cx="356037" cy="2709333"/>
          </a:xfrm>
        </p:grpSpPr>
        <p:sp>
          <p:nvSpPr>
            <p:cNvPr id="5" name="Freeform 5"/>
            <p:cNvSpPr/>
            <p:nvPr/>
          </p:nvSpPr>
          <p:spPr>
            <a:xfrm>
              <a:off x="0" y="0"/>
              <a:ext cx="356037" cy="2709333"/>
            </a:xfrm>
            <a:custGeom>
              <a:avLst/>
              <a:gdLst/>
              <a:ahLst/>
              <a:cxnLst/>
              <a:rect l="l" t="t" r="r" b="b"/>
              <a:pathLst>
                <a:path w="356037" h="2709333">
                  <a:moveTo>
                    <a:pt x="0" y="0"/>
                  </a:moveTo>
                  <a:lnTo>
                    <a:pt x="356037" y="0"/>
                  </a:lnTo>
                  <a:lnTo>
                    <a:pt x="356037" y="2709333"/>
                  </a:lnTo>
                  <a:lnTo>
                    <a:pt x="0" y="2709333"/>
                  </a:lnTo>
                  <a:lnTo>
                    <a:pt x="0" y="0"/>
                  </a:lnTo>
                </a:path>
              </a:pathLst>
            </a:custGeom>
            <a:solidFill>
              <a:srgbClr val="000000">
                <a:alpha val="0"/>
              </a:srgbClr>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964" y="3846615"/>
            <a:ext cx="2099328" cy="3086100"/>
            <a:chOff x="0" y="0"/>
            <a:chExt cx="552910" cy="812800"/>
          </a:xfrm>
        </p:grpSpPr>
        <p:sp>
          <p:nvSpPr>
            <p:cNvPr id="8" name="Freeform 8"/>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558344" y="2460840"/>
            <a:ext cx="2099328" cy="719025"/>
            <a:chOff x="0" y="0"/>
            <a:chExt cx="552910" cy="189373"/>
          </a:xfrm>
        </p:grpSpPr>
        <p:sp>
          <p:nvSpPr>
            <p:cNvPr id="11" name="Freeform 11"/>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090571" y="1028700"/>
            <a:ext cx="7648915" cy="7393130"/>
          </a:xfrm>
          <a:custGeom>
            <a:avLst/>
            <a:gdLst/>
            <a:ahLst/>
            <a:cxnLst/>
            <a:rect l="l" t="t" r="r" b="b"/>
            <a:pathLst>
              <a:path w="7648915" h="7393130">
                <a:moveTo>
                  <a:pt x="0" y="0"/>
                </a:moveTo>
                <a:lnTo>
                  <a:pt x="7648915" y="0"/>
                </a:lnTo>
                <a:lnTo>
                  <a:pt x="7648915" y="7393130"/>
                </a:lnTo>
                <a:lnTo>
                  <a:pt x="0" y="7393130"/>
                </a:lnTo>
                <a:lnTo>
                  <a:pt x="0" y="0"/>
                </a:lnTo>
                <a:close/>
              </a:path>
            </a:pathLst>
          </a:custGeom>
          <a:blipFill>
            <a:blip r:embed="rId2"/>
            <a:stretch>
              <a:fillRect t="-19663" b="-18283"/>
            </a:stretch>
          </a:blipFill>
        </p:spPr>
        <p:txBody>
          <a:bodyPr/>
          <a:lstStyle/>
          <a:p>
            <a:endParaRPr lang="en-US"/>
          </a:p>
        </p:txBody>
      </p:sp>
      <p:sp>
        <p:nvSpPr>
          <p:cNvPr id="14" name="TextBox 14"/>
          <p:cNvSpPr txBox="1"/>
          <p:nvPr/>
        </p:nvSpPr>
        <p:spPr>
          <a:xfrm>
            <a:off x="7024592" y="1019175"/>
            <a:ext cx="14084886" cy="1228725"/>
          </a:xfrm>
          <a:prstGeom prst="rect">
            <a:avLst/>
          </a:prstGeom>
        </p:spPr>
        <p:txBody>
          <a:bodyPr lIns="0" tIns="0" rIns="0" bIns="0" rtlCol="0" anchor="t">
            <a:spAutoFit/>
          </a:bodyPr>
          <a:lstStyle/>
          <a:p>
            <a:pPr marL="0" lvl="0" indent="0">
              <a:lnSpc>
                <a:spcPts val="9600"/>
              </a:lnSpc>
              <a:spcBef>
                <a:spcPct val="0"/>
              </a:spcBef>
            </a:pPr>
            <a:r>
              <a:rPr lang="en-US" sz="8000">
                <a:solidFill>
                  <a:srgbClr val="0F3589"/>
                </a:solidFill>
                <a:latin typeface="Quincy Bold"/>
              </a:rPr>
              <a:t>Diaper Distribution </a:t>
            </a:r>
          </a:p>
        </p:txBody>
      </p:sp>
      <p:sp>
        <p:nvSpPr>
          <p:cNvPr id="15" name="TextBox 15"/>
          <p:cNvSpPr txBox="1"/>
          <p:nvPr/>
        </p:nvSpPr>
        <p:spPr>
          <a:xfrm>
            <a:off x="8272307" y="3770415"/>
            <a:ext cx="9525" cy="500380"/>
          </a:xfrm>
          <a:prstGeom prst="rect">
            <a:avLst/>
          </a:prstGeom>
        </p:spPr>
        <p:txBody>
          <a:bodyPr lIns="0" tIns="0" rIns="0" bIns="0" rtlCol="0" anchor="t">
            <a:spAutoFit/>
          </a:bodyPr>
          <a:lstStyle/>
          <a:p>
            <a:pPr marL="0" lvl="0" indent="0" algn="ctr">
              <a:lnSpc>
                <a:spcPts val="3919"/>
              </a:lnSpc>
              <a:spcBef>
                <a:spcPct val="0"/>
              </a:spcBef>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024625"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3" name="Group 3"/>
          <p:cNvGrpSpPr/>
          <p:nvPr/>
        </p:nvGrpSpPr>
        <p:grpSpPr>
          <a:xfrm>
            <a:off x="5691812" y="0"/>
            <a:ext cx="1351829" cy="10287000"/>
            <a:chOff x="0" y="0"/>
            <a:chExt cx="356037" cy="2709333"/>
          </a:xfrm>
        </p:grpSpPr>
        <p:sp>
          <p:nvSpPr>
            <p:cNvPr id="4" name="Freeform 4"/>
            <p:cNvSpPr/>
            <p:nvPr/>
          </p:nvSpPr>
          <p:spPr>
            <a:xfrm>
              <a:off x="0" y="0"/>
              <a:ext cx="356037" cy="2709333"/>
            </a:xfrm>
            <a:custGeom>
              <a:avLst/>
              <a:gdLst/>
              <a:ahLst/>
              <a:cxnLst/>
              <a:rect l="l" t="t" r="r" b="b"/>
              <a:pathLst>
                <a:path w="356037" h="2709333">
                  <a:moveTo>
                    <a:pt x="0" y="0"/>
                  </a:moveTo>
                  <a:lnTo>
                    <a:pt x="356037" y="0"/>
                  </a:lnTo>
                  <a:lnTo>
                    <a:pt x="356037" y="2709333"/>
                  </a:lnTo>
                  <a:lnTo>
                    <a:pt x="0" y="2709333"/>
                  </a:lnTo>
                  <a:lnTo>
                    <a:pt x="0" y="0"/>
                  </a:lnTo>
                </a:path>
              </a:pathLst>
            </a:custGeom>
            <a:solidFill>
              <a:srgbClr val="000000">
                <a:alpha val="0"/>
              </a:srgbClr>
            </a:solidFill>
          </p:spPr>
          <p:txBody>
            <a:bodyPr/>
            <a:lstStyle/>
            <a:p>
              <a:endParaRPr lang="en-US"/>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964" y="3846615"/>
            <a:ext cx="2099328" cy="3086100"/>
            <a:chOff x="0" y="0"/>
            <a:chExt cx="552910" cy="812800"/>
          </a:xfrm>
        </p:grpSpPr>
        <p:sp>
          <p:nvSpPr>
            <p:cNvPr id="7" name="Freeform 7"/>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558344" y="2460840"/>
            <a:ext cx="2099328" cy="719025"/>
            <a:chOff x="0" y="0"/>
            <a:chExt cx="552910" cy="189373"/>
          </a:xfrm>
        </p:grpSpPr>
        <p:sp>
          <p:nvSpPr>
            <p:cNvPr id="10" name="Freeform 10"/>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71404" y="1028700"/>
            <a:ext cx="6296323" cy="7683239"/>
          </a:xfrm>
          <a:custGeom>
            <a:avLst/>
            <a:gdLst/>
            <a:ahLst/>
            <a:cxnLst/>
            <a:rect l="l" t="t" r="r" b="b"/>
            <a:pathLst>
              <a:path w="6296323" h="7683239">
                <a:moveTo>
                  <a:pt x="0" y="0"/>
                </a:moveTo>
                <a:lnTo>
                  <a:pt x="6296323" y="0"/>
                </a:lnTo>
                <a:lnTo>
                  <a:pt x="6296323" y="7683239"/>
                </a:lnTo>
                <a:lnTo>
                  <a:pt x="0" y="7683239"/>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7024592" y="1019175"/>
            <a:ext cx="14084886" cy="1228725"/>
          </a:xfrm>
          <a:prstGeom prst="rect">
            <a:avLst/>
          </a:prstGeom>
        </p:spPr>
        <p:txBody>
          <a:bodyPr lIns="0" tIns="0" rIns="0" bIns="0" rtlCol="0" anchor="t">
            <a:spAutoFit/>
          </a:bodyPr>
          <a:lstStyle/>
          <a:p>
            <a:pPr marL="0" lvl="0" indent="0">
              <a:lnSpc>
                <a:spcPts val="9600"/>
              </a:lnSpc>
              <a:spcBef>
                <a:spcPct val="0"/>
              </a:spcBef>
            </a:pPr>
            <a:r>
              <a:rPr lang="en-US" sz="8000">
                <a:solidFill>
                  <a:srgbClr val="0F3589"/>
                </a:solidFill>
                <a:latin typeface="Quincy Bold"/>
              </a:rPr>
              <a:t>Blood Pressure Checks</a:t>
            </a:r>
          </a:p>
        </p:txBody>
      </p:sp>
      <p:sp>
        <p:nvSpPr>
          <p:cNvPr id="14" name="TextBox 14"/>
          <p:cNvSpPr txBox="1"/>
          <p:nvPr/>
        </p:nvSpPr>
        <p:spPr>
          <a:xfrm>
            <a:off x="6910110" y="3103665"/>
            <a:ext cx="9159655" cy="6107430"/>
          </a:xfrm>
          <a:prstGeom prst="rect">
            <a:avLst/>
          </a:prstGeom>
        </p:spPr>
        <p:txBody>
          <a:bodyPr lIns="0" tIns="0" rIns="0" bIns="0" rtlCol="0" anchor="t">
            <a:spAutoFit/>
          </a:bodyPr>
          <a:lstStyle/>
          <a:p>
            <a:pPr>
              <a:lnSpc>
                <a:spcPts val="5319"/>
              </a:lnSpc>
            </a:pPr>
            <a:r>
              <a:rPr lang="en-US" sz="3799">
                <a:solidFill>
                  <a:srgbClr val="0167E8"/>
                </a:solidFill>
                <a:latin typeface="Sofia Pro 1"/>
              </a:rPr>
              <a:t>Free Blood Pressure Checks</a:t>
            </a:r>
          </a:p>
          <a:p>
            <a:pPr>
              <a:lnSpc>
                <a:spcPts val="3919"/>
              </a:lnSpc>
            </a:pPr>
            <a:endParaRPr lang="en-US" sz="3799">
              <a:solidFill>
                <a:srgbClr val="0167E8"/>
              </a:solidFill>
              <a:latin typeface="Sofia Pro 1"/>
            </a:endParaRPr>
          </a:p>
          <a:p>
            <a:pPr marL="0" lvl="0" indent="0">
              <a:lnSpc>
                <a:spcPts val="3919"/>
              </a:lnSpc>
              <a:spcBef>
                <a:spcPct val="0"/>
              </a:spcBef>
            </a:pPr>
            <a:r>
              <a:rPr lang="en-US" sz="2799" u="none" strike="noStrike">
                <a:solidFill>
                  <a:srgbClr val="0F3589"/>
                </a:solidFill>
                <a:latin typeface="Sofia Pro 2"/>
              </a:rPr>
              <a:t>Trained through the American Heart Association, our CHW's provide free blood pressure checks at health fairs, community events, or when out in community and neighorhoods.</a:t>
            </a:r>
          </a:p>
          <a:p>
            <a:pPr marL="0" lvl="0" indent="0">
              <a:lnSpc>
                <a:spcPts val="3919"/>
              </a:lnSpc>
              <a:spcBef>
                <a:spcPct val="0"/>
              </a:spcBef>
            </a:pPr>
            <a:endParaRPr lang="en-US" sz="2799" u="none" strike="noStrike">
              <a:solidFill>
                <a:srgbClr val="0F3589"/>
              </a:solidFill>
              <a:latin typeface="Sofia Pro 2"/>
            </a:endParaRPr>
          </a:p>
          <a:p>
            <a:pPr marL="0" lvl="0" indent="0">
              <a:lnSpc>
                <a:spcPts val="3919"/>
              </a:lnSpc>
              <a:spcBef>
                <a:spcPct val="0"/>
              </a:spcBef>
            </a:pPr>
            <a:endParaRPr lang="en-US" sz="2799" u="none" strike="noStrike">
              <a:solidFill>
                <a:srgbClr val="0F3589"/>
              </a:solidFill>
              <a:latin typeface="Sofia Pro 2"/>
            </a:endParaRPr>
          </a:p>
          <a:p>
            <a:pPr marL="0" lvl="0" indent="0">
              <a:lnSpc>
                <a:spcPts val="3919"/>
              </a:lnSpc>
              <a:spcBef>
                <a:spcPct val="0"/>
              </a:spcBef>
            </a:pPr>
            <a:r>
              <a:rPr lang="en-US" sz="2799" u="none" strike="noStrike">
                <a:solidFill>
                  <a:srgbClr val="0F3589"/>
                </a:solidFill>
                <a:latin typeface="Sofia Pro 2"/>
              </a:rPr>
              <a:t>Every interaction provides an opportunity to link individuals with needed services through motivational interviewing. </a:t>
            </a:r>
          </a:p>
          <a:p>
            <a:pPr marL="0" lvl="0" indent="0">
              <a:lnSpc>
                <a:spcPts val="3919"/>
              </a:lnSpc>
              <a:spcBef>
                <a:spcPct val="0"/>
              </a:spcBef>
            </a:pPr>
            <a:endParaRPr lang="en-US" sz="2799" u="none" strike="noStrike">
              <a:solidFill>
                <a:srgbClr val="0F3589"/>
              </a:solidFill>
              <a:latin typeface="Sofia Pro 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4592" y="3065565"/>
            <a:ext cx="9159655" cy="6182526"/>
          </a:xfrm>
          <a:prstGeom prst="rect">
            <a:avLst/>
          </a:prstGeom>
        </p:spPr>
        <p:txBody>
          <a:bodyPr lIns="0" tIns="0" rIns="0" bIns="0" rtlCol="0" anchor="t">
            <a:spAutoFit/>
          </a:bodyPr>
          <a:lstStyle/>
          <a:p>
            <a:pPr>
              <a:lnSpc>
                <a:spcPts val="5700"/>
              </a:lnSpc>
            </a:pPr>
            <a:r>
              <a:rPr lang="en-US" sz="3800" dirty="0">
                <a:solidFill>
                  <a:srgbClr val="0167E8"/>
                </a:solidFill>
                <a:latin typeface="Sofia Pro 1"/>
              </a:rPr>
              <a:t>McDowell Elementary School Mobile Unit </a:t>
            </a:r>
          </a:p>
          <a:p>
            <a:pPr marL="0" lvl="0" indent="0" algn="l">
              <a:lnSpc>
                <a:spcPts val="4199"/>
              </a:lnSpc>
              <a:spcBef>
                <a:spcPct val="0"/>
              </a:spcBef>
            </a:pPr>
            <a:r>
              <a:rPr lang="en-US" sz="2799" u="none" dirty="0">
                <a:solidFill>
                  <a:srgbClr val="0F3589"/>
                </a:solidFill>
                <a:latin typeface="Sofia Pro 2"/>
              </a:rPr>
              <a:t>Partnering with the Petaluma Health Center's Mobile Unit, our CHW's work with parents to learn what health information they want to know more about.</a:t>
            </a:r>
          </a:p>
          <a:p>
            <a:pPr marL="0" lvl="0" indent="0" algn="l">
              <a:lnSpc>
                <a:spcPts val="3600"/>
              </a:lnSpc>
              <a:spcBef>
                <a:spcPct val="0"/>
              </a:spcBef>
            </a:pPr>
            <a:endParaRPr lang="en-US" sz="2799" u="none" dirty="0">
              <a:solidFill>
                <a:srgbClr val="0F3589"/>
              </a:solidFill>
              <a:latin typeface="Sofia Pro 2"/>
            </a:endParaRPr>
          </a:p>
          <a:p>
            <a:pPr marL="0" lvl="0" indent="0" algn="l">
              <a:lnSpc>
                <a:spcPts val="5700"/>
              </a:lnSpc>
              <a:spcBef>
                <a:spcPct val="0"/>
              </a:spcBef>
            </a:pPr>
            <a:r>
              <a:rPr lang="en-US" sz="3800" u="none" dirty="0">
                <a:solidFill>
                  <a:srgbClr val="0167E8"/>
                </a:solidFill>
                <a:latin typeface="Sofia Pro 1"/>
              </a:rPr>
              <a:t>Childhood Immunization Clinic</a:t>
            </a:r>
          </a:p>
          <a:p>
            <a:pPr marL="0" lvl="0" indent="0" algn="l">
              <a:lnSpc>
                <a:spcPts val="4199"/>
              </a:lnSpc>
              <a:spcBef>
                <a:spcPct val="0"/>
              </a:spcBef>
            </a:pPr>
            <a:r>
              <a:rPr lang="en-US" sz="2799" u="none" dirty="0">
                <a:solidFill>
                  <a:srgbClr val="0F3589"/>
                </a:solidFill>
                <a:latin typeface="Sofia Pro 2"/>
              </a:rPr>
              <a:t>In October 2022 and January 2023 Petaluma Health Center and Petaluma City Schools provided free non-covid childhood immunizations for students in Petaluma.</a:t>
            </a:r>
          </a:p>
          <a:p>
            <a:pPr marL="0" lvl="0" indent="0" algn="l">
              <a:lnSpc>
                <a:spcPts val="4199"/>
              </a:lnSpc>
              <a:spcBef>
                <a:spcPct val="0"/>
              </a:spcBef>
            </a:pPr>
            <a:endParaRPr lang="en-US" sz="2799" u="none" dirty="0">
              <a:solidFill>
                <a:srgbClr val="0F3589"/>
              </a:solidFill>
              <a:latin typeface="Sofia Pro 2"/>
            </a:endParaRPr>
          </a:p>
          <a:p>
            <a:pPr marL="0" lvl="0" indent="0" algn="l">
              <a:lnSpc>
                <a:spcPts val="4199"/>
              </a:lnSpc>
              <a:spcBef>
                <a:spcPct val="0"/>
              </a:spcBef>
            </a:pPr>
            <a:r>
              <a:rPr lang="en-US" sz="2799" u="none" dirty="0">
                <a:solidFill>
                  <a:srgbClr val="0F3589"/>
                </a:solidFill>
                <a:latin typeface="Sofia Pro 2"/>
              </a:rPr>
              <a:t>Building parents capacity to be self sufficient.</a:t>
            </a:r>
          </a:p>
        </p:txBody>
      </p:sp>
      <p:sp>
        <p:nvSpPr>
          <p:cNvPr id="3" name="AutoShape 3"/>
          <p:cNvSpPr/>
          <p:nvPr/>
        </p:nvSpPr>
        <p:spPr>
          <a:xfrm>
            <a:off x="7024625"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4" name="Group 4"/>
          <p:cNvGrpSpPr/>
          <p:nvPr/>
        </p:nvGrpSpPr>
        <p:grpSpPr>
          <a:xfrm>
            <a:off x="5691812" y="0"/>
            <a:ext cx="1351829" cy="10287000"/>
            <a:chOff x="0" y="0"/>
            <a:chExt cx="356037" cy="2709333"/>
          </a:xfrm>
        </p:grpSpPr>
        <p:sp>
          <p:nvSpPr>
            <p:cNvPr id="5" name="Freeform 5"/>
            <p:cNvSpPr/>
            <p:nvPr/>
          </p:nvSpPr>
          <p:spPr>
            <a:xfrm>
              <a:off x="0" y="0"/>
              <a:ext cx="356037" cy="2709333"/>
            </a:xfrm>
            <a:custGeom>
              <a:avLst/>
              <a:gdLst/>
              <a:ahLst/>
              <a:cxnLst/>
              <a:rect l="l" t="t" r="r" b="b"/>
              <a:pathLst>
                <a:path w="356037" h="2709333">
                  <a:moveTo>
                    <a:pt x="0" y="0"/>
                  </a:moveTo>
                  <a:lnTo>
                    <a:pt x="356037" y="0"/>
                  </a:lnTo>
                  <a:lnTo>
                    <a:pt x="356037" y="2709333"/>
                  </a:lnTo>
                  <a:lnTo>
                    <a:pt x="0" y="2709333"/>
                  </a:lnTo>
                  <a:lnTo>
                    <a:pt x="0" y="0"/>
                  </a:lnTo>
                </a:path>
              </a:pathLst>
            </a:custGeom>
            <a:solidFill>
              <a:srgbClr val="000000">
                <a:alpha val="0"/>
              </a:srgbClr>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964" y="3846615"/>
            <a:ext cx="2099328" cy="3086100"/>
            <a:chOff x="0" y="0"/>
            <a:chExt cx="552910" cy="812800"/>
          </a:xfrm>
        </p:grpSpPr>
        <p:sp>
          <p:nvSpPr>
            <p:cNvPr id="8" name="Freeform 8"/>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558344" y="2460840"/>
            <a:ext cx="2099328" cy="719025"/>
            <a:chOff x="0" y="0"/>
            <a:chExt cx="552910" cy="189373"/>
          </a:xfrm>
        </p:grpSpPr>
        <p:sp>
          <p:nvSpPr>
            <p:cNvPr id="11" name="Freeform 11"/>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3565192" y="1028700"/>
            <a:ext cx="9932919" cy="7620000"/>
          </a:xfrm>
          <a:custGeom>
            <a:avLst/>
            <a:gdLst/>
            <a:ahLst/>
            <a:cxnLst/>
            <a:rect l="l" t="t" r="r" b="b"/>
            <a:pathLst>
              <a:path w="9932919" h="7620000">
                <a:moveTo>
                  <a:pt x="0" y="0"/>
                </a:moveTo>
                <a:lnTo>
                  <a:pt x="9932919" y="0"/>
                </a:lnTo>
                <a:lnTo>
                  <a:pt x="9932919" y="7620000"/>
                </a:lnTo>
                <a:lnTo>
                  <a:pt x="0" y="7620000"/>
                </a:lnTo>
                <a:lnTo>
                  <a:pt x="0" y="0"/>
                </a:lnTo>
                <a:close/>
              </a:path>
            </a:pathLst>
          </a:custGeom>
          <a:blipFill>
            <a:blip r:embed="rId2"/>
            <a:stretch>
              <a:fillRect t="-7941" r="-16957" b="-6402"/>
            </a:stretch>
          </a:blipFill>
        </p:spPr>
        <p:txBody>
          <a:bodyPr/>
          <a:lstStyle/>
          <a:p>
            <a:endParaRPr lang="en-US"/>
          </a:p>
        </p:txBody>
      </p:sp>
      <p:sp>
        <p:nvSpPr>
          <p:cNvPr id="14" name="TextBox 14"/>
          <p:cNvSpPr txBox="1"/>
          <p:nvPr/>
        </p:nvSpPr>
        <p:spPr>
          <a:xfrm>
            <a:off x="7043642" y="1019175"/>
            <a:ext cx="14084886" cy="1038225"/>
          </a:xfrm>
          <a:prstGeom prst="rect">
            <a:avLst/>
          </a:prstGeom>
        </p:spPr>
        <p:txBody>
          <a:bodyPr lIns="0" tIns="0" rIns="0" bIns="0" rtlCol="0" anchor="t">
            <a:spAutoFit/>
          </a:bodyPr>
          <a:lstStyle/>
          <a:p>
            <a:pPr marL="0" lvl="0" indent="0">
              <a:lnSpc>
                <a:spcPts val="8160"/>
              </a:lnSpc>
              <a:spcBef>
                <a:spcPct val="0"/>
              </a:spcBef>
            </a:pPr>
            <a:r>
              <a:rPr lang="en-US" sz="6800">
                <a:solidFill>
                  <a:srgbClr val="0F3589"/>
                </a:solidFill>
                <a:latin typeface="Quincy Bold"/>
              </a:rPr>
              <a:t>Working With PHC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4592" y="3065565"/>
            <a:ext cx="9159655" cy="6532245"/>
          </a:xfrm>
          <a:prstGeom prst="rect">
            <a:avLst/>
          </a:prstGeom>
        </p:spPr>
        <p:txBody>
          <a:bodyPr lIns="0" tIns="0" rIns="0" bIns="0" rtlCol="0" anchor="t">
            <a:spAutoFit/>
          </a:bodyPr>
          <a:lstStyle/>
          <a:p>
            <a:pPr>
              <a:lnSpc>
                <a:spcPts val="5700"/>
              </a:lnSpc>
            </a:pPr>
            <a:r>
              <a:rPr lang="en-US" sz="3800">
                <a:solidFill>
                  <a:srgbClr val="0167E8"/>
                </a:solidFill>
                <a:latin typeface="Sofia Pro 1"/>
              </a:rPr>
              <a:t>Activating Our Senior Community </a:t>
            </a:r>
          </a:p>
          <a:p>
            <a:pPr>
              <a:lnSpc>
                <a:spcPts val="5700"/>
              </a:lnSpc>
            </a:pPr>
            <a:endParaRPr lang="en-US" sz="3800">
              <a:solidFill>
                <a:srgbClr val="0167E8"/>
              </a:solidFill>
              <a:latin typeface="Sofia Pro 1"/>
            </a:endParaRPr>
          </a:p>
          <a:p>
            <a:pPr marL="0" lvl="0" indent="0" algn="l">
              <a:lnSpc>
                <a:spcPts val="4199"/>
              </a:lnSpc>
              <a:spcBef>
                <a:spcPct val="0"/>
              </a:spcBef>
            </a:pPr>
            <a:r>
              <a:rPr lang="en-US" sz="2799" u="none">
                <a:solidFill>
                  <a:srgbClr val="0F3589"/>
                </a:solidFill>
                <a:latin typeface="Sofia Pro 2"/>
              </a:rPr>
              <a:t>Our CHWs have started a pilot program with members of the Petaluma Senior Advisory Council to interview seniors and give them the opportunity to share their wisdom with the community and reflect upon their own experiences. </a:t>
            </a:r>
          </a:p>
          <a:p>
            <a:pPr marL="0" lvl="0" indent="0" algn="l">
              <a:lnSpc>
                <a:spcPts val="5700"/>
              </a:lnSpc>
              <a:spcBef>
                <a:spcPct val="0"/>
              </a:spcBef>
            </a:pPr>
            <a:endParaRPr lang="en-US" sz="2799" u="none">
              <a:solidFill>
                <a:srgbClr val="0F3589"/>
              </a:solidFill>
              <a:latin typeface="Sofia Pro 2"/>
            </a:endParaRPr>
          </a:p>
          <a:p>
            <a:pPr marL="0" lvl="0" indent="0" algn="l">
              <a:lnSpc>
                <a:spcPts val="4154"/>
              </a:lnSpc>
              <a:spcBef>
                <a:spcPct val="0"/>
              </a:spcBef>
            </a:pPr>
            <a:r>
              <a:rPr lang="en-US" sz="2769" u="none">
                <a:solidFill>
                  <a:srgbClr val="0F3589"/>
                </a:solidFill>
                <a:latin typeface="Sofia Pro 2"/>
              </a:rPr>
              <a:t>This provides our seniors with a renewed sense of Value, Purpose, and Belonging. </a:t>
            </a:r>
          </a:p>
          <a:p>
            <a:pPr marL="0" lvl="0" indent="0" algn="l">
              <a:lnSpc>
                <a:spcPts val="5700"/>
              </a:lnSpc>
              <a:spcBef>
                <a:spcPct val="0"/>
              </a:spcBef>
            </a:pPr>
            <a:endParaRPr lang="en-US" sz="2769" u="none">
              <a:solidFill>
                <a:srgbClr val="0F3589"/>
              </a:solidFill>
              <a:latin typeface="Sofia Pro 2"/>
            </a:endParaRPr>
          </a:p>
        </p:txBody>
      </p:sp>
      <p:sp>
        <p:nvSpPr>
          <p:cNvPr id="3" name="AutoShape 3"/>
          <p:cNvSpPr/>
          <p:nvPr/>
        </p:nvSpPr>
        <p:spPr>
          <a:xfrm>
            <a:off x="7024625"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4" name="Group 4"/>
          <p:cNvGrpSpPr/>
          <p:nvPr/>
        </p:nvGrpSpPr>
        <p:grpSpPr>
          <a:xfrm>
            <a:off x="5691812" y="0"/>
            <a:ext cx="1351829" cy="10287000"/>
            <a:chOff x="0" y="0"/>
            <a:chExt cx="356037" cy="2709333"/>
          </a:xfrm>
        </p:grpSpPr>
        <p:sp>
          <p:nvSpPr>
            <p:cNvPr id="5" name="Freeform 5"/>
            <p:cNvSpPr/>
            <p:nvPr/>
          </p:nvSpPr>
          <p:spPr>
            <a:xfrm>
              <a:off x="0" y="0"/>
              <a:ext cx="356037" cy="2709333"/>
            </a:xfrm>
            <a:custGeom>
              <a:avLst/>
              <a:gdLst/>
              <a:ahLst/>
              <a:cxnLst/>
              <a:rect l="l" t="t" r="r" b="b"/>
              <a:pathLst>
                <a:path w="356037" h="2709333">
                  <a:moveTo>
                    <a:pt x="0" y="0"/>
                  </a:moveTo>
                  <a:lnTo>
                    <a:pt x="356037" y="0"/>
                  </a:lnTo>
                  <a:lnTo>
                    <a:pt x="356037" y="2709333"/>
                  </a:lnTo>
                  <a:lnTo>
                    <a:pt x="0" y="2709333"/>
                  </a:lnTo>
                  <a:lnTo>
                    <a:pt x="0" y="0"/>
                  </a:lnTo>
                </a:path>
              </a:pathLst>
            </a:custGeom>
            <a:solidFill>
              <a:srgbClr val="000000">
                <a:alpha val="0"/>
              </a:srgbClr>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964" y="3846615"/>
            <a:ext cx="2099328" cy="3086100"/>
            <a:chOff x="0" y="0"/>
            <a:chExt cx="552910" cy="812800"/>
          </a:xfrm>
        </p:grpSpPr>
        <p:sp>
          <p:nvSpPr>
            <p:cNvPr id="8" name="Freeform 8"/>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558344" y="2460840"/>
            <a:ext cx="2099328" cy="719025"/>
            <a:chOff x="0" y="0"/>
            <a:chExt cx="552910" cy="189373"/>
          </a:xfrm>
        </p:grpSpPr>
        <p:sp>
          <p:nvSpPr>
            <p:cNvPr id="11" name="Freeform 11"/>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490218" y="1028700"/>
            <a:ext cx="8048562" cy="7506581"/>
          </a:xfrm>
          <a:custGeom>
            <a:avLst/>
            <a:gdLst/>
            <a:ahLst/>
            <a:cxnLst/>
            <a:rect l="l" t="t" r="r" b="b"/>
            <a:pathLst>
              <a:path w="8048562" h="7506581">
                <a:moveTo>
                  <a:pt x="0" y="0"/>
                </a:moveTo>
                <a:lnTo>
                  <a:pt x="8048562" y="0"/>
                </a:lnTo>
                <a:lnTo>
                  <a:pt x="8048562" y="7506581"/>
                </a:lnTo>
                <a:lnTo>
                  <a:pt x="0" y="7506581"/>
                </a:lnTo>
                <a:lnTo>
                  <a:pt x="0" y="0"/>
                </a:lnTo>
                <a:close/>
              </a:path>
            </a:pathLst>
          </a:custGeom>
          <a:blipFill>
            <a:blip r:embed="rId2"/>
            <a:stretch>
              <a:fillRect r="-23873"/>
            </a:stretch>
          </a:blipFill>
        </p:spPr>
        <p:txBody>
          <a:bodyPr/>
          <a:lstStyle/>
          <a:p>
            <a:endParaRPr lang="en-US"/>
          </a:p>
        </p:txBody>
      </p:sp>
      <p:sp>
        <p:nvSpPr>
          <p:cNvPr id="14" name="TextBox 14"/>
          <p:cNvSpPr txBox="1"/>
          <p:nvPr/>
        </p:nvSpPr>
        <p:spPr>
          <a:xfrm>
            <a:off x="7043642" y="1019175"/>
            <a:ext cx="14084886" cy="1038225"/>
          </a:xfrm>
          <a:prstGeom prst="rect">
            <a:avLst/>
          </a:prstGeom>
        </p:spPr>
        <p:txBody>
          <a:bodyPr lIns="0" tIns="0" rIns="0" bIns="0" rtlCol="0" anchor="t">
            <a:spAutoFit/>
          </a:bodyPr>
          <a:lstStyle/>
          <a:p>
            <a:pPr marL="0" lvl="0" indent="0">
              <a:lnSpc>
                <a:spcPts val="8160"/>
              </a:lnSpc>
              <a:spcBef>
                <a:spcPct val="0"/>
              </a:spcBef>
            </a:pPr>
            <a:r>
              <a:rPr lang="en-US" sz="6800">
                <a:solidFill>
                  <a:srgbClr val="0F3589"/>
                </a:solidFill>
                <a:latin typeface="Quincy Bold"/>
              </a:rPr>
              <a:t>Senior Memoir Pilot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4592" y="3065565"/>
            <a:ext cx="10412023" cy="7903845"/>
          </a:xfrm>
          <a:prstGeom prst="rect">
            <a:avLst/>
          </a:prstGeom>
        </p:spPr>
        <p:txBody>
          <a:bodyPr lIns="0" tIns="0" rIns="0" bIns="0" rtlCol="0" anchor="t">
            <a:spAutoFit/>
          </a:bodyPr>
          <a:lstStyle/>
          <a:p>
            <a:pPr>
              <a:lnSpc>
                <a:spcPts val="5700"/>
              </a:lnSpc>
            </a:pPr>
            <a:r>
              <a:rPr lang="en-US" sz="3800">
                <a:solidFill>
                  <a:srgbClr val="0167E8"/>
                </a:solidFill>
                <a:latin typeface="Sofia Pro 1"/>
              </a:rPr>
              <a:t>Farmers Markets, the Local Library, and More</a:t>
            </a:r>
          </a:p>
          <a:p>
            <a:pPr>
              <a:lnSpc>
                <a:spcPts val="5700"/>
              </a:lnSpc>
            </a:pPr>
            <a:r>
              <a:rPr lang="en-US" sz="3800">
                <a:solidFill>
                  <a:srgbClr val="0167E8"/>
                </a:solidFill>
                <a:latin typeface="Sofia Pro 1"/>
              </a:rPr>
              <a:t> </a:t>
            </a:r>
          </a:p>
          <a:p>
            <a:pPr marL="0" lvl="0" indent="0" algn="l">
              <a:lnSpc>
                <a:spcPts val="4199"/>
              </a:lnSpc>
              <a:spcBef>
                <a:spcPct val="0"/>
              </a:spcBef>
            </a:pPr>
            <a:r>
              <a:rPr lang="en-US" sz="2799" u="none">
                <a:solidFill>
                  <a:srgbClr val="0F3589"/>
                </a:solidFill>
                <a:latin typeface="Sofia Pro 2"/>
              </a:rPr>
              <a:t>Our CHWs regularly table at prioritized locations in community to provide health information, Blood Pressure Checks/Know Your Numbers, and information on new wellness initiatives. This also provides the CHWs with the opportunity to solicit the communities input on health topics and serve as a liaison between health/social services and our community.</a:t>
            </a:r>
          </a:p>
          <a:p>
            <a:pPr marL="0" lvl="0" indent="0" algn="l">
              <a:lnSpc>
                <a:spcPts val="4199"/>
              </a:lnSpc>
              <a:spcBef>
                <a:spcPct val="0"/>
              </a:spcBef>
            </a:pPr>
            <a:endParaRPr lang="en-US" sz="2799" u="none">
              <a:solidFill>
                <a:srgbClr val="0F3589"/>
              </a:solidFill>
              <a:latin typeface="Sofia Pro 2"/>
            </a:endParaRPr>
          </a:p>
          <a:p>
            <a:pPr marL="0" lvl="0" indent="0" algn="l">
              <a:lnSpc>
                <a:spcPts val="4199"/>
              </a:lnSpc>
              <a:spcBef>
                <a:spcPct val="0"/>
              </a:spcBef>
            </a:pPr>
            <a:r>
              <a:rPr lang="en-US" sz="2799" u="none">
                <a:solidFill>
                  <a:srgbClr val="0F3589"/>
                </a:solidFill>
                <a:latin typeface="Sofia Pro 2"/>
              </a:rPr>
              <a:t>Our CHW Program has resulted in over 6,800 interactions with our residents.</a:t>
            </a:r>
          </a:p>
          <a:p>
            <a:pPr marL="0" lvl="0" indent="0" algn="l">
              <a:lnSpc>
                <a:spcPts val="4199"/>
              </a:lnSpc>
              <a:spcBef>
                <a:spcPct val="0"/>
              </a:spcBef>
            </a:pPr>
            <a:endParaRPr lang="en-US" sz="2799" u="none">
              <a:solidFill>
                <a:srgbClr val="0F3589"/>
              </a:solidFill>
              <a:latin typeface="Sofia Pro 2"/>
            </a:endParaRPr>
          </a:p>
          <a:p>
            <a:pPr marL="0" lvl="0" indent="0" algn="l">
              <a:lnSpc>
                <a:spcPts val="4199"/>
              </a:lnSpc>
              <a:spcBef>
                <a:spcPct val="0"/>
              </a:spcBef>
            </a:pPr>
            <a:endParaRPr lang="en-US" sz="2799" u="none">
              <a:solidFill>
                <a:srgbClr val="0F3589"/>
              </a:solidFill>
              <a:latin typeface="Sofia Pro 2"/>
            </a:endParaRPr>
          </a:p>
          <a:p>
            <a:pPr marL="0" lvl="0" indent="0" algn="l">
              <a:lnSpc>
                <a:spcPts val="5700"/>
              </a:lnSpc>
              <a:spcBef>
                <a:spcPct val="0"/>
              </a:spcBef>
            </a:pPr>
            <a:endParaRPr lang="en-US" sz="2799" u="none">
              <a:solidFill>
                <a:srgbClr val="0F3589"/>
              </a:solidFill>
              <a:latin typeface="Sofia Pro 2"/>
            </a:endParaRPr>
          </a:p>
        </p:txBody>
      </p:sp>
      <p:sp>
        <p:nvSpPr>
          <p:cNvPr id="3" name="AutoShape 3"/>
          <p:cNvSpPr/>
          <p:nvPr/>
        </p:nvSpPr>
        <p:spPr>
          <a:xfrm>
            <a:off x="7024625"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4" name="Group 4"/>
          <p:cNvGrpSpPr/>
          <p:nvPr/>
        </p:nvGrpSpPr>
        <p:grpSpPr>
          <a:xfrm>
            <a:off x="5691812" y="0"/>
            <a:ext cx="1351829" cy="10287000"/>
            <a:chOff x="0" y="0"/>
            <a:chExt cx="356037" cy="2709333"/>
          </a:xfrm>
        </p:grpSpPr>
        <p:sp>
          <p:nvSpPr>
            <p:cNvPr id="5" name="Freeform 5"/>
            <p:cNvSpPr/>
            <p:nvPr/>
          </p:nvSpPr>
          <p:spPr>
            <a:xfrm>
              <a:off x="0" y="0"/>
              <a:ext cx="356037" cy="2709333"/>
            </a:xfrm>
            <a:custGeom>
              <a:avLst/>
              <a:gdLst/>
              <a:ahLst/>
              <a:cxnLst/>
              <a:rect l="l" t="t" r="r" b="b"/>
              <a:pathLst>
                <a:path w="356037" h="2709333">
                  <a:moveTo>
                    <a:pt x="0" y="0"/>
                  </a:moveTo>
                  <a:lnTo>
                    <a:pt x="356037" y="0"/>
                  </a:lnTo>
                  <a:lnTo>
                    <a:pt x="356037" y="2709333"/>
                  </a:lnTo>
                  <a:lnTo>
                    <a:pt x="0" y="2709333"/>
                  </a:lnTo>
                  <a:lnTo>
                    <a:pt x="0" y="0"/>
                  </a:lnTo>
                </a:path>
              </a:pathLst>
            </a:custGeom>
            <a:solidFill>
              <a:srgbClr val="000000">
                <a:alpha val="0"/>
              </a:srgbClr>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964" y="3846615"/>
            <a:ext cx="2099328" cy="3086100"/>
            <a:chOff x="0" y="0"/>
            <a:chExt cx="552910" cy="812800"/>
          </a:xfrm>
        </p:grpSpPr>
        <p:sp>
          <p:nvSpPr>
            <p:cNvPr id="8" name="Freeform 8"/>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558344" y="2460840"/>
            <a:ext cx="2099328" cy="719025"/>
            <a:chOff x="0" y="0"/>
            <a:chExt cx="552910" cy="189373"/>
          </a:xfrm>
        </p:grpSpPr>
        <p:sp>
          <p:nvSpPr>
            <p:cNvPr id="11" name="Freeform 11"/>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044169" y="1028700"/>
            <a:ext cx="7602513" cy="7506581"/>
          </a:xfrm>
          <a:custGeom>
            <a:avLst/>
            <a:gdLst/>
            <a:ahLst/>
            <a:cxnLst/>
            <a:rect l="l" t="t" r="r" b="b"/>
            <a:pathLst>
              <a:path w="7602513" h="7506581">
                <a:moveTo>
                  <a:pt x="0" y="0"/>
                </a:moveTo>
                <a:lnTo>
                  <a:pt x="7602513" y="0"/>
                </a:lnTo>
                <a:lnTo>
                  <a:pt x="7602513" y="7506581"/>
                </a:lnTo>
                <a:lnTo>
                  <a:pt x="0" y="7506581"/>
                </a:lnTo>
                <a:lnTo>
                  <a:pt x="0" y="0"/>
                </a:lnTo>
                <a:close/>
              </a:path>
            </a:pathLst>
          </a:custGeom>
          <a:blipFill>
            <a:blip r:embed="rId2"/>
            <a:stretch>
              <a:fillRect l="-9026" r="-22114"/>
            </a:stretch>
          </a:blipFill>
        </p:spPr>
        <p:txBody>
          <a:bodyPr/>
          <a:lstStyle/>
          <a:p>
            <a:endParaRPr lang="en-US"/>
          </a:p>
        </p:txBody>
      </p:sp>
      <p:sp>
        <p:nvSpPr>
          <p:cNvPr id="14" name="TextBox 14"/>
          <p:cNvSpPr txBox="1"/>
          <p:nvPr/>
        </p:nvSpPr>
        <p:spPr>
          <a:xfrm>
            <a:off x="7043642" y="1019175"/>
            <a:ext cx="14084886" cy="1038225"/>
          </a:xfrm>
          <a:prstGeom prst="rect">
            <a:avLst/>
          </a:prstGeom>
        </p:spPr>
        <p:txBody>
          <a:bodyPr lIns="0" tIns="0" rIns="0" bIns="0" rtlCol="0" anchor="t">
            <a:spAutoFit/>
          </a:bodyPr>
          <a:lstStyle/>
          <a:p>
            <a:pPr marL="0" lvl="0" indent="0">
              <a:lnSpc>
                <a:spcPts val="8160"/>
              </a:lnSpc>
              <a:spcBef>
                <a:spcPct val="0"/>
              </a:spcBef>
            </a:pPr>
            <a:r>
              <a:rPr lang="en-US" sz="6800">
                <a:solidFill>
                  <a:srgbClr val="0F3589"/>
                </a:solidFill>
                <a:latin typeface="Quincy Bold"/>
              </a:rPr>
              <a:t>In Community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8364" y="3065565"/>
            <a:ext cx="14222759" cy="8515152"/>
          </a:xfrm>
          <a:prstGeom prst="rect">
            <a:avLst/>
          </a:prstGeom>
        </p:spPr>
        <p:txBody>
          <a:bodyPr lIns="0" tIns="0" rIns="0" bIns="0" rtlCol="0" anchor="t">
            <a:spAutoFit/>
          </a:bodyPr>
          <a:lstStyle/>
          <a:p>
            <a:pPr>
              <a:lnSpc>
                <a:spcPts val="5755"/>
              </a:lnSpc>
            </a:pPr>
            <a:r>
              <a:rPr lang="en-US" sz="3837" dirty="0">
                <a:solidFill>
                  <a:srgbClr val="0167E8"/>
                </a:solidFill>
                <a:latin typeface="Sofia Pro 1"/>
              </a:rPr>
              <a:t>Bridging Community Based and Clinical Based CHW Efforts</a:t>
            </a:r>
          </a:p>
          <a:p>
            <a:pPr>
              <a:lnSpc>
                <a:spcPts val="5755"/>
              </a:lnSpc>
            </a:pPr>
            <a:endParaRPr lang="en-US" sz="3837" dirty="0">
              <a:solidFill>
                <a:srgbClr val="0167E8"/>
              </a:solidFill>
              <a:latin typeface="Sofia Pro 1"/>
            </a:endParaRPr>
          </a:p>
          <a:p>
            <a:pPr marL="0" lvl="0" indent="0" algn="l">
              <a:lnSpc>
                <a:spcPts val="5755"/>
              </a:lnSpc>
              <a:spcBef>
                <a:spcPct val="0"/>
              </a:spcBef>
            </a:pPr>
            <a:r>
              <a:rPr lang="en-US" sz="3837" u="none" dirty="0">
                <a:solidFill>
                  <a:srgbClr val="0167E8"/>
                </a:solidFill>
                <a:latin typeface="Sofia Pro 1"/>
              </a:rPr>
              <a:t>Narcan Community Distribution and Education </a:t>
            </a:r>
          </a:p>
          <a:p>
            <a:pPr marL="0" lvl="0" indent="0" algn="l">
              <a:lnSpc>
                <a:spcPts val="5755"/>
              </a:lnSpc>
              <a:spcBef>
                <a:spcPct val="0"/>
              </a:spcBef>
            </a:pPr>
            <a:endParaRPr lang="en-US" sz="3837" u="none" dirty="0">
              <a:solidFill>
                <a:srgbClr val="0167E8"/>
              </a:solidFill>
              <a:latin typeface="Sofia Pro 1"/>
            </a:endParaRPr>
          </a:p>
          <a:p>
            <a:pPr marL="0" lvl="0" indent="0" algn="l">
              <a:lnSpc>
                <a:spcPts val="5755"/>
              </a:lnSpc>
              <a:spcBef>
                <a:spcPct val="0"/>
              </a:spcBef>
            </a:pPr>
            <a:r>
              <a:rPr lang="en-US" sz="3837" u="none" dirty="0">
                <a:solidFill>
                  <a:srgbClr val="0167E8"/>
                </a:solidFill>
                <a:latin typeface="Sofia Pro 1"/>
              </a:rPr>
              <a:t>Raise Awareness and Further Educate our Community Partners on the Impact of CHWs on Community Health and Wellbeing</a:t>
            </a:r>
          </a:p>
          <a:p>
            <a:pPr marL="0" lvl="0" indent="0" algn="l">
              <a:lnSpc>
                <a:spcPts val="5755"/>
              </a:lnSpc>
              <a:spcBef>
                <a:spcPct val="0"/>
              </a:spcBef>
            </a:pPr>
            <a:endParaRPr lang="en-US" sz="3837" dirty="0">
              <a:solidFill>
                <a:srgbClr val="0167E8"/>
              </a:solidFill>
              <a:latin typeface="Sofia Pro 1"/>
            </a:endParaRPr>
          </a:p>
          <a:p>
            <a:pPr marL="0" lvl="0" indent="0" algn="l">
              <a:lnSpc>
                <a:spcPts val="5755"/>
              </a:lnSpc>
              <a:spcBef>
                <a:spcPct val="0"/>
              </a:spcBef>
            </a:pPr>
            <a:r>
              <a:rPr lang="en-US" sz="3837" dirty="0">
                <a:solidFill>
                  <a:srgbClr val="0167E8"/>
                </a:solidFill>
                <a:latin typeface="Sofia Pro 1"/>
              </a:rPr>
              <a:t>CHW Professional Development </a:t>
            </a:r>
            <a:endParaRPr lang="en-US" sz="3837" u="none" dirty="0">
              <a:solidFill>
                <a:srgbClr val="0167E8"/>
              </a:solidFill>
              <a:latin typeface="Sofia Pro 1"/>
            </a:endParaRPr>
          </a:p>
          <a:p>
            <a:pPr marL="0" lvl="0" indent="0" algn="l">
              <a:lnSpc>
                <a:spcPts val="5755"/>
              </a:lnSpc>
              <a:spcBef>
                <a:spcPct val="0"/>
              </a:spcBef>
            </a:pPr>
            <a:endParaRPr lang="en-US" sz="3837" u="none" dirty="0">
              <a:solidFill>
                <a:srgbClr val="0167E8"/>
              </a:solidFill>
              <a:latin typeface="Sofia Pro 1"/>
            </a:endParaRPr>
          </a:p>
          <a:p>
            <a:pPr marL="0" lvl="0" indent="0" algn="l">
              <a:lnSpc>
                <a:spcPts val="5755"/>
              </a:lnSpc>
              <a:spcBef>
                <a:spcPct val="0"/>
              </a:spcBef>
            </a:pPr>
            <a:endParaRPr lang="en-US" sz="3837" u="none" dirty="0">
              <a:solidFill>
                <a:srgbClr val="0167E8"/>
              </a:solidFill>
              <a:latin typeface="Sofia Pro 1"/>
            </a:endParaRPr>
          </a:p>
          <a:p>
            <a:pPr marL="0" lvl="0" indent="0" algn="l">
              <a:lnSpc>
                <a:spcPts val="4241"/>
              </a:lnSpc>
              <a:spcBef>
                <a:spcPct val="0"/>
              </a:spcBef>
            </a:pPr>
            <a:endParaRPr lang="en-US" sz="3837" u="none" dirty="0">
              <a:solidFill>
                <a:srgbClr val="0167E8"/>
              </a:solidFill>
              <a:latin typeface="Sofia Pro 1"/>
            </a:endParaRPr>
          </a:p>
          <a:p>
            <a:pPr marL="0" lvl="0" indent="0" algn="l">
              <a:lnSpc>
                <a:spcPts val="4241"/>
              </a:lnSpc>
              <a:spcBef>
                <a:spcPct val="0"/>
              </a:spcBef>
            </a:pPr>
            <a:endParaRPr lang="en-US" sz="3837" u="none" dirty="0">
              <a:solidFill>
                <a:srgbClr val="0167E8"/>
              </a:solidFill>
              <a:latin typeface="Sofia Pro 1"/>
            </a:endParaRPr>
          </a:p>
        </p:txBody>
      </p:sp>
      <p:sp>
        <p:nvSpPr>
          <p:cNvPr id="3" name="AutoShape 3"/>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sp>
        <p:nvSpPr>
          <p:cNvPr id="4" name="TextBox 4"/>
          <p:cNvSpPr txBox="1"/>
          <p:nvPr/>
        </p:nvSpPr>
        <p:spPr>
          <a:xfrm>
            <a:off x="2099361" y="1028700"/>
            <a:ext cx="15623107" cy="962025"/>
          </a:xfrm>
          <a:prstGeom prst="rect">
            <a:avLst/>
          </a:prstGeom>
        </p:spPr>
        <p:txBody>
          <a:bodyPr lIns="0" tIns="0" rIns="0" bIns="0" rtlCol="0" anchor="t">
            <a:spAutoFit/>
          </a:bodyPr>
          <a:lstStyle/>
          <a:p>
            <a:pPr marL="0" lvl="0" indent="0">
              <a:lnSpc>
                <a:spcPts val="7577"/>
              </a:lnSpc>
              <a:spcBef>
                <a:spcPct val="0"/>
              </a:spcBef>
            </a:pPr>
            <a:r>
              <a:rPr lang="en-US" sz="6314">
                <a:solidFill>
                  <a:srgbClr val="0F3589"/>
                </a:solidFill>
                <a:latin typeface="Quincy Bold"/>
              </a:rPr>
              <a:t>CHW Program Moving Forward </a:t>
            </a:r>
          </a:p>
        </p:txBody>
      </p:sp>
      <p:grpSp>
        <p:nvGrpSpPr>
          <p:cNvPr id="5" name="Group 5"/>
          <p:cNvGrpSpPr/>
          <p:nvPr/>
        </p:nvGrpSpPr>
        <p:grpSpPr>
          <a:xfrm>
            <a:off x="16188672" y="3846615"/>
            <a:ext cx="2099328" cy="3086100"/>
            <a:chOff x="0" y="0"/>
            <a:chExt cx="552910" cy="812800"/>
          </a:xfrm>
        </p:grpSpPr>
        <p:sp>
          <p:nvSpPr>
            <p:cNvPr id="6" name="Freeform 6"/>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964" y="3846615"/>
            <a:ext cx="2099328" cy="3086100"/>
            <a:chOff x="0" y="0"/>
            <a:chExt cx="552910" cy="812800"/>
          </a:xfrm>
        </p:grpSpPr>
        <p:sp>
          <p:nvSpPr>
            <p:cNvPr id="9" name="Freeform 9"/>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078364" y="2460840"/>
            <a:ext cx="2099328" cy="719025"/>
            <a:chOff x="0" y="0"/>
            <a:chExt cx="552910" cy="189373"/>
          </a:xfrm>
        </p:grpSpPr>
        <p:sp>
          <p:nvSpPr>
            <p:cNvPr id="12" name="Freeform 12"/>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sp>
        <p:nvSpPr>
          <p:cNvPr id="3" name="TextBox 3"/>
          <p:cNvSpPr txBox="1"/>
          <p:nvPr/>
        </p:nvSpPr>
        <p:spPr>
          <a:xfrm>
            <a:off x="2099361" y="1028700"/>
            <a:ext cx="15623107" cy="962025"/>
          </a:xfrm>
          <a:prstGeom prst="rect">
            <a:avLst/>
          </a:prstGeom>
        </p:spPr>
        <p:txBody>
          <a:bodyPr lIns="0" tIns="0" rIns="0" bIns="0" rtlCol="0" anchor="t">
            <a:spAutoFit/>
          </a:bodyPr>
          <a:lstStyle/>
          <a:p>
            <a:pPr marL="0" lvl="0" indent="0">
              <a:lnSpc>
                <a:spcPts val="7577"/>
              </a:lnSpc>
              <a:spcBef>
                <a:spcPct val="0"/>
              </a:spcBef>
            </a:pPr>
            <a:r>
              <a:rPr lang="en-US" sz="6314">
                <a:solidFill>
                  <a:srgbClr val="0F3589"/>
                </a:solidFill>
                <a:latin typeface="Quincy Bold"/>
              </a:rPr>
              <a:t>Lessons Learned</a:t>
            </a:r>
          </a:p>
        </p:txBody>
      </p:sp>
      <p:grpSp>
        <p:nvGrpSpPr>
          <p:cNvPr id="4" name="Group 4"/>
          <p:cNvGrpSpPr/>
          <p:nvPr/>
        </p:nvGrpSpPr>
        <p:grpSpPr>
          <a:xfrm>
            <a:off x="16188672" y="3846615"/>
            <a:ext cx="2099328" cy="3086100"/>
            <a:chOff x="0" y="0"/>
            <a:chExt cx="552910" cy="812800"/>
          </a:xfrm>
        </p:grpSpPr>
        <p:sp>
          <p:nvSpPr>
            <p:cNvPr id="5" name="Freeform 5"/>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964" y="3846615"/>
            <a:ext cx="2099328" cy="3086100"/>
            <a:chOff x="0" y="0"/>
            <a:chExt cx="552910" cy="812800"/>
          </a:xfrm>
        </p:grpSpPr>
        <p:sp>
          <p:nvSpPr>
            <p:cNvPr id="8" name="Freeform 8"/>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78364" y="2460840"/>
            <a:ext cx="2099328" cy="719025"/>
            <a:chOff x="0" y="0"/>
            <a:chExt cx="552910" cy="189373"/>
          </a:xfrm>
        </p:grpSpPr>
        <p:sp>
          <p:nvSpPr>
            <p:cNvPr id="11" name="Freeform 11"/>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099361" y="2981603"/>
            <a:ext cx="11278939" cy="5809283"/>
          </a:xfrm>
          <a:prstGeom prst="rect">
            <a:avLst/>
          </a:prstGeom>
        </p:spPr>
        <p:txBody>
          <a:bodyPr lIns="0" tIns="0" rIns="0" bIns="0" rtlCol="0" anchor="t">
            <a:spAutoFit/>
          </a:bodyPr>
          <a:lstStyle/>
          <a:p>
            <a:pPr marL="712467" lvl="1" indent="-356233">
              <a:lnSpc>
                <a:spcPts val="4619"/>
              </a:lnSpc>
              <a:spcBef>
                <a:spcPct val="0"/>
              </a:spcBef>
              <a:buFont typeface="Arial"/>
              <a:buChar char="•"/>
            </a:pPr>
            <a:r>
              <a:rPr lang="en-US" sz="3299" dirty="0">
                <a:solidFill>
                  <a:srgbClr val="0F3589"/>
                </a:solidFill>
                <a:latin typeface="Sofia Pro 2"/>
              </a:rPr>
              <a:t>Allowing Opportunities for Ongoing Education </a:t>
            </a:r>
          </a:p>
          <a:p>
            <a:pPr marL="712467" lvl="1" indent="-356233">
              <a:lnSpc>
                <a:spcPts val="4619"/>
              </a:lnSpc>
              <a:spcBef>
                <a:spcPct val="0"/>
              </a:spcBef>
              <a:buFont typeface="Arial"/>
              <a:buChar char="•"/>
            </a:pPr>
            <a:r>
              <a:rPr lang="en-US" sz="3299" u="none" strike="noStrike" dirty="0">
                <a:solidFill>
                  <a:srgbClr val="0F3589"/>
                </a:solidFill>
                <a:latin typeface="Sofia Pro 2"/>
              </a:rPr>
              <a:t>Takes Time to Build Relationships and Capacity </a:t>
            </a:r>
          </a:p>
          <a:p>
            <a:pPr marL="712467" lvl="1" indent="-356233">
              <a:lnSpc>
                <a:spcPts val="4619"/>
              </a:lnSpc>
              <a:spcBef>
                <a:spcPct val="0"/>
              </a:spcBef>
              <a:buFont typeface="Arial"/>
              <a:buChar char="•"/>
            </a:pPr>
            <a:r>
              <a:rPr lang="en-US" sz="3299" u="none" strike="noStrike" dirty="0">
                <a:solidFill>
                  <a:srgbClr val="0F3589"/>
                </a:solidFill>
                <a:latin typeface="Sofia Pro 2"/>
              </a:rPr>
              <a:t>Competitive Pay and Benefits</a:t>
            </a:r>
          </a:p>
          <a:p>
            <a:pPr marL="712467" lvl="1" indent="-356233">
              <a:lnSpc>
                <a:spcPts val="4619"/>
              </a:lnSpc>
              <a:spcBef>
                <a:spcPct val="0"/>
              </a:spcBef>
              <a:buFont typeface="Arial"/>
              <a:buChar char="•"/>
            </a:pPr>
            <a:r>
              <a:rPr lang="en-US" sz="3299" u="none" strike="noStrike" dirty="0">
                <a:solidFill>
                  <a:srgbClr val="0F3589"/>
                </a:solidFill>
                <a:latin typeface="Sofia Pro 2"/>
              </a:rPr>
              <a:t>Integrate into Work Teams</a:t>
            </a:r>
          </a:p>
          <a:p>
            <a:pPr marL="712467" lvl="1" indent="-356233">
              <a:lnSpc>
                <a:spcPts val="4619"/>
              </a:lnSpc>
              <a:spcBef>
                <a:spcPct val="0"/>
              </a:spcBef>
              <a:buFont typeface="Arial"/>
              <a:buChar char="•"/>
            </a:pPr>
            <a:r>
              <a:rPr lang="en-US" sz="3299" u="none" strike="noStrike" dirty="0">
                <a:solidFill>
                  <a:srgbClr val="0F3589"/>
                </a:solidFill>
                <a:latin typeface="Sofia Pro 2"/>
              </a:rPr>
              <a:t>Bilingual or Bicultural</a:t>
            </a:r>
          </a:p>
          <a:p>
            <a:pPr marL="712467" lvl="1" indent="-356233">
              <a:lnSpc>
                <a:spcPts val="4619"/>
              </a:lnSpc>
              <a:spcBef>
                <a:spcPct val="0"/>
              </a:spcBef>
              <a:buFont typeface="Arial"/>
              <a:buChar char="•"/>
            </a:pPr>
            <a:r>
              <a:rPr lang="en-US" sz="3299" u="none" strike="noStrike" dirty="0">
                <a:solidFill>
                  <a:srgbClr val="0F3589"/>
                </a:solidFill>
                <a:latin typeface="Sofia Pro 2"/>
              </a:rPr>
              <a:t>Supervisors Who Understand the Role</a:t>
            </a:r>
          </a:p>
          <a:p>
            <a:pPr marL="712467" lvl="1" indent="-356233">
              <a:lnSpc>
                <a:spcPts val="4619"/>
              </a:lnSpc>
              <a:spcBef>
                <a:spcPct val="0"/>
              </a:spcBef>
              <a:buFont typeface="Arial"/>
              <a:buChar char="•"/>
            </a:pPr>
            <a:r>
              <a:rPr lang="en-US" sz="3299" u="none" strike="noStrike" dirty="0">
                <a:solidFill>
                  <a:srgbClr val="0F3589"/>
                </a:solidFill>
                <a:latin typeface="Sofia Pro 2"/>
              </a:rPr>
              <a:t>Good/Open Communication with team and supervisors</a:t>
            </a:r>
          </a:p>
          <a:p>
            <a:pPr marL="712467" lvl="1" indent="-356233">
              <a:lnSpc>
                <a:spcPts val="4619"/>
              </a:lnSpc>
              <a:spcBef>
                <a:spcPct val="0"/>
              </a:spcBef>
              <a:buFont typeface="Arial"/>
              <a:buChar char="•"/>
            </a:pPr>
            <a:r>
              <a:rPr lang="en-US" sz="3299" u="none" strike="noStrike" dirty="0">
                <a:solidFill>
                  <a:srgbClr val="0F3589"/>
                </a:solidFill>
                <a:latin typeface="Sofia Pro 2"/>
              </a:rPr>
              <a:t>Frequent Check-Ins</a:t>
            </a:r>
          </a:p>
          <a:p>
            <a:pPr marL="712467" lvl="1" indent="-356233">
              <a:lnSpc>
                <a:spcPts val="4619"/>
              </a:lnSpc>
              <a:spcBef>
                <a:spcPct val="0"/>
              </a:spcBef>
              <a:buFont typeface="Arial"/>
              <a:buChar char="•"/>
            </a:pPr>
            <a:r>
              <a:rPr lang="en-US" sz="3299" u="none" strike="noStrike" dirty="0">
                <a:solidFill>
                  <a:srgbClr val="0F3589"/>
                </a:solidFill>
                <a:latin typeface="Sofia Pro 2"/>
              </a:rPr>
              <a:t>Find </a:t>
            </a:r>
            <a:r>
              <a:rPr lang="en-US" sz="3299" u="none" strike="noStrike">
                <a:solidFill>
                  <a:srgbClr val="0F3589"/>
                </a:solidFill>
                <a:latin typeface="Sofia Pro 2"/>
              </a:rPr>
              <a:t>the Right </a:t>
            </a:r>
            <a:r>
              <a:rPr lang="en-US" sz="3299" u="none" strike="noStrike" dirty="0">
                <a:solidFill>
                  <a:srgbClr val="0F3589"/>
                </a:solidFill>
                <a:latin typeface="Sofia Pro 2"/>
              </a:rPr>
              <a:t>People</a:t>
            </a:r>
          </a:p>
          <a:p>
            <a:pPr marL="0" lvl="0" indent="0" algn="ctr">
              <a:lnSpc>
                <a:spcPts val="3919"/>
              </a:lnSpc>
              <a:spcBef>
                <a:spcPct val="0"/>
              </a:spcBef>
            </a:pPr>
            <a:endParaRPr lang="en-US" sz="3299" u="none" strike="noStrike" dirty="0">
              <a:solidFill>
                <a:srgbClr val="0F3589"/>
              </a:solidFill>
              <a:latin typeface="Sofia Pro 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8364" y="2718015"/>
            <a:ext cx="13935194" cy="5228454"/>
          </a:xfrm>
          <a:prstGeom prst="rect">
            <a:avLst/>
          </a:prstGeom>
        </p:spPr>
        <p:txBody>
          <a:bodyPr lIns="0" tIns="0" rIns="0" bIns="0" rtlCol="0" anchor="t">
            <a:spAutoFit/>
          </a:bodyPr>
          <a:lstStyle/>
          <a:p>
            <a:pPr>
              <a:lnSpc>
                <a:spcPts val="4155"/>
              </a:lnSpc>
            </a:pPr>
            <a:r>
              <a:rPr lang="en-US" sz="2770" dirty="0">
                <a:solidFill>
                  <a:srgbClr val="0F3589"/>
                </a:solidFill>
                <a:latin typeface="Sofia Pro 2"/>
              </a:rPr>
              <a:t>At Healthy Petaluma, we are advocates for the health and well-being of everyone in southern Sonoma County through equitable access to services and programs. </a:t>
            </a:r>
          </a:p>
          <a:p>
            <a:pPr>
              <a:lnSpc>
                <a:spcPts val="4155"/>
              </a:lnSpc>
            </a:pPr>
            <a:endParaRPr lang="en-US" sz="2770" dirty="0">
              <a:solidFill>
                <a:srgbClr val="0F3589"/>
              </a:solidFill>
              <a:latin typeface="Sofia Pro 2"/>
            </a:endParaRPr>
          </a:p>
          <a:p>
            <a:pPr>
              <a:lnSpc>
                <a:spcPts val="4155"/>
              </a:lnSpc>
            </a:pPr>
            <a:r>
              <a:rPr lang="en-US" sz="2770" dirty="0">
                <a:solidFill>
                  <a:srgbClr val="0F3589"/>
                </a:solidFill>
                <a:latin typeface="Sofia Pro 2"/>
              </a:rPr>
              <a:t>We're dedicated to improving the health of our community through program funding, targeted initiatives, direct services, and our extensive relationships with other organizations. </a:t>
            </a:r>
          </a:p>
          <a:p>
            <a:pPr>
              <a:lnSpc>
                <a:spcPts val="4155"/>
              </a:lnSpc>
            </a:pPr>
            <a:endParaRPr lang="en-US" sz="2770" dirty="0">
              <a:solidFill>
                <a:srgbClr val="0F3589"/>
              </a:solidFill>
              <a:latin typeface="Sofia Pro 2"/>
            </a:endParaRPr>
          </a:p>
          <a:p>
            <a:pPr>
              <a:lnSpc>
                <a:spcPts val="4155"/>
              </a:lnSpc>
            </a:pPr>
            <a:r>
              <a:rPr lang="en-US" sz="2770" dirty="0">
                <a:solidFill>
                  <a:srgbClr val="0F3589"/>
                </a:solidFill>
                <a:latin typeface="Sofia Pro 2"/>
              </a:rPr>
              <a:t>We work with Petaluma Valley Hospital’s operator to ensure continued local access to acute and emergency health care services. </a:t>
            </a:r>
          </a:p>
          <a:p>
            <a:pPr algn="l">
              <a:lnSpc>
                <a:spcPts val="4155"/>
              </a:lnSpc>
            </a:pPr>
            <a:r>
              <a:rPr lang="en-US" sz="2770" dirty="0">
                <a:solidFill>
                  <a:srgbClr val="0F3589"/>
                </a:solidFill>
                <a:latin typeface="Sofia Pro 1"/>
              </a:rPr>
              <a:t>  </a:t>
            </a:r>
          </a:p>
        </p:txBody>
      </p:sp>
      <p:sp>
        <p:nvSpPr>
          <p:cNvPr id="3" name="AutoShape 3"/>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sp>
        <p:nvSpPr>
          <p:cNvPr id="4" name="TextBox 4"/>
          <p:cNvSpPr txBox="1"/>
          <p:nvPr/>
        </p:nvSpPr>
        <p:spPr>
          <a:xfrm>
            <a:off x="2099361" y="1019175"/>
            <a:ext cx="7329488" cy="1085850"/>
          </a:xfrm>
          <a:prstGeom prst="rect">
            <a:avLst/>
          </a:prstGeom>
        </p:spPr>
        <p:txBody>
          <a:bodyPr lIns="0" tIns="0" rIns="0" bIns="0" rtlCol="0" anchor="t">
            <a:spAutoFit/>
          </a:bodyPr>
          <a:lstStyle/>
          <a:p>
            <a:pPr marL="0" lvl="0" indent="0">
              <a:lnSpc>
                <a:spcPts val="8520"/>
              </a:lnSpc>
              <a:spcBef>
                <a:spcPct val="0"/>
              </a:spcBef>
            </a:pPr>
            <a:r>
              <a:rPr lang="en-US" sz="7100">
                <a:solidFill>
                  <a:srgbClr val="0F3589"/>
                </a:solidFill>
                <a:latin typeface="Quincy Bold"/>
              </a:rPr>
              <a:t>Healthy Petaluma </a:t>
            </a:r>
          </a:p>
        </p:txBody>
      </p:sp>
      <p:grpSp>
        <p:nvGrpSpPr>
          <p:cNvPr id="5" name="Group 5"/>
          <p:cNvGrpSpPr/>
          <p:nvPr/>
        </p:nvGrpSpPr>
        <p:grpSpPr>
          <a:xfrm>
            <a:off x="16188672" y="3846615"/>
            <a:ext cx="2099328" cy="3086100"/>
            <a:chOff x="0" y="0"/>
            <a:chExt cx="552910" cy="812800"/>
          </a:xfrm>
        </p:grpSpPr>
        <p:sp>
          <p:nvSpPr>
            <p:cNvPr id="6" name="Freeform 6"/>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964" y="3846615"/>
            <a:ext cx="2099328" cy="3086100"/>
            <a:chOff x="0" y="0"/>
            <a:chExt cx="552910" cy="812800"/>
          </a:xfrm>
        </p:grpSpPr>
        <p:sp>
          <p:nvSpPr>
            <p:cNvPr id="9" name="Freeform 9"/>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102740" y="2467434"/>
            <a:ext cx="2099328" cy="719025"/>
            <a:chOff x="0" y="0"/>
            <a:chExt cx="552910" cy="189373"/>
          </a:xfrm>
        </p:grpSpPr>
        <p:sp>
          <p:nvSpPr>
            <p:cNvPr id="12" name="Freeform 12"/>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2719921" y="2649345"/>
            <a:ext cx="9078759" cy="2048240"/>
          </a:xfrm>
          <a:custGeom>
            <a:avLst/>
            <a:gdLst/>
            <a:ahLst/>
            <a:cxnLst/>
            <a:rect l="l" t="t" r="r" b="b"/>
            <a:pathLst>
              <a:path w="9078759" h="2048240">
                <a:moveTo>
                  <a:pt x="0" y="0"/>
                </a:moveTo>
                <a:lnTo>
                  <a:pt x="9078758" y="0"/>
                </a:lnTo>
                <a:lnTo>
                  <a:pt x="9078758" y="2048240"/>
                </a:lnTo>
                <a:lnTo>
                  <a:pt x="0" y="2048240"/>
                </a:lnTo>
                <a:lnTo>
                  <a:pt x="0" y="0"/>
                </a:lnTo>
                <a:close/>
              </a:path>
            </a:pathLst>
          </a:custGeom>
          <a:blipFill>
            <a:blip r:embed="rId2"/>
            <a:stretch>
              <a:fillRect l="-61506" t="-723991" r="-1187"/>
            </a:stretch>
          </a:blipFill>
        </p:spPr>
        <p:txBody>
          <a:bodyPr/>
          <a:lstStyle/>
          <a:p>
            <a:endParaRPr lang="en-US"/>
          </a:p>
        </p:txBody>
      </p:sp>
      <p:sp>
        <p:nvSpPr>
          <p:cNvPr id="3" name="Freeform 3"/>
          <p:cNvSpPr/>
          <p:nvPr/>
        </p:nvSpPr>
        <p:spPr>
          <a:xfrm rot="5400000">
            <a:off x="15828903" y="8609373"/>
            <a:ext cx="2860793" cy="2048240"/>
          </a:xfrm>
          <a:custGeom>
            <a:avLst/>
            <a:gdLst/>
            <a:ahLst/>
            <a:cxnLst/>
            <a:rect l="l" t="t" r="r" b="b"/>
            <a:pathLst>
              <a:path w="2860793" h="2048240">
                <a:moveTo>
                  <a:pt x="0" y="0"/>
                </a:moveTo>
                <a:lnTo>
                  <a:pt x="2860794" y="0"/>
                </a:lnTo>
                <a:lnTo>
                  <a:pt x="2860794" y="2048239"/>
                </a:lnTo>
                <a:lnTo>
                  <a:pt x="0" y="2048239"/>
                </a:lnTo>
                <a:lnTo>
                  <a:pt x="0" y="0"/>
                </a:lnTo>
                <a:close/>
              </a:path>
            </a:pathLst>
          </a:custGeom>
          <a:blipFill>
            <a:blip r:embed="rId2"/>
            <a:stretch>
              <a:fillRect t="-610513" r="-408773" b="-101451"/>
            </a:stretch>
          </a:blipFill>
        </p:spPr>
        <p:txBody>
          <a:bodyPr/>
          <a:lstStyle/>
          <a:p>
            <a:endParaRPr lang="en-US"/>
          </a:p>
        </p:txBody>
      </p:sp>
      <p:sp>
        <p:nvSpPr>
          <p:cNvPr id="4" name="TextBox 4"/>
          <p:cNvSpPr txBox="1"/>
          <p:nvPr/>
        </p:nvSpPr>
        <p:spPr>
          <a:xfrm>
            <a:off x="0" y="4383086"/>
            <a:ext cx="16235180" cy="1368428"/>
          </a:xfrm>
          <a:prstGeom prst="rect">
            <a:avLst/>
          </a:prstGeom>
        </p:spPr>
        <p:txBody>
          <a:bodyPr lIns="0" tIns="0" rIns="0" bIns="0" rtlCol="0" anchor="t">
            <a:spAutoFit/>
          </a:bodyPr>
          <a:lstStyle/>
          <a:p>
            <a:pPr algn="ctr">
              <a:lnSpc>
                <a:spcPts val="11199"/>
              </a:lnSpc>
            </a:pPr>
            <a:r>
              <a:rPr lang="en-US" sz="7999">
                <a:solidFill>
                  <a:srgbClr val="0F3589"/>
                </a:solidFill>
                <a:latin typeface="Quincy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8364" y="2544127"/>
            <a:ext cx="13935194" cy="8518752"/>
          </a:xfrm>
          <a:prstGeom prst="rect">
            <a:avLst/>
          </a:prstGeom>
        </p:spPr>
        <p:txBody>
          <a:bodyPr lIns="0" tIns="0" rIns="0" bIns="0" rtlCol="0" anchor="t">
            <a:spAutoFit/>
          </a:bodyPr>
          <a:lstStyle/>
          <a:p>
            <a:pPr>
              <a:lnSpc>
                <a:spcPts val="7389"/>
              </a:lnSpc>
            </a:pPr>
            <a:r>
              <a:rPr lang="en-US" sz="3770" dirty="0">
                <a:solidFill>
                  <a:srgbClr val="0167E8"/>
                </a:solidFill>
                <a:latin typeface="Sofia Pro 1"/>
              </a:rPr>
              <a:t>What have we been up to?</a:t>
            </a:r>
          </a:p>
          <a:p>
            <a:pPr marL="598094" lvl="1" indent="-299047">
              <a:lnSpc>
                <a:spcPts val="4321"/>
              </a:lnSpc>
              <a:buFont typeface="Arial"/>
              <a:buChar char="•"/>
            </a:pPr>
            <a:r>
              <a:rPr lang="en-US" sz="2770" dirty="0">
                <a:solidFill>
                  <a:srgbClr val="0167E8"/>
                </a:solidFill>
                <a:latin typeface="Sofia Pro 2"/>
              </a:rPr>
              <a:t>   </a:t>
            </a:r>
            <a:r>
              <a:rPr lang="en-US" sz="2770" dirty="0">
                <a:solidFill>
                  <a:srgbClr val="0F3589"/>
                </a:solidFill>
                <a:latin typeface="Sofia Pro 2"/>
              </a:rPr>
              <a:t>Sold Community Hospital January 1, 2021</a:t>
            </a:r>
          </a:p>
          <a:p>
            <a:pPr marL="598094" lvl="1" indent="-299047">
              <a:lnSpc>
                <a:spcPts val="4321"/>
              </a:lnSpc>
              <a:buFont typeface="Arial"/>
              <a:buChar char="•"/>
            </a:pPr>
            <a:r>
              <a:rPr lang="en-US" sz="2770" dirty="0">
                <a:solidFill>
                  <a:srgbClr val="0F3589"/>
                </a:solidFill>
                <a:latin typeface="Sofia Pro 2"/>
              </a:rPr>
              <a:t>   Previously known as Petaluma Health Care District</a:t>
            </a:r>
          </a:p>
          <a:p>
            <a:pPr marL="598094" lvl="1" indent="-299047">
              <a:lnSpc>
                <a:spcPts val="4321"/>
              </a:lnSpc>
              <a:buFont typeface="Arial"/>
              <a:buChar char="•"/>
            </a:pPr>
            <a:r>
              <a:rPr lang="en-US" sz="2770" dirty="0">
                <a:solidFill>
                  <a:srgbClr val="0F3589"/>
                </a:solidFill>
                <a:latin typeface="Sofia Pro 2"/>
              </a:rPr>
              <a:t>   5 member elected Board</a:t>
            </a:r>
          </a:p>
          <a:p>
            <a:pPr marL="598094" lvl="1" indent="-299047">
              <a:lnSpc>
                <a:spcPts val="4321"/>
              </a:lnSpc>
              <a:buFont typeface="Arial"/>
              <a:buChar char="•"/>
            </a:pPr>
            <a:r>
              <a:rPr lang="en-US" sz="2770" dirty="0">
                <a:solidFill>
                  <a:srgbClr val="0F3589"/>
                </a:solidFill>
                <a:latin typeface="Sofia Pro 2"/>
              </a:rPr>
              <a:t>   Jurisdiction includes 85K residents</a:t>
            </a:r>
          </a:p>
          <a:p>
            <a:pPr marL="598094" lvl="1" indent="-299047">
              <a:lnSpc>
                <a:spcPts val="4321"/>
              </a:lnSpc>
              <a:buFont typeface="Arial"/>
              <a:buChar char="•"/>
            </a:pPr>
            <a:r>
              <a:rPr lang="en-US" sz="2770" dirty="0">
                <a:solidFill>
                  <a:srgbClr val="0F3589"/>
                </a:solidFill>
                <a:latin typeface="Sofia Pro 2"/>
              </a:rPr>
              <a:t>   Receive no community tax dollars</a:t>
            </a:r>
          </a:p>
          <a:p>
            <a:pPr marL="598094" lvl="1" indent="-299047">
              <a:lnSpc>
                <a:spcPts val="4321"/>
              </a:lnSpc>
              <a:buFont typeface="Arial"/>
              <a:buChar char="•"/>
            </a:pPr>
            <a:r>
              <a:rPr lang="en-US" sz="2770" dirty="0">
                <a:solidFill>
                  <a:srgbClr val="0F3589"/>
                </a:solidFill>
                <a:latin typeface="Sofia Pro 2"/>
              </a:rPr>
              <a:t>   Rejected request to close Hospital Family Birthing Center</a:t>
            </a:r>
          </a:p>
          <a:p>
            <a:pPr marL="598094" lvl="1" indent="-299047">
              <a:lnSpc>
                <a:spcPts val="4321"/>
              </a:lnSpc>
              <a:buFont typeface="Arial"/>
              <a:buChar char="•"/>
            </a:pPr>
            <a:r>
              <a:rPr lang="en-US" sz="2770" dirty="0">
                <a:solidFill>
                  <a:srgbClr val="0F3589"/>
                </a:solidFill>
                <a:latin typeface="Sofia Pro 2"/>
              </a:rPr>
              <a:t>   Blue Zones Transformational Project Petaluma</a:t>
            </a:r>
          </a:p>
          <a:p>
            <a:pPr marL="598094" lvl="1" indent="-299047">
              <a:lnSpc>
                <a:spcPts val="4321"/>
              </a:lnSpc>
              <a:buFont typeface="Arial"/>
              <a:buChar char="•"/>
            </a:pPr>
            <a:r>
              <a:rPr lang="en-US" sz="2770" dirty="0">
                <a:solidFill>
                  <a:srgbClr val="0F3589"/>
                </a:solidFill>
                <a:latin typeface="Sofia Pro 2"/>
              </a:rPr>
              <a:t>   Initiating new grant giving process</a:t>
            </a:r>
          </a:p>
          <a:p>
            <a:pPr marL="598094" lvl="1" indent="-299047">
              <a:lnSpc>
                <a:spcPts val="4321"/>
              </a:lnSpc>
              <a:buFont typeface="Arial"/>
              <a:buChar char="•"/>
            </a:pPr>
            <a:r>
              <a:rPr lang="en-US" sz="2770" dirty="0">
                <a:solidFill>
                  <a:srgbClr val="0F3589"/>
                </a:solidFill>
                <a:latin typeface="Sofia Pro 2"/>
              </a:rPr>
              <a:t>   By-Zone Elections</a:t>
            </a:r>
          </a:p>
          <a:p>
            <a:pPr marL="598094" lvl="1" indent="-299047">
              <a:lnSpc>
                <a:spcPts val="4321"/>
              </a:lnSpc>
              <a:buFont typeface="Arial"/>
              <a:buChar char="•"/>
            </a:pPr>
            <a:r>
              <a:rPr lang="en-US" sz="2770" dirty="0">
                <a:solidFill>
                  <a:srgbClr val="0F3589"/>
                </a:solidFill>
                <a:latin typeface="Sofia Pro 2"/>
              </a:rPr>
              <a:t>   Board Study Sessions on community needs</a:t>
            </a:r>
          </a:p>
          <a:p>
            <a:pPr marL="598094" lvl="1" indent="-299047">
              <a:lnSpc>
                <a:spcPts val="4321"/>
              </a:lnSpc>
              <a:buFont typeface="Arial"/>
              <a:buChar char="•"/>
            </a:pPr>
            <a:r>
              <a:rPr lang="en-US" sz="2770" dirty="0">
                <a:solidFill>
                  <a:srgbClr val="0F3589"/>
                </a:solidFill>
                <a:latin typeface="Sofia Pro 2"/>
              </a:rPr>
              <a:t>   Established Community Health Worker Program</a:t>
            </a:r>
          </a:p>
          <a:p>
            <a:pPr>
              <a:lnSpc>
                <a:spcPts val="4155"/>
              </a:lnSpc>
            </a:pPr>
            <a:endParaRPr lang="en-US" sz="2770" dirty="0">
              <a:solidFill>
                <a:srgbClr val="0F3589"/>
              </a:solidFill>
              <a:latin typeface="Sofia Pro 2"/>
            </a:endParaRPr>
          </a:p>
          <a:p>
            <a:pPr>
              <a:lnSpc>
                <a:spcPts val="4155"/>
              </a:lnSpc>
            </a:pPr>
            <a:endParaRPr lang="en-US" sz="2770" dirty="0">
              <a:solidFill>
                <a:srgbClr val="0F3589"/>
              </a:solidFill>
              <a:latin typeface="Sofia Pro 2"/>
            </a:endParaRPr>
          </a:p>
          <a:p>
            <a:pPr algn="l">
              <a:lnSpc>
                <a:spcPts val="4155"/>
              </a:lnSpc>
            </a:pPr>
            <a:r>
              <a:rPr lang="en-US" sz="2770" dirty="0">
                <a:solidFill>
                  <a:srgbClr val="0F3589"/>
                </a:solidFill>
                <a:latin typeface="Sofia Pro 1"/>
              </a:rPr>
              <a:t>  </a:t>
            </a:r>
          </a:p>
        </p:txBody>
      </p:sp>
      <p:sp>
        <p:nvSpPr>
          <p:cNvPr id="3" name="AutoShape 3"/>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sp>
        <p:nvSpPr>
          <p:cNvPr id="4" name="TextBox 4"/>
          <p:cNvSpPr txBox="1"/>
          <p:nvPr/>
        </p:nvSpPr>
        <p:spPr>
          <a:xfrm>
            <a:off x="2099361" y="1019175"/>
            <a:ext cx="7329488" cy="1085850"/>
          </a:xfrm>
          <a:prstGeom prst="rect">
            <a:avLst/>
          </a:prstGeom>
        </p:spPr>
        <p:txBody>
          <a:bodyPr lIns="0" tIns="0" rIns="0" bIns="0" rtlCol="0" anchor="t">
            <a:spAutoFit/>
          </a:bodyPr>
          <a:lstStyle/>
          <a:p>
            <a:pPr marL="0" lvl="0" indent="0">
              <a:lnSpc>
                <a:spcPts val="8520"/>
              </a:lnSpc>
              <a:spcBef>
                <a:spcPct val="0"/>
              </a:spcBef>
            </a:pPr>
            <a:r>
              <a:rPr lang="en-US" sz="7100">
                <a:solidFill>
                  <a:srgbClr val="0F3589"/>
                </a:solidFill>
                <a:latin typeface="Quincy Bold"/>
              </a:rPr>
              <a:t>Healthy Petaluma </a:t>
            </a:r>
          </a:p>
        </p:txBody>
      </p:sp>
      <p:grpSp>
        <p:nvGrpSpPr>
          <p:cNvPr id="5" name="Group 5"/>
          <p:cNvGrpSpPr/>
          <p:nvPr/>
        </p:nvGrpSpPr>
        <p:grpSpPr>
          <a:xfrm>
            <a:off x="16188672" y="3846615"/>
            <a:ext cx="2099328" cy="3086100"/>
            <a:chOff x="0" y="0"/>
            <a:chExt cx="552910" cy="812800"/>
          </a:xfrm>
        </p:grpSpPr>
        <p:sp>
          <p:nvSpPr>
            <p:cNvPr id="6" name="Freeform 6"/>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964" y="3846615"/>
            <a:ext cx="2099328" cy="3086100"/>
            <a:chOff x="0" y="0"/>
            <a:chExt cx="552910" cy="812800"/>
          </a:xfrm>
        </p:grpSpPr>
        <p:sp>
          <p:nvSpPr>
            <p:cNvPr id="9" name="Freeform 9"/>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078364" y="2460840"/>
            <a:ext cx="2099328" cy="719025"/>
            <a:chOff x="0" y="0"/>
            <a:chExt cx="552910" cy="189373"/>
          </a:xfrm>
        </p:grpSpPr>
        <p:sp>
          <p:nvSpPr>
            <p:cNvPr id="12" name="Freeform 12"/>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8364" y="2718015"/>
            <a:ext cx="13935194" cy="6800079"/>
          </a:xfrm>
          <a:prstGeom prst="rect">
            <a:avLst/>
          </a:prstGeom>
        </p:spPr>
        <p:txBody>
          <a:bodyPr lIns="0" tIns="0" rIns="0" bIns="0" rtlCol="0" anchor="t">
            <a:spAutoFit/>
          </a:bodyPr>
          <a:lstStyle/>
          <a:p>
            <a:pPr>
              <a:lnSpc>
                <a:spcPts val="4155"/>
              </a:lnSpc>
            </a:pPr>
            <a:r>
              <a:rPr lang="en-US" sz="2770">
                <a:solidFill>
                  <a:srgbClr val="0F3589"/>
                </a:solidFill>
                <a:latin typeface="Sofia Pro 2"/>
              </a:rPr>
              <a:t>"A Community Health Worker (CHW) is a frontline public health worker who is a trusted member of and/or has an unusually close understanding of the community served. </a:t>
            </a:r>
          </a:p>
          <a:p>
            <a:pPr>
              <a:lnSpc>
                <a:spcPts val="4155"/>
              </a:lnSpc>
            </a:pPr>
            <a:endParaRPr lang="en-US" sz="2770">
              <a:solidFill>
                <a:srgbClr val="0F3589"/>
              </a:solidFill>
              <a:latin typeface="Sofia Pro 2"/>
            </a:endParaRPr>
          </a:p>
          <a:p>
            <a:pPr>
              <a:lnSpc>
                <a:spcPts val="4155"/>
              </a:lnSpc>
            </a:pPr>
            <a:r>
              <a:rPr lang="en-US" sz="2770">
                <a:solidFill>
                  <a:srgbClr val="0F3589"/>
                </a:solidFill>
                <a:latin typeface="Sofia Pro 2"/>
              </a:rPr>
              <a:t>This trusting relationship enables the CHW to serve as a liaison/link/intermediary between health/social services and the community to facilitate access to services and improve the quality and cultural competence of service delivery.</a:t>
            </a:r>
          </a:p>
          <a:p>
            <a:pPr>
              <a:lnSpc>
                <a:spcPts val="4155"/>
              </a:lnSpc>
            </a:pPr>
            <a:endParaRPr lang="en-US" sz="2770">
              <a:solidFill>
                <a:srgbClr val="0F3589"/>
              </a:solidFill>
              <a:latin typeface="Sofia Pro 2"/>
            </a:endParaRPr>
          </a:p>
          <a:p>
            <a:pPr>
              <a:lnSpc>
                <a:spcPts val="4155"/>
              </a:lnSpc>
            </a:pPr>
            <a:r>
              <a:rPr lang="en-US" sz="2770">
                <a:solidFill>
                  <a:srgbClr val="0F3589"/>
                </a:solidFill>
                <a:latin typeface="Sofia Pro 2"/>
              </a:rPr>
              <a:t>A CHW also builds individual and community capacity by increasing health knowledge and self-sufficiency through a range of activities such as outreach, community education, informal counseling, social support and advocacy." </a:t>
            </a:r>
          </a:p>
          <a:p>
            <a:pPr>
              <a:lnSpc>
                <a:spcPts val="4155"/>
              </a:lnSpc>
            </a:pPr>
            <a:r>
              <a:rPr lang="en-US" sz="2770">
                <a:solidFill>
                  <a:srgbClr val="0F3589"/>
                </a:solidFill>
                <a:latin typeface="Sofia Pro 1"/>
              </a:rPr>
              <a:t>                                           </a:t>
            </a:r>
          </a:p>
          <a:p>
            <a:pPr algn="ctr">
              <a:lnSpc>
                <a:spcPts val="4155"/>
              </a:lnSpc>
            </a:pPr>
            <a:r>
              <a:rPr lang="en-US" sz="2770">
                <a:solidFill>
                  <a:srgbClr val="0F3589"/>
                </a:solidFill>
                <a:latin typeface="Sofia Pro 2"/>
              </a:rPr>
              <a:t>- American Public Health Association</a:t>
            </a:r>
          </a:p>
          <a:p>
            <a:pPr algn="ctr">
              <a:lnSpc>
                <a:spcPts val="4155"/>
              </a:lnSpc>
            </a:pPr>
            <a:endParaRPr lang="en-US" sz="2770">
              <a:solidFill>
                <a:srgbClr val="0F3589"/>
              </a:solidFill>
              <a:latin typeface="Sofia Pro 2"/>
            </a:endParaRPr>
          </a:p>
        </p:txBody>
      </p:sp>
      <p:sp>
        <p:nvSpPr>
          <p:cNvPr id="3" name="AutoShape 3"/>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sp>
        <p:nvSpPr>
          <p:cNvPr id="4" name="TextBox 4"/>
          <p:cNvSpPr txBox="1"/>
          <p:nvPr/>
        </p:nvSpPr>
        <p:spPr>
          <a:xfrm>
            <a:off x="2099361" y="1019175"/>
            <a:ext cx="15350430" cy="1085850"/>
          </a:xfrm>
          <a:prstGeom prst="rect">
            <a:avLst/>
          </a:prstGeom>
        </p:spPr>
        <p:txBody>
          <a:bodyPr lIns="0" tIns="0" rIns="0" bIns="0" rtlCol="0" anchor="t">
            <a:spAutoFit/>
          </a:bodyPr>
          <a:lstStyle/>
          <a:p>
            <a:pPr marL="0" lvl="0" indent="0">
              <a:lnSpc>
                <a:spcPts val="8520"/>
              </a:lnSpc>
              <a:spcBef>
                <a:spcPct val="0"/>
              </a:spcBef>
            </a:pPr>
            <a:r>
              <a:rPr lang="en-US" sz="7100">
                <a:solidFill>
                  <a:srgbClr val="0F3589"/>
                </a:solidFill>
                <a:latin typeface="Quincy Bold"/>
              </a:rPr>
              <a:t>What is a Community Health Worker?</a:t>
            </a:r>
          </a:p>
        </p:txBody>
      </p:sp>
      <p:grpSp>
        <p:nvGrpSpPr>
          <p:cNvPr id="5" name="Group 5"/>
          <p:cNvGrpSpPr/>
          <p:nvPr/>
        </p:nvGrpSpPr>
        <p:grpSpPr>
          <a:xfrm>
            <a:off x="16188672" y="3846615"/>
            <a:ext cx="2099328" cy="3086100"/>
            <a:chOff x="0" y="0"/>
            <a:chExt cx="552910" cy="812800"/>
          </a:xfrm>
        </p:grpSpPr>
        <p:sp>
          <p:nvSpPr>
            <p:cNvPr id="6" name="Freeform 6"/>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964" y="3846615"/>
            <a:ext cx="2099328" cy="3086100"/>
            <a:chOff x="0" y="0"/>
            <a:chExt cx="552910" cy="812800"/>
          </a:xfrm>
        </p:grpSpPr>
        <p:sp>
          <p:nvSpPr>
            <p:cNvPr id="9" name="Freeform 9"/>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078364" y="2460840"/>
            <a:ext cx="2099328" cy="719025"/>
            <a:chOff x="0" y="0"/>
            <a:chExt cx="552910" cy="189373"/>
          </a:xfrm>
        </p:grpSpPr>
        <p:sp>
          <p:nvSpPr>
            <p:cNvPr id="12" name="Freeform 12"/>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8364" y="2698965"/>
            <a:ext cx="13935194" cy="6579173"/>
          </a:xfrm>
          <a:prstGeom prst="rect">
            <a:avLst/>
          </a:prstGeom>
        </p:spPr>
        <p:txBody>
          <a:bodyPr lIns="0" tIns="0" rIns="0" bIns="0" rtlCol="0" anchor="t">
            <a:spAutoFit/>
          </a:bodyPr>
          <a:lstStyle/>
          <a:p>
            <a:pPr>
              <a:lnSpc>
                <a:spcPts val="5505"/>
              </a:lnSpc>
            </a:pPr>
            <a:r>
              <a:rPr lang="en-US" sz="3670" dirty="0">
                <a:solidFill>
                  <a:srgbClr val="0167E8"/>
                </a:solidFill>
                <a:latin typeface="Sofia Pro 1"/>
              </a:rPr>
              <a:t>To Advance the Sonoma County CHW Workforce: </a:t>
            </a:r>
          </a:p>
          <a:p>
            <a:pPr>
              <a:lnSpc>
                <a:spcPts val="4155"/>
              </a:lnSpc>
            </a:pPr>
            <a:endParaRPr lang="en-US" sz="3670" dirty="0">
              <a:solidFill>
                <a:srgbClr val="0167E8"/>
              </a:solidFill>
              <a:latin typeface="Sofia Pro 1"/>
            </a:endParaRPr>
          </a:p>
          <a:p>
            <a:pPr>
              <a:lnSpc>
                <a:spcPts val="4155"/>
              </a:lnSpc>
            </a:pPr>
            <a:r>
              <a:rPr lang="en-US" sz="2770" dirty="0">
                <a:solidFill>
                  <a:srgbClr val="0F3589"/>
                </a:solidFill>
                <a:latin typeface="Sofia Pro 2"/>
              </a:rPr>
              <a:t>•  Enhance existing efforts</a:t>
            </a:r>
          </a:p>
          <a:p>
            <a:pPr>
              <a:lnSpc>
                <a:spcPts val="4155"/>
              </a:lnSpc>
            </a:pPr>
            <a:r>
              <a:rPr lang="en-US" sz="2770" dirty="0">
                <a:solidFill>
                  <a:srgbClr val="0F3589"/>
                </a:solidFill>
                <a:latin typeface="Sofia Pro 2"/>
              </a:rPr>
              <a:t>•  Expand multilingual trainings</a:t>
            </a:r>
          </a:p>
          <a:p>
            <a:pPr>
              <a:lnSpc>
                <a:spcPts val="4155"/>
              </a:lnSpc>
            </a:pPr>
            <a:r>
              <a:rPr lang="en-US" sz="2770" dirty="0">
                <a:solidFill>
                  <a:srgbClr val="0F3589"/>
                </a:solidFill>
                <a:latin typeface="Sofia Pro 2"/>
              </a:rPr>
              <a:t>•  Create new professional development opportunities</a:t>
            </a:r>
          </a:p>
          <a:p>
            <a:pPr>
              <a:lnSpc>
                <a:spcPts val="4155"/>
              </a:lnSpc>
            </a:pPr>
            <a:r>
              <a:rPr lang="en-US" sz="2770" dirty="0">
                <a:solidFill>
                  <a:srgbClr val="0F3589"/>
                </a:solidFill>
                <a:latin typeface="Sofia Pro 2"/>
              </a:rPr>
              <a:t>•  Ensure best practices in recruiting, hiring, training and supervision</a:t>
            </a:r>
          </a:p>
          <a:p>
            <a:pPr>
              <a:lnSpc>
                <a:spcPts val="4155"/>
              </a:lnSpc>
            </a:pPr>
            <a:endParaRPr lang="en-US" sz="2770" dirty="0">
              <a:solidFill>
                <a:srgbClr val="0F3589"/>
              </a:solidFill>
              <a:latin typeface="Sofia Pro 2"/>
            </a:endParaRPr>
          </a:p>
          <a:p>
            <a:pPr>
              <a:lnSpc>
                <a:spcPts val="4155"/>
              </a:lnSpc>
            </a:pPr>
            <a:r>
              <a:rPr lang="en-US" sz="2770" dirty="0">
                <a:solidFill>
                  <a:srgbClr val="0F3589"/>
                </a:solidFill>
                <a:latin typeface="Sofia Pro 2"/>
              </a:rPr>
              <a:t>Cohort established August 2021 via CDC Covid Relief Community Grant funding through the County of Sonoma and is set to end August 2024.</a:t>
            </a:r>
          </a:p>
          <a:p>
            <a:pPr>
              <a:lnSpc>
                <a:spcPts val="4155"/>
              </a:lnSpc>
            </a:pPr>
            <a:endParaRPr lang="en-US" sz="2770" dirty="0">
              <a:solidFill>
                <a:srgbClr val="0F3589"/>
              </a:solidFill>
              <a:latin typeface="Sofia Pro 2"/>
            </a:endParaRPr>
          </a:p>
          <a:p>
            <a:pPr>
              <a:lnSpc>
                <a:spcPts val="4155"/>
              </a:lnSpc>
            </a:pPr>
            <a:endParaRPr lang="en-US" sz="2770" dirty="0">
              <a:solidFill>
                <a:srgbClr val="0F3589"/>
              </a:solidFill>
              <a:latin typeface="Sofia Pro 2"/>
            </a:endParaRPr>
          </a:p>
          <a:p>
            <a:pPr algn="l">
              <a:lnSpc>
                <a:spcPts val="4155"/>
              </a:lnSpc>
            </a:pPr>
            <a:endParaRPr lang="en-US" sz="2770" dirty="0">
              <a:solidFill>
                <a:srgbClr val="0F3589"/>
              </a:solidFill>
              <a:latin typeface="Sofia Pro 2"/>
            </a:endParaRPr>
          </a:p>
        </p:txBody>
      </p:sp>
      <p:sp>
        <p:nvSpPr>
          <p:cNvPr id="3" name="AutoShape 3"/>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sp>
        <p:nvSpPr>
          <p:cNvPr id="4" name="TextBox 4"/>
          <p:cNvSpPr txBox="1"/>
          <p:nvPr/>
        </p:nvSpPr>
        <p:spPr>
          <a:xfrm>
            <a:off x="2099361" y="1019175"/>
            <a:ext cx="11757422" cy="1085850"/>
          </a:xfrm>
          <a:prstGeom prst="rect">
            <a:avLst/>
          </a:prstGeom>
        </p:spPr>
        <p:txBody>
          <a:bodyPr lIns="0" tIns="0" rIns="0" bIns="0" rtlCol="0" anchor="t">
            <a:spAutoFit/>
          </a:bodyPr>
          <a:lstStyle/>
          <a:p>
            <a:pPr marL="0" lvl="0" indent="0">
              <a:lnSpc>
                <a:spcPts val="8520"/>
              </a:lnSpc>
              <a:spcBef>
                <a:spcPct val="0"/>
              </a:spcBef>
            </a:pPr>
            <a:r>
              <a:rPr lang="en-US" sz="7100">
                <a:solidFill>
                  <a:srgbClr val="0F3589"/>
                </a:solidFill>
                <a:latin typeface="Quincy Bold"/>
              </a:rPr>
              <a:t>Sonoma County CHW Cohort</a:t>
            </a:r>
          </a:p>
        </p:txBody>
      </p:sp>
      <p:grpSp>
        <p:nvGrpSpPr>
          <p:cNvPr id="5" name="Group 5"/>
          <p:cNvGrpSpPr/>
          <p:nvPr/>
        </p:nvGrpSpPr>
        <p:grpSpPr>
          <a:xfrm>
            <a:off x="16188672" y="3846615"/>
            <a:ext cx="2099328" cy="3086100"/>
            <a:chOff x="0" y="0"/>
            <a:chExt cx="552910" cy="812800"/>
          </a:xfrm>
        </p:grpSpPr>
        <p:sp>
          <p:nvSpPr>
            <p:cNvPr id="6" name="Freeform 6"/>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585" y="3872992"/>
            <a:ext cx="2099328" cy="3086100"/>
            <a:chOff x="0" y="0"/>
            <a:chExt cx="552910" cy="812800"/>
          </a:xfrm>
        </p:grpSpPr>
        <p:sp>
          <p:nvSpPr>
            <p:cNvPr id="9" name="Freeform 9"/>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078364" y="2460840"/>
            <a:ext cx="2099328" cy="719025"/>
            <a:chOff x="0" y="0"/>
            <a:chExt cx="552910" cy="189373"/>
          </a:xfrm>
        </p:grpSpPr>
        <p:sp>
          <p:nvSpPr>
            <p:cNvPr id="12" name="Freeform 12"/>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sp>
        <p:nvSpPr>
          <p:cNvPr id="3" name="TextBox 3"/>
          <p:cNvSpPr txBox="1"/>
          <p:nvPr/>
        </p:nvSpPr>
        <p:spPr>
          <a:xfrm>
            <a:off x="2099361" y="1028700"/>
            <a:ext cx="15623107" cy="962025"/>
          </a:xfrm>
          <a:prstGeom prst="rect">
            <a:avLst/>
          </a:prstGeom>
        </p:spPr>
        <p:txBody>
          <a:bodyPr lIns="0" tIns="0" rIns="0" bIns="0" rtlCol="0" anchor="t">
            <a:spAutoFit/>
          </a:bodyPr>
          <a:lstStyle/>
          <a:p>
            <a:pPr marL="0" lvl="0" indent="0">
              <a:lnSpc>
                <a:spcPts val="7577"/>
              </a:lnSpc>
              <a:spcBef>
                <a:spcPct val="0"/>
              </a:spcBef>
            </a:pPr>
            <a:r>
              <a:rPr lang="en-US" sz="6314">
                <a:solidFill>
                  <a:srgbClr val="0F3589"/>
                </a:solidFill>
                <a:latin typeface="Quincy Bold"/>
              </a:rPr>
              <a:t>CHW Program Framework  </a:t>
            </a:r>
          </a:p>
        </p:txBody>
      </p:sp>
      <p:grpSp>
        <p:nvGrpSpPr>
          <p:cNvPr id="4" name="Group 4"/>
          <p:cNvGrpSpPr/>
          <p:nvPr/>
        </p:nvGrpSpPr>
        <p:grpSpPr>
          <a:xfrm>
            <a:off x="16188672" y="3846615"/>
            <a:ext cx="2099328" cy="3086100"/>
            <a:chOff x="0" y="0"/>
            <a:chExt cx="552910" cy="812800"/>
          </a:xfrm>
        </p:grpSpPr>
        <p:sp>
          <p:nvSpPr>
            <p:cNvPr id="5" name="Freeform 5"/>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964" y="3846615"/>
            <a:ext cx="2099328" cy="3086100"/>
            <a:chOff x="0" y="0"/>
            <a:chExt cx="552910" cy="812800"/>
          </a:xfrm>
        </p:grpSpPr>
        <p:sp>
          <p:nvSpPr>
            <p:cNvPr id="8" name="Freeform 8"/>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78364" y="2460840"/>
            <a:ext cx="2099328" cy="719025"/>
            <a:chOff x="0" y="0"/>
            <a:chExt cx="552910" cy="189373"/>
          </a:xfrm>
        </p:grpSpPr>
        <p:sp>
          <p:nvSpPr>
            <p:cNvPr id="11" name="Freeform 11"/>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078364" y="2644007"/>
            <a:ext cx="14538020" cy="6248955"/>
          </a:xfrm>
          <a:prstGeom prst="rect">
            <a:avLst/>
          </a:prstGeom>
        </p:spPr>
        <p:txBody>
          <a:bodyPr lIns="0" tIns="0" rIns="0" bIns="0" rtlCol="0" anchor="t">
            <a:spAutoFit/>
          </a:bodyPr>
          <a:lstStyle/>
          <a:p>
            <a:pPr marL="598042" lvl="1" indent="-299021">
              <a:lnSpc>
                <a:spcPts val="4875"/>
              </a:lnSpc>
              <a:buFont typeface="Arial"/>
              <a:buChar char="•"/>
            </a:pPr>
            <a:r>
              <a:rPr lang="en-US" sz="2769" dirty="0">
                <a:solidFill>
                  <a:srgbClr val="0F3589"/>
                </a:solidFill>
                <a:latin typeface="Sofia Pro 2"/>
              </a:rPr>
              <a:t>CHW definition (start with APHA definition)</a:t>
            </a:r>
          </a:p>
          <a:p>
            <a:pPr marL="598042" lvl="1" indent="-299021">
              <a:lnSpc>
                <a:spcPts val="4875"/>
              </a:lnSpc>
              <a:buFont typeface="Arial"/>
              <a:buChar char="•"/>
            </a:pPr>
            <a:r>
              <a:rPr lang="en-US" sz="2769" dirty="0">
                <a:solidFill>
                  <a:srgbClr val="0F3589"/>
                </a:solidFill>
                <a:latin typeface="Sofia Pro 2"/>
              </a:rPr>
              <a:t>CHW core competencies and roles</a:t>
            </a:r>
          </a:p>
          <a:p>
            <a:pPr marL="598042" lvl="1" indent="-299021">
              <a:lnSpc>
                <a:spcPts val="4875"/>
              </a:lnSpc>
              <a:buFont typeface="Arial"/>
              <a:buChar char="•"/>
            </a:pPr>
            <a:r>
              <a:rPr lang="en-US" sz="2769" dirty="0">
                <a:solidFill>
                  <a:srgbClr val="0F3589"/>
                </a:solidFill>
                <a:latin typeface="Sofia Pro 2"/>
              </a:rPr>
              <a:t>Recruitment practices</a:t>
            </a:r>
          </a:p>
          <a:p>
            <a:pPr marL="598042" lvl="1" indent="-299021">
              <a:lnSpc>
                <a:spcPts val="4875"/>
              </a:lnSpc>
              <a:buFont typeface="Arial"/>
              <a:buChar char="•"/>
            </a:pPr>
            <a:r>
              <a:rPr lang="en-US" sz="2769" dirty="0">
                <a:solidFill>
                  <a:srgbClr val="0F3589"/>
                </a:solidFill>
                <a:latin typeface="Sofia Pro 2"/>
              </a:rPr>
              <a:t>Optional and required training (formal and on-the-job)</a:t>
            </a:r>
          </a:p>
          <a:p>
            <a:pPr marL="598042" lvl="1" indent="-299021">
              <a:lnSpc>
                <a:spcPts val="4875"/>
              </a:lnSpc>
              <a:buFont typeface="Arial"/>
              <a:buChar char="•"/>
            </a:pPr>
            <a:r>
              <a:rPr lang="en-US" sz="2769" dirty="0">
                <a:solidFill>
                  <a:srgbClr val="0F3589"/>
                </a:solidFill>
                <a:latin typeface="Sofia Pro 2"/>
              </a:rPr>
              <a:t>Standards for pay and benefits</a:t>
            </a:r>
          </a:p>
          <a:p>
            <a:pPr marL="598042" lvl="1" indent="-299021">
              <a:lnSpc>
                <a:spcPts val="4875"/>
              </a:lnSpc>
              <a:buFont typeface="Arial"/>
              <a:buChar char="•"/>
            </a:pPr>
            <a:r>
              <a:rPr lang="en-US" sz="2769" dirty="0">
                <a:solidFill>
                  <a:srgbClr val="0F3589"/>
                </a:solidFill>
                <a:latin typeface="Sofia Pro 2"/>
              </a:rPr>
              <a:t>Supervision structures</a:t>
            </a:r>
          </a:p>
          <a:p>
            <a:pPr marL="598042" lvl="1" indent="-299021">
              <a:lnSpc>
                <a:spcPts val="4875"/>
              </a:lnSpc>
              <a:buFont typeface="Arial"/>
              <a:buChar char="•"/>
            </a:pPr>
            <a:r>
              <a:rPr lang="en-US" sz="2769" dirty="0">
                <a:solidFill>
                  <a:srgbClr val="0F3589"/>
                </a:solidFill>
                <a:latin typeface="Sofia Pro 2"/>
              </a:rPr>
              <a:t>Billing practices</a:t>
            </a:r>
          </a:p>
          <a:p>
            <a:pPr marL="598042" lvl="1" indent="-299021">
              <a:lnSpc>
                <a:spcPts val="4875"/>
              </a:lnSpc>
              <a:buFont typeface="Arial"/>
              <a:buChar char="•"/>
            </a:pPr>
            <a:r>
              <a:rPr lang="en-US" sz="2769" dirty="0">
                <a:solidFill>
                  <a:srgbClr val="0F3589"/>
                </a:solidFill>
                <a:latin typeface="Sofia Pro 2"/>
              </a:rPr>
              <a:t>Program evaluation </a:t>
            </a:r>
          </a:p>
          <a:p>
            <a:pPr marL="598042" lvl="1" indent="-299021">
              <a:lnSpc>
                <a:spcPts val="4875"/>
              </a:lnSpc>
              <a:buFont typeface="Arial"/>
              <a:buChar char="•"/>
            </a:pPr>
            <a:r>
              <a:rPr lang="en-US" sz="2769" dirty="0">
                <a:solidFill>
                  <a:srgbClr val="0F3589"/>
                </a:solidFill>
                <a:latin typeface="Sofia Pro 2"/>
              </a:rPr>
              <a:t>Employee support practices (selfcare, retention, etc.)</a:t>
            </a:r>
          </a:p>
          <a:p>
            <a:pPr>
              <a:lnSpc>
                <a:spcPts val="5323"/>
              </a:lnSpc>
            </a:pPr>
            <a:endParaRPr lang="en-US" sz="2769" dirty="0">
              <a:solidFill>
                <a:srgbClr val="0F3589"/>
              </a:solidFill>
              <a:latin typeface="Sofia Pro 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3" name="Group 3"/>
          <p:cNvGrpSpPr/>
          <p:nvPr/>
        </p:nvGrpSpPr>
        <p:grpSpPr>
          <a:xfrm>
            <a:off x="16188672" y="3846615"/>
            <a:ext cx="2099328" cy="3086100"/>
            <a:chOff x="0" y="0"/>
            <a:chExt cx="552910" cy="812800"/>
          </a:xfrm>
        </p:grpSpPr>
        <p:sp>
          <p:nvSpPr>
            <p:cNvPr id="4" name="Freeform 4"/>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964" y="3846615"/>
            <a:ext cx="2099328" cy="3086100"/>
            <a:chOff x="0" y="0"/>
            <a:chExt cx="552910" cy="812800"/>
          </a:xfrm>
        </p:grpSpPr>
        <p:sp>
          <p:nvSpPr>
            <p:cNvPr id="7" name="Freeform 7"/>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078364" y="2460840"/>
            <a:ext cx="2099328" cy="719025"/>
            <a:chOff x="0" y="0"/>
            <a:chExt cx="552910" cy="189373"/>
          </a:xfrm>
        </p:grpSpPr>
        <p:sp>
          <p:nvSpPr>
            <p:cNvPr id="10" name="Freeform 10"/>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8201814" y="3846615"/>
            <a:ext cx="9057486" cy="5596600"/>
          </a:xfrm>
          <a:custGeom>
            <a:avLst/>
            <a:gdLst/>
            <a:ahLst/>
            <a:cxnLst/>
            <a:rect l="l" t="t" r="r" b="b"/>
            <a:pathLst>
              <a:path w="9057486" h="5596600">
                <a:moveTo>
                  <a:pt x="0" y="0"/>
                </a:moveTo>
                <a:lnTo>
                  <a:pt x="9057486" y="0"/>
                </a:lnTo>
                <a:lnTo>
                  <a:pt x="9057486" y="5596600"/>
                </a:lnTo>
                <a:lnTo>
                  <a:pt x="0" y="5596600"/>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2099361" y="1019175"/>
            <a:ext cx="11757422" cy="1085850"/>
          </a:xfrm>
          <a:prstGeom prst="rect">
            <a:avLst/>
          </a:prstGeom>
        </p:spPr>
        <p:txBody>
          <a:bodyPr lIns="0" tIns="0" rIns="0" bIns="0" rtlCol="0" anchor="t">
            <a:spAutoFit/>
          </a:bodyPr>
          <a:lstStyle/>
          <a:p>
            <a:pPr marL="0" lvl="0" indent="0">
              <a:lnSpc>
                <a:spcPts val="8520"/>
              </a:lnSpc>
              <a:spcBef>
                <a:spcPct val="0"/>
              </a:spcBef>
            </a:pPr>
            <a:r>
              <a:rPr lang="en-US" sz="7100">
                <a:solidFill>
                  <a:srgbClr val="0F3589"/>
                </a:solidFill>
                <a:latin typeface="Quincy Bold"/>
              </a:rPr>
              <a:t>Sonoma County CHW Cohort</a:t>
            </a:r>
          </a:p>
        </p:txBody>
      </p:sp>
      <p:sp>
        <p:nvSpPr>
          <p:cNvPr id="14" name="TextBox 14"/>
          <p:cNvSpPr txBox="1"/>
          <p:nvPr/>
        </p:nvSpPr>
        <p:spPr>
          <a:xfrm>
            <a:off x="788974" y="3417990"/>
            <a:ext cx="7189098" cy="1313180"/>
          </a:xfrm>
          <a:prstGeom prst="rect">
            <a:avLst/>
          </a:prstGeom>
        </p:spPr>
        <p:txBody>
          <a:bodyPr lIns="0" tIns="0" rIns="0" bIns="0" rtlCol="0" anchor="t">
            <a:spAutoFit/>
          </a:bodyPr>
          <a:lstStyle/>
          <a:p>
            <a:pPr marL="0" lvl="0" indent="0">
              <a:lnSpc>
                <a:spcPts val="5320"/>
              </a:lnSpc>
              <a:spcBef>
                <a:spcPct val="0"/>
              </a:spcBef>
            </a:pPr>
            <a:r>
              <a:rPr lang="en-US" sz="3800">
                <a:solidFill>
                  <a:srgbClr val="0167E8"/>
                </a:solidFill>
                <a:latin typeface="Sofia Pro 1"/>
              </a:rPr>
              <a:t>Members of the Sonoma County CDC CHW Cohort</a:t>
            </a:r>
          </a:p>
        </p:txBody>
      </p:sp>
      <p:sp>
        <p:nvSpPr>
          <p:cNvPr id="15" name="TextBox 15"/>
          <p:cNvSpPr txBox="1"/>
          <p:nvPr/>
        </p:nvSpPr>
        <p:spPr>
          <a:xfrm>
            <a:off x="788974" y="5007395"/>
            <a:ext cx="5766197" cy="995680"/>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Sofia Pro 2"/>
              </a:rPr>
              <a:t>Increase of 4 to 9 Organizations</a:t>
            </a:r>
          </a:p>
          <a:p>
            <a:pPr marL="604519" lvl="1" indent="-302260">
              <a:lnSpc>
                <a:spcPts val="3919"/>
              </a:lnSpc>
              <a:buFont typeface="Arial"/>
              <a:buChar char="•"/>
            </a:pPr>
            <a:r>
              <a:rPr lang="en-US" sz="2799">
                <a:solidFill>
                  <a:srgbClr val="000000"/>
                </a:solidFill>
                <a:latin typeface="Sofia Pro 2"/>
              </a:rPr>
              <a:t>Increase from 8 to 16 CHWs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grpSp>
        <p:nvGrpSpPr>
          <p:cNvPr id="3" name="Group 3"/>
          <p:cNvGrpSpPr/>
          <p:nvPr/>
        </p:nvGrpSpPr>
        <p:grpSpPr>
          <a:xfrm>
            <a:off x="16188672" y="3846615"/>
            <a:ext cx="2099328" cy="3086100"/>
            <a:chOff x="0" y="0"/>
            <a:chExt cx="552910" cy="812800"/>
          </a:xfrm>
        </p:grpSpPr>
        <p:sp>
          <p:nvSpPr>
            <p:cNvPr id="4" name="Freeform 4"/>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964" y="3846615"/>
            <a:ext cx="2099328" cy="3086100"/>
            <a:chOff x="0" y="0"/>
            <a:chExt cx="552910" cy="812800"/>
          </a:xfrm>
        </p:grpSpPr>
        <p:sp>
          <p:nvSpPr>
            <p:cNvPr id="7" name="Freeform 7"/>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078364" y="2460840"/>
            <a:ext cx="2099328" cy="719025"/>
            <a:chOff x="0" y="0"/>
            <a:chExt cx="552910" cy="189373"/>
          </a:xfrm>
        </p:grpSpPr>
        <p:sp>
          <p:nvSpPr>
            <p:cNvPr id="10" name="Freeform 10"/>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360270" y="2538591"/>
            <a:ext cx="9332473" cy="7748409"/>
          </a:xfrm>
          <a:custGeom>
            <a:avLst/>
            <a:gdLst/>
            <a:ahLst/>
            <a:cxnLst/>
            <a:rect l="l" t="t" r="r" b="b"/>
            <a:pathLst>
              <a:path w="9332473" h="7748409">
                <a:moveTo>
                  <a:pt x="0" y="0"/>
                </a:moveTo>
                <a:lnTo>
                  <a:pt x="9332474" y="0"/>
                </a:lnTo>
                <a:lnTo>
                  <a:pt x="9332474" y="7748409"/>
                </a:lnTo>
                <a:lnTo>
                  <a:pt x="0" y="7748409"/>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2099361" y="1019175"/>
            <a:ext cx="11757422" cy="1085850"/>
          </a:xfrm>
          <a:prstGeom prst="rect">
            <a:avLst/>
          </a:prstGeom>
        </p:spPr>
        <p:txBody>
          <a:bodyPr lIns="0" tIns="0" rIns="0" bIns="0" rtlCol="0" anchor="t">
            <a:spAutoFit/>
          </a:bodyPr>
          <a:lstStyle/>
          <a:p>
            <a:pPr marL="0" lvl="0" indent="0">
              <a:lnSpc>
                <a:spcPts val="8520"/>
              </a:lnSpc>
              <a:spcBef>
                <a:spcPct val="0"/>
              </a:spcBef>
            </a:pPr>
            <a:r>
              <a:rPr lang="en-US" sz="7100">
                <a:solidFill>
                  <a:srgbClr val="0F3589"/>
                </a:solidFill>
                <a:latin typeface="Quincy Bold"/>
              </a:rPr>
              <a:t>Sonoma County CHW Cohort</a:t>
            </a:r>
          </a:p>
        </p:txBody>
      </p:sp>
      <p:sp>
        <p:nvSpPr>
          <p:cNvPr id="14" name="TextBox 14"/>
          <p:cNvSpPr txBox="1"/>
          <p:nvPr/>
        </p:nvSpPr>
        <p:spPr>
          <a:xfrm>
            <a:off x="9497263" y="3103665"/>
            <a:ext cx="8258909" cy="1313180"/>
          </a:xfrm>
          <a:prstGeom prst="rect">
            <a:avLst/>
          </a:prstGeom>
        </p:spPr>
        <p:txBody>
          <a:bodyPr lIns="0" tIns="0" rIns="0" bIns="0" rtlCol="0" anchor="t">
            <a:spAutoFit/>
          </a:bodyPr>
          <a:lstStyle/>
          <a:p>
            <a:pPr marL="0" lvl="0" indent="0">
              <a:lnSpc>
                <a:spcPts val="5320"/>
              </a:lnSpc>
              <a:spcBef>
                <a:spcPct val="0"/>
              </a:spcBef>
            </a:pPr>
            <a:r>
              <a:rPr lang="en-US" sz="3800">
                <a:solidFill>
                  <a:srgbClr val="0167E8"/>
                </a:solidFill>
                <a:latin typeface="Sofia Pro 1"/>
              </a:rPr>
              <a:t>Top 5 Referrals Reported from Cohort (September 2022- June 2023)</a:t>
            </a:r>
          </a:p>
        </p:txBody>
      </p:sp>
      <p:sp>
        <p:nvSpPr>
          <p:cNvPr id="15" name="TextBox 15"/>
          <p:cNvSpPr txBox="1"/>
          <p:nvPr/>
        </p:nvSpPr>
        <p:spPr>
          <a:xfrm>
            <a:off x="9497263" y="4654970"/>
            <a:ext cx="8563739" cy="2522354"/>
          </a:xfrm>
          <a:prstGeom prst="rect">
            <a:avLst/>
          </a:prstGeom>
        </p:spPr>
        <p:txBody>
          <a:bodyPr lIns="0" tIns="0" rIns="0" bIns="0" rtlCol="0" anchor="t">
            <a:spAutoFit/>
          </a:bodyPr>
          <a:lstStyle/>
          <a:p>
            <a:pPr marL="614767" lvl="1" indent="-307383">
              <a:lnSpc>
                <a:spcPts val="3986"/>
              </a:lnSpc>
              <a:buFont typeface="Arial"/>
              <a:buChar char="•"/>
            </a:pPr>
            <a:r>
              <a:rPr lang="en-US" sz="2847">
                <a:solidFill>
                  <a:srgbClr val="000000"/>
                </a:solidFill>
                <a:latin typeface="Sofia Pro 2"/>
              </a:rPr>
              <a:t>Hypertension Management: 32%</a:t>
            </a:r>
          </a:p>
          <a:p>
            <a:pPr marL="614767" lvl="1" indent="-307383">
              <a:lnSpc>
                <a:spcPts val="3986"/>
              </a:lnSpc>
              <a:buFont typeface="Arial"/>
              <a:buChar char="•"/>
            </a:pPr>
            <a:r>
              <a:rPr lang="en-US" sz="2847">
                <a:solidFill>
                  <a:srgbClr val="000000"/>
                </a:solidFill>
                <a:latin typeface="Sofia Pro 2"/>
              </a:rPr>
              <a:t>Reproductive, Maternal and/or Child Health: 13%</a:t>
            </a:r>
          </a:p>
          <a:p>
            <a:pPr marL="614767" lvl="1" indent="-307383">
              <a:lnSpc>
                <a:spcPts val="3986"/>
              </a:lnSpc>
              <a:buFont typeface="Arial"/>
              <a:buChar char="•"/>
            </a:pPr>
            <a:r>
              <a:rPr lang="en-US" sz="2847">
                <a:solidFill>
                  <a:srgbClr val="000000"/>
                </a:solidFill>
                <a:latin typeface="Sofia Pro 2"/>
              </a:rPr>
              <a:t>Lifestyle Interventions: 12%</a:t>
            </a:r>
          </a:p>
          <a:p>
            <a:pPr marL="614767" lvl="1" indent="-307383">
              <a:lnSpc>
                <a:spcPts val="3986"/>
              </a:lnSpc>
              <a:buFont typeface="Arial"/>
              <a:buChar char="•"/>
            </a:pPr>
            <a:r>
              <a:rPr lang="en-US" sz="2847">
                <a:solidFill>
                  <a:srgbClr val="000000"/>
                </a:solidFill>
                <a:latin typeface="Sofia Pro 2"/>
              </a:rPr>
              <a:t>Diabetes Managment: 10%</a:t>
            </a:r>
          </a:p>
          <a:p>
            <a:pPr marL="614767" lvl="1" indent="-307383">
              <a:lnSpc>
                <a:spcPts val="3986"/>
              </a:lnSpc>
              <a:buFont typeface="Arial"/>
              <a:buChar char="•"/>
            </a:pPr>
            <a:r>
              <a:rPr lang="en-US" sz="2847">
                <a:solidFill>
                  <a:srgbClr val="000000"/>
                </a:solidFill>
                <a:latin typeface="Sofia Pro 2"/>
              </a:rPr>
              <a:t>Improving Healthy Eating: 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099361" y="2451315"/>
            <a:ext cx="16440135" cy="19050"/>
          </a:xfrm>
          <a:prstGeom prst="line">
            <a:avLst/>
          </a:prstGeom>
          <a:ln w="57150" cap="rnd">
            <a:solidFill>
              <a:srgbClr val="FF3958"/>
            </a:solidFill>
            <a:prstDash val="solid"/>
            <a:headEnd type="none" w="sm" len="sm"/>
            <a:tailEnd type="none" w="sm" len="sm"/>
          </a:ln>
        </p:spPr>
        <p:txBody>
          <a:bodyPr/>
          <a:lstStyle/>
          <a:p>
            <a:endParaRPr lang="en-US"/>
          </a:p>
        </p:txBody>
      </p:sp>
      <p:sp>
        <p:nvSpPr>
          <p:cNvPr id="3" name="TextBox 3"/>
          <p:cNvSpPr txBox="1"/>
          <p:nvPr/>
        </p:nvSpPr>
        <p:spPr>
          <a:xfrm>
            <a:off x="2099361" y="1028700"/>
            <a:ext cx="15623107" cy="962025"/>
          </a:xfrm>
          <a:prstGeom prst="rect">
            <a:avLst/>
          </a:prstGeom>
        </p:spPr>
        <p:txBody>
          <a:bodyPr lIns="0" tIns="0" rIns="0" bIns="0" rtlCol="0" anchor="t">
            <a:spAutoFit/>
          </a:bodyPr>
          <a:lstStyle/>
          <a:p>
            <a:pPr marL="0" lvl="0" indent="0">
              <a:lnSpc>
                <a:spcPts val="7577"/>
              </a:lnSpc>
              <a:spcBef>
                <a:spcPct val="0"/>
              </a:spcBef>
            </a:pPr>
            <a:r>
              <a:rPr lang="en-US" sz="6314">
                <a:solidFill>
                  <a:srgbClr val="0F3589"/>
                </a:solidFill>
                <a:latin typeface="Quincy Bold"/>
              </a:rPr>
              <a:t>Healthy Petaluma CHW Program  </a:t>
            </a:r>
          </a:p>
        </p:txBody>
      </p:sp>
      <p:grpSp>
        <p:nvGrpSpPr>
          <p:cNvPr id="4" name="Group 4"/>
          <p:cNvGrpSpPr/>
          <p:nvPr/>
        </p:nvGrpSpPr>
        <p:grpSpPr>
          <a:xfrm>
            <a:off x="16188672" y="3846615"/>
            <a:ext cx="2099328" cy="3086100"/>
            <a:chOff x="0" y="0"/>
            <a:chExt cx="552910" cy="812800"/>
          </a:xfrm>
        </p:grpSpPr>
        <p:sp>
          <p:nvSpPr>
            <p:cNvPr id="5" name="Freeform 5"/>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964" y="3846615"/>
            <a:ext cx="2099328" cy="3086100"/>
            <a:chOff x="0" y="0"/>
            <a:chExt cx="552910" cy="812800"/>
          </a:xfrm>
        </p:grpSpPr>
        <p:sp>
          <p:nvSpPr>
            <p:cNvPr id="8" name="Freeform 8"/>
            <p:cNvSpPr/>
            <p:nvPr/>
          </p:nvSpPr>
          <p:spPr>
            <a:xfrm>
              <a:off x="0" y="0"/>
              <a:ext cx="552910" cy="812800"/>
            </a:xfrm>
            <a:custGeom>
              <a:avLst/>
              <a:gdLst/>
              <a:ahLst/>
              <a:cxnLst/>
              <a:rect l="l" t="t" r="r" b="b"/>
              <a:pathLst>
                <a:path w="552910" h="812800">
                  <a:moveTo>
                    <a:pt x="0" y="0"/>
                  </a:moveTo>
                  <a:lnTo>
                    <a:pt x="552910" y="0"/>
                  </a:lnTo>
                  <a:lnTo>
                    <a:pt x="552910" y="812800"/>
                  </a:lnTo>
                  <a:lnTo>
                    <a:pt x="0" y="812800"/>
                  </a:lnTo>
                  <a:lnTo>
                    <a:pt x="0" y="0"/>
                  </a:lnTo>
                </a:path>
              </a:pathLst>
            </a:custGeom>
            <a:solidFill>
              <a:srgbClr val="000000">
                <a:alpha val="0"/>
              </a:srgbClr>
            </a:solidFill>
          </p:spPr>
          <p:txBody>
            <a:bodyPr/>
            <a:lstStyle/>
            <a:p>
              <a:endParaRPr lang="en-US"/>
            </a:p>
          </p:txBody>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2078364" y="2460840"/>
            <a:ext cx="2099328" cy="719025"/>
            <a:chOff x="0" y="0"/>
            <a:chExt cx="552910" cy="189373"/>
          </a:xfrm>
        </p:grpSpPr>
        <p:sp>
          <p:nvSpPr>
            <p:cNvPr id="11" name="Freeform 11"/>
            <p:cNvSpPr/>
            <p:nvPr/>
          </p:nvSpPr>
          <p:spPr>
            <a:xfrm>
              <a:off x="0" y="0"/>
              <a:ext cx="552910" cy="189373"/>
            </a:xfrm>
            <a:custGeom>
              <a:avLst/>
              <a:gdLst/>
              <a:ahLst/>
              <a:cxnLst/>
              <a:rect l="l" t="t" r="r" b="b"/>
              <a:pathLst>
                <a:path w="552910" h="189373">
                  <a:moveTo>
                    <a:pt x="0" y="0"/>
                  </a:moveTo>
                  <a:lnTo>
                    <a:pt x="552910" y="0"/>
                  </a:lnTo>
                  <a:lnTo>
                    <a:pt x="552910" y="189373"/>
                  </a:lnTo>
                  <a:lnTo>
                    <a:pt x="0" y="189373"/>
                  </a:lnTo>
                  <a:lnTo>
                    <a:pt x="0" y="0"/>
                  </a:lnTo>
                </a:path>
              </a:pathLst>
            </a:custGeom>
            <a:solidFill>
              <a:srgbClr val="000000">
                <a:alpha val="0"/>
              </a:srgbClr>
            </a:solidFill>
          </p:spPr>
          <p:txBody>
            <a:bodyPr/>
            <a:lstStyle/>
            <a:p>
              <a:endParaRPr lang="en-US"/>
            </a:p>
          </p:txBody>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2078364" y="2644007"/>
            <a:ext cx="14538020" cy="5582106"/>
          </a:xfrm>
          <a:prstGeom prst="rect">
            <a:avLst/>
          </a:prstGeom>
        </p:spPr>
        <p:txBody>
          <a:bodyPr lIns="0" tIns="0" rIns="0" bIns="0" rtlCol="0" anchor="t">
            <a:spAutoFit/>
          </a:bodyPr>
          <a:lstStyle/>
          <a:p>
            <a:pPr marL="598042" lvl="1" indent="-299021">
              <a:lnSpc>
                <a:spcPts val="4875"/>
              </a:lnSpc>
              <a:buFont typeface="Arial"/>
              <a:buChar char="•"/>
            </a:pPr>
            <a:r>
              <a:rPr lang="en-US" sz="2769" dirty="0">
                <a:solidFill>
                  <a:srgbClr val="0F3589"/>
                </a:solidFill>
                <a:latin typeface="Sofia Pro 2"/>
              </a:rPr>
              <a:t>Part of the Sonoma County CHW Cohort </a:t>
            </a:r>
          </a:p>
          <a:p>
            <a:pPr marL="598042" lvl="1" indent="-299021">
              <a:lnSpc>
                <a:spcPts val="4875"/>
              </a:lnSpc>
              <a:buFont typeface="Arial"/>
              <a:buChar char="•"/>
            </a:pPr>
            <a:r>
              <a:rPr lang="en-US" sz="2769" dirty="0">
                <a:solidFill>
                  <a:srgbClr val="0F3589"/>
                </a:solidFill>
                <a:latin typeface="Sofia Pro 2"/>
              </a:rPr>
              <a:t>Grant Funded</a:t>
            </a:r>
          </a:p>
          <a:p>
            <a:pPr marL="598042" lvl="1" indent="-299021">
              <a:lnSpc>
                <a:spcPts val="4875"/>
              </a:lnSpc>
              <a:buFont typeface="Arial"/>
              <a:buChar char="•"/>
            </a:pPr>
            <a:r>
              <a:rPr lang="en-US" sz="2769" dirty="0">
                <a:solidFill>
                  <a:srgbClr val="0F3589"/>
                </a:solidFill>
                <a:latin typeface="Sofia Pro 2"/>
              </a:rPr>
              <a:t>Began August 2021</a:t>
            </a:r>
          </a:p>
          <a:p>
            <a:pPr marL="598042" lvl="1" indent="-299021">
              <a:lnSpc>
                <a:spcPts val="4875"/>
              </a:lnSpc>
              <a:buFont typeface="Arial"/>
              <a:buChar char="•"/>
            </a:pPr>
            <a:r>
              <a:rPr lang="en-US" sz="2769" dirty="0">
                <a:solidFill>
                  <a:srgbClr val="0F3589"/>
                </a:solidFill>
                <a:latin typeface="Sofia Pro 2"/>
              </a:rPr>
              <a:t>Grant Funding ends August 2024</a:t>
            </a:r>
          </a:p>
          <a:p>
            <a:pPr marL="598042" lvl="1" indent="-299021">
              <a:lnSpc>
                <a:spcPts val="4875"/>
              </a:lnSpc>
              <a:buFont typeface="Arial"/>
              <a:buChar char="•"/>
            </a:pPr>
            <a:r>
              <a:rPr lang="en-US" sz="2769" dirty="0">
                <a:solidFill>
                  <a:srgbClr val="0F3589"/>
                </a:solidFill>
                <a:latin typeface="Sofia Pro 2"/>
              </a:rPr>
              <a:t>Hired 2 full-time CHWs</a:t>
            </a:r>
          </a:p>
          <a:p>
            <a:pPr marL="598042" lvl="1" indent="-299021">
              <a:lnSpc>
                <a:spcPts val="4875"/>
              </a:lnSpc>
              <a:buFont typeface="Arial"/>
              <a:buChar char="•"/>
            </a:pPr>
            <a:r>
              <a:rPr lang="en-US" sz="2769" dirty="0">
                <a:solidFill>
                  <a:srgbClr val="0F3589"/>
                </a:solidFill>
                <a:latin typeface="Sofia Pro 2"/>
              </a:rPr>
              <a:t>Community-Based Program Focused on Equitable Access</a:t>
            </a:r>
          </a:p>
          <a:p>
            <a:pPr marL="598042" lvl="1" indent="-299021">
              <a:lnSpc>
                <a:spcPts val="4875"/>
              </a:lnSpc>
              <a:buFont typeface="Arial"/>
              <a:buChar char="•"/>
            </a:pPr>
            <a:r>
              <a:rPr lang="en-US" sz="2769" dirty="0">
                <a:solidFill>
                  <a:srgbClr val="0F3589"/>
                </a:solidFill>
                <a:latin typeface="Sofia Pro 2"/>
              </a:rPr>
              <a:t>Paid Education (Courses and Attendance) </a:t>
            </a:r>
          </a:p>
          <a:p>
            <a:pPr marL="598042" lvl="1" indent="-299021">
              <a:lnSpc>
                <a:spcPts val="4875"/>
              </a:lnSpc>
              <a:buFont typeface="Arial"/>
              <a:buChar char="•"/>
            </a:pPr>
            <a:r>
              <a:rPr lang="en-US" sz="2769" dirty="0">
                <a:solidFill>
                  <a:srgbClr val="0F3589"/>
                </a:solidFill>
                <a:latin typeface="Sofia Pro 2"/>
              </a:rPr>
              <a:t>Building Community Partnerships</a:t>
            </a:r>
          </a:p>
          <a:p>
            <a:pPr>
              <a:lnSpc>
                <a:spcPts val="4875"/>
              </a:lnSpc>
            </a:pPr>
            <a:endParaRPr lang="en-US" sz="2769" dirty="0">
              <a:solidFill>
                <a:srgbClr val="0F3589"/>
              </a:solidFill>
              <a:latin typeface="Sofia Pro 2"/>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F13ACAEFD4E746A6DE99A5742773B3" ma:contentTypeVersion="17" ma:contentTypeDescription="Create a new document." ma:contentTypeScope="" ma:versionID="b43bd02079bbb83487904c6f195fe771">
  <xsd:schema xmlns:xsd="http://www.w3.org/2001/XMLSchema" xmlns:xs="http://www.w3.org/2001/XMLSchema" xmlns:p="http://schemas.microsoft.com/office/2006/metadata/properties" xmlns:ns2="f97414ec-e8e1-47c5-b88d-8d6bc9f1dc5c" xmlns:ns3="141ecd1f-2374-411e-bbb0-b3059a3af7bb" targetNamespace="http://schemas.microsoft.com/office/2006/metadata/properties" ma:root="true" ma:fieldsID="2ab00912dd6dc6fe59555680a0d25125" ns2:_="" ns3:_="">
    <xsd:import namespace="f97414ec-e8e1-47c5-b88d-8d6bc9f1dc5c"/>
    <xsd:import namespace="141ecd1f-2374-411e-bbb0-b3059a3af7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414ec-e8e1-47c5-b88d-8d6bc9f1dc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0edf2d5-b58b-4f1d-ba86-8675ba6ccce4}" ma:internalName="TaxCatchAll" ma:showField="CatchAllData" ma:web="f97414ec-e8e1-47c5-b88d-8d6bc9f1dc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1ecd1f-2374-411e-bbb0-b3059a3af7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71c94f-f162-4cf6-843e-425104ee78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7414ec-e8e1-47c5-b88d-8d6bc9f1dc5c" xsi:nil="true"/>
    <lcf76f155ced4ddcb4097134ff3c332f xmlns="141ecd1f-2374-411e-bbb0-b3059a3af7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A2F5CC-64C0-4300-90FB-C5585D7BA751}"/>
</file>

<file path=customXml/itemProps2.xml><?xml version="1.0" encoding="utf-8"?>
<ds:datastoreItem xmlns:ds="http://schemas.openxmlformats.org/officeDocument/2006/customXml" ds:itemID="{E1F60C85-BDF5-4CAB-B4AB-B9FE598C9FF8}">
  <ds:schemaRefs>
    <ds:schemaRef ds:uri="http://schemas.microsoft.com/sharepoint/v3/contenttype/forms"/>
  </ds:schemaRefs>
</ds:datastoreItem>
</file>

<file path=customXml/itemProps3.xml><?xml version="1.0" encoding="utf-8"?>
<ds:datastoreItem xmlns:ds="http://schemas.openxmlformats.org/officeDocument/2006/customXml" ds:itemID="{E2DEB373-02B8-4252-B945-EDBFC1FF7C41}">
  <ds:schemaRefs>
    <ds:schemaRef ds:uri="http://purl.org/dc/elements/1.1/"/>
    <ds:schemaRef ds:uri="http://schemas.openxmlformats.org/package/2006/metadata/core-properties"/>
    <ds:schemaRef ds:uri="http://www.w3.org/XML/1998/namespace"/>
    <ds:schemaRef ds:uri="http://schemas.microsoft.com/office/2006/metadata/properties"/>
    <ds:schemaRef ds:uri="http://purl.org/dc/terms/"/>
    <ds:schemaRef ds:uri="http://schemas.microsoft.com/office/2006/documentManagement/types"/>
    <ds:schemaRef ds:uri="http://schemas.microsoft.com/office/infopath/2007/PartnerControls"/>
    <ds:schemaRef ds:uri="badd4b0b-eac4-44fe-b7ca-1f6995ce68f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TotalTime>
  <Words>1017</Words>
  <Application>Microsoft Office PowerPoint</Application>
  <PresentationFormat>Custom</PresentationFormat>
  <Paragraphs>146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Sofia Pro 2</vt:lpstr>
      <vt:lpstr>Sofia Pro 1 Bold</vt:lpstr>
      <vt:lpstr>Sofia Pro 2 Bold</vt:lpstr>
      <vt:lpstr>Quincy Bold</vt:lpstr>
      <vt:lpstr>Sofia Pro 1</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Workers: Building Community Capacity</dc:title>
  <dc:creator>Ramona Faith</dc:creator>
  <cp:lastModifiedBy>Ramona Faith</cp:lastModifiedBy>
  <cp:revision>5</cp:revision>
  <dcterms:created xsi:type="dcterms:W3CDTF">2006-08-16T00:00:00Z</dcterms:created>
  <dcterms:modified xsi:type="dcterms:W3CDTF">2023-09-05T14:38:48Z</dcterms:modified>
  <dc:identifier>DAFs9sJta44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0x01010035418CEC35B8374689E0282248D56899</vt:lpwstr>
  </property>
</Properties>
</file>