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256" r:id="rId5"/>
    <p:sldId id="257" r:id="rId6"/>
    <p:sldId id="259" r:id="rId7"/>
    <p:sldId id="261" r:id="rId8"/>
    <p:sldId id="262" r:id="rId9"/>
    <p:sldId id="263" r:id="rId10"/>
    <p:sldId id="264" r:id="rId11"/>
    <p:sldId id="265" r:id="rId12"/>
    <p:sldId id="266"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DBD01A-20B8-4CCD-A4DA-3C6AAA6BDBFE}" v="2" dt="2021-01-07T23:1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horzBarState="maximized">
    <p:restoredLeft sz="17985" autoAdjust="0"/>
    <p:restoredTop sz="94660"/>
  </p:normalViewPr>
  <p:slideViewPr>
    <p:cSldViewPr snapToGrid="0">
      <p:cViewPr varScale="1">
        <p:scale>
          <a:sx n="47" d="100"/>
          <a:sy n="47" d="100"/>
        </p:scale>
        <p:origin x="36" y="1047"/>
      </p:cViewPr>
      <p:guideLst/>
    </p:cSldViewPr>
  </p:slideViewPr>
  <p:notesTextViewPr>
    <p:cViewPr>
      <p:scale>
        <a:sx n="1" d="1"/>
        <a:sy n="1" d="1"/>
      </p:scale>
      <p:origin x="0" y="0"/>
    </p:cViewPr>
  </p:notesTextViewPr>
  <p:notesViewPr>
    <p:cSldViewPr snapToGrid="0">
      <p:cViewPr varScale="1">
        <p:scale>
          <a:sx n="70" d="100"/>
          <a:sy n="70" d="100"/>
        </p:scale>
        <p:origin x="2547"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Servantez" userId="26e9e67c-67ab-48a9-91b5-14a8ac84a894" providerId="ADAL" clId="{57DBD01A-20B8-4CCD-A4DA-3C6AAA6BDBFE}"/>
    <pc:docChg chg="modHandout">
      <pc:chgData name="Marina Servantez" userId="26e9e67c-67ab-48a9-91b5-14a8ac84a894" providerId="ADAL" clId="{57DBD01A-20B8-4CCD-A4DA-3C6AAA6BDBFE}" dt="2021-01-07T23:11:11.717" v="3"/>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0696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02716F-FF72-4E76-AAE8-5E165B286BCD}" type="datetimeFigureOut">
              <a:rPr lang="en-US" smtClean="0"/>
              <a:t>1/7/2021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17582-BB91-4EC4-8244-16A36443FE76}" type="slidenum">
              <a:rPr lang="en-US" smtClean="0"/>
              <a:t>‹#›</a:t>
            </a:fld>
            <a:endParaRPr lang="en-US" dirty="0"/>
          </a:p>
        </p:txBody>
      </p:sp>
    </p:spTree>
    <p:extLst>
      <p:ext uri="{BB962C8B-B14F-4D97-AF65-F5344CB8AC3E}">
        <p14:creationId xmlns:p14="http://schemas.microsoft.com/office/powerpoint/2010/main" val="1551332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9DEF5-F039-424F-9806-233F8CC69E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F7439B-B7E7-47A2-BDEB-5DC24CB6BE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78AC9E-DB63-4F1F-8615-DD8E85C9441F}"/>
              </a:ext>
            </a:extLst>
          </p:cNvPr>
          <p:cNvSpPr>
            <a:spLocks noGrp="1"/>
          </p:cNvSpPr>
          <p:nvPr>
            <p:ph type="dt" sz="half" idx="10"/>
          </p:nvPr>
        </p:nvSpPr>
        <p:spPr/>
        <p:txBody>
          <a:bodyPr/>
          <a:lstStyle/>
          <a:p>
            <a:fld id="{587243B1-88C5-45C1-A2D7-6406BE41316A}" type="datetime1">
              <a:rPr lang="en-US" smtClean="0"/>
              <a:t>1/7/2021</a:t>
            </a:fld>
            <a:endParaRPr lang="en-US" dirty="0"/>
          </a:p>
        </p:txBody>
      </p:sp>
      <p:sp>
        <p:nvSpPr>
          <p:cNvPr id="5" name="Footer Placeholder 4">
            <a:extLst>
              <a:ext uri="{FF2B5EF4-FFF2-40B4-BE49-F238E27FC236}">
                <a16:creationId xmlns:a16="http://schemas.microsoft.com/office/drawing/2014/main" id="{FCA75EAA-FC2B-4034-8084-589A4D6E43F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04B6E635-0912-463A-9A08-480F5A87C75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05326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7571-0DF3-4014-83D0-5821BDD766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0202DC-CFDF-40B9-B28B-4D3715C381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50140-F56D-42FC-BE3D-2D68B29B34D5}"/>
              </a:ext>
            </a:extLst>
          </p:cNvPr>
          <p:cNvSpPr>
            <a:spLocks noGrp="1"/>
          </p:cNvSpPr>
          <p:nvPr>
            <p:ph type="dt" sz="half" idx="10"/>
          </p:nvPr>
        </p:nvSpPr>
        <p:spPr/>
        <p:txBody>
          <a:bodyPr/>
          <a:lstStyle/>
          <a:p>
            <a:fld id="{061F2A19-FF2E-4FBB-91A6-845395C0A29D}" type="datetime1">
              <a:rPr lang="en-US" smtClean="0"/>
              <a:t>1/7/2021</a:t>
            </a:fld>
            <a:endParaRPr lang="en-US" dirty="0"/>
          </a:p>
        </p:txBody>
      </p:sp>
      <p:sp>
        <p:nvSpPr>
          <p:cNvPr id="5" name="Footer Placeholder 4">
            <a:extLst>
              <a:ext uri="{FF2B5EF4-FFF2-40B4-BE49-F238E27FC236}">
                <a16:creationId xmlns:a16="http://schemas.microsoft.com/office/drawing/2014/main" id="{112FD56C-D48B-421A-BDBD-77E97FC9C8AB}"/>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EBE02703-169A-42F4-A6D9-01F1350DF22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221210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F7265-D31C-4260-8583-7D397E85CA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F7A23B-2F42-4D79-8065-FB0E8F0A6B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429B11-7B2E-40FB-B747-CB2A8BD7AACE}"/>
              </a:ext>
            </a:extLst>
          </p:cNvPr>
          <p:cNvSpPr>
            <a:spLocks noGrp="1"/>
          </p:cNvSpPr>
          <p:nvPr>
            <p:ph type="dt" sz="half" idx="10"/>
          </p:nvPr>
        </p:nvSpPr>
        <p:spPr/>
        <p:txBody>
          <a:bodyPr/>
          <a:lstStyle/>
          <a:p>
            <a:fld id="{7F948DA6-F420-4A18-97E5-2FC0E4DBC316}" type="datetime1">
              <a:rPr lang="en-US" smtClean="0"/>
              <a:t>1/7/2021</a:t>
            </a:fld>
            <a:endParaRPr lang="en-US" dirty="0"/>
          </a:p>
        </p:txBody>
      </p:sp>
      <p:sp>
        <p:nvSpPr>
          <p:cNvPr id="5" name="Footer Placeholder 4">
            <a:extLst>
              <a:ext uri="{FF2B5EF4-FFF2-40B4-BE49-F238E27FC236}">
                <a16:creationId xmlns:a16="http://schemas.microsoft.com/office/drawing/2014/main" id="{32A953B8-59D4-49BF-B173-7F27D4CEBB9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0F8B830-0D5E-45D4-8380-337E1767015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97823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153C-A630-4C24-A833-7E3A721A38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B43DD2-4E63-46BF-8D6B-52866D2310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23297-8214-465D-80CA-4A4C004F49E5}"/>
              </a:ext>
            </a:extLst>
          </p:cNvPr>
          <p:cNvSpPr>
            <a:spLocks noGrp="1"/>
          </p:cNvSpPr>
          <p:nvPr>
            <p:ph type="dt" sz="half" idx="10"/>
          </p:nvPr>
        </p:nvSpPr>
        <p:spPr/>
        <p:txBody>
          <a:bodyPr/>
          <a:lstStyle/>
          <a:p>
            <a:fld id="{FC2C69CC-9964-4E70-8043-5810E14C4D1E}" type="datetime1">
              <a:rPr lang="en-US" smtClean="0"/>
              <a:t>1/7/2021</a:t>
            </a:fld>
            <a:endParaRPr lang="en-US" dirty="0"/>
          </a:p>
        </p:txBody>
      </p:sp>
      <p:sp>
        <p:nvSpPr>
          <p:cNvPr id="5" name="Footer Placeholder 4">
            <a:extLst>
              <a:ext uri="{FF2B5EF4-FFF2-40B4-BE49-F238E27FC236}">
                <a16:creationId xmlns:a16="http://schemas.microsoft.com/office/drawing/2014/main" id="{396EA5DA-76CA-4C09-8238-0CCF2F165F1C}"/>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930909C-A5A1-4F5C-B710-C5FC1ACBAA22}"/>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66932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A5E8B-FF6A-4991-B515-DCD9DFF474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B22E51-CEDF-4762-91E6-19054FA022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41B67-B85F-4E85-AFF9-5F3247F66B9A}"/>
              </a:ext>
            </a:extLst>
          </p:cNvPr>
          <p:cNvSpPr>
            <a:spLocks noGrp="1"/>
          </p:cNvSpPr>
          <p:nvPr>
            <p:ph type="dt" sz="half" idx="10"/>
          </p:nvPr>
        </p:nvSpPr>
        <p:spPr/>
        <p:txBody>
          <a:bodyPr/>
          <a:lstStyle/>
          <a:p>
            <a:fld id="{7E5E4F67-1983-4CF2-85FA-155BE7DF73A0}" type="datetime1">
              <a:rPr lang="en-US" smtClean="0"/>
              <a:t>1/7/2021</a:t>
            </a:fld>
            <a:endParaRPr lang="en-US" dirty="0"/>
          </a:p>
        </p:txBody>
      </p:sp>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41073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BBEB-0D4A-478C-A193-A7917B207A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6CA2D-DDB2-41CE-A143-A57F15998C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796B7C-451D-4388-85FE-DDA825A04F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F0DBF-D63D-40DD-9CCA-E28656C8CB98}"/>
              </a:ext>
            </a:extLst>
          </p:cNvPr>
          <p:cNvSpPr>
            <a:spLocks noGrp="1"/>
          </p:cNvSpPr>
          <p:nvPr>
            <p:ph type="dt" sz="half" idx="10"/>
          </p:nvPr>
        </p:nvSpPr>
        <p:spPr/>
        <p:txBody>
          <a:bodyPr/>
          <a:lstStyle/>
          <a:p>
            <a:fld id="{88070C72-3098-4EC8-BB4C-42EC3CC3E874}" type="datetime1">
              <a:rPr lang="en-US" smtClean="0"/>
              <a:t>1/7/2021</a:t>
            </a:fld>
            <a:endParaRPr lang="en-US" dirty="0"/>
          </a:p>
        </p:txBody>
      </p:sp>
      <p:sp>
        <p:nvSpPr>
          <p:cNvPr id="6" name="Footer Placeholder 5">
            <a:extLst>
              <a:ext uri="{FF2B5EF4-FFF2-40B4-BE49-F238E27FC236}">
                <a16:creationId xmlns:a16="http://schemas.microsoft.com/office/drawing/2014/main" id="{7E688CAA-080E-4A00-8DC1-6CDAEDD88E41}"/>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D0BC00A6-D5D3-452C-BA47-9C4FE1D8C4F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98216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7856-E1B7-4EF5-B464-86E3D98780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13E578-9411-4CDC-8EEB-4BAEF3D4A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1706B-20EA-4282-8C49-2E56504D31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3B63A7-0610-4C8E-8F5E-2FCD3343A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7A309F-9DBC-4E05-899C-1FF05701CC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13F624-F15C-4879-8757-5D3582737C15}"/>
              </a:ext>
            </a:extLst>
          </p:cNvPr>
          <p:cNvSpPr>
            <a:spLocks noGrp="1"/>
          </p:cNvSpPr>
          <p:nvPr>
            <p:ph type="dt" sz="half" idx="10"/>
          </p:nvPr>
        </p:nvSpPr>
        <p:spPr/>
        <p:txBody>
          <a:bodyPr/>
          <a:lstStyle/>
          <a:p>
            <a:fld id="{D487F599-1FEE-4E47-BBAC-B8CB69A70B98}" type="datetime1">
              <a:rPr lang="en-US" smtClean="0"/>
              <a:t>1/7/2021</a:t>
            </a:fld>
            <a:endParaRPr lang="en-US" dirty="0"/>
          </a:p>
        </p:txBody>
      </p:sp>
      <p:sp>
        <p:nvSpPr>
          <p:cNvPr id="8" name="Footer Placeholder 7">
            <a:extLst>
              <a:ext uri="{FF2B5EF4-FFF2-40B4-BE49-F238E27FC236}">
                <a16:creationId xmlns:a16="http://schemas.microsoft.com/office/drawing/2014/main" id="{79434C6B-0206-4769-9F6F-AAB583FCCADC}"/>
              </a:ext>
            </a:extLst>
          </p:cNvPr>
          <p:cNvSpPr>
            <a:spLocks noGrp="1"/>
          </p:cNvSpPr>
          <p:nvPr>
            <p:ph type="ftr" sz="quarter" idx="11"/>
          </p:nvPr>
        </p:nvSpPr>
        <p:spPr/>
        <p:txBody>
          <a:bodyPr/>
          <a:lstStyle/>
          <a:p>
            <a:r>
              <a:rPr lang="en-US" dirty="0"/>
              <a:t>Good Board Work: Better Service. Better Performance.</a:t>
            </a:r>
          </a:p>
        </p:txBody>
      </p:sp>
      <p:sp>
        <p:nvSpPr>
          <p:cNvPr id="9" name="Slide Number Placeholder 8">
            <a:extLst>
              <a:ext uri="{FF2B5EF4-FFF2-40B4-BE49-F238E27FC236}">
                <a16:creationId xmlns:a16="http://schemas.microsoft.com/office/drawing/2014/main" id="{030FF513-1BBC-40C8-B6D9-93ED68FCD693}"/>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86212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131F-13C8-460A-BA1C-132AAF4206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198F9D-7E4E-4981-AC68-2744DB6495F5}"/>
              </a:ext>
            </a:extLst>
          </p:cNvPr>
          <p:cNvSpPr>
            <a:spLocks noGrp="1"/>
          </p:cNvSpPr>
          <p:nvPr>
            <p:ph type="dt" sz="half" idx="10"/>
          </p:nvPr>
        </p:nvSpPr>
        <p:spPr/>
        <p:txBody>
          <a:bodyPr/>
          <a:lstStyle/>
          <a:p>
            <a:fld id="{4342F130-440D-49D8-A38F-270FF67845EB}" type="datetime1">
              <a:rPr lang="en-US" smtClean="0"/>
              <a:t>1/7/2021</a:t>
            </a:fld>
            <a:endParaRPr lang="en-US" dirty="0"/>
          </a:p>
        </p:txBody>
      </p:sp>
      <p:sp>
        <p:nvSpPr>
          <p:cNvPr id="4" name="Footer Placeholder 3">
            <a:extLst>
              <a:ext uri="{FF2B5EF4-FFF2-40B4-BE49-F238E27FC236}">
                <a16:creationId xmlns:a16="http://schemas.microsoft.com/office/drawing/2014/main" id="{D2BA654B-FE50-4AA9-A7E5-709215CC2931}"/>
              </a:ext>
            </a:extLst>
          </p:cNvPr>
          <p:cNvSpPr>
            <a:spLocks noGrp="1"/>
          </p:cNvSpPr>
          <p:nvPr>
            <p:ph type="ftr" sz="quarter" idx="11"/>
          </p:nvPr>
        </p:nvSpPr>
        <p:spPr/>
        <p:txBody>
          <a:bodyPr/>
          <a:lstStyle/>
          <a:p>
            <a:r>
              <a:rPr lang="en-US" dirty="0"/>
              <a:t>Good Board Work: Better Service. Better Performance.</a:t>
            </a:r>
          </a:p>
        </p:txBody>
      </p:sp>
      <p:sp>
        <p:nvSpPr>
          <p:cNvPr id="5" name="Slide Number Placeholder 4">
            <a:extLst>
              <a:ext uri="{FF2B5EF4-FFF2-40B4-BE49-F238E27FC236}">
                <a16:creationId xmlns:a16="http://schemas.microsoft.com/office/drawing/2014/main" id="{54E26048-874F-4DAF-BC55-D1B582A3FC7E}"/>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1586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976C1D-DE18-434F-B5C7-F32171EBA5E7}"/>
              </a:ext>
            </a:extLst>
          </p:cNvPr>
          <p:cNvSpPr>
            <a:spLocks noGrp="1"/>
          </p:cNvSpPr>
          <p:nvPr>
            <p:ph type="dt" sz="half" idx="10"/>
          </p:nvPr>
        </p:nvSpPr>
        <p:spPr/>
        <p:txBody>
          <a:bodyPr/>
          <a:lstStyle/>
          <a:p>
            <a:fld id="{521B9BAF-D209-4A50-86C0-30545EE61596}" type="datetime1">
              <a:rPr lang="en-US" smtClean="0"/>
              <a:t>1/7/2021</a:t>
            </a:fld>
            <a:endParaRPr lang="en-US" dirty="0"/>
          </a:p>
        </p:txBody>
      </p:sp>
      <p:sp>
        <p:nvSpPr>
          <p:cNvPr id="3" name="Footer Placeholder 2">
            <a:extLst>
              <a:ext uri="{FF2B5EF4-FFF2-40B4-BE49-F238E27FC236}">
                <a16:creationId xmlns:a16="http://schemas.microsoft.com/office/drawing/2014/main" id="{8FACCB16-97FC-4FA1-9406-683C99AD394F}"/>
              </a:ext>
            </a:extLst>
          </p:cNvPr>
          <p:cNvSpPr>
            <a:spLocks noGrp="1"/>
          </p:cNvSpPr>
          <p:nvPr>
            <p:ph type="ftr" sz="quarter" idx="11"/>
          </p:nvPr>
        </p:nvSpPr>
        <p:spPr/>
        <p:txBody>
          <a:bodyPr/>
          <a:lstStyle/>
          <a:p>
            <a:r>
              <a:rPr lang="en-US" dirty="0"/>
              <a:t>Good Board Work: Better Service. Better Performance.</a:t>
            </a:r>
          </a:p>
        </p:txBody>
      </p:sp>
      <p:sp>
        <p:nvSpPr>
          <p:cNvPr id="4" name="Slide Number Placeholder 3">
            <a:extLst>
              <a:ext uri="{FF2B5EF4-FFF2-40B4-BE49-F238E27FC236}">
                <a16:creationId xmlns:a16="http://schemas.microsoft.com/office/drawing/2014/main" id="{BC52D219-1C5B-46D8-AEBD-47602A511AF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236374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C969F-4953-423C-AEE9-4C26FAE953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C665A2-1298-4E07-A107-D8D448914D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076A5C-1DDB-4E8C-88AD-D60B8394C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08ADA-496E-4150-8532-136111F9B9E0}"/>
              </a:ext>
            </a:extLst>
          </p:cNvPr>
          <p:cNvSpPr>
            <a:spLocks noGrp="1"/>
          </p:cNvSpPr>
          <p:nvPr>
            <p:ph type="dt" sz="half" idx="10"/>
          </p:nvPr>
        </p:nvSpPr>
        <p:spPr/>
        <p:txBody>
          <a:bodyPr/>
          <a:lstStyle/>
          <a:p>
            <a:fld id="{B5704B4E-E7F1-406D-A0C6-770FBD443F35}" type="datetime1">
              <a:rPr lang="en-US" smtClean="0"/>
              <a:t>1/7/2021</a:t>
            </a:fld>
            <a:endParaRPr lang="en-US" dirty="0"/>
          </a:p>
        </p:txBody>
      </p:sp>
      <p:sp>
        <p:nvSpPr>
          <p:cNvPr id="6" name="Footer Placeholder 5">
            <a:extLst>
              <a:ext uri="{FF2B5EF4-FFF2-40B4-BE49-F238E27FC236}">
                <a16:creationId xmlns:a16="http://schemas.microsoft.com/office/drawing/2014/main" id="{CD7AF0CD-D7E8-4033-885B-D09A63EA6F7D}"/>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AF49A85C-1CFD-47F0-B8BB-79AC50B9FF4C}"/>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61169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931A-ED47-4679-A152-2F85CD4E8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8BFE37-A9CB-445C-B3B4-55424E509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BA1682-958B-4D04-86BA-3B38D77B4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3680CA-630A-4205-8045-5B0625217BB8}"/>
              </a:ext>
            </a:extLst>
          </p:cNvPr>
          <p:cNvSpPr>
            <a:spLocks noGrp="1"/>
          </p:cNvSpPr>
          <p:nvPr>
            <p:ph type="dt" sz="half" idx="10"/>
          </p:nvPr>
        </p:nvSpPr>
        <p:spPr/>
        <p:txBody>
          <a:bodyPr/>
          <a:lstStyle/>
          <a:p>
            <a:fld id="{8B1247EB-30AE-4F18-9AFC-5112C429933A}" type="datetime1">
              <a:rPr lang="en-US" smtClean="0"/>
              <a:t>1/7/2021</a:t>
            </a:fld>
            <a:endParaRPr lang="en-US" dirty="0"/>
          </a:p>
        </p:txBody>
      </p:sp>
      <p:sp>
        <p:nvSpPr>
          <p:cNvPr id="6" name="Footer Placeholder 5">
            <a:extLst>
              <a:ext uri="{FF2B5EF4-FFF2-40B4-BE49-F238E27FC236}">
                <a16:creationId xmlns:a16="http://schemas.microsoft.com/office/drawing/2014/main" id="{C0CB1B93-0104-48DA-8ED8-9265729A99DF}"/>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9A94BF59-B779-4A5C-A19D-1D6C89CAEED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789140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3C7399-FDB7-4B50-A219-C9E3683CAC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6B2FFC-046A-4429-A932-296189ED39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CEBF7F-BB52-4302-9DB6-F4F1D5898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8D1EE-3336-4A71-A9C4-3466792753F5}" type="datetime1">
              <a:rPr lang="en-US" smtClean="0"/>
              <a:t>1/7/2021</a:t>
            </a:fld>
            <a:endParaRPr lang="en-US" dirty="0"/>
          </a:p>
        </p:txBody>
      </p:sp>
      <p:sp>
        <p:nvSpPr>
          <p:cNvPr id="5" name="Footer Placeholder 4">
            <a:extLst>
              <a:ext uri="{FF2B5EF4-FFF2-40B4-BE49-F238E27FC236}">
                <a16:creationId xmlns:a16="http://schemas.microsoft.com/office/drawing/2014/main" id="{18EAC81E-F840-4FD9-B5C1-1D3B71AB62EA}"/>
              </a:ext>
            </a:extLst>
          </p:cNvPr>
          <p:cNvSpPr>
            <a:spLocks noGrp="1"/>
          </p:cNvSpPr>
          <p:nvPr>
            <p:ph type="ftr" sz="quarter" idx="3"/>
          </p:nvPr>
        </p:nvSpPr>
        <p:spPr>
          <a:xfrm>
            <a:off x="3448280" y="6356350"/>
            <a:ext cx="6433850" cy="365125"/>
          </a:xfrm>
          <a:prstGeom prst="rect">
            <a:avLst/>
          </a:prstGeom>
        </p:spPr>
        <p:txBody>
          <a:bodyPr vert="horz" lIns="91440" tIns="45720" rIns="91440" bIns="45720" rtlCol="0" anchor="ctr"/>
          <a:lstStyle>
            <a:lvl1pPr algn="ctr">
              <a:defRPr sz="1400" b="1">
                <a:solidFill>
                  <a:schemeClr val="bg1"/>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1C2B04B1-FCFC-47C5-9AEE-B08DD19FB6EB}"/>
              </a:ext>
            </a:extLst>
          </p:cNvPr>
          <p:cNvSpPr>
            <a:spLocks noGrp="1"/>
          </p:cNvSpPr>
          <p:nvPr>
            <p:ph type="sldNum" sz="quarter" idx="4"/>
          </p:nvPr>
        </p:nvSpPr>
        <p:spPr>
          <a:xfrm>
            <a:off x="8974157" y="230188"/>
            <a:ext cx="2743200" cy="365125"/>
          </a:xfrm>
          <a:prstGeom prst="rect">
            <a:avLst/>
          </a:prstGeom>
        </p:spPr>
        <p:txBody>
          <a:bodyPr vert="horz" lIns="91440" tIns="45720" rIns="91440" bIns="45720" rtlCol="0" anchor="ctr"/>
          <a:lstStyle>
            <a:lvl1pPr algn="r">
              <a:defRPr sz="2000" b="1">
                <a:solidFill>
                  <a:schemeClr val="bg1"/>
                </a:solidFill>
              </a:defRPr>
            </a:lvl1pPr>
          </a:lstStyle>
          <a:p>
            <a:fld id="{B37260A3-0F93-425E-B400-7354DF7125B1}" type="slidenum">
              <a:rPr lang="en-US" smtClean="0"/>
              <a:pPr/>
              <a:t>‹#›</a:t>
            </a:fld>
            <a:endParaRPr lang="en-US" dirty="0"/>
          </a:p>
        </p:txBody>
      </p:sp>
    </p:spTree>
    <p:extLst>
      <p:ext uri="{BB962C8B-B14F-4D97-AF65-F5344CB8AC3E}">
        <p14:creationId xmlns:p14="http://schemas.microsoft.com/office/powerpoint/2010/main" val="3170943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collectiveimpactforum.org/what-collective-impact" TargetMode="External"/><Relationship Id="rId3" Type="http://schemas.openxmlformats.org/officeDocument/2006/relationships/hyperlink" Target="https://www.aha.org/award/2017-12-11-foster-g-mcgaw-prize-winners-and-finalists" TargetMode="External"/><Relationship Id="rId7" Type="http://schemas.openxmlformats.org/officeDocument/2006/relationships/hyperlink" Target="https://www.aha.org/topics/association-community-health-improvement-achi"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cdc.gov/socialdeterminants/index.htm" TargetMode="External"/><Relationship Id="rId5" Type="http://schemas.openxmlformats.org/officeDocument/2006/relationships/hyperlink" Target="https://www.naco.org/topics/health" TargetMode="External"/><Relationship Id="rId4" Type="http://schemas.openxmlformats.org/officeDocument/2006/relationships/hyperlink" Target="https://www.ph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3A33-8861-4827-AED3-2A7242CAB53C}"/>
              </a:ext>
            </a:extLst>
          </p:cNvPr>
          <p:cNvSpPr>
            <a:spLocks noGrp="1"/>
          </p:cNvSpPr>
          <p:nvPr>
            <p:ph type="ctrTitle"/>
          </p:nvPr>
        </p:nvSpPr>
        <p:spPr>
          <a:xfrm>
            <a:off x="553845" y="1041400"/>
            <a:ext cx="9972907" cy="2387600"/>
          </a:xfrm>
        </p:spPr>
        <p:txBody>
          <a:bodyPr>
            <a:normAutofit/>
          </a:bodyPr>
          <a:lstStyle/>
          <a:p>
            <a:pPr algn="l"/>
            <a:r>
              <a:rPr lang="en-US" sz="4800" b="1" dirty="0">
                <a:solidFill>
                  <a:schemeClr val="bg1"/>
                </a:solidFill>
                <a:latin typeface="DIN 2014 Bold" panose="020B0704020202020204" pitchFamily="34" charset="0"/>
                <a:ea typeface="DIN 2014 Bold" panose="020B0704020202020204" pitchFamily="34" charset="0"/>
              </a:rPr>
              <a:t>Governance Toolkit</a:t>
            </a:r>
          </a:p>
        </p:txBody>
      </p:sp>
      <p:sp>
        <p:nvSpPr>
          <p:cNvPr id="3" name="Subtitle 2">
            <a:extLst>
              <a:ext uri="{FF2B5EF4-FFF2-40B4-BE49-F238E27FC236}">
                <a16:creationId xmlns:a16="http://schemas.microsoft.com/office/drawing/2014/main" id="{3A068029-73AD-4D5D-901D-FF139D8AF054}"/>
              </a:ext>
            </a:extLst>
          </p:cNvPr>
          <p:cNvSpPr>
            <a:spLocks noGrp="1"/>
          </p:cNvSpPr>
          <p:nvPr>
            <p:ph type="subTitle" idx="1"/>
          </p:nvPr>
        </p:nvSpPr>
        <p:spPr>
          <a:xfrm>
            <a:off x="553846" y="3602038"/>
            <a:ext cx="9144000" cy="1655762"/>
          </a:xfrm>
        </p:spPr>
        <p:txBody>
          <a:bodyPr/>
          <a:lstStyle/>
          <a:p>
            <a:pPr algn="l"/>
            <a:r>
              <a:rPr lang="en-US" dirty="0">
                <a:solidFill>
                  <a:schemeClr val="bg1"/>
                </a:solidFill>
              </a:rPr>
              <a:t>Board Session 1:</a:t>
            </a:r>
          </a:p>
          <a:p>
            <a:pPr algn="l"/>
            <a:r>
              <a:rPr lang="en-US" sz="3600" b="1" dirty="0">
                <a:solidFill>
                  <a:schemeClr val="bg1"/>
                </a:solidFill>
              </a:rPr>
              <a:t>The Board's Role in Community Engagement</a:t>
            </a:r>
            <a:endParaRPr lang="en-US" sz="3200" b="1" dirty="0">
              <a:solidFill>
                <a:schemeClr val="bg1"/>
              </a:solidFill>
            </a:endParaRPr>
          </a:p>
          <a:p>
            <a:pPr algn="l"/>
            <a:endParaRPr lang="en-US" dirty="0">
              <a:solidFill>
                <a:schemeClr val="bg1"/>
              </a:solidFill>
            </a:endParaRPr>
          </a:p>
        </p:txBody>
      </p:sp>
      <p:sp>
        <p:nvSpPr>
          <p:cNvPr id="4" name="TextBox 3"/>
          <p:cNvSpPr txBox="1"/>
          <p:nvPr/>
        </p:nvSpPr>
        <p:spPr>
          <a:xfrm>
            <a:off x="4204010" y="5832088"/>
            <a:ext cx="4839629" cy="369332"/>
          </a:xfrm>
          <a:prstGeom prst="rect">
            <a:avLst/>
          </a:prstGeom>
          <a:noFill/>
        </p:spPr>
        <p:txBody>
          <a:bodyPr wrap="square" rtlCol="0">
            <a:spAutoFit/>
          </a:bodyPr>
          <a:lstStyle/>
          <a:p>
            <a:r>
              <a:rPr lang="en-US" dirty="0">
                <a:solidFill>
                  <a:schemeClr val="bg1"/>
                </a:solidFill>
              </a:rPr>
              <a:t>Jim Rice:  1-612-703-4687 jim_rice@ajg.com</a:t>
            </a:r>
          </a:p>
        </p:txBody>
      </p:sp>
    </p:spTree>
    <p:extLst>
      <p:ext uri="{BB962C8B-B14F-4D97-AF65-F5344CB8AC3E}">
        <p14:creationId xmlns:p14="http://schemas.microsoft.com/office/powerpoint/2010/main" val="62709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B37260A3-0F93-425E-B400-7354DF7125B1}" type="slidenum">
              <a:rPr lang="en-US" smtClean="0"/>
              <a:t>10</a:t>
            </a:fld>
            <a:endParaRPr lang="en-US" dirty="0"/>
          </a:p>
        </p:txBody>
      </p:sp>
      <p:sp>
        <p:nvSpPr>
          <p:cNvPr id="11" name="TextBox 10"/>
          <p:cNvSpPr txBox="1"/>
          <p:nvPr/>
        </p:nvSpPr>
        <p:spPr>
          <a:xfrm>
            <a:off x="7248294" y="6021659"/>
            <a:ext cx="4348975" cy="369332"/>
          </a:xfrm>
          <a:prstGeom prst="rect">
            <a:avLst/>
          </a:prstGeom>
          <a:noFill/>
        </p:spPr>
        <p:txBody>
          <a:bodyPr wrap="square" rtlCol="0">
            <a:spAutoFit/>
          </a:bodyPr>
          <a:lstStyle/>
          <a:p>
            <a:r>
              <a:rPr lang="en-US" dirty="0"/>
              <a:t>Jim Rice: 1-612-703-4687 jim_rice@ajg.com</a:t>
            </a:r>
          </a:p>
        </p:txBody>
      </p:sp>
      <p:sp>
        <p:nvSpPr>
          <p:cNvPr id="12" name="TextBox 11"/>
          <p:cNvSpPr txBox="1"/>
          <p:nvPr/>
        </p:nvSpPr>
        <p:spPr>
          <a:xfrm>
            <a:off x="1694985" y="2174488"/>
            <a:ext cx="9177454" cy="2369880"/>
          </a:xfrm>
          <a:prstGeom prst="rect">
            <a:avLst/>
          </a:prstGeom>
          <a:noFill/>
        </p:spPr>
        <p:txBody>
          <a:bodyPr wrap="square" rtlCol="0">
            <a:spAutoFit/>
          </a:bodyPr>
          <a:lstStyle/>
          <a:p>
            <a:r>
              <a:rPr lang="en-US" sz="2800" b="1" dirty="0">
                <a:solidFill>
                  <a:srgbClr val="FFC000"/>
                </a:solidFill>
              </a:rPr>
              <a:t>Thank you </a:t>
            </a:r>
            <a:r>
              <a:rPr lang="en-US" sz="2400" b="1" dirty="0">
                <a:solidFill>
                  <a:schemeClr val="bg1"/>
                </a:solidFill>
              </a:rPr>
              <a:t>for all you do for the people in your healthcare district</a:t>
            </a:r>
            <a:r>
              <a:rPr lang="en-US" sz="2400" dirty="0">
                <a:solidFill>
                  <a:schemeClr val="bg1"/>
                </a:solidFill>
              </a:rPr>
              <a:t>!</a:t>
            </a:r>
          </a:p>
          <a:p>
            <a:endParaRPr lang="en-US" sz="2000" dirty="0">
              <a:solidFill>
                <a:schemeClr val="bg1"/>
              </a:solidFill>
            </a:endParaRPr>
          </a:p>
          <a:p>
            <a:r>
              <a:rPr lang="en-US" sz="2000" dirty="0">
                <a:solidFill>
                  <a:schemeClr val="bg1"/>
                </a:solidFill>
              </a:rPr>
              <a:t>We hope this short program stimulates your continuous pursuit of enhanced board work to strengthen your healthcare district’s support for </a:t>
            </a:r>
            <a:r>
              <a:rPr lang="en-US" sz="2000" b="1" i="1" dirty="0">
                <a:solidFill>
                  <a:schemeClr val="bg1"/>
                </a:solidFill>
              </a:rPr>
              <a:t>health care </a:t>
            </a:r>
            <a:r>
              <a:rPr lang="en-US" sz="2000" dirty="0">
                <a:solidFill>
                  <a:schemeClr val="bg1"/>
                </a:solidFill>
              </a:rPr>
              <a:t>and </a:t>
            </a:r>
            <a:r>
              <a:rPr lang="en-US" sz="2000" b="1" i="1" dirty="0">
                <a:solidFill>
                  <a:schemeClr val="bg1"/>
                </a:solidFill>
              </a:rPr>
              <a:t>health gain </a:t>
            </a:r>
            <a:r>
              <a:rPr lang="en-US" sz="2000" dirty="0">
                <a:solidFill>
                  <a:schemeClr val="bg1"/>
                </a:solidFill>
              </a:rPr>
              <a:t>in challenging times. </a:t>
            </a:r>
          </a:p>
          <a:p>
            <a:endParaRPr lang="en-US" sz="2000" dirty="0">
              <a:solidFill>
                <a:schemeClr val="bg1"/>
              </a:solidFill>
            </a:endParaRPr>
          </a:p>
          <a:p>
            <a:r>
              <a:rPr lang="en-US" sz="2000" dirty="0">
                <a:solidFill>
                  <a:schemeClr val="bg1"/>
                </a:solidFill>
              </a:rPr>
              <a:t>Please contact ACHD to access their many other board support resources.</a:t>
            </a:r>
          </a:p>
        </p:txBody>
      </p:sp>
    </p:spTree>
    <p:extLst>
      <p:ext uri="{BB962C8B-B14F-4D97-AF65-F5344CB8AC3E}">
        <p14:creationId xmlns:p14="http://schemas.microsoft.com/office/powerpoint/2010/main" val="903958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ADB70-57B0-44F7-AAF8-3D9CBD700964}"/>
              </a:ext>
            </a:extLst>
          </p:cNvPr>
          <p:cNvSpPr>
            <a:spLocks noGrp="1"/>
          </p:cNvSpPr>
          <p:nvPr>
            <p:ph type="title"/>
          </p:nvPr>
        </p:nvSpPr>
        <p:spPr/>
        <p:txBody>
          <a:bodyPr>
            <a:normAutofit/>
          </a:bodyPr>
          <a:lstStyle/>
          <a:p>
            <a:r>
              <a:rPr lang="en-US" sz="3600" b="1" dirty="0">
                <a:solidFill>
                  <a:schemeClr val="bg1"/>
                </a:solidFill>
                <a:latin typeface="DIN 2014 Bold" panose="020B0704020202020204" pitchFamily="34" charset="0"/>
                <a:ea typeface="DIN 2014 Bold" panose="020B0704020202020204" pitchFamily="34" charset="0"/>
              </a:rPr>
              <a:t>ACHD Governance Series</a:t>
            </a:r>
            <a:endParaRPr lang="en-US" sz="3600" dirty="0"/>
          </a:p>
        </p:txBody>
      </p:sp>
      <p:sp>
        <p:nvSpPr>
          <p:cNvPr id="3" name="Content Placeholder 2">
            <a:extLst>
              <a:ext uri="{FF2B5EF4-FFF2-40B4-BE49-F238E27FC236}">
                <a16:creationId xmlns:a16="http://schemas.microsoft.com/office/drawing/2014/main" id="{49191CA3-5CE2-41C8-B427-45394A71F45D}"/>
              </a:ext>
            </a:extLst>
          </p:cNvPr>
          <p:cNvSpPr>
            <a:spLocks noGrp="1"/>
          </p:cNvSpPr>
          <p:nvPr>
            <p:ph idx="1"/>
          </p:nvPr>
        </p:nvSpPr>
        <p:spPr>
          <a:xfrm>
            <a:off x="2298080" y="2607954"/>
            <a:ext cx="9246220" cy="3099226"/>
          </a:xfrm>
        </p:spPr>
        <p:txBody>
          <a:bodyPr/>
          <a:lstStyle/>
          <a:p>
            <a:pPr marL="514350" indent="-514350">
              <a:buAutoNum type="arabicPeriod"/>
            </a:pPr>
            <a:r>
              <a:rPr lang="en-US" sz="3200" b="1" dirty="0">
                <a:solidFill>
                  <a:srgbClr val="FFC000"/>
                </a:solidFill>
                <a:latin typeface="DIN 2014 Bold" panose="020B0704020202020204" pitchFamily="34" charset="0"/>
                <a:ea typeface="DIN 2014 Bold" panose="020B0704020202020204" pitchFamily="34" charset="0"/>
              </a:rPr>
              <a:t>Community Engagement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Balancing Governance &amp; Management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Orientations</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Strategic Planning</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Self-Assessments</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Education Programming</a:t>
            </a:r>
          </a:p>
        </p:txBody>
      </p:sp>
      <p:sp>
        <p:nvSpPr>
          <p:cNvPr id="4" name="TextBox 3"/>
          <p:cNvSpPr txBox="1"/>
          <p:nvPr/>
        </p:nvSpPr>
        <p:spPr>
          <a:xfrm>
            <a:off x="847498" y="1282391"/>
            <a:ext cx="8363410" cy="1077218"/>
          </a:xfrm>
          <a:prstGeom prst="rect">
            <a:avLst/>
          </a:prstGeom>
          <a:noFill/>
        </p:spPr>
        <p:txBody>
          <a:bodyPr wrap="square" rtlCol="0">
            <a:spAutoFit/>
          </a:bodyPr>
          <a:lstStyle/>
          <a:p>
            <a:r>
              <a:rPr lang="en-US" sz="2400" b="1" dirty="0">
                <a:solidFill>
                  <a:schemeClr val="bg1"/>
                </a:solidFill>
              </a:rPr>
              <a:t>Effective Board Work for Enhanced Service and Performance</a:t>
            </a:r>
            <a:endParaRPr lang="en-US" sz="2000" b="1" dirty="0">
              <a:solidFill>
                <a:schemeClr val="bg1"/>
              </a:solidFill>
            </a:endParaRPr>
          </a:p>
          <a:p>
            <a:endParaRPr lang="en-US" sz="2000" dirty="0">
              <a:solidFill>
                <a:schemeClr val="bg1"/>
              </a:solidFill>
            </a:endParaRPr>
          </a:p>
          <a:p>
            <a:r>
              <a:rPr lang="en-US" sz="2000" dirty="0">
                <a:solidFill>
                  <a:schemeClr val="bg1"/>
                </a:solidFill>
              </a:rPr>
              <a:t>Six Short (15 minute) Programs for use by ACHD Members</a:t>
            </a:r>
          </a:p>
        </p:txBody>
      </p:sp>
      <p:sp>
        <p:nvSpPr>
          <p:cNvPr id="5" name="Footer Placeholder 4"/>
          <p:cNvSpPr>
            <a:spLocks noGrp="1"/>
          </p:cNvSpPr>
          <p:nvPr>
            <p:ph type="ftr" sz="quarter" idx="11"/>
          </p:nvPr>
        </p:nvSpPr>
        <p:spPr/>
        <p:txBody>
          <a:bodyPr/>
          <a:lstStyle/>
          <a:p>
            <a:r>
              <a:rPr lang="en-US" dirty="0"/>
              <a:t>Good Board Work: Better Service. Better Performance.</a:t>
            </a:r>
          </a:p>
        </p:txBody>
      </p:sp>
      <p:sp>
        <p:nvSpPr>
          <p:cNvPr id="6" name="Slide Number Placeholder 5"/>
          <p:cNvSpPr>
            <a:spLocks noGrp="1"/>
          </p:cNvSpPr>
          <p:nvPr>
            <p:ph type="sldNum" sz="quarter" idx="12"/>
          </p:nvPr>
        </p:nvSpPr>
        <p:spPr/>
        <p:txBody>
          <a:bodyPr/>
          <a:lstStyle/>
          <a:p>
            <a:fld id="{B37260A3-0F93-425E-B400-7354DF7125B1}" type="slidenum">
              <a:rPr lang="en-US" smtClean="0"/>
              <a:t>2</a:t>
            </a:fld>
            <a:endParaRPr lang="en-US" dirty="0"/>
          </a:p>
        </p:txBody>
      </p:sp>
    </p:spTree>
    <p:extLst>
      <p:ext uri="{BB962C8B-B14F-4D97-AF65-F5344CB8AC3E}">
        <p14:creationId xmlns:p14="http://schemas.microsoft.com/office/powerpoint/2010/main" val="1010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D421F2-18D2-4B00-A3D7-37C62CA38842}"/>
              </a:ext>
            </a:extLst>
          </p:cNvPr>
          <p:cNvSpPr>
            <a:spLocks noGrp="1"/>
          </p:cNvSpPr>
          <p:nvPr>
            <p:ph type="title"/>
          </p:nvPr>
        </p:nvSpPr>
        <p:spPr>
          <a:xfrm>
            <a:off x="838200" y="365125"/>
            <a:ext cx="10515600" cy="1325563"/>
          </a:xfrm>
        </p:spPr>
        <p:txBody>
          <a:bodyPr>
            <a:normAutofit/>
          </a:bodyPr>
          <a:lstStyle/>
          <a:p>
            <a:r>
              <a:rPr lang="en-US" sz="2800" b="1" dirty="0">
                <a:solidFill>
                  <a:schemeClr val="bg1"/>
                </a:solidFill>
                <a:latin typeface="DIN 2014 Bold" panose="020B0704020202020204" pitchFamily="34" charset="0"/>
                <a:ea typeface="DIN 2014 Bold" panose="020B0704020202020204" pitchFamily="34" charset="0"/>
              </a:rPr>
              <a:t>Jim Rice: Governance Adviser</a:t>
            </a:r>
            <a:endParaRPr lang="en-US" sz="2800" dirty="0"/>
          </a:p>
        </p:txBody>
      </p:sp>
      <p:sp>
        <p:nvSpPr>
          <p:cNvPr id="5" name="TextBox 4"/>
          <p:cNvSpPr txBox="1"/>
          <p:nvPr/>
        </p:nvSpPr>
        <p:spPr>
          <a:xfrm>
            <a:off x="7248294" y="6021659"/>
            <a:ext cx="4348975" cy="369332"/>
          </a:xfrm>
          <a:prstGeom prst="rect">
            <a:avLst/>
          </a:prstGeom>
          <a:noFill/>
        </p:spPr>
        <p:txBody>
          <a:bodyPr wrap="square" rtlCol="0">
            <a:spAutoFit/>
          </a:bodyPr>
          <a:lstStyle/>
          <a:p>
            <a:r>
              <a:rPr lang="en-US" dirty="0"/>
              <a:t>Connect: 1-612-703-4687 jim_rice@ajg.com</a:t>
            </a:r>
          </a:p>
        </p:txBody>
      </p:sp>
      <p:pic>
        <p:nvPicPr>
          <p:cNvPr id="6" name="Picture 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1834" y="1343722"/>
            <a:ext cx="1654841" cy="2068551"/>
          </a:xfrm>
          <a:prstGeom prst="rect">
            <a:avLst/>
          </a:prstGeom>
        </p:spPr>
      </p:pic>
      <p:sp>
        <p:nvSpPr>
          <p:cNvPr id="7" name="Rectangle 6"/>
          <p:cNvSpPr/>
          <p:nvPr/>
        </p:nvSpPr>
        <p:spPr>
          <a:xfrm>
            <a:off x="2973659" y="2018370"/>
            <a:ext cx="8549269" cy="2780248"/>
          </a:xfrm>
          <a:prstGeom prst="rect">
            <a:avLst/>
          </a:prstGeom>
        </p:spPr>
        <p:txBody>
          <a:bodyPr wrap="square">
            <a:spAutoFit/>
          </a:bodyPr>
          <a:lstStyle/>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Jim Rice, PhD, FACHE is Senior Adviser with the Governance &amp; Leadership service line of Gallagher’s Human Resources &amp; Compensation Consulting practice, and Chairman of the Akadimi Foundation. Having served on many boards, Jim focuses his consulting work on strategic governance structures and systems for high performing medical groups, hospitals, credit unions and integrated care systems. He is often engaged for enhanced strategic alliances and mergers for large and small not-for-profit organizations; as well as leadership development programming for Physicians, Boards and C-Suite Senior Leaders. </a:t>
            </a:r>
            <a:endParaRPr lang="en-US" sz="1400" dirty="0">
              <a:solidFill>
                <a:schemeClr val="bg1"/>
              </a:solidFill>
              <a:latin typeface="GN-Book"/>
              <a:ea typeface="Times New Roman" panose="02020603050405020304" pitchFamily="18" charset="0"/>
              <a:cs typeface="Times New Roman" panose="02020603050405020304" pitchFamily="18" charset="0"/>
            </a:endParaRPr>
          </a:p>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Dr. Rice holds a masters and doctoral degree in management and health policy from the University of Minnesota. He has received the University of Minnesota, School of Public Health Distinguished Alumni Leadership Award; a National Institute of Health Doctoral Fellowship; a US Public Health Service Traineeship in Hospital Management; a Bush Leadership Fellowship at Stanford and the National University of Singapore; and the American Hospital Association’s Corning Award for Excellence in Hospital Planning. He is a Fellow in the American College of Healthcare Executives (ACHE) and has worked in over 35 countries in North America, Asia, Africa and Latin America.</a:t>
            </a:r>
            <a:endParaRPr lang="en-US" sz="1400" dirty="0">
              <a:solidFill>
                <a:schemeClr val="bg1"/>
              </a:solidFill>
              <a:latin typeface="GN-Book"/>
              <a:ea typeface="Times New Roman" panose="02020603050405020304" pitchFamily="18" charset="0"/>
              <a:cs typeface="Times New Roman" panose="02020603050405020304" pitchFamily="18" charset="0"/>
            </a:endParaRPr>
          </a:p>
        </p:txBody>
      </p:sp>
      <p:sp>
        <p:nvSpPr>
          <p:cNvPr id="8" name="TextBox 7"/>
          <p:cNvSpPr txBox="1"/>
          <p:nvPr/>
        </p:nvSpPr>
        <p:spPr>
          <a:xfrm>
            <a:off x="2999681" y="1523423"/>
            <a:ext cx="4772721" cy="369332"/>
          </a:xfrm>
          <a:prstGeom prst="rect">
            <a:avLst/>
          </a:prstGeom>
          <a:noFill/>
        </p:spPr>
        <p:txBody>
          <a:bodyPr wrap="square" rtlCol="0">
            <a:spAutoFit/>
          </a:bodyPr>
          <a:lstStyle/>
          <a:p>
            <a:r>
              <a:rPr lang="en-US" dirty="0">
                <a:solidFill>
                  <a:schemeClr val="bg1"/>
                </a:solidFill>
              </a:rPr>
              <a:t>Experienced. Practical. Responsive.</a:t>
            </a:r>
          </a:p>
        </p:txBody>
      </p:sp>
      <p:sp>
        <p:nvSpPr>
          <p:cNvPr id="9" name="Footer Placeholder 8"/>
          <p:cNvSpPr>
            <a:spLocks noGrp="1"/>
          </p:cNvSpPr>
          <p:nvPr>
            <p:ph type="ftr" sz="quarter" idx="11"/>
          </p:nvPr>
        </p:nvSpPr>
        <p:spPr>
          <a:xfrm>
            <a:off x="6337335" y="5126300"/>
            <a:ext cx="6433850" cy="365125"/>
          </a:xfrm>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3</a:t>
            </a:fld>
            <a:endParaRPr lang="en-US" dirty="0"/>
          </a:p>
        </p:txBody>
      </p:sp>
    </p:spTree>
    <p:extLst>
      <p:ext uri="{BB962C8B-B14F-4D97-AF65-F5344CB8AC3E}">
        <p14:creationId xmlns:p14="http://schemas.microsoft.com/office/powerpoint/2010/main" val="87837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Good Board Work: Better Service. Better Performance.</a:t>
            </a:r>
          </a:p>
        </p:txBody>
      </p:sp>
      <p:sp>
        <p:nvSpPr>
          <p:cNvPr id="6" name="Slide Number Placeholder 5"/>
          <p:cNvSpPr>
            <a:spLocks noGrp="1"/>
          </p:cNvSpPr>
          <p:nvPr>
            <p:ph type="sldNum" sz="quarter" idx="12"/>
          </p:nvPr>
        </p:nvSpPr>
        <p:spPr/>
        <p:txBody>
          <a:bodyPr/>
          <a:lstStyle/>
          <a:p>
            <a:fld id="{B37260A3-0F93-425E-B400-7354DF7125B1}" type="slidenum">
              <a:rPr lang="en-US" smtClean="0"/>
              <a:t>4</a:t>
            </a:fld>
            <a:endParaRPr lang="en-US" dirty="0"/>
          </a:p>
        </p:txBody>
      </p:sp>
      <p:sp>
        <p:nvSpPr>
          <p:cNvPr id="2" name="Rectangle 1"/>
          <p:cNvSpPr/>
          <p:nvPr/>
        </p:nvSpPr>
        <p:spPr>
          <a:xfrm>
            <a:off x="1440712" y="701856"/>
            <a:ext cx="5622052" cy="646331"/>
          </a:xfrm>
          <a:prstGeom prst="rect">
            <a:avLst/>
          </a:prstGeom>
        </p:spPr>
        <p:txBody>
          <a:bodyPr wrap="none">
            <a:spAutoFit/>
          </a:bodyPr>
          <a:lstStyle/>
          <a:p>
            <a:r>
              <a:rPr lang="en-US" sz="3600" b="1" dirty="0">
                <a:solidFill>
                  <a:srgbClr val="FFC000"/>
                </a:solidFill>
                <a:latin typeface="DIN 2014 Bold" panose="020B0704020202020204" pitchFamily="34" charset="0"/>
                <a:ea typeface="DIN 2014 Bold" panose="020B0704020202020204" pitchFamily="34" charset="0"/>
              </a:rPr>
              <a:t>Community Engagement</a:t>
            </a:r>
          </a:p>
        </p:txBody>
      </p:sp>
      <p:sp>
        <p:nvSpPr>
          <p:cNvPr id="3" name="TextBox 2"/>
          <p:cNvSpPr txBox="1"/>
          <p:nvPr/>
        </p:nvSpPr>
        <p:spPr>
          <a:xfrm>
            <a:off x="2330605" y="1851102"/>
            <a:ext cx="8385717" cy="2800767"/>
          </a:xfrm>
          <a:prstGeom prst="rect">
            <a:avLst/>
          </a:prstGeom>
          <a:noFill/>
        </p:spPr>
        <p:txBody>
          <a:bodyPr wrap="square" rtlCol="0">
            <a:spAutoFit/>
          </a:bodyPr>
          <a:lstStyle/>
          <a:p>
            <a:r>
              <a:rPr lang="en-US" sz="2800" b="1" dirty="0">
                <a:solidFill>
                  <a:schemeClr val="bg1"/>
                </a:solidFill>
              </a:rPr>
              <a:t>Focus of Session:</a:t>
            </a:r>
          </a:p>
          <a:p>
            <a:endParaRPr lang="en-US" sz="2800" b="1" dirty="0">
              <a:solidFill>
                <a:schemeClr val="bg1"/>
              </a:solidFill>
            </a:endParaRPr>
          </a:p>
          <a:p>
            <a:pPr marL="457200" indent="-457200">
              <a:buFont typeface="+mj-lt"/>
              <a:buAutoNum type="arabicPeriod"/>
            </a:pPr>
            <a:r>
              <a:rPr lang="en-US" sz="2400" dirty="0">
                <a:solidFill>
                  <a:schemeClr val="bg1"/>
                </a:solidFill>
              </a:rPr>
              <a:t>What is “Community Engagement”?</a:t>
            </a:r>
          </a:p>
          <a:p>
            <a:pPr marL="457200" indent="-457200">
              <a:buFont typeface="+mj-lt"/>
              <a:buAutoNum type="arabicPeriod"/>
            </a:pPr>
            <a:r>
              <a:rPr lang="en-US" sz="2400" dirty="0">
                <a:solidFill>
                  <a:schemeClr val="bg1"/>
                </a:solidFill>
              </a:rPr>
              <a:t>Why is it important?</a:t>
            </a:r>
          </a:p>
          <a:p>
            <a:pPr marL="457200" indent="-457200">
              <a:buFont typeface="+mj-lt"/>
              <a:buAutoNum type="arabicPeriod"/>
            </a:pPr>
            <a:r>
              <a:rPr lang="en-US" sz="2400" dirty="0">
                <a:solidFill>
                  <a:schemeClr val="bg1"/>
                </a:solidFill>
              </a:rPr>
              <a:t>Common issues or challenges?</a:t>
            </a:r>
          </a:p>
          <a:p>
            <a:pPr marL="457200" indent="-457200">
              <a:buFont typeface="+mj-lt"/>
              <a:buAutoNum type="arabicPeriod"/>
            </a:pPr>
            <a:r>
              <a:rPr lang="en-US" sz="2400" dirty="0">
                <a:solidFill>
                  <a:schemeClr val="bg1"/>
                </a:solidFill>
              </a:rPr>
              <a:t>What can Boards do to be more successful?</a:t>
            </a:r>
          </a:p>
          <a:p>
            <a:pPr marL="457200" indent="-457200">
              <a:buFont typeface="+mj-lt"/>
              <a:buAutoNum type="arabicPeriod"/>
            </a:pPr>
            <a:r>
              <a:rPr lang="en-US" sz="2400" dirty="0">
                <a:solidFill>
                  <a:schemeClr val="bg1"/>
                </a:solidFill>
              </a:rPr>
              <a:t>Resources for further insights?</a:t>
            </a:r>
          </a:p>
        </p:txBody>
      </p:sp>
    </p:spTree>
    <p:extLst>
      <p:ext uri="{BB962C8B-B14F-4D97-AF65-F5344CB8AC3E}">
        <p14:creationId xmlns:p14="http://schemas.microsoft.com/office/powerpoint/2010/main" val="352201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Good Board Work: Better Service. Better Performance.</a:t>
            </a:r>
          </a:p>
        </p:txBody>
      </p:sp>
      <p:sp>
        <p:nvSpPr>
          <p:cNvPr id="6" name="Slide Number Placeholder 5"/>
          <p:cNvSpPr>
            <a:spLocks noGrp="1"/>
          </p:cNvSpPr>
          <p:nvPr>
            <p:ph type="sldNum" sz="quarter" idx="12"/>
          </p:nvPr>
        </p:nvSpPr>
        <p:spPr/>
        <p:txBody>
          <a:bodyPr/>
          <a:lstStyle/>
          <a:p>
            <a:fld id="{B37260A3-0F93-425E-B400-7354DF7125B1}" type="slidenum">
              <a:rPr lang="en-US" smtClean="0"/>
              <a:t>5</a:t>
            </a:fld>
            <a:endParaRPr lang="en-US" dirty="0"/>
          </a:p>
        </p:txBody>
      </p:sp>
      <p:sp>
        <p:nvSpPr>
          <p:cNvPr id="2" name="Rectangle 1"/>
          <p:cNvSpPr/>
          <p:nvPr/>
        </p:nvSpPr>
        <p:spPr>
          <a:xfrm>
            <a:off x="1440712" y="701856"/>
            <a:ext cx="7397987" cy="646331"/>
          </a:xfrm>
          <a:prstGeom prst="rect">
            <a:avLst/>
          </a:prstGeom>
        </p:spPr>
        <p:txBody>
          <a:bodyPr wrap="none">
            <a:spAutoFit/>
          </a:bodyPr>
          <a:lstStyle/>
          <a:p>
            <a:pPr marL="457200" indent="-457200">
              <a:buFont typeface="+mj-lt"/>
              <a:buAutoNum type="arabicPeriod"/>
            </a:pPr>
            <a:r>
              <a:rPr lang="en-US" sz="3600" dirty="0">
                <a:solidFill>
                  <a:srgbClr val="FFC000"/>
                </a:solidFill>
              </a:rPr>
              <a:t>What is “Community Engagement”?</a:t>
            </a:r>
          </a:p>
        </p:txBody>
      </p:sp>
      <p:sp>
        <p:nvSpPr>
          <p:cNvPr id="3" name="TextBox 2"/>
          <p:cNvSpPr txBox="1"/>
          <p:nvPr/>
        </p:nvSpPr>
        <p:spPr>
          <a:xfrm>
            <a:off x="2194215" y="1462703"/>
            <a:ext cx="8745131" cy="4893647"/>
          </a:xfrm>
          <a:prstGeom prst="rect">
            <a:avLst/>
          </a:prstGeom>
          <a:noFill/>
        </p:spPr>
        <p:txBody>
          <a:bodyPr wrap="square" rtlCol="0">
            <a:spAutoFit/>
          </a:bodyPr>
          <a:lstStyle/>
          <a:p>
            <a:pPr>
              <a:buClr>
                <a:schemeClr val="bg1"/>
              </a:buClr>
              <a:buSzPct val="125000"/>
            </a:pPr>
            <a:r>
              <a:rPr lang="en-US" sz="2400" b="1" i="1" dirty="0">
                <a:solidFill>
                  <a:schemeClr val="bg1"/>
                </a:solidFill>
              </a:rPr>
              <a:t>Structured process </a:t>
            </a:r>
            <a:r>
              <a:rPr lang="en-US" sz="2400" dirty="0">
                <a:solidFill>
                  <a:schemeClr val="bg1"/>
                </a:solidFill>
              </a:rPr>
              <a:t>to build and nurture </a:t>
            </a:r>
            <a:r>
              <a:rPr lang="en-US" sz="2400" b="1" i="1" dirty="0">
                <a:solidFill>
                  <a:schemeClr val="bg1"/>
                </a:solidFill>
              </a:rPr>
              <a:t>partnership(s)</a:t>
            </a:r>
            <a:r>
              <a:rPr lang="en-US" sz="2400" dirty="0">
                <a:solidFill>
                  <a:schemeClr val="bg1"/>
                </a:solidFill>
              </a:rPr>
              <a:t> with diverse players:</a:t>
            </a:r>
          </a:p>
          <a:p>
            <a:pPr marL="800100" lvl="1" indent="-342900">
              <a:buClr>
                <a:schemeClr val="bg1"/>
              </a:buClr>
              <a:buSzPct val="125000"/>
              <a:buFont typeface="+mj-lt"/>
              <a:buAutoNum type="arabicPeriod"/>
            </a:pPr>
            <a:r>
              <a:rPr lang="en-US" sz="2400" dirty="0">
                <a:solidFill>
                  <a:schemeClr val="bg1"/>
                </a:solidFill>
              </a:rPr>
              <a:t> Social Determinants of Health (SDOH) partners</a:t>
            </a:r>
          </a:p>
          <a:p>
            <a:pPr marL="800100" lvl="1" indent="-342900">
              <a:buClr>
                <a:schemeClr val="bg1"/>
              </a:buClr>
              <a:buSzPct val="125000"/>
              <a:buFont typeface="+mj-lt"/>
              <a:buAutoNum type="arabicPeriod"/>
            </a:pPr>
            <a:r>
              <a:rPr lang="en-US" sz="2400" dirty="0">
                <a:solidFill>
                  <a:schemeClr val="bg1"/>
                </a:solidFill>
              </a:rPr>
              <a:t>Provider partners</a:t>
            </a:r>
          </a:p>
          <a:p>
            <a:pPr marL="800100" lvl="1" indent="-342900">
              <a:buClr>
                <a:schemeClr val="bg1"/>
              </a:buClr>
              <a:buSzPct val="125000"/>
              <a:buFont typeface="+mj-lt"/>
              <a:buAutoNum type="arabicPeriod"/>
            </a:pPr>
            <a:r>
              <a:rPr lang="en-US" sz="2400" dirty="0">
                <a:solidFill>
                  <a:schemeClr val="bg1"/>
                </a:solidFill>
              </a:rPr>
              <a:t>Payer partners</a:t>
            </a:r>
          </a:p>
          <a:p>
            <a:pPr marL="800100" lvl="1" indent="-342900">
              <a:buClr>
                <a:schemeClr val="bg1"/>
              </a:buClr>
              <a:buSzPct val="125000"/>
              <a:buFont typeface="+mj-lt"/>
              <a:buAutoNum type="arabicPeriod"/>
            </a:pPr>
            <a:r>
              <a:rPr lang="en-US" sz="2400" dirty="0">
                <a:solidFill>
                  <a:schemeClr val="bg1"/>
                </a:solidFill>
              </a:rPr>
              <a:t>Government, Civic and Business leaders</a:t>
            </a:r>
          </a:p>
          <a:p>
            <a:pPr marL="800100" lvl="1" indent="-342900">
              <a:buClr>
                <a:schemeClr val="bg1"/>
              </a:buClr>
              <a:buSzPct val="125000"/>
              <a:buFont typeface="+mj-lt"/>
              <a:buAutoNum type="arabicPeriod"/>
            </a:pPr>
            <a:r>
              <a:rPr lang="en-US" sz="2400" dirty="0">
                <a:solidFill>
                  <a:schemeClr val="bg1"/>
                </a:solidFill>
              </a:rPr>
              <a:t>Supply Chain partners</a:t>
            </a:r>
          </a:p>
          <a:p>
            <a:pPr marL="800100" lvl="1" indent="-342900">
              <a:buClr>
                <a:schemeClr val="bg1"/>
              </a:buClr>
              <a:buSzPct val="125000"/>
              <a:buFont typeface="+mj-lt"/>
              <a:buAutoNum type="arabicPeriod"/>
            </a:pPr>
            <a:r>
              <a:rPr lang="en-US" sz="2400" dirty="0">
                <a:solidFill>
                  <a:schemeClr val="bg1"/>
                </a:solidFill>
              </a:rPr>
              <a:t>Donor partners</a:t>
            </a:r>
          </a:p>
          <a:p>
            <a:pPr>
              <a:buClr>
                <a:schemeClr val="bg1"/>
              </a:buClr>
              <a:buSzPct val="125000"/>
            </a:pPr>
            <a:endParaRPr lang="en-US" sz="2400" dirty="0">
              <a:solidFill>
                <a:schemeClr val="bg1"/>
              </a:solidFill>
            </a:endParaRPr>
          </a:p>
          <a:p>
            <a:pPr>
              <a:buClr>
                <a:schemeClr val="bg1"/>
              </a:buClr>
              <a:buSzPct val="125000"/>
            </a:pPr>
            <a:r>
              <a:rPr lang="en-US" sz="2400" dirty="0">
                <a:solidFill>
                  <a:schemeClr val="bg1"/>
                </a:solidFill>
              </a:rPr>
              <a:t>Partnerships that deliver meaningful value/results for </a:t>
            </a:r>
            <a:r>
              <a:rPr lang="en-US" sz="2400" b="1" i="1" dirty="0">
                <a:solidFill>
                  <a:schemeClr val="bg1"/>
                </a:solidFill>
              </a:rPr>
              <a:t>health gain and health care </a:t>
            </a:r>
            <a:r>
              <a:rPr lang="en-US" sz="2400" dirty="0">
                <a:solidFill>
                  <a:schemeClr val="bg1"/>
                </a:solidFill>
              </a:rPr>
              <a:t>in resource constrained environment!</a:t>
            </a:r>
          </a:p>
          <a:p>
            <a:pPr marL="342900" indent="-342900">
              <a:buClr>
                <a:schemeClr val="bg1"/>
              </a:buClr>
              <a:buSzPct val="125000"/>
              <a:buFont typeface="Courier New" panose="02070309020205020404" pitchFamily="49" charset="0"/>
              <a:buChar char="o"/>
            </a:pPr>
            <a:endParaRPr lang="en-US" sz="2400" dirty="0">
              <a:solidFill>
                <a:schemeClr val="bg1"/>
              </a:solidFill>
            </a:endParaRPr>
          </a:p>
          <a:p>
            <a:pPr marL="800100" lvl="1" indent="-342900">
              <a:buClr>
                <a:schemeClr val="bg1"/>
              </a:buClr>
              <a:buSzPct val="125000"/>
              <a:buFont typeface="+mj-lt"/>
              <a:buAutoNum type="arabicPeriod"/>
            </a:pPr>
            <a:endParaRPr lang="en-US" sz="2400" dirty="0">
              <a:solidFill>
                <a:schemeClr val="bg1"/>
              </a:solidFill>
            </a:endParaRPr>
          </a:p>
        </p:txBody>
      </p:sp>
    </p:spTree>
    <p:extLst>
      <p:ext uri="{BB962C8B-B14F-4D97-AF65-F5344CB8AC3E}">
        <p14:creationId xmlns:p14="http://schemas.microsoft.com/office/powerpoint/2010/main" val="3447988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Good Board Work: Better Service. Better Performance.</a:t>
            </a:r>
          </a:p>
        </p:txBody>
      </p:sp>
      <p:sp>
        <p:nvSpPr>
          <p:cNvPr id="6" name="Slide Number Placeholder 5"/>
          <p:cNvSpPr>
            <a:spLocks noGrp="1"/>
          </p:cNvSpPr>
          <p:nvPr>
            <p:ph type="sldNum" sz="quarter" idx="12"/>
          </p:nvPr>
        </p:nvSpPr>
        <p:spPr/>
        <p:txBody>
          <a:bodyPr/>
          <a:lstStyle/>
          <a:p>
            <a:fld id="{B37260A3-0F93-425E-B400-7354DF7125B1}" type="slidenum">
              <a:rPr lang="en-US" smtClean="0"/>
              <a:t>6</a:t>
            </a:fld>
            <a:endParaRPr lang="en-US" dirty="0"/>
          </a:p>
        </p:txBody>
      </p:sp>
      <p:sp>
        <p:nvSpPr>
          <p:cNvPr id="2" name="Rectangle 1"/>
          <p:cNvSpPr/>
          <p:nvPr/>
        </p:nvSpPr>
        <p:spPr>
          <a:xfrm>
            <a:off x="1440712" y="701856"/>
            <a:ext cx="4446154" cy="646331"/>
          </a:xfrm>
          <a:prstGeom prst="rect">
            <a:avLst/>
          </a:prstGeom>
        </p:spPr>
        <p:txBody>
          <a:bodyPr wrap="none">
            <a:spAutoFit/>
          </a:bodyPr>
          <a:lstStyle/>
          <a:p>
            <a:r>
              <a:rPr lang="en-US" sz="3600" dirty="0">
                <a:solidFill>
                  <a:srgbClr val="FFC000"/>
                </a:solidFill>
              </a:rPr>
              <a:t>2. Why is it important?</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2238820" y="1694985"/>
            <a:ext cx="8106937" cy="3785652"/>
          </a:xfrm>
          <a:prstGeom prst="rect">
            <a:avLst/>
          </a:prstGeom>
          <a:noFill/>
        </p:spPr>
        <p:txBody>
          <a:bodyPr wrap="square" rtlCol="0">
            <a:spAutoFit/>
          </a:bodyPr>
          <a:lstStyle/>
          <a:p>
            <a:pPr marL="457200" indent="-457200">
              <a:buClr>
                <a:schemeClr val="bg1"/>
              </a:buClr>
              <a:buSzPct val="125000"/>
              <a:buFont typeface="+mj-lt"/>
              <a:buAutoNum type="arabicPeriod"/>
            </a:pPr>
            <a:r>
              <a:rPr lang="en-US" sz="2400" dirty="0">
                <a:solidFill>
                  <a:schemeClr val="bg1"/>
                </a:solidFill>
              </a:rPr>
              <a:t>No real choice as a community organization formed for and from the community! </a:t>
            </a:r>
          </a:p>
          <a:p>
            <a:pPr marL="457200" indent="-457200">
              <a:buClr>
                <a:schemeClr val="bg1"/>
              </a:buClr>
              <a:buSzPct val="125000"/>
              <a:buFont typeface="+mj-lt"/>
              <a:buAutoNum type="arabicPeriod"/>
            </a:pPr>
            <a:r>
              <a:rPr lang="en-US" sz="2400" dirty="0">
                <a:solidFill>
                  <a:schemeClr val="bg1"/>
                </a:solidFill>
              </a:rPr>
              <a:t>Landscape is more Complex, Riskier, and Expensive </a:t>
            </a:r>
          </a:p>
          <a:p>
            <a:pPr marL="457200" indent="-457200">
              <a:buClr>
                <a:schemeClr val="bg1"/>
              </a:buClr>
              <a:buSzPct val="125000"/>
              <a:buFont typeface="+mj-lt"/>
              <a:buAutoNum type="arabicPeriod"/>
            </a:pPr>
            <a:r>
              <a:rPr lang="en-US" sz="2400" dirty="0">
                <a:solidFill>
                  <a:schemeClr val="bg1"/>
                </a:solidFill>
              </a:rPr>
              <a:t>Not wise to go it alone: need wisdom, leverage and resources</a:t>
            </a:r>
          </a:p>
          <a:p>
            <a:pPr marL="457200" indent="-457200">
              <a:buClr>
                <a:schemeClr val="bg1"/>
              </a:buClr>
              <a:buSzPct val="125000"/>
              <a:buFont typeface="+mj-lt"/>
              <a:buAutoNum type="arabicPeriod"/>
            </a:pPr>
            <a:r>
              <a:rPr lang="en-US" sz="2400" dirty="0">
                <a:solidFill>
                  <a:schemeClr val="bg1"/>
                </a:solidFill>
              </a:rPr>
              <a:t>Collaboration expected model from key stakeholders: payers | media | community leaders | providers | employees | donors | policy makers</a:t>
            </a:r>
          </a:p>
          <a:p>
            <a:pPr marL="457200" indent="-457200">
              <a:buClr>
                <a:schemeClr val="bg1"/>
              </a:buClr>
              <a:buSzPct val="125000"/>
              <a:buFont typeface="+mj-lt"/>
              <a:buAutoNum type="arabicPeriod"/>
            </a:pPr>
            <a:r>
              <a:rPr lang="en-US" sz="2400" dirty="0">
                <a:solidFill>
                  <a:schemeClr val="bg1"/>
                </a:solidFill>
              </a:rPr>
              <a:t>Mission mapping demands engagement for vitality</a:t>
            </a:r>
          </a:p>
          <a:p>
            <a:pPr marL="457200" indent="-457200">
              <a:buClr>
                <a:schemeClr val="bg1"/>
              </a:buClr>
              <a:buSzPct val="125000"/>
              <a:buFont typeface="+mj-lt"/>
              <a:buAutoNum type="arabicPeriod"/>
            </a:pPr>
            <a:endParaRPr lang="en-US" sz="2400" dirty="0">
              <a:solidFill>
                <a:schemeClr val="bg1"/>
              </a:solidFill>
            </a:endParaRPr>
          </a:p>
        </p:txBody>
      </p:sp>
    </p:spTree>
    <p:extLst>
      <p:ext uri="{BB962C8B-B14F-4D97-AF65-F5344CB8AC3E}">
        <p14:creationId xmlns:p14="http://schemas.microsoft.com/office/powerpoint/2010/main" val="1269155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Good Board Work: Better Service. Better Performance.</a:t>
            </a:r>
          </a:p>
        </p:txBody>
      </p:sp>
      <p:sp>
        <p:nvSpPr>
          <p:cNvPr id="6" name="Slide Number Placeholder 5"/>
          <p:cNvSpPr>
            <a:spLocks noGrp="1"/>
          </p:cNvSpPr>
          <p:nvPr>
            <p:ph type="sldNum" sz="quarter" idx="12"/>
          </p:nvPr>
        </p:nvSpPr>
        <p:spPr/>
        <p:txBody>
          <a:bodyPr/>
          <a:lstStyle/>
          <a:p>
            <a:fld id="{B37260A3-0F93-425E-B400-7354DF7125B1}" type="slidenum">
              <a:rPr lang="en-US" smtClean="0"/>
              <a:t>7</a:t>
            </a:fld>
            <a:endParaRPr lang="en-US" dirty="0"/>
          </a:p>
        </p:txBody>
      </p:sp>
      <p:sp>
        <p:nvSpPr>
          <p:cNvPr id="2" name="Rectangle 1"/>
          <p:cNvSpPr/>
          <p:nvPr/>
        </p:nvSpPr>
        <p:spPr>
          <a:xfrm>
            <a:off x="1440712" y="701856"/>
            <a:ext cx="6432530" cy="646331"/>
          </a:xfrm>
          <a:prstGeom prst="rect">
            <a:avLst/>
          </a:prstGeom>
        </p:spPr>
        <p:txBody>
          <a:bodyPr wrap="none">
            <a:spAutoFit/>
          </a:bodyPr>
          <a:lstStyle/>
          <a:p>
            <a:r>
              <a:rPr lang="en-US" sz="3600" dirty="0">
                <a:solidFill>
                  <a:srgbClr val="FFC000"/>
                </a:solidFill>
              </a:rPr>
              <a:t>3. Common Issues or Challenges?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2238820" y="1773921"/>
            <a:ext cx="8106937" cy="4154984"/>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400" dirty="0">
                <a:solidFill>
                  <a:schemeClr val="bg1"/>
                </a:solidFill>
              </a:rPr>
              <a:t>Few paying us to protect and promote community health compared to restoring health via acute care</a:t>
            </a:r>
          </a:p>
          <a:p>
            <a:pPr marL="457200" indent="-457200">
              <a:buClr>
                <a:srgbClr val="FFC000"/>
              </a:buClr>
              <a:buSzPct val="125000"/>
              <a:buFont typeface="Arial" panose="020B0604020202020204" pitchFamily="34" charset="0"/>
              <a:buChar char="•"/>
            </a:pPr>
            <a:r>
              <a:rPr lang="en-US" sz="2400" dirty="0">
                <a:solidFill>
                  <a:schemeClr val="bg1"/>
                </a:solidFill>
              </a:rPr>
              <a:t>New partnerships require new People, Personalities, Processes, Priorities, and Professions</a:t>
            </a:r>
          </a:p>
          <a:p>
            <a:pPr marL="457200" indent="-457200">
              <a:buClr>
                <a:srgbClr val="FFC000"/>
              </a:buClr>
              <a:buSzPct val="125000"/>
              <a:buFont typeface="Arial" panose="020B0604020202020204" pitchFamily="34" charset="0"/>
              <a:buChar char="•"/>
            </a:pPr>
            <a:r>
              <a:rPr lang="en-US" sz="2400" dirty="0">
                <a:solidFill>
                  <a:schemeClr val="bg1"/>
                </a:solidFill>
              </a:rPr>
              <a:t>Many distractions and competing priorities as US and California policy constraints pull us from </a:t>
            </a:r>
            <a:r>
              <a:rPr lang="en-US" sz="2400" b="1" i="1" dirty="0">
                <a:solidFill>
                  <a:schemeClr val="bg1"/>
                </a:solidFill>
              </a:rPr>
              <a:t>populations</a:t>
            </a:r>
            <a:r>
              <a:rPr lang="en-US" sz="2400" dirty="0">
                <a:solidFill>
                  <a:schemeClr val="bg1"/>
                </a:solidFill>
              </a:rPr>
              <a:t> compared to </a:t>
            </a:r>
            <a:r>
              <a:rPr lang="en-US" sz="2400" b="1" i="1" dirty="0">
                <a:solidFill>
                  <a:schemeClr val="bg1"/>
                </a:solidFill>
              </a:rPr>
              <a:t>patients</a:t>
            </a:r>
            <a:endParaRPr lang="en-US" sz="2400" i="1" dirty="0">
              <a:solidFill>
                <a:schemeClr val="bg1"/>
              </a:solidFill>
            </a:endParaRPr>
          </a:p>
          <a:p>
            <a:pPr marL="457200" indent="-457200">
              <a:buClr>
                <a:srgbClr val="FFC000"/>
              </a:buClr>
              <a:buSzPct val="125000"/>
              <a:buFont typeface="Arial" panose="020B0604020202020204" pitchFamily="34" charset="0"/>
              <a:buChar char="•"/>
            </a:pPr>
            <a:r>
              <a:rPr lang="en-US" sz="2400" dirty="0">
                <a:solidFill>
                  <a:schemeClr val="bg1"/>
                </a:solidFill>
              </a:rPr>
              <a:t>Lack of experience and tools in community based planning and “</a:t>
            </a:r>
            <a:r>
              <a:rPr lang="en-US" sz="2400" b="1" i="1" dirty="0">
                <a:solidFill>
                  <a:schemeClr val="bg1"/>
                </a:solidFill>
              </a:rPr>
              <a:t>Collaborative Governance</a:t>
            </a:r>
            <a:r>
              <a:rPr lang="en-US" sz="2400" dirty="0">
                <a:solidFill>
                  <a:schemeClr val="bg1"/>
                </a:solidFill>
              </a:rPr>
              <a:t>”</a:t>
            </a:r>
          </a:p>
          <a:p>
            <a:pPr marL="457200" indent="-457200">
              <a:buClr>
                <a:srgbClr val="FFC000"/>
              </a:buClr>
              <a:buSzPct val="125000"/>
              <a:buFont typeface="Arial" panose="020B0604020202020204" pitchFamily="34" charset="0"/>
              <a:buChar char="•"/>
            </a:pPr>
            <a:r>
              <a:rPr lang="en-US" sz="2400" dirty="0">
                <a:solidFill>
                  <a:schemeClr val="bg1"/>
                </a:solidFill>
              </a:rPr>
              <a:t>Lack of resources to walk-the-talk</a:t>
            </a:r>
          </a:p>
          <a:p>
            <a:pPr marL="457200" indent="-457200">
              <a:buClr>
                <a:srgbClr val="FFC000"/>
              </a:buClr>
              <a:buSzPct val="125000"/>
              <a:buFont typeface="Arial" panose="020B0604020202020204" pitchFamily="34" charset="0"/>
              <a:buChar char="•"/>
            </a:pPr>
            <a:endParaRPr lang="en-US" sz="2400" dirty="0">
              <a:solidFill>
                <a:schemeClr val="bg1"/>
              </a:solidFill>
            </a:endParaRPr>
          </a:p>
        </p:txBody>
      </p:sp>
    </p:spTree>
    <p:extLst>
      <p:ext uri="{BB962C8B-B14F-4D97-AF65-F5344CB8AC3E}">
        <p14:creationId xmlns:p14="http://schemas.microsoft.com/office/powerpoint/2010/main" val="1056828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Good Board Work: Better Service. Better Performance.</a:t>
            </a:r>
          </a:p>
        </p:txBody>
      </p:sp>
      <p:sp>
        <p:nvSpPr>
          <p:cNvPr id="6" name="Slide Number Placeholder 5"/>
          <p:cNvSpPr>
            <a:spLocks noGrp="1"/>
          </p:cNvSpPr>
          <p:nvPr>
            <p:ph type="sldNum" sz="quarter" idx="12"/>
          </p:nvPr>
        </p:nvSpPr>
        <p:spPr/>
        <p:txBody>
          <a:bodyPr/>
          <a:lstStyle/>
          <a:p>
            <a:fld id="{B37260A3-0F93-425E-B400-7354DF7125B1}" type="slidenum">
              <a:rPr lang="en-US" smtClean="0"/>
              <a:t>8</a:t>
            </a:fld>
            <a:endParaRPr lang="en-US" dirty="0"/>
          </a:p>
        </p:txBody>
      </p:sp>
      <p:sp>
        <p:nvSpPr>
          <p:cNvPr id="2" name="Rectangle 1"/>
          <p:cNvSpPr/>
          <p:nvPr/>
        </p:nvSpPr>
        <p:spPr>
          <a:xfrm>
            <a:off x="1440712" y="701856"/>
            <a:ext cx="8790740" cy="646331"/>
          </a:xfrm>
          <a:prstGeom prst="rect">
            <a:avLst/>
          </a:prstGeom>
        </p:spPr>
        <p:txBody>
          <a:bodyPr wrap="none">
            <a:spAutoFit/>
          </a:bodyPr>
          <a:lstStyle/>
          <a:p>
            <a:r>
              <a:rPr lang="en-US" sz="3600" dirty="0">
                <a:solidFill>
                  <a:srgbClr val="FFC000"/>
                </a:solidFill>
              </a:rPr>
              <a:t>4. What can Boards do to be more successful?</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2238820" y="1694985"/>
            <a:ext cx="8106937" cy="3046988"/>
          </a:xfrm>
          <a:prstGeom prst="rect">
            <a:avLst/>
          </a:prstGeom>
          <a:noFill/>
        </p:spPr>
        <p:txBody>
          <a:bodyPr wrap="square" rtlCol="0">
            <a:spAutoFit/>
          </a:bodyPr>
          <a:lstStyle/>
          <a:p>
            <a:pPr marL="457200" indent="-457200">
              <a:buClr>
                <a:schemeClr val="bg1"/>
              </a:buClr>
              <a:buSzPct val="125000"/>
              <a:buFont typeface="+mj-lt"/>
              <a:buAutoNum type="arabicPeriod"/>
            </a:pPr>
            <a:r>
              <a:rPr lang="en-US" sz="2400" dirty="0">
                <a:solidFill>
                  <a:schemeClr val="bg1"/>
                </a:solidFill>
              </a:rPr>
              <a:t>Invite education from community leaders on needs, barriers, and new strategies within new models and new money</a:t>
            </a:r>
          </a:p>
          <a:p>
            <a:pPr marL="457200" indent="-457200">
              <a:buClr>
                <a:schemeClr val="bg1"/>
              </a:buClr>
              <a:buSzPct val="125000"/>
              <a:buFont typeface="+mj-lt"/>
              <a:buAutoNum type="arabicPeriod"/>
            </a:pPr>
            <a:r>
              <a:rPr lang="en-US" sz="2400" dirty="0">
                <a:solidFill>
                  <a:schemeClr val="bg1"/>
                </a:solidFill>
              </a:rPr>
              <a:t>Study successful models of “Collective Impact” and “Collaborative Governance” across California, across the US, and in other countries</a:t>
            </a:r>
          </a:p>
          <a:p>
            <a:pPr marL="457200" indent="-457200">
              <a:buClr>
                <a:schemeClr val="bg1"/>
              </a:buClr>
              <a:buSzPct val="125000"/>
              <a:buFont typeface="+mj-lt"/>
              <a:buAutoNum type="arabicPeriod"/>
            </a:pPr>
            <a:r>
              <a:rPr lang="en-US" sz="2400" dirty="0">
                <a:solidFill>
                  <a:schemeClr val="bg1"/>
                </a:solidFill>
              </a:rPr>
              <a:t>Experiment with “Community Plunges”</a:t>
            </a:r>
          </a:p>
          <a:p>
            <a:pPr marL="457200" indent="-457200">
              <a:buClr>
                <a:schemeClr val="bg1"/>
              </a:buClr>
              <a:buSzPct val="125000"/>
              <a:buFont typeface="+mj-lt"/>
              <a:buAutoNum type="arabicPeriod"/>
            </a:pPr>
            <a:endParaRPr lang="en-US" sz="2400" dirty="0">
              <a:solidFill>
                <a:schemeClr val="bg1"/>
              </a:solidFill>
            </a:endParaRPr>
          </a:p>
        </p:txBody>
      </p:sp>
    </p:spTree>
    <p:extLst>
      <p:ext uri="{BB962C8B-B14F-4D97-AF65-F5344CB8AC3E}">
        <p14:creationId xmlns:p14="http://schemas.microsoft.com/office/powerpoint/2010/main" val="95895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Good Board Work: Better Service. Better Performance.</a:t>
            </a:r>
          </a:p>
        </p:txBody>
      </p:sp>
      <p:sp>
        <p:nvSpPr>
          <p:cNvPr id="6" name="Slide Number Placeholder 5"/>
          <p:cNvSpPr>
            <a:spLocks noGrp="1"/>
          </p:cNvSpPr>
          <p:nvPr>
            <p:ph type="sldNum" sz="quarter" idx="12"/>
          </p:nvPr>
        </p:nvSpPr>
        <p:spPr/>
        <p:txBody>
          <a:bodyPr/>
          <a:lstStyle/>
          <a:p>
            <a:fld id="{B37260A3-0F93-425E-B400-7354DF7125B1}" type="slidenum">
              <a:rPr lang="en-US" smtClean="0"/>
              <a:t>9</a:t>
            </a:fld>
            <a:endParaRPr lang="en-US" dirty="0"/>
          </a:p>
        </p:txBody>
      </p:sp>
      <p:sp>
        <p:nvSpPr>
          <p:cNvPr id="2" name="Rectangle 1"/>
          <p:cNvSpPr/>
          <p:nvPr/>
        </p:nvSpPr>
        <p:spPr>
          <a:xfrm>
            <a:off x="1440712" y="701856"/>
            <a:ext cx="6263253" cy="646331"/>
          </a:xfrm>
          <a:prstGeom prst="rect">
            <a:avLst/>
          </a:prstGeom>
        </p:spPr>
        <p:txBody>
          <a:bodyPr wrap="none">
            <a:spAutoFit/>
          </a:bodyPr>
          <a:lstStyle/>
          <a:p>
            <a:r>
              <a:rPr lang="en-US" sz="3600" dirty="0">
                <a:solidFill>
                  <a:srgbClr val="FFC000"/>
                </a:solidFill>
              </a:rPr>
              <a:t>5. Resources for further insights: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2007220" y="1694985"/>
            <a:ext cx="9344721" cy="3170099"/>
          </a:xfrm>
          <a:prstGeom prst="rect">
            <a:avLst/>
          </a:prstGeom>
          <a:noFill/>
        </p:spPr>
        <p:txBody>
          <a:bodyPr wrap="square" rtlCol="0">
            <a:spAutoFit/>
          </a:bodyPr>
          <a:lstStyle/>
          <a:p>
            <a:pPr marL="457200" indent="-457200">
              <a:buClr>
                <a:schemeClr val="bg1"/>
              </a:buClr>
              <a:buSzPct val="125000"/>
              <a:buFont typeface="Courier New" panose="02070309020205020404" pitchFamily="49" charset="0"/>
              <a:buChar char="o"/>
            </a:pPr>
            <a:r>
              <a:rPr lang="en-US" sz="2000" dirty="0">
                <a:solidFill>
                  <a:schemeClr val="bg1"/>
                </a:solidFill>
              </a:rPr>
              <a:t>Foster McGaw Award winners: </a:t>
            </a:r>
            <a:r>
              <a:rPr lang="en-US" sz="2000" dirty="0">
                <a:solidFill>
                  <a:schemeClr val="bg1"/>
                </a:solidFill>
                <a:hlinkClick r:id="rId3"/>
              </a:rPr>
              <a:t>https://www.aha.org/award/2017-12-11-foster-g-mcgaw-prize-winners-and-finalists</a:t>
            </a:r>
            <a:r>
              <a:rPr lang="en-US" sz="2000" dirty="0">
                <a:solidFill>
                  <a:schemeClr val="bg1"/>
                </a:solidFill>
              </a:rPr>
              <a:t> </a:t>
            </a:r>
          </a:p>
          <a:p>
            <a:pPr marL="457200" indent="-457200">
              <a:buClr>
                <a:schemeClr val="bg1"/>
              </a:buClr>
              <a:buSzPct val="125000"/>
              <a:buFont typeface="Courier New" panose="02070309020205020404" pitchFamily="49" charset="0"/>
              <a:buChar char="o"/>
            </a:pPr>
            <a:r>
              <a:rPr lang="en-US" sz="2000" dirty="0">
                <a:solidFill>
                  <a:schemeClr val="bg1"/>
                </a:solidFill>
              </a:rPr>
              <a:t>Public Health Institute: </a:t>
            </a:r>
            <a:r>
              <a:rPr lang="en-US" sz="2000" dirty="0">
                <a:solidFill>
                  <a:schemeClr val="bg1"/>
                </a:solidFill>
                <a:hlinkClick r:id="rId4"/>
              </a:rPr>
              <a:t>https://www.phi.org/</a:t>
            </a:r>
            <a:r>
              <a:rPr lang="en-US" sz="2000" dirty="0">
                <a:solidFill>
                  <a:schemeClr val="bg1"/>
                </a:solidFill>
              </a:rPr>
              <a:t> </a:t>
            </a:r>
          </a:p>
          <a:p>
            <a:pPr marL="457200" indent="-457200">
              <a:buClr>
                <a:schemeClr val="bg1"/>
              </a:buClr>
              <a:buSzPct val="125000"/>
              <a:buFont typeface="Courier New" panose="02070309020205020404" pitchFamily="49" charset="0"/>
              <a:buChar char="o"/>
            </a:pPr>
            <a:r>
              <a:rPr lang="en-US" sz="2000" dirty="0">
                <a:solidFill>
                  <a:schemeClr val="bg1"/>
                </a:solidFill>
              </a:rPr>
              <a:t>National Association of Counties: </a:t>
            </a:r>
            <a:r>
              <a:rPr lang="en-US" sz="2000" dirty="0">
                <a:solidFill>
                  <a:schemeClr val="bg1"/>
                </a:solidFill>
                <a:hlinkClick r:id="rId5"/>
              </a:rPr>
              <a:t>https://www.naco.org/topics/health</a:t>
            </a:r>
            <a:r>
              <a:rPr lang="en-US" sz="2000" dirty="0">
                <a:solidFill>
                  <a:schemeClr val="bg1"/>
                </a:solidFill>
              </a:rPr>
              <a:t> </a:t>
            </a:r>
          </a:p>
          <a:p>
            <a:pPr marL="457200" indent="-457200">
              <a:buClr>
                <a:schemeClr val="bg1"/>
              </a:buClr>
              <a:buSzPct val="125000"/>
              <a:buFont typeface="Courier New" panose="02070309020205020404" pitchFamily="49" charset="0"/>
              <a:buChar char="o"/>
            </a:pPr>
            <a:r>
              <a:rPr lang="en-US" sz="2000" dirty="0">
                <a:solidFill>
                  <a:schemeClr val="bg1"/>
                </a:solidFill>
              </a:rPr>
              <a:t>Social Determinants of Health: </a:t>
            </a:r>
            <a:r>
              <a:rPr lang="en-US" sz="2000" dirty="0">
                <a:solidFill>
                  <a:schemeClr val="bg1"/>
                </a:solidFill>
                <a:hlinkClick r:id="rId6"/>
              </a:rPr>
              <a:t>https://www.cdc.gov/socialdeterminants/index.htm</a:t>
            </a:r>
            <a:r>
              <a:rPr lang="en-US" sz="2000" dirty="0">
                <a:solidFill>
                  <a:schemeClr val="bg1"/>
                </a:solidFill>
              </a:rPr>
              <a:t> </a:t>
            </a:r>
          </a:p>
          <a:p>
            <a:pPr marL="457200" indent="-457200">
              <a:buClr>
                <a:schemeClr val="bg1"/>
              </a:buClr>
              <a:buSzPct val="125000"/>
              <a:buFont typeface="Courier New" panose="02070309020205020404" pitchFamily="49" charset="0"/>
              <a:buChar char="o"/>
            </a:pPr>
            <a:r>
              <a:rPr lang="en-US" sz="2000" dirty="0">
                <a:solidFill>
                  <a:schemeClr val="bg1"/>
                </a:solidFill>
              </a:rPr>
              <a:t>Association for Community Improvement </a:t>
            </a:r>
            <a:r>
              <a:rPr lang="en-US" sz="2000" dirty="0">
                <a:solidFill>
                  <a:schemeClr val="bg1"/>
                </a:solidFill>
                <a:hlinkClick r:id="rId7"/>
              </a:rPr>
              <a:t>https://www.aha.org/topics/association-community-health-improvement-achi</a:t>
            </a:r>
            <a:r>
              <a:rPr lang="en-US" sz="2000" dirty="0">
                <a:solidFill>
                  <a:schemeClr val="bg1"/>
                </a:solidFill>
              </a:rPr>
              <a:t> </a:t>
            </a:r>
          </a:p>
          <a:p>
            <a:pPr marL="457200" indent="-457200">
              <a:buClr>
                <a:schemeClr val="bg1"/>
              </a:buClr>
              <a:buSzPct val="125000"/>
              <a:buFont typeface="Courier New" panose="02070309020205020404" pitchFamily="49" charset="0"/>
              <a:buChar char="o"/>
            </a:pPr>
            <a:r>
              <a:rPr lang="en-US" sz="2000" dirty="0">
                <a:solidFill>
                  <a:schemeClr val="bg1"/>
                </a:solidFill>
              </a:rPr>
              <a:t>Collective Impact: </a:t>
            </a:r>
            <a:r>
              <a:rPr lang="en-US" sz="2000" dirty="0">
                <a:solidFill>
                  <a:schemeClr val="bg1"/>
                </a:solidFill>
                <a:hlinkClick r:id="rId8"/>
              </a:rPr>
              <a:t>https://www.collectiveimpactforum.org/what-collective-impact</a:t>
            </a:r>
            <a:r>
              <a:rPr lang="en-US" sz="2000" dirty="0">
                <a:solidFill>
                  <a:schemeClr val="bg1"/>
                </a:solidFill>
              </a:rPr>
              <a:t> </a:t>
            </a:r>
          </a:p>
          <a:p>
            <a:pPr marL="457200" indent="-457200">
              <a:buClr>
                <a:schemeClr val="bg1"/>
              </a:buClr>
              <a:buSzPct val="125000"/>
              <a:buFont typeface="Courier New" panose="02070309020205020404" pitchFamily="49" charset="0"/>
              <a:buChar char="o"/>
            </a:pPr>
            <a:r>
              <a:rPr lang="en-US" sz="2000" dirty="0">
                <a:solidFill>
                  <a:schemeClr val="bg1"/>
                </a:solidFill>
              </a:rPr>
              <a:t>Many Others</a:t>
            </a:r>
          </a:p>
          <a:p>
            <a:pPr marL="457200" indent="-457200">
              <a:buClr>
                <a:schemeClr val="bg1"/>
              </a:buClr>
              <a:buSzPct val="125000"/>
              <a:buFont typeface="Courier New" panose="02070309020205020404" pitchFamily="49" charset="0"/>
              <a:buChar char="o"/>
            </a:pPr>
            <a:endParaRPr lang="en-US" sz="2000" dirty="0">
              <a:solidFill>
                <a:schemeClr val="bg1"/>
              </a:solidFill>
            </a:endParaRPr>
          </a:p>
        </p:txBody>
      </p:sp>
    </p:spTree>
    <p:extLst>
      <p:ext uri="{BB962C8B-B14F-4D97-AF65-F5344CB8AC3E}">
        <p14:creationId xmlns:p14="http://schemas.microsoft.com/office/powerpoint/2010/main" val="1777848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97414ec-e8e1-47c5-b88d-8d6bc9f1dc5c" xsi:nil="true"/>
    <lcf76f155ced4ddcb4097134ff3c332f xmlns="141ecd1f-2374-411e-bbb0-b3059a3af7b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F13ACAEFD4E746A6DE99A5742773B3" ma:contentTypeVersion="16" ma:contentTypeDescription="Create a new document." ma:contentTypeScope="" ma:versionID="21b9bc3c6a6ba069aa3e5eea85f67f86">
  <xsd:schema xmlns:xsd="http://www.w3.org/2001/XMLSchema" xmlns:xs="http://www.w3.org/2001/XMLSchema" xmlns:p="http://schemas.microsoft.com/office/2006/metadata/properties" xmlns:ns2="f97414ec-e8e1-47c5-b88d-8d6bc9f1dc5c" xmlns:ns3="141ecd1f-2374-411e-bbb0-b3059a3af7bb" targetNamespace="http://schemas.microsoft.com/office/2006/metadata/properties" ma:root="true" ma:fieldsID="c2005721d552be548c8e2513896304c7" ns2:_="" ns3:_="">
    <xsd:import namespace="f97414ec-e8e1-47c5-b88d-8d6bc9f1dc5c"/>
    <xsd:import namespace="141ecd1f-2374-411e-bbb0-b3059a3af7b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7414ec-e8e1-47c5-b88d-8d6bc9f1dc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d0edf2d5-b58b-4f1d-ba86-8675ba6ccce4}" ma:internalName="TaxCatchAll" ma:showField="CatchAllData" ma:web="f97414ec-e8e1-47c5-b88d-8d6bc9f1dc5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1ecd1f-2374-411e-bbb0-b3059a3af7b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971c94f-f162-4cf6-843e-425104ee780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09B100-CED9-4422-BC7C-ECE814E6C190}">
  <ds:schemaRef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f97414ec-e8e1-47c5-b88d-8d6bc9f1dc5c"/>
    <ds:schemaRef ds:uri="141ecd1f-2374-411e-bbb0-b3059a3af7bb"/>
    <ds:schemaRef ds:uri="http://www.w3.org/XML/1998/namespace"/>
  </ds:schemaRefs>
</ds:datastoreItem>
</file>

<file path=customXml/itemProps2.xml><?xml version="1.0" encoding="utf-8"?>
<ds:datastoreItem xmlns:ds="http://schemas.openxmlformats.org/officeDocument/2006/customXml" ds:itemID="{EB96E8F2-828A-49F5-BACF-692634C94585}">
  <ds:schemaRefs>
    <ds:schemaRef ds:uri="http://schemas.microsoft.com/sharepoint/v3/contenttype/forms"/>
  </ds:schemaRefs>
</ds:datastoreItem>
</file>

<file path=customXml/itemProps3.xml><?xml version="1.0" encoding="utf-8"?>
<ds:datastoreItem xmlns:ds="http://schemas.openxmlformats.org/officeDocument/2006/customXml" ds:itemID="{ABD2045C-B81F-4848-966A-A7C71851E034}"/>
</file>

<file path=docProps/app.xml><?xml version="1.0" encoding="utf-8"?>
<Properties xmlns="http://schemas.openxmlformats.org/officeDocument/2006/extended-properties" xmlns:vt="http://schemas.openxmlformats.org/officeDocument/2006/docPropsVTypes">
  <TotalTime>1825</TotalTime>
  <Words>847</Words>
  <Application>Microsoft Office PowerPoint</Application>
  <PresentationFormat>Widescreen</PresentationFormat>
  <Paragraphs>84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Courier New</vt:lpstr>
      <vt:lpstr>DIN 2014 Bold</vt:lpstr>
      <vt:lpstr>GN-Book</vt:lpstr>
      <vt:lpstr>Office Theme</vt:lpstr>
      <vt:lpstr>Governance Toolkit</vt:lpstr>
      <vt:lpstr>ACHD Governance Series</vt:lpstr>
      <vt:lpstr>Jim Rice: Governance Adviser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ACHD Governance Toolkit</dc:title>
  <dc:creator>Marina Servantez</dc:creator>
  <cp:lastModifiedBy>Marina Servantez</cp:lastModifiedBy>
  <cp:revision>54</cp:revision>
  <cp:lastPrinted>2021-01-07T23:11:46Z</cp:lastPrinted>
  <dcterms:created xsi:type="dcterms:W3CDTF">2020-12-04T19:09:22Z</dcterms:created>
  <dcterms:modified xsi:type="dcterms:W3CDTF">2021-01-07T23:13:02Z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0x010100C8F13ACAEFD4E746A6DE99A5742773B3</vt:lpwstr>
  </property>
</Properties>
</file>