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256" r:id="rId5"/>
    <p:sldId id="257" r:id="rId6"/>
    <p:sldId id="259" r:id="rId7"/>
    <p:sldId id="261" r:id="rId8"/>
    <p:sldId id="262" r:id="rId9"/>
    <p:sldId id="268" r:id="rId10"/>
    <p:sldId id="269" r:id="rId11"/>
    <p:sldId id="263" r:id="rId12"/>
    <p:sldId id="264" r:id="rId13"/>
    <p:sldId id="265" r:id="rId14"/>
    <p:sldId id="266" r:id="rId15"/>
    <p:sldId id="260" r:id="rId16"/>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3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26336-3C00-4F2D-806E-F4668B297A68}" v="4" dt="2021-01-07T23:27:22.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69" d="100"/>
          <a:sy n="69" d="100"/>
        </p:scale>
        <p:origin x="2526"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EC026336-3C00-4F2D-806E-F4668B297A68}"/>
    <pc:docChg chg="modHandout">
      <pc:chgData name="Marina Servantez" userId="26e9e67c-67ab-48a9-91b5-14a8ac84a894" providerId="ADAL" clId="{EC026336-3C00-4F2D-806E-F4668B297A68}" dt="2021-01-07T23:27:22.453" v="3"/>
      <pc:docMkLst>
        <pc:docMk/>
      </pc:docMkLst>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66666666666666"/>
          <c:y val="1.6385767790262171E-2"/>
          <c:w val="0.63490948813982517"/>
          <c:h val="0.95236423220973787"/>
        </c:manualLayout>
      </c:layout>
      <c:pie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76200"/>
            <a:effectLst/>
          </c:spPr>
          <c:dPt>
            <c:idx val="0"/>
            <c:bubble3D val="0"/>
            <c:spPr>
              <a:gradFill flip="none" rotWithShape="1">
                <a:gsLst>
                  <a:gs pos="45000">
                    <a:schemeClr val="bg2"/>
                  </a:gs>
                  <a:gs pos="100000">
                    <a:schemeClr val="accent3">
                      <a:lumMod val="0"/>
                      <a:lumOff val="100000"/>
                    </a:schemeClr>
                  </a:gs>
                  <a:gs pos="100000">
                    <a:schemeClr val="accent3">
                      <a:lumMod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1-5158-47EA-8EF6-478908E0CA35}"/>
              </c:ext>
            </c:extLst>
          </c:dPt>
          <c:dPt>
            <c:idx val="1"/>
            <c:bubble3D val="0"/>
            <c:spPr>
              <a:gradFill flip="none" rotWithShape="1">
                <a:gsLst>
                  <a:gs pos="46000">
                    <a:schemeClr val="bg2"/>
                  </a:gs>
                  <a:gs pos="100000">
                    <a:schemeClr val="accent3">
                      <a:lumMod val="0"/>
                      <a:lumOff val="100000"/>
                    </a:schemeClr>
                  </a:gs>
                  <a:gs pos="100000">
                    <a:schemeClr val="accent3">
                      <a:lumMod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3-5158-47EA-8EF6-478908E0CA35}"/>
              </c:ext>
            </c:extLst>
          </c:dPt>
          <c:dPt>
            <c:idx val="2"/>
            <c:bubble3D val="0"/>
            <c:spPr>
              <a:gradFill flip="none" rotWithShape="1">
                <a:gsLst>
                  <a:gs pos="45000">
                    <a:schemeClr val="bg2"/>
                  </a:gs>
                  <a:gs pos="100000">
                    <a:schemeClr val="accent3">
                      <a:lumMod val="0"/>
                      <a:lumOff val="100000"/>
                    </a:schemeClr>
                  </a:gs>
                  <a:gs pos="100000">
                    <a:schemeClr val="accent3">
                      <a:lumMod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5-5158-47EA-8EF6-478908E0CA35}"/>
              </c:ext>
            </c:extLst>
          </c:dPt>
          <c:dPt>
            <c:idx val="3"/>
            <c:bubble3D val="0"/>
            <c:spPr>
              <a:gradFill flip="none" rotWithShape="1">
                <a:gsLst>
                  <a:gs pos="0">
                    <a:schemeClr val="accent3">
                      <a:lumMod val="0"/>
                      <a:lumOff val="100000"/>
                    </a:schemeClr>
                  </a:gs>
                  <a:gs pos="11000">
                    <a:schemeClr val="accent3">
                      <a:lumMod val="0"/>
                      <a:lumOff val="100000"/>
                    </a:schemeClr>
                  </a:gs>
                  <a:gs pos="100000">
                    <a:schemeClr val="tx2">
                      <a:lumMod val="75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7-5158-47EA-8EF6-478908E0CA35}"/>
              </c:ext>
            </c:extLst>
          </c:dPt>
          <c:dPt>
            <c:idx val="4"/>
            <c:bubble3D val="0"/>
            <c:spPr>
              <a:gradFill flip="none" rotWithShape="1">
                <a:gsLst>
                  <a:gs pos="0">
                    <a:schemeClr val="accent3">
                      <a:lumMod val="0"/>
                      <a:lumOff val="100000"/>
                    </a:schemeClr>
                  </a:gs>
                  <a:gs pos="98000">
                    <a:schemeClr val="accent4"/>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9-5158-47EA-8EF6-478908E0CA35}"/>
              </c:ext>
            </c:extLst>
          </c:dPt>
          <c:dPt>
            <c:idx val="5"/>
            <c:bubble3D val="0"/>
            <c:spPr>
              <a:gradFill flip="none" rotWithShape="1">
                <a:gsLst>
                  <a:gs pos="0">
                    <a:schemeClr val="accent3">
                      <a:lumMod val="0"/>
                      <a:lumOff val="100000"/>
                    </a:schemeClr>
                  </a:gs>
                  <a:gs pos="97000">
                    <a:schemeClr val="accent4"/>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B-5158-47EA-8EF6-478908E0CA35}"/>
              </c:ext>
            </c:extLst>
          </c:dPt>
          <c:dPt>
            <c:idx val="6"/>
            <c:bubble3D val="0"/>
            <c:spPr>
              <a:gradFill flip="none" rotWithShape="1">
                <a:gsLst>
                  <a:gs pos="30000">
                    <a:schemeClr val="accent3">
                      <a:lumMod val="0"/>
                      <a:lumOff val="100000"/>
                    </a:schemeClr>
                  </a:gs>
                  <a:gs pos="96000">
                    <a:schemeClr val="accent4"/>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D-5158-47EA-8EF6-478908E0CA35}"/>
              </c:ext>
            </c:extLst>
          </c:dPt>
          <c:dPt>
            <c:idx val="7"/>
            <c:bubble3D val="0"/>
            <c:spPr>
              <a:gradFill flip="none" rotWithShape="1">
                <a:gsLst>
                  <a:gs pos="88000">
                    <a:schemeClr val="accent3">
                      <a:lumMod val="0"/>
                      <a:lumOff val="100000"/>
                    </a:schemeClr>
                  </a:gs>
                  <a:gs pos="0">
                    <a:schemeClr val="tx2">
                      <a:lumMod val="75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0F-5158-47EA-8EF6-478908E0CA35}"/>
              </c:ext>
            </c:extLst>
          </c:dPt>
          <c:dPt>
            <c:idx val="8"/>
            <c:bubble3D val="0"/>
            <c:spPr>
              <a:gradFill flip="none" rotWithShape="1">
                <a:gsLst>
                  <a:gs pos="0">
                    <a:schemeClr val="accent3"/>
                  </a:gs>
                  <a:gs pos="76000">
                    <a:schemeClr val="bg1"/>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1-5158-47EA-8EF6-478908E0CA35}"/>
              </c:ext>
            </c:extLst>
          </c:dPt>
          <c:dPt>
            <c:idx val="9"/>
            <c:bubble3D val="0"/>
            <c:spPr>
              <a:gradFill flip="none" rotWithShape="1">
                <a:gsLst>
                  <a:gs pos="0">
                    <a:schemeClr val="accent3"/>
                  </a:gs>
                  <a:gs pos="80000">
                    <a:schemeClr val="bg1"/>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3-5158-47EA-8EF6-478908E0CA35}"/>
              </c:ext>
            </c:extLst>
          </c:dPt>
          <c:dPt>
            <c:idx val="10"/>
            <c:bubble3D val="0"/>
            <c:spPr>
              <a:gradFill flip="none" rotWithShape="1">
                <a:gsLst>
                  <a:gs pos="0">
                    <a:schemeClr val="accent3"/>
                  </a:gs>
                  <a:gs pos="73000">
                    <a:schemeClr val="bg1"/>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5-5158-47EA-8EF6-478908E0CA35}"/>
              </c:ext>
            </c:extLst>
          </c:dPt>
          <c:dPt>
            <c:idx val="11"/>
            <c:bubble3D val="0"/>
            <c:spPr>
              <a:gradFill flip="none" rotWithShape="1">
                <a:gsLst>
                  <a:gs pos="37000">
                    <a:schemeClr val="accent3">
                      <a:lumMod val="0"/>
                      <a:lumOff val="100000"/>
                    </a:schemeClr>
                  </a:gs>
                  <a:gs pos="96000">
                    <a:schemeClr val="tx2">
                      <a:lumMod val="75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7-5158-47EA-8EF6-478908E0CA35}"/>
              </c:ext>
            </c:extLst>
          </c:dPt>
          <c:dPt>
            <c:idx val="12"/>
            <c:bubble3D val="0"/>
            <c:spPr>
              <a:gradFill flip="none" rotWithShape="1">
                <a:gsLst>
                  <a:gs pos="55000">
                    <a:schemeClr val="accent5"/>
                  </a:gs>
                  <a:gs pos="100000">
                    <a:schemeClr val="accent3">
                      <a:lumMod val="0"/>
                      <a:lumOff val="100000"/>
                    </a:schemeClr>
                  </a:gs>
                  <a:gs pos="100000">
                    <a:schemeClr val="accent3">
                      <a:lumMod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9-5158-47EA-8EF6-478908E0CA35}"/>
              </c:ext>
            </c:extLst>
          </c:dPt>
          <c:dPt>
            <c:idx val="13"/>
            <c:bubble3D val="0"/>
            <c:spPr>
              <a:gradFill flip="none" rotWithShape="1">
                <a:gsLst>
                  <a:gs pos="55000">
                    <a:schemeClr val="accent5"/>
                  </a:gs>
                  <a:gs pos="94000">
                    <a:schemeClr val="accent3">
                      <a:lumMod val="0"/>
                      <a:lumOff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B-5158-47EA-8EF6-478908E0CA35}"/>
              </c:ext>
            </c:extLst>
          </c:dPt>
          <c:dPt>
            <c:idx val="14"/>
            <c:bubble3D val="0"/>
            <c:spPr>
              <a:gradFill flip="none" rotWithShape="1">
                <a:gsLst>
                  <a:gs pos="63000">
                    <a:schemeClr val="accent5"/>
                  </a:gs>
                  <a:gs pos="100000">
                    <a:schemeClr val="accent3">
                      <a:lumMod val="0"/>
                      <a:lumOff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D-5158-47EA-8EF6-478908E0CA35}"/>
              </c:ext>
            </c:extLst>
          </c:dPt>
          <c:dPt>
            <c:idx val="15"/>
            <c:bubble3D val="0"/>
            <c:spPr>
              <a:gradFill flip="none" rotWithShape="1">
                <a:gsLst>
                  <a:gs pos="76000">
                    <a:schemeClr val="accent5"/>
                  </a:gs>
                  <a:gs pos="100000">
                    <a:schemeClr val="accent3">
                      <a:lumMod val="0"/>
                      <a:lumOff val="100000"/>
                    </a:schemeClr>
                  </a:gs>
                  <a:gs pos="100000">
                    <a:schemeClr val="accent3">
                      <a:lumMod val="100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1F-5158-47EA-8EF6-478908E0CA35}"/>
              </c:ext>
            </c:extLst>
          </c:dPt>
          <c:dPt>
            <c:idx val="16"/>
            <c:bubble3D val="0"/>
            <c:spPr>
              <a:gradFill flip="none" rotWithShape="1">
                <a:gsLst>
                  <a:gs pos="70000">
                    <a:schemeClr val="accent3">
                      <a:lumMod val="0"/>
                      <a:lumOff val="100000"/>
                    </a:schemeClr>
                  </a:gs>
                  <a:gs pos="100000">
                    <a:schemeClr val="tx2">
                      <a:lumMod val="75000"/>
                    </a:schemeClr>
                  </a:gs>
                </a:gsLst>
                <a:path path="circle">
                  <a:fillToRect l="50000" t="-80000" r="50000" b="180000"/>
                </a:path>
                <a:tileRect/>
              </a:gradFill>
              <a:ln w="76200">
                <a:solidFill>
                  <a:schemeClr val="lt1"/>
                </a:solidFill>
              </a:ln>
              <a:effectLst/>
            </c:spPr>
            <c:extLst>
              <c:ext xmlns:c16="http://schemas.microsoft.com/office/drawing/2014/chart" uri="{C3380CC4-5D6E-409C-BE32-E72D297353CC}">
                <c16:uniqueId val="{00000021-5158-47EA-8EF6-478908E0CA35}"/>
              </c:ext>
            </c:extLst>
          </c:dPt>
          <c:cat>
            <c:numRef>
              <c:f>Sheet1!$A$2:$A$18</c:f>
              <c:numCache>
                <c:formatCode>General</c:formatCode>
                <c:ptCount val="17"/>
              </c:numCache>
            </c:numRef>
          </c:cat>
          <c:val>
            <c:numRef>
              <c:f>Sheet1!$B$2:$B$18</c:f>
              <c:numCache>
                <c:formatCode>General</c:formatCode>
                <c:ptCount val="17"/>
                <c:pt idx="0">
                  <c:v>5</c:v>
                </c:pt>
                <c:pt idx="1">
                  <c:v>5</c:v>
                </c:pt>
                <c:pt idx="2">
                  <c:v>5</c:v>
                </c:pt>
                <c:pt idx="3">
                  <c:v>1</c:v>
                </c:pt>
                <c:pt idx="4">
                  <c:v>5</c:v>
                </c:pt>
                <c:pt idx="5">
                  <c:v>5</c:v>
                </c:pt>
                <c:pt idx="6">
                  <c:v>5</c:v>
                </c:pt>
                <c:pt idx="7">
                  <c:v>1</c:v>
                </c:pt>
                <c:pt idx="8">
                  <c:v>5</c:v>
                </c:pt>
                <c:pt idx="9">
                  <c:v>5</c:v>
                </c:pt>
                <c:pt idx="10">
                  <c:v>5</c:v>
                </c:pt>
                <c:pt idx="11">
                  <c:v>1</c:v>
                </c:pt>
                <c:pt idx="12">
                  <c:v>5</c:v>
                </c:pt>
                <c:pt idx="13">
                  <c:v>5</c:v>
                </c:pt>
                <c:pt idx="14">
                  <c:v>5</c:v>
                </c:pt>
                <c:pt idx="15">
                  <c:v>5</c:v>
                </c:pt>
                <c:pt idx="16">
                  <c:v>1</c:v>
                </c:pt>
              </c:numCache>
            </c:numRef>
          </c:val>
          <c:extLst>
            <c:ext xmlns:c16="http://schemas.microsoft.com/office/drawing/2014/chart" uri="{C3380CC4-5D6E-409C-BE32-E72D297353CC}">
              <c16:uniqueId val="{00000022-5158-47EA-8EF6-478908E0CA35}"/>
            </c:ext>
          </c:extLst>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24-5158-47EA-8EF6-478908E0CA3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26-5158-47EA-8EF6-478908E0CA3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28-5158-47EA-8EF6-478908E0CA3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A-5158-47EA-8EF6-478908E0CA3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C-5158-47EA-8EF6-478908E0CA3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E-5158-47EA-8EF6-478908E0CA3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30-5158-47EA-8EF6-478908E0CA35}"/>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32-5158-47EA-8EF6-478908E0CA35}"/>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34-5158-47EA-8EF6-478908E0CA35}"/>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36-5158-47EA-8EF6-478908E0CA35}"/>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38-5158-47EA-8EF6-478908E0CA35}"/>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3A-5158-47EA-8EF6-478908E0CA35}"/>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3C-5158-47EA-8EF6-478908E0CA35}"/>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3E-5158-47EA-8EF6-478908E0CA35}"/>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40-5158-47EA-8EF6-478908E0CA35}"/>
              </c:ext>
            </c:extLst>
          </c:dPt>
          <c:dPt>
            <c:idx val="15"/>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42-5158-47EA-8EF6-478908E0CA35}"/>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44-5158-47EA-8EF6-478908E0CA35}"/>
              </c:ext>
            </c:extLst>
          </c:dPt>
          <c:cat>
            <c:numRef>
              <c:f>Sheet1!$A$2:$A$18</c:f>
              <c:numCache>
                <c:formatCode>General</c:formatCode>
                <c:ptCount val="17"/>
              </c:numCache>
            </c:numRef>
          </c:cat>
          <c:val>
            <c:numRef>
              <c:f>Sheet1!$C$2:$C$18</c:f>
              <c:numCache>
                <c:formatCode>General</c:formatCode>
                <c:ptCount val="17"/>
              </c:numCache>
            </c:numRef>
          </c:val>
          <c:extLst>
            <c:ext xmlns:c16="http://schemas.microsoft.com/office/drawing/2014/chart" uri="{C3380CC4-5D6E-409C-BE32-E72D297353CC}">
              <c16:uniqueId val="{00000045-5158-47EA-8EF6-478908E0CA35}"/>
            </c:ext>
          </c:extLst>
        </c:ser>
        <c:dLbls>
          <c:showLegendKey val="0"/>
          <c:showVal val="0"/>
          <c:showCatName val="0"/>
          <c:showSerName val="0"/>
          <c:showPercent val="0"/>
          <c:showBubbleSize val="0"/>
          <c:showLeaderLines val="1"/>
        </c:dLbls>
        <c:firstSliceAng val="18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078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8BD0E3BE-D1F5-4FF7-9436-564C37490D1E}" type="datetimeFigureOut">
              <a:rPr lang="en-US" smtClean="0"/>
              <a:t>1/7/2021</a:t>
            </a:fld>
            <a:endParaRPr lang="en-US" dirty="0"/>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3670322C-0C9A-476F-BAB4-EA8FA868826A}" type="slidenum">
              <a:rPr lang="en-US" smtClean="0"/>
              <a:t>‹#›</a:t>
            </a:fld>
            <a:endParaRPr lang="en-US" dirty="0"/>
          </a:p>
        </p:txBody>
      </p:sp>
    </p:spTree>
    <p:extLst>
      <p:ext uri="{BB962C8B-B14F-4D97-AF65-F5344CB8AC3E}">
        <p14:creationId xmlns:p14="http://schemas.microsoft.com/office/powerpoint/2010/main" val="798829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7A502B5A-7605-45D1-9011-4C500B8A7C23}" type="datetime1">
              <a:rPr lang="en-US" smtClean="0"/>
              <a:t>1/7/2021</a:t>
            </a:fld>
            <a:endParaRPr lang="en-US" dirty="0"/>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D0793F6F-6162-4A19-A874-B53ECD86D416}" type="datetime1">
              <a:rPr lang="en-US" smtClean="0"/>
              <a:t>1/7/2021</a:t>
            </a:fld>
            <a:endParaRPr lang="en-US" dirty="0"/>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221210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615BE2D1-484C-4C5C-89A9-CC5F907B504D}" type="datetime1">
              <a:rPr lang="en-US" smtClean="0"/>
              <a:t>1/7/2021</a:t>
            </a:fld>
            <a:endParaRPr lang="en-US" dirty="0"/>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CEB1BA95-D003-4F13-B28D-18B27117BDD5}" type="datetime1">
              <a:rPr lang="en-US" smtClean="0"/>
              <a:t>1/7/2021</a:t>
            </a:fld>
            <a:endParaRPr lang="en-US" dirty="0"/>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a:xfrm>
            <a:off x="4038600" y="6356350"/>
            <a:ext cx="4829978" cy="365125"/>
          </a:xfrm>
        </p:spPr>
        <p:txBody>
          <a:body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lvl1pPr>
              <a:defRPr>
                <a:solidFill>
                  <a:schemeClr val="accent1">
                    <a:lumMod val="50000"/>
                  </a:schemeClr>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lvl1pPr>
              <a:defRPr>
                <a:solidFill>
                  <a:schemeClr val="accent1">
                    <a:lumMod val="50000"/>
                  </a:schemeClr>
                </a:solidFill>
              </a:defRPr>
            </a:lvl1pPr>
          </a:lstStyle>
          <a:p>
            <a:fld id="{B37260A3-0F93-425E-B400-7354DF7125B1}" type="slidenum">
              <a:rPr lang="en-US" smtClean="0"/>
              <a:pPr/>
              <a:t>‹#›</a:t>
            </a:fld>
            <a:endParaRPr lang="en-US" dirty="0"/>
          </a:p>
        </p:txBody>
      </p:sp>
      <p:sp>
        <p:nvSpPr>
          <p:cNvPr id="7" name="Oval 6"/>
          <p:cNvSpPr/>
          <p:nvPr userDrawn="1"/>
        </p:nvSpPr>
        <p:spPr>
          <a:xfrm>
            <a:off x="3222703" y="28110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2945445" y="28110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userDrawn="1"/>
        </p:nvSpPr>
        <p:spPr>
          <a:xfrm>
            <a:off x="2668187" y="281107"/>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userDrawn="1"/>
        </p:nvSpPr>
        <p:spPr>
          <a:xfrm>
            <a:off x="2390929" y="281106"/>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userDrawn="1"/>
        </p:nvSpPr>
        <p:spPr>
          <a:xfrm>
            <a:off x="2113671" y="281105"/>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userDrawn="1"/>
        </p:nvSpPr>
        <p:spPr>
          <a:xfrm>
            <a:off x="1836413" y="281104"/>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userDrawn="1"/>
        </p:nvSpPr>
        <p:spPr>
          <a:xfrm>
            <a:off x="1559155" y="281103"/>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userDrawn="1"/>
        </p:nvSpPr>
        <p:spPr>
          <a:xfrm>
            <a:off x="1281897" y="281102"/>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userDrawn="1"/>
        </p:nvSpPr>
        <p:spPr>
          <a:xfrm>
            <a:off x="1004639" y="281101"/>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userDrawn="1"/>
        </p:nvSpPr>
        <p:spPr>
          <a:xfrm>
            <a:off x="727381" y="281100"/>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userDrawn="1"/>
        </p:nvSpPr>
        <p:spPr>
          <a:xfrm>
            <a:off x="450123" y="28109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userDrawn="1"/>
        </p:nvSpPr>
        <p:spPr>
          <a:xfrm>
            <a:off x="172865" y="28109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userDrawn="1"/>
        </p:nvSpPr>
        <p:spPr>
          <a:xfrm>
            <a:off x="-634904" y="-431137"/>
            <a:ext cx="1586429" cy="1586429"/>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userDrawn="1"/>
        </p:nvSpPr>
        <p:spPr>
          <a:xfrm>
            <a:off x="11836057" y="594194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userDrawn="1"/>
        </p:nvSpPr>
        <p:spPr>
          <a:xfrm>
            <a:off x="11558799" y="594194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userDrawn="1"/>
        </p:nvSpPr>
        <p:spPr>
          <a:xfrm>
            <a:off x="11281541" y="5941940"/>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userDrawn="1"/>
        </p:nvSpPr>
        <p:spPr>
          <a:xfrm>
            <a:off x="11004283" y="5941939"/>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userDrawn="1"/>
        </p:nvSpPr>
        <p:spPr>
          <a:xfrm>
            <a:off x="10727025" y="5941938"/>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userDrawn="1"/>
        </p:nvSpPr>
        <p:spPr>
          <a:xfrm>
            <a:off x="10449767" y="5941937"/>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userDrawn="1"/>
        </p:nvSpPr>
        <p:spPr>
          <a:xfrm>
            <a:off x="10172509" y="5941936"/>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userDrawn="1"/>
        </p:nvSpPr>
        <p:spPr>
          <a:xfrm>
            <a:off x="9895251" y="5941935"/>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userDrawn="1"/>
        </p:nvSpPr>
        <p:spPr>
          <a:xfrm>
            <a:off x="9617993" y="5941934"/>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userDrawn="1"/>
        </p:nvSpPr>
        <p:spPr>
          <a:xfrm>
            <a:off x="9340735" y="5941933"/>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userDrawn="1"/>
        </p:nvSpPr>
        <p:spPr>
          <a:xfrm>
            <a:off x="9063477" y="594193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userDrawn="1"/>
        </p:nvSpPr>
        <p:spPr>
          <a:xfrm>
            <a:off x="8786219" y="594193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userDrawn="1"/>
        </p:nvCxnSpPr>
        <p:spPr>
          <a:xfrm>
            <a:off x="9412727" y="6356350"/>
            <a:ext cx="2772580" cy="0"/>
          </a:xfrm>
          <a:prstGeom prst="line">
            <a:avLst/>
          </a:prstGeom>
          <a:ln w="98425">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34" name="Picture 33" descr="http://www.achd.org/wp-content/uploads/sites/6/2014/10/achd300wide.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34739" y="5137851"/>
            <a:ext cx="1506055" cy="612189"/>
          </a:xfrm>
          <a:prstGeom prst="rect">
            <a:avLst/>
          </a:prstGeom>
          <a:noFill/>
          <a:ln>
            <a:noFill/>
          </a:ln>
        </p:spPr>
      </p:pic>
    </p:spTree>
    <p:extLst>
      <p:ext uri="{BB962C8B-B14F-4D97-AF65-F5344CB8AC3E}">
        <p14:creationId xmlns:p14="http://schemas.microsoft.com/office/powerpoint/2010/main" val="141073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B7AEED1C-1EE3-4331-A1E9-61DA45B82C44}" type="datetime1">
              <a:rPr lang="en-US" smtClean="0"/>
              <a:t>1/7/2021</a:t>
            </a:fld>
            <a:endParaRPr lang="en-US" dirty="0"/>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9821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4EDA7E49-3BE2-40CF-92F7-1F1BBEA3DDD7}" type="datetime1">
              <a:rPr lang="en-US" smtClean="0"/>
              <a:t>1/7/2021</a:t>
            </a:fld>
            <a:endParaRPr lang="en-US" dirty="0"/>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dirty="0"/>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86212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547EE474-3F2B-494D-BCDA-1360156D748F}" type="datetime1">
              <a:rPr lang="en-US" smtClean="0"/>
              <a:t>1/7/2021</a:t>
            </a:fld>
            <a:endParaRPr lang="en-US" dirty="0"/>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dirty="0"/>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1586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623A6162-E36A-46A6-ACC1-2EE6904FD73A}" type="datetime1">
              <a:rPr lang="en-US" smtClean="0"/>
              <a:t>1/7/2021</a:t>
            </a:fld>
            <a:endParaRPr lang="en-US" dirty="0"/>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dirty="0"/>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123637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D6C5B4C9-0361-4894-A7E7-8591072AAD07}" type="datetime1">
              <a:rPr lang="en-US" smtClean="0"/>
              <a:t>1/7/2021</a:t>
            </a:fld>
            <a:endParaRPr lang="en-US" dirty="0"/>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266116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4904EA0F-887F-4C5E-8D35-F7FF62F8381D}" type="datetime1">
              <a:rPr lang="en-US" smtClean="0"/>
              <a:t>1/7/2021</a:t>
            </a:fld>
            <a:endParaRPr lang="en-US" dirty="0"/>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dirty="0"/>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dirty="0"/>
          </a:p>
        </p:txBody>
      </p:sp>
    </p:spTree>
    <p:extLst>
      <p:ext uri="{BB962C8B-B14F-4D97-AF65-F5344CB8AC3E}">
        <p14:creationId xmlns:p14="http://schemas.microsoft.com/office/powerpoint/2010/main" val="3789140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2CDEF-1D10-4A8C-890F-FDDA00D6898A}" type="datetime1">
              <a:rPr lang="en-US" smtClean="0"/>
              <a:t>1/7/2021</a:t>
            </a:fld>
            <a:endParaRPr lang="en-US" dirty="0"/>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3426245" y="6356350"/>
            <a:ext cx="5536893" cy="365125"/>
          </a:xfrm>
          <a:prstGeom prst="rect">
            <a:avLst/>
          </a:prstGeom>
        </p:spPr>
        <p:txBody>
          <a:bodyPr vert="horz" lIns="91440" tIns="45720" rIns="91440" bIns="45720" rtlCol="0" anchor="ctr"/>
          <a:lstStyle>
            <a:lvl1pPr algn="ctr">
              <a:defRPr sz="1400" b="1">
                <a:solidFill>
                  <a:schemeClr val="bg1"/>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8963139" y="342709"/>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dirty="0"/>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onprofitpro.com/article/the-nonprofit-ceo-dilemma-how-do-i-ask-the-board-to-improve-its-performance/#:~:text=For%20any%20nonprofit%20organization%20to%20be%20successful%2C%20there,and%20responsibility%20to%20the%20organization%20and%20its%20stakeholders."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www.achd.org/wp-content/uploads/2014/10/2018-Governance-Authority-Matrix-AJG-12-18.pdf" TargetMode="External"/><Relationship Id="rId5" Type="http://schemas.openxmlformats.org/officeDocument/2006/relationships/hyperlink" Target="https://www.boardeffect.com/blog/role-executive-director-board-management/" TargetMode="External"/><Relationship Id="rId4" Type="http://schemas.openxmlformats.org/officeDocument/2006/relationships/hyperlink" Target="https://blog.boardsource.org/blog/a-nonprofit-ceos-nightmare-the-micro-managing-board#:~:text=A%20micro-managing%20board%2C%20on%20the%20other%20hand%2C%20has,the%20chief%20executive%20who%20is%20most%20negatively%20impacted."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408878" y="1164063"/>
            <a:ext cx="9144000" cy="2387600"/>
          </a:xfrm>
        </p:spPr>
        <p:txBody>
          <a:bodyPr>
            <a:normAutofit/>
          </a:bodyPr>
          <a:lstStyle/>
          <a:p>
            <a:pPr algn="l"/>
            <a:r>
              <a:rPr lang="en-US" sz="4800" b="1" dirty="0">
                <a:solidFill>
                  <a:schemeClr val="bg1"/>
                </a:solidFill>
                <a:latin typeface="DIN 2014 Bold" panose="020B0704020202020204" pitchFamily="34" charset="0"/>
                <a:ea typeface="DIN 2014 Bold" panose="020B0704020202020204" pitchFamily="34" charset="0"/>
              </a:rPr>
              <a:t>ACHD 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330821" y="3724701"/>
            <a:ext cx="9144000" cy="1655762"/>
          </a:xfrm>
        </p:spPr>
        <p:txBody>
          <a:bodyPr>
            <a:normAutofit/>
          </a:bodyPr>
          <a:lstStyle/>
          <a:p>
            <a:pPr algn="l"/>
            <a:r>
              <a:rPr lang="en-US" sz="2800" dirty="0">
                <a:solidFill>
                  <a:schemeClr val="bg1"/>
                </a:solidFill>
              </a:rPr>
              <a:t>Board Session 2</a:t>
            </a:r>
          </a:p>
          <a:p>
            <a:pPr algn="l"/>
            <a:r>
              <a:rPr lang="en-US" sz="3600" b="1" dirty="0">
                <a:solidFill>
                  <a:schemeClr val="bg1"/>
                </a:solidFill>
              </a:rPr>
              <a:t>Balancing Governance &amp; Management</a:t>
            </a:r>
          </a:p>
        </p:txBody>
      </p:sp>
      <p:sp>
        <p:nvSpPr>
          <p:cNvPr id="4" name="TextBox 3"/>
          <p:cNvSpPr txBox="1"/>
          <p:nvPr/>
        </p:nvSpPr>
        <p:spPr>
          <a:xfrm>
            <a:off x="4256049" y="5775661"/>
            <a:ext cx="4839629"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Jim Rice:  1-612-703-4687 jim_rice@ajg.com</a:t>
            </a:r>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10</a:t>
            </a:fld>
            <a:endParaRPr lang="en-US" dirty="0"/>
          </a:p>
        </p:txBody>
      </p:sp>
      <p:sp>
        <p:nvSpPr>
          <p:cNvPr id="6" name="Rectangle 5"/>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1834041" y="1505244"/>
            <a:ext cx="9239095" cy="3847207"/>
          </a:xfrm>
          <a:prstGeom prst="rect">
            <a:avLst/>
          </a:prstGeom>
          <a:noFill/>
        </p:spPr>
        <p:txBody>
          <a:bodyPr wrap="square" rtlCol="0">
            <a:spAutoFit/>
          </a:bodyPr>
          <a:lstStyle/>
          <a:p>
            <a:endParaRPr lang="en-US" sz="2800" b="1" dirty="0">
              <a:solidFill>
                <a:schemeClr val="bg1"/>
              </a:solidFill>
            </a:endParaRPr>
          </a:p>
          <a:p>
            <a:pPr marL="800100" lvl="1" indent="-342900">
              <a:buClr>
                <a:srgbClr val="FFC000"/>
              </a:buClr>
              <a:buSzPct val="125000"/>
              <a:buFont typeface="Calibri" panose="020F0502020204030204" pitchFamily="34" charset="0"/>
              <a:buChar char="•"/>
            </a:pPr>
            <a:r>
              <a:rPr lang="en-US" sz="2400" b="1" dirty="0">
                <a:solidFill>
                  <a:schemeClr val="bg1"/>
                </a:solidFill>
              </a:rPr>
              <a:t>Role clarity in board recruitment, onboarding, annual performance reviews of Board &amp; CEO, in “Authority Matrix”</a:t>
            </a:r>
          </a:p>
          <a:p>
            <a:pPr marL="800100" lvl="1" indent="-342900">
              <a:buClr>
                <a:srgbClr val="FFC000"/>
              </a:buClr>
              <a:buSzPct val="125000"/>
              <a:buFont typeface="Calibri" panose="020F0502020204030204" pitchFamily="34" charset="0"/>
              <a:buChar char="•"/>
            </a:pPr>
            <a:r>
              <a:rPr lang="en-US" sz="2400" b="1" dirty="0">
                <a:solidFill>
                  <a:schemeClr val="bg1"/>
                </a:solidFill>
              </a:rPr>
              <a:t>Competency mapping to optimize use of Board Talent</a:t>
            </a:r>
          </a:p>
          <a:p>
            <a:pPr marL="800100" lvl="1" indent="-342900">
              <a:buClr>
                <a:srgbClr val="FFC000"/>
              </a:buClr>
              <a:buSzPct val="125000"/>
              <a:buFont typeface="Calibri" panose="020F0502020204030204" pitchFamily="34" charset="0"/>
              <a:buChar char="•"/>
            </a:pPr>
            <a:r>
              <a:rPr lang="en-US" sz="2400" b="1" dirty="0">
                <a:solidFill>
                  <a:schemeClr val="bg1"/>
                </a:solidFill>
              </a:rPr>
              <a:t>Effective Board Chairperson Role &amp; Interventions</a:t>
            </a:r>
          </a:p>
          <a:p>
            <a:pPr marL="800100" lvl="1" indent="-342900">
              <a:buClr>
                <a:srgbClr val="FFC000"/>
              </a:buClr>
              <a:buSzPct val="125000"/>
              <a:buFont typeface="Calibri" panose="020F0502020204030204" pitchFamily="34" charset="0"/>
              <a:buChar char="•"/>
            </a:pPr>
            <a:r>
              <a:rPr lang="en-US" sz="2400" b="1" dirty="0">
                <a:solidFill>
                  <a:schemeClr val="bg1"/>
                </a:solidFill>
              </a:rPr>
              <a:t>CEO more frequent, effective and transparent communications</a:t>
            </a:r>
          </a:p>
          <a:p>
            <a:pPr marL="800100" lvl="1" indent="-342900">
              <a:buClr>
                <a:srgbClr val="FFC000"/>
              </a:buClr>
              <a:buSzPct val="125000"/>
              <a:buFont typeface="Calibri" panose="020F0502020204030204" pitchFamily="34" charset="0"/>
              <a:buChar char="•"/>
            </a:pPr>
            <a:r>
              <a:rPr lang="en-US" sz="2400" b="1" dirty="0">
                <a:solidFill>
                  <a:schemeClr val="bg1"/>
                </a:solidFill>
              </a:rPr>
              <a:t>Orientation to “Appreciative Listening” among all parties</a:t>
            </a:r>
          </a:p>
          <a:p>
            <a:pPr marL="800100" lvl="1" indent="-342900">
              <a:buClr>
                <a:srgbClr val="FFC000"/>
              </a:buClr>
              <a:buSzPct val="125000"/>
              <a:buFont typeface="Calibri" panose="020F0502020204030204" pitchFamily="34" charset="0"/>
              <a:buChar char="•"/>
            </a:pPr>
            <a:r>
              <a:rPr lang="en-US" sz="2400" b="1" dirty="0">
                <a:solidFill>
                  <a:schemeClr val="bg1"/>
                </a:solidFill>
              </a:rPr>
              <a:t>Planned tours and visits with key stakeholders</a:t>
            </a:r>
          </a:p>
          <a:p>
            <a:pPr marL="800100" lvl="1" indent="-342900">
              <a:buClr>
                <a:srgbClr val="FFC000"/>
              </a:buClr>
              <a:buSzPct val="125000"/>
              <a:buFont typeface="Calibri" panose="020F0502020204030204" pitchFamily="34" charset="0"/>
              <a:buChar char="•"/>
            </a:pPr>
            <a:r>
              <a:rPr lang="en-US" sz="2400" b="1" dirty="0">
                <a:solidFill>
                  <a:schemeClr val="bg1"/>
                </a:solidFill>
              </a:rPr>
              <a:t>Culture of Celebration Trust and Collaboration</a:t>
            </a:r>
          </a:p>
          <a:p>
            <a:pPr marL="800100" lvl="1" indent="-342900">
              <a:buClr>
                <a:srgbClr val="FFC000"/>
              </a:buClr>
              <a:buSzPct val="125000"/>
              <a:buFont typeface="Calibri" panose="020F0502020204030204" pitchFamily="34" charset="0"/>
              <a:buChar char="•"/>
            </a:pPr>
            <a:endParaRPr lang="en-US" sz="2400" dirty="0">
              <a:solidFill>
                <a:schemeClr val="bg1"/>
              </a:solidFill>
            </a:endParaRPr>
          </a:p>
        </p:txBody>
      </p:sp>
    </p:spTree>
    <p:extLst>
      <p:ext uri="{BB962C8B-B14F-4D97-AF65-F5344CB8AC3E}">
        <p14:creationId xmlns:p14="http://schemas.microsoft.com/office/powerpoint/2010/main" val="127010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11</a:t>
            </a:fld>
            <a:endParaRPr lang="en-US" dirty="0"/>
          </a:p>
        </p:txBody>
      </p:sp>
      <p:sp>
        <p:nvSpPr>
          <p:cNvPr id="6" name="Rectangle 5"/>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019920" y="2075985"/>
            <a:ext cx="9344721" cy="1569660"/>
          </a:xfrm>
          <a:prstGeom prst="rect">
            <a:avLst/>
          </a:prstGeom>
          <a:noFill/>
        </p:spPr>
        <p:txBody>
          <a:bodyPr wrap="square" rtlCol="0">
            <a:spAutoFit/>
          </a:bodyPr>
          <a:lstStyle/>
          <a:p>
            <a:pPr marL="457200" indent="-457200">
              <a:buClr>
                <a:schemeClr val="bg1"/>
              </a:buClr>
              <a:buSzPct val="125000"/>
              <a:buFont typeface="Courier New" panose="02070309020205020404" pitchFamily="49" charset="0"/>
              <a:buChar char="o"/>
            </a:pPr>
            <a:r>
              <a:rPr lang="en-US" sz="2400" dirty="0">
                <a:solidFill>
                  <a:schemeClr val="bg1"/>
                </a:solidFill>
              </a:rPr>
              <a:t>Nonprofits:  CEO-Board Partnership </a:t>
            </a:r>
            <a:r>
              <a:rPr lang="en-US" sz="2400" dirty="0">
                <a:solidFill>
                  <a:schemeClr val="bg1"/>
                </a:solidFill>
                <a:hlinkClick r:id="rId3"/>
              </a:rPr>
              <a:t>is Key</a:t>
            </a:r>
            <a:endParaRPr lang="en-US" sz="2400" dirty="0">
              <a:solidFill>
                <a:schemeClr val="bg1"/>
              </a:solidFill>
            </a:endParaRPr>
          </a:p>
          <a:p>
            <a:pPr marL="457200" indent="-457200">
              <a:buClr>
                <a:schemeClr val="bg1"/>
              </a:buClr>
              <a:buSzPct val="125000"/>
              <a:buFont typeface="Courier New" panose="02070309020205020404" pitchFamily="49" charset="0"/>
              <a:buChar char="o"/>
            </a:pPr>
            <a:r>
              <a:rPr lang="en-US" sz="2400" dirty="0">
                <a:solidFill>
                  <a:schemeClr val="bg1"/>
                </a:solidFill>
              </a:rPr>
              <a:t>BoardSource: CEO Nightmare: </a:t>
            </a:r>
            <a:r>
              <a:rPr lang="en-US" sz="2400" dirty="0">
                <a:solidFill>
                  <a:schemeClr val="bg1"/>
                </a:solidFill>
                <a:hlinkClick r:id="rId4"/>
              </a:rPr>
              <a:t>Micromanagement</a:t>
            </a:r>
            <a:r>
              <a:rPr lang="en-US" sz="2400" dirty="0">
                <a:solidFill>
                  <a:schemeClr val="bg1"/>
                </a:solidFill>
              </a:rPr>
              <a:t>  </a:t>
            </a:r>
          </a:p>
          <a:p>
            <a:pPr marL="457200" indent="-457200">
              <a:buClr>
                <a:schemeClr val="bg1"/>
              </a:buClr>
              <a:buSzPct val="125000"/>
              <a:buFont typeface="Courier New" panose="02070309020205020404" pitchFamily="49" charset="0"/>
              <a:buChar char="o"/>
            </a:pPr>
            <a:r>
              <a:rPr lang="en-US" sz="2400" dirty="0">
                <a:solidFill>
                  <a:schemeClr val="bg1"/>
                </a:solidFill>
              </a:rPr>
              <a:t>BoardEffect Insights: Balanced Roles </a:t>
            </a:r>
            <a:r>
              <a:rPr lang="en-US" sz="2400" dirty="0">
                <a:solidFill>
                  <a:schemeClr val="bg1"/>
                </a:solidFill>
                <a:hlinkClick r:id="rId5"/>
              </a:rPr>
              <a:t>Key</a:t>
            </a:r>
            <a:r>
              <a:rPr lang="en-US" sz="2400" dirty="0">
                <a:solidFill>
                  <a:schemeClr val="bg1"/>
                </a:solidFill>
              </a:rPr>
              <a:t> </a:t>
            </a:r>
          </a:p>
          <a:p>
            <a:pPr marL="457200" indent="-457200">
              <a:buClr>
                <a:schemeClr val="bg1"/>
              </a:buClr>
              <a:buSzPct val="125000"/>
              <a:buFont typeface="Courier New" panose="02070309020205020404" pitchFamily="49" charset="0"/>
              <a:buChar char="o"/>
            </a:pPr>
            <a:r>
              <a:rPr lang="en-US" sz="2400" dirty="0">
                <a:solidFill>
                  <a:schemeClr val="bg1"/>
                </a:solidFill>
              </a:rPr>
              <a:t>ACHD Authority Matrix </a:t>
            </a:r>
            <a:r>
              <a:rPr lang="en-US" sz="2400" dirty="0">
                <a:solidFill>
                  <a:schemeClr val="bg1"/>
                </a:solidFill>
                <a:hlinkClick r:id="rId6"/>
              </a:rPr>
              <a:t>draft</a:t>
            </a:r>
            <a:endParaRPr lang="en-US" sz="2400" dirty="0">
              <a:solidFill>
                <a:schemeClr val="bg1"/>
              </a:solidFill>
            </a:endParaRPr>
          </a:p>
        </p:txBody>
      </p:sp>
    </p:spTree>
    <p:extLst>
      <p:ext uri="{BB962C8B-B14F-4D97-AF65-F5344CB8AC3E}">
        <p14:creationId xmlns:p14="http://schemas.microsoft.com/office/powerpoint/2010/main" val="349931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Box 10"/>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2" name="TextBox 11"/>
          <p:cNvSpPr txBox="1"/>
          <p:nvPr/>
        </p:nvSpPr>
        <p:spPr>
          <a:xfrm>
            <a:off x="1694985" y="2174488"/>
            <a:ext cx="9227015"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
        <p:nvSpPr>
          <p:cNvPr id="4" name="Slide Number Placeholder 3"/>
          <p:cNvSpPr>
            <a:spLocks noGrp="1"/>
          </p:cNvSpPr>
          <p:nvPr>
            <p:ph type="sldNum" sz="quarter" idx="12"/>
          </p:nvPr>
        </p:nvSpPr>
        <p:spPr/>
        <p:txBody>
          <a:bodyPr/>
          <a:lstStyle/>
          <a:p>
            <a:fld id="{B37260A3-0F93-425E-B400-7354DF7125B1}" type="slidenum">
              <a:rPr lang="en-US" smtClean="0"/>
              <a:t>12</a:t>
            </a:fld>
            <a:endParaRPr lang="en-US" dirty="0"/>
          </a:p>
        </p:txBody>
      </p:sp>
    </p:spTree>
    <p:extLst>
      <p:ext uri="{BB962C8B-B14F-4D97-AF65-F5344CB8AC3E}">
        <p14:creationId xmlns:p14="http://schemas.microsoft.com/office/powerpoint/2010/main" val="2792597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59ADB70-57B0-44F7-AAF8-3D9CBD700964}"/>
              </a:ext>
            </a:extLst>
          </p:cNvPr>
          <p:cNvSpPr>
            <a:spLocks noGrp="1"/>
          </p:cNvSpPr>
          <p:nvPr>
            <p:ph type="title"/>
          </p:nvPr>
        </p:nvSpPr>
        <p:spPr>
          <a:xfrm>
            <a:off x="838200" y="365125"/>
            <a:ext cx="10515600" cy="1325563"/>
          </a:xfrm>
        </p:spPr>
        <p:txBody>
          <a:bodyPr>
            <a:normAutofit/>
          </a:body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7" name="Content Placeholder 2">
            <a:extLst>
              <a:ext uri="{FF2B5EF4-FFF2-40B4-BE49-F238E27FC236}">
                <a16:creationId xmlns:a16="http://schemas.microsoft.com/office/drawing/2014/main" id="{49191CA3-5CE2-41C8-B427-45394A71F45D}"/>
              </a:ext>
            </a:extLst>
          </p:cNvPr>
          <p:cNvSpPr>
            <a:spLocks noGrp="1"/>
          </p:cNvSpPr>
          <p:nvPr>
            <p:ph idx="1"/>
          </p:nvPr>
        </p:nvSpPr>
        <p:spPr>
          <a:xfrm>
            <a:off x="2298080" y="2607954"/>
            <a:ext cx="9246220" cy="3099226"/>
          </a:xfrm>
        </p:spPr>
        <p:txBody>
          <a:bodyPr/>
          <a:lstStyle/>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Community Engagement</a:t>
            </a:r>
          </a:p>
          <a:p>
            <a:pPr marL="514350" indent="-514350">
              <a:buAutoNum type="arabicPeriod"/>
            </a:pPr>
            <a:r>
              <a:rPr lang="en-US" sz="3200" b="1" dirty="0">
                <a:solidFill>
                  <a:srgbClr val="FFC000"/>
                </a:solidFill>
                <a:latin typeface="DIN 2014 Bold" panose="020B0704020202020204" pitchFamily="34" charset="0"/>
                <a:ea typeface="DIN 2014 Bold" panose="020B0704020202020204" pitchFamily="34" charset="0"/>
              </a:rPr>
              <a:t>Balancing Governance &amp; Management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Orientations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Strategic Planning</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Self-Assessments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Education Programming</a:t>
            </a:r>
          </a:p>
        </p:txBody>
      </p:sp>
      <p:sp>
        <p:nvSpPr>
          <p:cNvPr id="8" name="TextBox 7"/>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Programs for use by ACHD Members</a:t>
            </a:r>
          </a:p>
        </p:txBody>
      </p:sp>
      <p:sp>
        <p:nvSpPr>
          <p:cNvPr id="9" name="Footer Placeholder 8"/>
          <p:cNvSpPr>
            <a:spLocks noGrp="1"/>
          </p:cNvSpPr>
          <p:nvPr>
            <p:ph type="ftr" sz="quarter" idx="11"/>
          </p:nvPr>
        </p:nvSpPr>
        <p:spPr/>
        <p:txBody>
          <a:bodyPr/>
          <a:lstStyle/>
          <a:p>
            <a:r>
              <a:rPr lang="en-US" dirty="0"/>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2</a:t>
            </a:fld>
            <a:endParaRPr lang="en-US" dirty="0"/>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sp>
        <p:nvSpPr>
          <p:cNvPr id="7" name="TextBox 6"/>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9" name="Rectangle 8"/>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10" name="TextBox 9"/>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12" name="Slide Number Placeholder 11"/>
          <p:cNvSpPr>
            <a:spLocks noGrp="1"/>
          </p:cNvSpPr>
          <p:nvPr>
            <p:ph type="sldNum" sz="quarter" idx="12"/>
          </p:nvPr>
        </p:nvSpPr>
        <p:spPr/>
        <p:txBody>
          <a:bodyPr/>
          <a:lstStyle/>
          <a:p>
            <a:fld id="{B37260A3-0F93-425E-B400-7354DF7125B1}" type="slidenum">
              <a:rPr lang="en-US" smtClean="0"/>
              <a:t>3</a:t>
            </a:fld>
            <a:endParaRPr lang="en-US" dirty="0"/>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4</a:t>
            </a:fld>
            <a:endParaRPr lang="en-US" dirty="0"/>
          </a:p>
        </p:txBody>
      </p:sp>
      <p:sp>
        <p:nvSpPr>
          <p:cNvPr id="6" name="Rectangle 5"/>
          <p:cNvSpPr/>
          <p:nvPr/>
        </p:nvSpPr>
        <p:spPr>
          <a:xfrm>
            <a:off x="1440712" y="701856"/>
            <a:ext cx="8597225" cy="646331"/>
          </a:xfrm>
          <a:prstGeom prst="rect">
            <a:avLst/>
          </a:prstGeom>
        </p:spPr>
        <p:txBody>
          <a:bodyPr wrap="none">
            <a:spAutoFit/>
          </a:bodyPr>
          <a:lstStyle/>
          <a:p>
            <a:r>
              <a:rPr lang="en-US" sz="3600" b="1" dirty="0">
                <a:solidFill>
                  <a:srgbClr val="FFC000"/>
                </a:solidFill>
                <a:latin typeface="DIN 2014 Bold" panose="020B0704020202020204" pitchFamily="34" charset="0"/>
                <a:ea typeface="DIN 2014 Bold" panose="020B0704020202020204" pitchFamily="34" charset="0"/>
              </a:rPr>
              <a:t>Balancing Governance &amp; Management</a:t>
            </a:r>
          </a:p>
        </p:txBody>
      </p:sp>
      <p:sp>
        <p:nvSpPr>
          <p:cNvPr id="7" name="TextBox 6"/>
          <p:cNvSpPr txBox="1"/>
          <p:nvPr/>
        </p:nvSpPr>
        <p:spPr>
          <a:xfrm>
            <a:off x="2330605" y="1851102"/>
            <a:ext cx="8385717" cy="2800767"/>
          </a:xfrm>
          <a:prstGeom prst="rect">
            <a:avLst/>
          </a:prstGeom>
          <a:noFill/>
        </p:spPr>
        <p:txBody>
          <a:bodyPr wrap="square" rtlCol="0">
            <a:spAutoFit/>
          </a:bodyPr>
          <a:lstStyle/>
          <a:p>
            <a:r>
              <a:rPr lang="en-US" sz="2800" b="1" dirty="0">
                <a:solidFill>
                  <a:schemeClr val="bg1"/>
                </a:solidFill>
              </a:rPr>
              <a:t>Focus of Session:</a:t>
            </a:r>
          </a:p>
          <a:p>
            <a:endParaRPr lang="en-US" sz="2800" b="1" dirty="0">
              <a:solidFill>
                <a:schemeClr val="bg1"/>
              </a:solidFill>
            </a:endParaRPr>
          </a:p>
          <a:p>
            <a:pPr marL="457200" indent="-457200">
              <a:buFont typeface="+mj-lt"/>
              <a:buAutoNum type="arabicPeriod"/>
            </a:pPr>
            <a:r>
              <a:rPr lang="en-US" sz="2400" dirty="0">
                <a:solidFill>
                  <a:schemeClr val="bg1"/>
                </a:solidFill>
              </a:rPr>
              <a:t>What is “Governance” &amp; what is “Management”?</a:t>
            </a:r>
          </a:p>
          <a:p>
            <a:pPr marL="457200" indent="-457200">
              <a:buFont typeface="+mj-lt"/>
              <a:buAutoNum type="arabicPeriod"/>
            </a:pPr>
            <a:r>
              <a:rPr lang="en-US" sz="2400" dirty="0">
                <a:solidFill>
                  <a:schemeClr val="bg1"/>
                </a:solidFill>
              </a:rPr>
              <a:t>Why is it important to get the difference right?</a:t>
            </a:r>
          </a:p>
          <a:p>
            <a:pPr marL="457200" indent="-457200">
              <a:buFont typeface="+mj-lt"/>
              <a:buAutoNum type="arabicPeriod"/>
            </a:pPr>
            <a:r>
              <a:rPr lang="en-US" sz="2400" dirty="0">
                <a:solidFill>
                  <a:schemeClr val="bg1"/>
                </a:solidFill>
              </a:rPr>
              <a:t>Common issues or challenges?</a:t>
            </a:r>
          </a:p>
          <a:p>
            <a:pPr marL="457200" indent="-457200">
              <a:buFont typeface="+mj-lt"/>
              <a:buAutoNum type="arabicPeriod"/>
            </a:pPr>
            <a:r>
              <a:rPr lang="en-US" sz="2400" dirty="0">
                <a:solidFill>
                  <a:schemeClr val="bg1"/>
                </a:solidFill>
              </a:rPr>
              <a:t>What can Boards do to be more successful?</a:t>
            </a:r>
          </a:p>
          <a:p>
            <a:pPr marL="457200" indent="-457200">
              <a:buFont typeface="+mj-lt"/>
              <a:buAutoNum type="arabicPeriod"/>
            </a:pPr>
            <a:r>
              <a:rPr lang="en-US" sz="2400" dirty="0">
                <a:solidFill>
                  <a:schemeClr val="bg1"/>
                </a:solidFill>
              </a:rPr>
              <a:t>Resources for further insights?</a:t>
            </a:r>
          </a:p>
        </p:txBody>
      </p:sp>
    </p:spTree>
    <p:extLst>
      <p:ext uri="{BB962C8B-B14F-4D97-AF65-F5344CB8AC3E}">
        <p14:creationId xmlns:p14="http://schemas.microsoft.com/office/powerpoint/2010/main" val="158589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5</a:t>
            </a:fld>
            <a:endParaRPr lang="en-US" dirty="0"/>
          </a:p>
        </p:txBody>
      </p:sp>
      <p:sp>
        <p:nvSpPr>
          <p:cNvPr id="6" name="Rectangle 5"/>
          <p:cNvSpPr/>
          <p:nvPr/>
        </p:nvSpPr>
        <p:spPr>
          <a:xfrm>
            <a:off x="1440712" y="701856"/>
            <a:ext cx="9885078" cy="646331"/>
          </a:xfrm>
          <a:prstGeom prst="rect">
            <a:avLst/>
          </a:prstGeom>
        </p:spPr>
        <p:txBody>
          <a:bodyPr wrap="none">
            <a:spAutoFit/>
          </a:bodyPr>
          <a:lstStyle/>
          <a:p>
            <a:r>
              <a:rPr lang="en-US" sz="3600" dirty="0">
                <a:solidFill>
                  <a:srgbClr val="FFC000"/>
                </a:solidFill>
              </a:rPr>
              <a:t>1. What is “Governance” &amp; what is “Management”?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227802" y="1590111"/>
            <a:ext cx="8106937" cy="4524315"/>
          </a:xfrm>
          <a:prstGeom prst="rect">
            <a:avLst/>
          </a:prstGeom>
          <a:noFill/>
        </p:spPr>
        <p:txBody>
          <a:bodyPr wrap="square" rtlCol="0">
            <a:spAutoFit/>
          </a:bodyPr>
          <a:lstStyle/>
          <a:p>
            <a:pPr marL="457200" indent="-457200">
              <a:buClr>
                <a:schemeClr val="bg1"/>
              </a:buClr>
              <a:buSzPct val="125000"/>
              <a:buFont typeface="Courier New" panose="02070309020205020404" pitchFamily="49" charset="0"/>
              <a:buChar char="o"/>
            </a:pPr>
            <a:r>
              <a:rPr lang="en-US" sz="2400" b="1" dirty="0">
                <a:solidFill>
                  <a:srgbClr val="FFC000"/>
                </a:solidFill>
              </a:rPr>
              <a:t>Governance</a:t>
            </a:r>
            <a:r>
              <a:rPr lang="en-US" sz="2400" dirty="0">
                <a:solidFill>
                  <a:schemeClr val="bg1"/>
                </a:solidFill>
              </a:rPr>
              <a:t>: a structured group decision making process by people entrusted to play a “Fiduciary Role” to establish direction, policy framework, secure resources, and monitor progress to plans on behalf of the organization’s mission and to benefit key stakeholders.</a:t>
            </a:r>
          </a:p>
          <a:p>
            <a:pPr marL="457200" indent="-457200">
              <a:buClr>
                <a:schemeClr val="bg1"/>
              </a:buClr>
              <a:buSzPct val="125000"/>
              <a:buFont typeface="Courier New" panose="02070309020205020404" pitchFamily="49" charset="0"/>
              <a:buChar char="o"/>
            </a:pPr>
            <a:endParaRPr lang="en-US" sz="2400" dirty="0">
              <a:solidFill>
                <a:schemeClr val="bg1"/>
              </a:solidFill>
            </a:endParaRPr>
          </a:p>
          <a:p>
            <a:pPr marL="457200" indent="-457200">
              <a:buClr>
                <a:schemeClr val="bg1"/>
              </a:buClr>
              <a:buSzPct val="125000"/>
              <a:buFont typeface="Courier New" panose="02070309020205020404" pitchFamily="49" charset="0"/>
              <a:buChar char="o"/>
            </a:pPr>
            <a:r>
              <a:rPr lang="en-US" sz="2400" b="1" dirty="0">
                <a:solidFill>
                  <a:srgbClr val="FFC000"/>
                </a:solidFill>
              </a:rPr>
              <a:t>Management</a:t>
            </a:r>
            <a:r>
              <a:rPr lang="en-US" sz="2400" dirty="0">
                <a:solidFill>
                  <a:schemeClr val="bg1"/>
                </a:solidFill>
              </a:rPr>
              <a:t>: a team of leaders assembled by CEO (the only employee of the Board) to partner with Board to develop strategies and execute the tactics of policies and plans designed to serve the organization’s mission and beneficiaries.</a:t>
            </a:r>
          </a:p>
          <a:p>
            <a:pPr marL="457200" indent="-457200">
              <a:buClr>
                <a:schemeClr val="bg1"/>
              </a:buClr>
              <a:buSzPct val="125000"/>
              <a:buFont typeface="Courier New" panose="02070309020205020404" pitchFamily="49" charset="0"/>
              <a:buChar char="o"/>
            </a:pPr>
            <a:endParaRPr lang="en-US" sz="2400" dirty="0">
              <a:solidFill>
                <a:schemeClr val="bg1"/>
              </a:solidFill>
            </a:endParaRPr>
          </a:p>
        </p:txBody>
      </p:sp>
    </p:spTree>
    <p:extLst>
      <p:ext uri="{BB962C8B-B14F-4D97-AF65-F5344CB8AC3E}">
        <p14:creationId xmlns:p14="http://schemas.microsoft.com/office/powerpoint/2010/main" val="407485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6</a:t>
            </a:fld>
            <a:endParaRPr lang="en-US" dirty="0"/>
          </a:p>
        </p:txBody>
      </p:sp>
      <p:grpSp>
        <p:nvGrpSpPr>
          <p:cNvPr id="8" name="Group 7"/>
          <p:cNvGrpSpPr/>
          <p:nvPr/>
        </p:nvGrpSpPr>
        <p:grpSpPr>
          <a:xfrm>
            <a:off x="1750742" y="873023"/>
            <a:ext cx="7970679" cy="4446108"/>
            <a:chOff x="159231" y="1196409"/>
            <a:chExt cx="8152431" cy="5126148"/>
          </a:xfrm>
        </p:grpSpPr>
        <p:sp>
          <p:nvSpPr>
            <p:cNvPr id="9" name="Rectangle 8"/>
            <p:cNvSpPr/>
            <p:nvPr/>
          </p:nvSpPr>
          <p:spPr>
            <a:xfrm>
              <a:off x="845440" y="1223256"/>
              <a:ext cx="7466222" cy="1097280"/>
            </a:xfrm>
            <a:prstGeom prst="rect">
              <a:avLst/>
            </a:prstGeom>
            <a:solidFill>
              <a:srgbClr val="E0E2C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845440" y="2572845"/>
              <a:ext cx="7466222" cy="1097280"/>
            </a:xfrm>
            <a:prstGeom prst="rect">
              <a:avLst/>
            </a:prstGeom>
            <a:solidFill>
              <a:srgbClr val="DFE9F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845440" y="3852096"/>
              <a:ext cx="7466222" cy="1097280"/>
            </a:xfrm>
            <a:prstGeom prst="rect">
              <a:avLst/>
            </a:prstGeom>
            <a:solidFill>
              <a:srgbClr val="DFE9F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845440" y="5178239"/>
              <a:ext cx="7466222" cy="1097280"/>
            </a:xfrm>
            <a:prstGeom prst="rect">
              <a:avLst/>
            </a:prstGeom>
            <a:solidFill>
              <a:srgbClr val="DFE9F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eardrop 12"/>
            <p:cNvSpPr/>
            <p:nvPr/>
          </p:nvSpPr>
          <p:spPr>
            <a:xfrm rot="1263658">
              <a:off x="257573" y="1196409"/>
              <a:ext cx="1188720" cy="1188720"/>
            </a:xfrm>
            <a:prstGeom prst="teardrop">
              <a:avLst/>
            </a:prstGeom>
            <a:solidFill>
              <a:schemeClr val="accent3"/>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ardrop 13"/>
            <p:cNvSpPr/>
            <p:nvPr/>
          </p:nvSpPr>
          <p:spPr>
            <a:xfrm rot="1263658">
              <a:off x="159231" y="1333569"/>
              <a:ext cx="914400" cy="914400"/>
            </a:xfrm>
            <a:prstGeom prst="teardrop">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accent1"/>
                </a:solidFill>
                <a:latin typeface="Arial Narrow" panose="020B0606020202030204" pitchFamily="34" charset="0"/>
              </a:endParaRPr>
            </a:p>
          </p:txBody>
        </p:sp>
        <p:sp>
          <p:nvSpPr>
            <p:cNvPr id="15" name="Rectangle 14"/>
            <p:cNvSpPr/>
            <p:nvPr/>
          </p:nvSpPr>
          <p:spPr>
            <a:xfrm>
              <a:off x="204558" y="1420143"/>
              <a:ext cx="1005840" cy="461665"/>
            </a:xfrm>
            <a:prstGeom prst="rect">
              <a:avLst/>
            </a:prstGeom>
            <a:noFill/>
            <a:effectLst/>
          </p:spPr>
          <p:txBody>
            <a:bodyPr wrap="square">
              <a:spAutoFit/>
            </a:bodyPr>
            <a:lstStyle/>
            <a:p>
              <a:r>
                <a:rPr lang="en-US" sz="1200" b="1" dirty="0">
                  <a:solidFill>
                    <a:schemeClr val="tx2">
                      <a:lumMod val="50000"/>
                    </a:schemeClr>
                  </a:solidFill>
                  <a:latin typeface="Arial Narrow" panose="020B0606020202030204" pitchFamily="34" charset="0"/>
                </a:rPr>
                <a:t>DUTY OF OVERSIGHT</a:t>
              </a:r>
              <a:endParaRPr lang="en-US" sz="1200" b="1" dirty="0">
                <a:solidFill>
                  <a:schemeClr val="tx2">
                    <a:lumMod val="50000"/>
                  </a:schemeClr>
                </a:solidFill>
              </a:endParaRPr>
            </a:p>
          </p:txBody>
        </p:sp>
        <p:sp>
          <p:nvSpPr>
            <p:cNvPr id="16" name="Teardrop 15"/>
            <p:cNvSpPr/>
            <p:nvPr/>
          </p:nvSpPr>
          <p:spPr>
            <a:xfrm rot="1263658">
              <a:off x="257573" y="2508885"/>
              <a:ext cx="1188720" cy="1188720"/>
            </a:xfrm>
            <a:prstGeom prst="teardrop">
              <a:avLst/>
            </a:prstGeom>
            <a:solidFill>
              <a:schemeClr val="bg2"/>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Teardrop 16"/>
            <p:cNvSpPr/>
            <p:nvPr/>
          </p:nvSpPr>
          <p:spPr>
            <a:xfrm rot="1263658">
              <a:off x="159231" y="2646045"/>
              <a:ext cx="914400" cy="914400"/>
            </a:xfrm>
            <a:prstGeom prst="teardrop">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accent1"/>
                </a:solidFill>
                <a:latin typeface="Arial Narrow" panose="020B0606020202030204" pitchFamily="34" charset="0"/>
              </a:endParaRPr>
            </a:p>
          </p:txBody>
        </p:sp>
        <p:sp>
          <p:nvSpPr>
            <p:cNvPr id="18" name="Rectangle 17"/>
            <p:cNvSpPr/>
            <p:nvPr/>
          </p:nvSpPr>
          <p:spPr>
            <a:xfrm>
              <a:off x="204558" y="2732619"/>
              <a:ext cx="1005840" cy="461665"/>
            </a:xfrm>
            <a:prstGeom prst="rect">
              <a:avLst/>
            </a:prstGeom>
            <a:noFill/>
            <a:effectLst/>
          </p:spPr>
          <p:txBody>
            <a:bodyPr wrap="square">
              <a:spAutoFit/>
            </a:bodyPr>
            <a:lstStyle/>
            <a:p>
              <a:r>
                <a:rPr lang="en-US" sz="1200" b="1" dirty="0">
                  <a:solidFill>
                    <a:schemeClr val="tx2">
                      <a:lumMod val="50000"/>
                    </a:schemeClr>
                  </a:solidFill>
                  <a:latin typeface="Arial Narrow" panose="020B0606020202030204" pitchFamily="34" charset="0"/>
                </a:rPr>
                <a:t>DUTY OF CARE</a:t>
              </a:r>
              <a:endParaRPr lang="en-US" sz="1200" b="1" dirty="0">
                <a:solidFill>
                  <a:schemeClr val="tx2">
                    <a:lumMod val="50000"/>
                  </a:schemeClr>
                </a:solidFill>
              </a:endParaRPr>
            </a:p>
          </p:txBody>
        </p:sp>
        <p:sp>
          <p:nvSpPr>
            <p:cNvPr id="19" name="Teardrop 18"/>
            <p:cNvSpPr/>
            <p:nvPr/>
          </p:nvSpPr>
          <p:spPr>
            <a:xfrm rot="1263658">
              <a:off x="257573" y="3821361"/>
              <a:ext cx="1188720" cy="1188720"/>
            </a:xfrm>
            <a:prstGeom prst="teardrop">
              <a:avLst/>
            </a:prstGeom>
            <a:solidFill>
              <a:schemeClr val="bg2"/>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Teardrop 19"/>
            <p:cNvSpPr/>
            <p:nvPr/>
          </p:nvSpPr>
          <p:spPr>
            <a:xfrm rot="1263658">
              <a:off x="159231" y="3958521"/>
              <a:ext cx="914400" cy="914400"/>
            </a:xfrm>
            <a:prstGeom prst="teardrop">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accent1"/>
                </a:solidFill>
                <a:latin typeface="Arial Narrow" panose="020B0606020202030204" pitchFamily="34" charset="0"/>
              </a:endParaRPr>
            </a:p>
          </p:txBody>
        </p:sp>
        <p:sp>
          <p:nvSpPr>
            <p:cNvPr id="21" name="Rectangle 20"/>
            <p:cNvSpPr/>
            <p:nvPr/>
          </p:nvSpPr>
          <p:spPr>
            <a:xfrm>
              <a:off x="204558" y="4045095"/>
              <a:ext cx="1005840" cy="461665"/>
            </a:xfrm>
            <a:prstGeom prst="rect">
              <a:avLst/>
            </a:prstGeom>
            <a:noFill/>
            <a:effectLst/>
          </p:spPr>
          <p:txBody>
            <a:bodyPr wrap="square">
              <a:spAutoFit/>
            </a:bodyPr>
            <a:lstStyle/>
            <a:p>
              <a:r>
                <a:rPr lang="en-US" sz="1200" b="1" dirty="0">
                  <a:solidFill>
                    <a:schemeClr val="tx2">
                      <a:lumMod val="50000"/>
                    </a:schemeClr>
                  </a:solidFill>
                  <a:latin typeface="Arial Narrow" panose="020B0606020202030204" pitchFamily="34" charset="0"/>
                </a:rPr>
                <a:t>DUTY OF LOYALTY</a:t>
              </a:r>
              <a:endParaRPr lang="en-US" sz="1200" b="1" dirty="0">
                <a:solidFill>
                  <a:schemeClr val="tx2">
                    <a:lumMod val="50000"/>
                  </a:schemeClr>
                </a:solidFill>
              </a:endParaRPr>
            </a:p>
          </p:txBody>
        </p:sp>
        <p:sp>
          <p:nvSpPr>
            <p:cNvPr id="22" name="Teardrop 21"/>
            <p:cNvSpPr/>
            <p:nvPr/>
          </p:nvSpPr>
          <p:spPr>
            <a:xfrm rot="1263658">
              <a:off x="257573" y="5133837"/>
              <a:ext cx="1188720" cy="1188720"/>
            </a:xfrm>
            <a:prstGeom prst="teardrop">
              <a:avLst/>
            </a:prstGeom>
            <a:solidFill>
              <a:schemeClr val="bg2"/>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Teardrop 22"/>
            <p:cNvSpPr/>
            <p:nvPr/>
          </p:nvSpPr>
          <p:spPr>
            <a:xfrm rot="1263658">
              <a:off x="159231" y="5270997"/>
              <a:ext cx="914400" cy="914400"/>
            </a:xfrm>
            <a:prstGeom prst="teardrop">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accent1"/>
                </a:solidFill>
                <a:latin typeface="Arial Narrow" panose="020B0606020202030204" pitchFamily="34" charset="0"/>
              </a:endParaRPr>
            </a:p>
          </p:txBody>
        </p:sp>
        <p:sp>
          <p:nvSpPr>
            <p:cNvPr id="24" name="Rectangle 23"/>
            <p:cNvSpPr/>
            <p:nvPr/>
          </p:nvSpPr>
          <p:spPr>
            <a:xfrm>
              <a:off x="204558" y="5357571"/>
              <a:ext cx="1005840" cy="461665"/>
            </a:xfrm>
            <a:prstGeom prst="rect">
              <a:avLst/>
            </a:prstGeom>
            <a:noFill/>
            <a:effectLst/>
          </p:spPr>
          <p:txBody>
            <a:bodyPr wrap="square">
              <a:spAutoFit/>
            </a:bodyPr>
            <a:lstStyle/>
            <a:p>
              <a:r>
                <a:rPr lang="en-US" sz="1200" b="1" dirty="0">
                  <a:solidFill>
                    <a:schemeClr val="tx2">
                      <a:lumMod val="50000"/>
                    </a:schemeClr>
                  </a:solidFill>
                  <a:latin typeface="Arial Narrow" panose="020B0606020202030204" pitchFamily="34" charset="0"/>
                </a:rPr>
                <a:t>DUTY OF OBEDIENCE</a:t>
              </a:r>
              <a:endParaRPr lang="en-US" sz="1200" b="1" dirty="0">
                <a:solidFill>
                  <a:schemeClr val="tx2">
                    <a:lumMod val="50000"/>
                  </a:schemeClr>
                </a:solidFill>
              </a:endParaRPr>
            </a:p>
          </p:txBody>
        </p:sp>
        <p:sp>
          <p:nvSpPr>
            <p:cNvPr id="25" name="Text Box 12687"/>
            <p:cNvSpPr txBox="1">
              <a:spLocks noChangeArrowheads="1"/>
            </p:cNvSpPr>
            <p:nvPr/>
          </p:nvSpPr>
          <p:spPr bwMode="auto">
            <a:xfrm>
              <a:off x="1775998" y="1294448"/>
              <a:ext cx="630936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spcBef>
                  <a:spcPts val="0"/>
                </a:spcBef>
                <a:spcAft>
                  <a:spcPts val="0"/>
                </a:spcAft>
              </a:pP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governing</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 body is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responsible</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for</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 the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overall</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direction</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 of the organization.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It </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must</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 supervise</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and </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direct</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its </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own</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officers while</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insuring the</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spc="-15" dirty="0">
                  <a:effectLst/>
                  <a:latin typeface="Arial Narrow" panose="020B0606020202030204" pitchFamily="34" charset="0"/>
                  <a:ea typeface="Gill Sans MT" panose="020B0502020104020203" pitchFamily="34" charset="0"/>
                  <a:cs typeface="Gill Sans MT" panose="020B0502020104020203" pitchFamily="34" charset="0"/>
                </a:rPr>
                <a:t>group’s</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 efforts</a:t>
              </a:r>
              <a:r>
                <a:rPr lang="en-US" sz="1400" spc="11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in carrying out its mission. The duties of </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care,</a:t>
              </a:r>
              <a:r>
                <a:rPr lang="en-US" sz="1400" spc="-9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spc="-15" dirty="0">
                  <a:effectLst/>
                  <a:latin typeface="Arial Narrow" panose="020B0606020202030204" pitchFamily="34" charset="0"/>
                  <a:ea typeface="Gill Sans MT" panose="020B0502020104020203" pitchFamily="34" charset="0"/>
                  <a:cs typeface="Gill Sans MT" panose="020B0502020104020203" pitchFamily="34" charset="0"/>
                </a:rPr>
                <a:t>loyalty,</a:t>
              </a:r>
              <a:r>
                <a:rPr lang="en-US" sz="1400" spc="-9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and obedience describe</a:t>
              </a:r>
              <a:r>
                <a:rPr lang="en-US" sz="1400" spc="215"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the manner in which members </a:t>
              </a:r>
              <a:r>
                <a:rPr lang="en-US" sz="1400" spc="-10" dirty="0">
                  <a:effectLst/>
                  <a:latin typeface="Arial Narrow" panose="020B0606020202030204" pitchFamily="34" charset="0"/>
                  <a:ea typeface="Gill Sans MT" panose="020B0502020104020203" pitchFamily="34" charset="0"/>
                  <a:cs typeface="Gill Sans MT" panose="020B0502020104020203" pitchFamily="34" charset="0"/>
                </a:rPr>
                <a:t>are</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 expected to carry out their fundamental</a:t>
              </a:r>
              <a:r>
                <a:rPr lang="en-US" sz="1400" spc="130" dirty="0">
                  <a:effectLst/>
                  <a:latin typeface="Arial Narrow" panose="020B0606020202030204" pitchFamily="34" charset="0"/>
                  <a:ea typeface="Gill Sans MT" panose="020B0502020104020203" pitchFamily="34" charset="0"/>
                  <a:cs typeface="Gill Sans MT" panose="020B0502020104020203" pitchFamily="34" charset="0"/>
                </a:rPr>
                <a:t> </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duty of </a:t>
              </a:r>
              <a:r>
                <a:rPr lang="en-US" sz="1400" spc="-5" dirty="0">
                  <a:effectLst/>
                  <a:latin typeface="Arial Narrow" panose="020B0606020202030204" pitchFamily="34" charset="0"/>
                  <a:ea typeface="Gill Sans MT" panose="020B0502020104020203" pitchFamily="34" charset="0"/>
                  <a:cs typeface="Gill Sans MT" panose="020B0502020104020203" pitchFamily="34" charset="0"/>
                </a:rPr>
                <a:t>oversight</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 in service to the </a:t>
              </a:r>
              <a:r>
                <a:rPr lang="en-US" sz="1400" spc="-10" dirty="0">
                  <a:effectLst/>
                  <a:latin typeface="Arial Narrow" panose="020B0606020202030204" pitchFamily="34" charset="0"/>
                  <a:ea typeface="Gill Sans MT" panose="020B0502020104020203" pitchFamily="34" charset="0"/>
                  <a:cs typeface="Gill Sans MT" panose="020B0502020104020203" pitchFamily="34" charset="0"/>
                </a:rPr>
                <a:t>organization’s</a:t>
              </a:r>
              <a:r>
                <a:rPr lang="en-US" sz="1400" dirty="0">
                  <a:effectLst/>
                  <a:latin typeface="Arial Narrow" panose="020B0606020202030204" pitchFamily="34" charset="0"/>
                  <a:ea typeface="Gill Sans MT" panose="020B0502020104020203" pitchFamily="34" charset="0"/>
                  <a:cs typeface="Gill Sans MT" panose="020B0502020104020203" pitchFamily="34" charset="0"/>
                </a:rPr>
                <a:t> mission.</a:t>
              </a:r>
              <a:endParaRPr lang="en-US" sz="1400" dirty="0">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26" name="Text Box 12685"/>
            <p:cNvSpPr txBox="1">
              <a:spLocks noChangeArrowheads="1"/>
            </p:cNvSpPr>
            <p:nvPr/>
          </p:nvSpPr>
          <p:spPr bwMode="auto">
            <a:xfrm>
              <a:off x="1775998" y="2623571"/>
              <a:ext cx="630936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lgn="just">
                <a:spcBef>
                  <a:spcPts val="0"/>
                </a:spcBef>
                <a:spcAft>
                  <a:spcPts val="0"/>
                </a:spcAft>
              </a:pP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M</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embers</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must</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consider</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all</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r</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easonably</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available</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and</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pertinent</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information</a:t>
              </a:r>
              <a:r>
                <a:rPr lang="en-US" sz="1400" spc="-1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before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taking</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action.</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Each</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member</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must</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act</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good</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faith,</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with</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care</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of</a:t>
              </a:r>
              <a:r>
                <a:rPr lang="en-US" sz="1400" spc="-5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a:t>
              </a:r>
              <a:r>
                <a:rPr lang="en-US" sz="1400" spc="-5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prudent</a:t>
              </a:r>
              <a:r>
                <a:rPr lang="en-US" sz="1400" spc="11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community</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leader</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or</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businessperson</a:t>
              </a:r>
              <a:r>
                <a:rPr lang="en-US" sz="1400" spc="-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similar</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circumstances,</a:t>
              </a:r>
              <a:r>
                <a:rPr lang="en-US" sz="1400" spc="-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and</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manner</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they</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believe</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to</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be</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a:t>
              </a:r>
              <a:r>
                <a:rPr lang="en-US" sz="1400" spc="-7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best</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inter</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est</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of</a:t>
              </a:r>
              <a:r>
                <a:rPr lang="en-US" sz="1400" spc="-7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8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organization.</a:t>
              </a:r>
            </a:p>
          </p:txBody>
        </p:sp>
        <p:sp>
          <p:nvSpPr>
            <p:cNvPr id="27" name="Text Box 12683"/>
            <p:cNvSpPr txBox="1">
              <a:spLocks noChangeArrowheads="1"/>
            </p:cNvSpPr>
            <p:nvPr/>
          </p:nvSpPr>
          <p:spPr bwMode="auto">
            <a:xfrm>
              <a:off x="1775998" y="3917525"/>
              <a:ext cx="630936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spcBef>
                  <a:spcPts val="0"/>
                </a:spcBef>
                <a:spcAft>
                  <a:spcPts val="0"/>
                </a:spcAft>
              </a:pP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M</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embers</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must</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candidly</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and</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transparently</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discharge</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their</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duties</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manner designed</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to</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benefit</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only</a:t>
              </a:r>
              <a:r>
                <a:rPr lang="en-US" sz="1400" spc="-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organization,</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not</a:t>
              </a:r>
              <a:r>
                <a:rPr lang="en-US" sz="1400" spc="-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individual</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inter</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ests.</a:t>
              </a:r>
              <a:r>
                <a:rPr lang="en-US" sz="1400" spc="-10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This</a:t>
              </a:r>
              <a:r>
                <a:rPr lang="en-US" sz="1400" spc="-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duty</a:t>
              </a:r>
              <a:r>
                <a:rPr lang="en-US" sz="1400" spc="14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incorporates</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obligation</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to</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disclose</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situations</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that</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may</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potentially</a:t>
              </a:r>
              <a:r>
                <a:rPr lang="en-US" sz="1400" spc="-12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conflict</a:t>
              </a:r>
              <a:r>
                <a:rPr lang="en-US" sz="1400" spc="-12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with the</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mission,</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as</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well</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as</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a</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r</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equir</a:t>
              </a:r>
              <a:r>
                <a:rPr lang="en-US" sz="1400" spc="-5" dirty="0">
                  <a:effectLst/>
                  <a:latin typeface="Arial Narrow" panose="020B0606020202030204" pitchFamily="34" charset="0"/>
                  <a:ea typeface="Calibri" panose="020F0502020204030204" pitchFamily="34" charset="0"/>
                  <a:cs typeface="Times New Roman" panose="02020603050405020304" pitchFamily="18" charset="0"/>
                </a:rPr>
                <a:t>ement</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to</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avoid</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competition</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with</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the</a:t>
              </a:r>
              <a:r>
                <a:rPr lang="en-US" sz="1400" spc="-95"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organization.</a:t>
              </a:r>
            </a:p>
          </p:txBody>
        </p:sp>
        <p:sp>
          <p:nvSpPr>
            <p:cNvPr id="28" name="Text Box 12681"/>
            <p:cNvSpPr txBox="1">
              <a:spLocks noChangeArrowheads="1"/>
            </p:cNvSpPr>
            <p:nvPr/>
          </p:nvSpPr>
          <p:spPr bwMode="auto">
            <a:xfrm>
              <a:off x="1775998" y="5234926"/>
              <a:ext cx="6309360" cy="9144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spcBef>
                  <a:spcPts val="0"/>
                </a:spcBef>
                <a:spcAft>
                  <a:spcPts val="0"/>
                </a:spcAft>
              </a:pPr>
              <a:r>
                <a:rPr lang="en-US" sz="1400" spc="-5" dirty="0">
                  <a:effectLst/>
                  <a:latin typeface="Arial Narrow" panose="020B0606020202030204" pitchFamily="34" charset="0"/>
                  <a:ea typeface="Times New Roman" panose="02020603050405020304" pitchFamily="18" charset="0"/>
                  <a:cs typeface="Times New Roman" panose="02020603050405020304" pitchFamily="18" charset="0"/>
                </a:rPr>
                <a:t>M</a:t>
              </a:r>
              <a:r>
                <a:rPr lang="en-US" sz="1400" spc="-10" dirty="0">
                  <a:effectLst/>
                  <a:latin typeface="Arial Narrow" panose="020B0606020202030204" pitchFamily="34" charset="0"/>
                  <a:ea typeface="Times New Roman" panose="02020603050405020304" pitchFamily="18" charset="0"/>
                  <a:cs typeface="Times New Roman" panose="02020603050405020304" pitchFamily="18" charset="0"/>
                </a:rPr>
                <a:t>embers</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spc="-10" dirty="0">
                  <a:effectLst/>
                  <a:latin typeface="Arial Narrow" panose="020B0606020202030204" pitchFamily="34" charset="0"/>
                  <a:ea typeface="Times New Roman" panose="02020603050405020304" pitchFamily="18" charset="0"/>
                  <a:cs typeface="Times New Roman" panose="02020603050405020304" pitchFamily="18" charset="0"/>
                </a:rPr>
                <a:t>are</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spc="-5" dirty="0">
                  <a:effectLst/>
                  <a:latin typeface="Arial Narrow" panose="020B0606020202030204" pitchFamily="34" charset="0"/>
                  <a:ea typeface="Times New Roman" panose="02020603050405020304" pitchFamily="18" charset="0"/>
                  <a:cs typeface="Times New Roman" panose="02020603050405020304" pitchFamily="18" charset="0"/>
                </a:rPr>
                <a:t>r</a:t>
              </a:r>
              <a:r>
                <a:rPr lang="en-US" sz="1400" spc="-10" dirty="0">
                  <a:effectLst/>
                  <a:latin typeface="Arial Narrow" panose="020B0606020202030204" pitchFamily="34" charset="0"/>
                  <a:ea typeface="Times New Roman" panose="02020603050405020304" pitchFamily="18" charset="0"/>
                  <a:cs typeface="Times New Roman" panose="02020603050405020304" pitchFamily="18" charset="0"/>
                </a:rPr>
                <a:t>equired</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to</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spc="-10" dirty="0">
                  <a:effectLst/>
                  <a:latin typeface="Arial Narrow" panose="020B0606020202030204" pitchFamily="34" charset="0"/>
                  <a:ea typeface="Times New Roman" panose="02020603050405020304" pitchFamily="18" charset="0"/>
                  <a:cs typeface="Times New Roman" panose="02020603050405020304" pitchFamily="18" charset="0"/>
                </a:rPr>
                <a:t>ensure</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that</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the</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spc="-20" dirty="0">
                  <a:effectLst/>
                  <a:latin typeface="Arial Narrow" panose="020B0606020202030204" pitchFamily="34" charset="0"/>
                  <a:ea typeface="Times New Roman" panose="02020603050405020304" pitchFamily="18" charset="0"/>
                  <a:cs typeface="Times New Roman" panose="02020603050405020304" pitchFamily="18" charset="0"/>
                </a:rPr>
                <a:t>organization</a:t>
              </a:r>
              <a:r>
                <a:rPr lang="en-US" sz="1400" spc="-25" dirty="0">
                  <a:effectLst/>
                  <a:latin typeface="Arial Narrow" panose="020B0606020202030204" pitchFamily="34" charset="0"/>
                  <a:ea typeface="Times New Roman" panose="02020603050405020304" pitchFamily="18" charset="0"/>
                  <a:cs typeface="Times New Roman" panose="02020603050405020304" pitchFamily="18" charset="0"/>
                </a:rPr>
                <a:t>’</a:t>
              </a:r>
              <a:r>
                <a:rPr lang="en-US" sz="1400" spc="-20" dirty="0">
                  <a:effectLst/>
                  <a:latin typeface="Arial Narrow" panose="020B0606020202030204" pitchFamily="34" charset="0"/>
                  <a:ea typeface="Times New Roman" panose="02020603050405020304" pitchFamily="18" charset="0"/>
                  <a:cs typeface="Times New Roman" panose="02020603050405020304" pitchFamily="18" charset="0"/>
                </a:rPr>
                <a:t>s</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decisions</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and</a:t>
              </a:r>
              <a:r>
                <a:rPr lang="en-US" sz="1400" spc="-115" dirty="0">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400" dirty="0">
                  <a:effectLst/>
                  <a:latin typeface="Arial Narrow" panose="020B0606020202030204" pitchFamily="34" charset="0"/>
                  <a:ea typeface="Times New Roman" panose="02020603050405020304" pitchFamily="18" charset="0"/>
                  <a:cs typeface="Times New Roman" panose="02020603050405020304" pitchFamily="18" charset="0"/>
                </a:rPr>
                <a:t>activities </a:t>
              </a:r>
              <a:r>
                <a:rPr lang="en-US" sz="1400" spc="-10" dirty="0">
                  <a:effectLst/>
                  <a:latin typeface="Arial Narrow" panose="020B0606020202030204" pitchFamily="34" charset="0"/>
                  <a:ea typeface="Calibri" panose="020F0502020204030204" pitchFamily="34" charset="0"/>
                  <a:cs typeface="Times New Roman" panose="02020603050405020304" pitchFamily="18" charset="0"/>
                </a:rPr>
                <a:t>adhere</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to</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its fundamental</a:t>
              </a:r>
              <a:r>
                <a:rPr lang="en-US" sz="1400" spc="-90" dirty="0">
                  <a:effectLst/>
                  <a:latin typeface="Arial Narrow" panose="020B0606020202030204" pitchFamily="34" charset="0"/>
                  <a:ea typeface="Calibri" panose="020F0502020204030204" pitchFamily="34" charset="0"/>
                  <a:cs typeface="Times New Roman" panose="02020603050405020304" pitchFamily="18" charset="0"/>
                </a:rPr>
                <a:t> </a:t>
              </a:r>
              <a:r>
                <a:rPr lang="en-US" sz="1400" dirty="0">
                  <a:effectLst/>
                  <a:latin typeface="Arial Narrow" panose="020B0606020202030204" pitchFamily="34" charset="0"/>
                  <a:ea typeface="Calibri" panose="020F0502020204030204" pitchFamily="34" charset="0"/>
                  <a:cs typeface="Times New Roman" panose="02020603050405020304" pitchFamily="18" charset="0"/>
                </a:rPr>
                <a:t>purpose.</a:t>
              </a:r>
            </a:p>
          </p:txBody>
        </p:sp>
      </p:grpSp>
    </p:spTree>
    <p:extLst>
      <p:ext uri="{BB962C8B-B14F-4D97-AF65-F5344CB8AC3E}">
        <p14:creationId xmlns:p14="http://schemas.microsoft.com/office/powerpoint/2010/main" val="2097294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7</a:t>
            </a:fld>
            <a:endParaRPr lang="en-US" dirty="0"/>
          </a:p>
        </p:txBody>
      </p:sp>
      <p:grpSp>
        <p:nvGrpSpPr>
          <p:cNvPr id="29" name="Group 28"/>
          <p:cNvGrpSpPr/>
          <p:nvPr/>
        </p:nvGrpSpPr>
        <p:grpSpPr>
          <a:xfrm>
            <a:off x="1247035" y="194083"/>
            <a:ext cx="7152314" cy="5638004"/>
            <a:chOff x="528819" y="182256"/>
            <a:chExt cx="8138160" cy="6415124"/>
          </a:xfrm>
        </p:grpSpPr>
        <p:sp>
          <p:nvSpPr>
            <p:cNvPr id="30" name="Oval 29"/>
            <p:cNvSpPr/>
            <p:nvPr/>
          </p:nvSpPr>
          <p:spPr>
            <a:xfrm>
              <a:off x="1616705" y="520356"/>
              <a:ext cx="5787025" cy="5787025"/>
            </a:xfrm>
            <a:prstGeom prst="ellipse">
              <a:avLst/>
            </a:prstGeom>
            <a:solidFill>
              <a:srgbClr val="DCDDD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aphicFrame>
          <p:nvGraphicFramePr>
            <p:cNvPr id="31" name="Chart 30"/>
            <p:cNvGraphicFramePr>
              <a:graphicFrameLocks noChangeAspect="1"/>
            </p:cNvGraphicFramePr>
            <p:nvPr/>
          </p:nvGraphicFramePr>
          <p:xfrm>
            <a:off x="528819" y="744155"/>
            <a:ext cx="8138160" cy="5425440"/>
          </p:xfrm>
          <a:graphic>
            <a:graphicData uri="http://schemas.openxmlformats.org/drawingml/2006/chart">
              <c:chart xmlns:c="http://schemas.openxmlformats.org/drawingml/2006/chart" xmlns:r="http://schemas.openxmlformats.org/officeDocument/2006/relationships" r:id="rId2"/>
            </a:graphicData>
          </a:graphic>
        </p:graphicFrame>
        <p:sp>
          <p:nvSpPr>
            <p:cNvPr id="32" name="Oval 31"/>
            <p:cNvSpPr/>
            <p:nvPr/>
          </p:nvSpPr>
          <p:spPr>
            <a:xfrm>
              <a:off x="3226299" y="2128314"/>
              <a:ext cx="2743200" cy="2743200"/>
            </a:xfrm>
            <a:prstGeom prst="ellipse">
              <a:avLst/>
            </a:prstGeom>
            <a:gradFill flip="none" rotWithShape="1">
              <a:gsLst>
                <a:gs pos="0">
                  <a:schemeClr val="accent4"/>
                </a:gs>
                <a:gs pos="100000">
                  <a:schemeClr val="bg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3454899" y="2356914"/>
              <a:ext cx="2286000" cy="2286000"/>
            </a:xfrm>
            <a:prstGeom prst="ellipse">
              <a:avLst/>
            </a:prstGeom>
            <a:gradFill flip="none" rotWithShape="1">
              <a:gsLst>
                <a:gs pos="0">
                  <a:schemeClr val="accent5"/>
                </a:gs>
                <a:gs pos="100000">
                  <a:schemeClr val="bg1"/>
                </a:gs>
              </a:gsLst>
              <a:lin ang="81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3683499" y="2585514"/>
              <a:ext cx="1828800" cy="1828800"/>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Rectangle 34"/>
            <p:cNvSpPr/>
            <p:nvPr/>
          </p:nvSpPr>
          <p:spPr>
            <a:xfrm>
              <a:off x="3819481" y="2268799"/>
              <a:ext cx="1556837" cy="682242"/>
            </a:xfrm>
            <a:prstGeom prst="rect">
              <a:avLst/>
            </a:prstGeom>
            <a:noFill/>
          </p:spPr>
          <p:txBody>
            <a:bodyPr wrap="none" lIns="91440" tIns="45720" rIns="91440" bIns="45720">
              <a:prstTxWarp prst="textArchUp">
                <a:avLst/>
              </a:prstTxWarp>
              <a:spAutoFit/>
            </a:bodyPr>
            <a:lstStyle/>
            <a:p>
              <a:pPr algn="ctr"/>
              <a:r>
                <a:rPr lang="en-US" b="1" cap="none" spc="0" dirty="0">
                  <a:ln w="0"/>
                  <a:latin typeface="Arial Narrow" panose="020B0606020202030204" pitchFamily="34" charset="0"/>
                </a:rPr>
                <a:t>Board</a:t>
              </a:r>
              <a:r>
                <a:rPr lang="en-US" b="1" cap="none" spc="0" dirty="0">
                  <a:ln w="0"/>
                  <a:solidFill>
                    <a:srgbClr val="00263E"/>
                  </a:solidFill>
                  <a:latin typeface="Arial Narrow" panose="020B0606020202030204" pitchFamily="34" charset="0"/>
                </a:rPr>
                <a:t> - </a:t>
              </a:r>
              <a:r>
                <a:rPr lang="en-US" b="1" cap="none" spc="0" dirty="0">
                  <a:ln w="0"/>
                  <a:latin typeface="Arial Narrow" panose="020B0606020202030204" pitchFamily="34" charset="0"/>
                </a:rPr>
                <a:t>CEO</a:t>
              </a:r>
            </a:p>
          </p:txBody>
        </p:sp>
        <p:sp>
          <p:nvSpPr>
            <p:cNvPr id="36" name="Rectangle 35"/>
            <p:cNvSpPr/>
            <p:nvPr/>
          </p:nvSpPr>
          <p:spPr>
            <a:xfrm>
              <a:off x="3806955" y="3693995"/>
              <a:ext cx="1556837" cy="846781"/>
            </a:xfrm>
            <a:prstGeom prst="rect">
              <a:avLst/>
            </a:prstGeom>
            <a:noFill/>
          </p:spPr>
          <p:txBody>
            <a:bodyPr wrap="none" lIns="91440" tIns="45720" rIns="91440" bIns="45720">
              <a:prstTxWarp prst="textArchDown">
                <a:avLst>
                  <a:gd name="adj" fmla="val 2"/>
                </a:avLst>
              </a:prstTxWarp>
              <a:spAutoFit/>
            </a:bodyPr>
            <a:lstStyle/>
            <a:p>
              <a:pPr algn="ctr"/>
              <a:r>
                <a:rPr lang="en-US" b="1" cap="none" spc="0" dirty="0">
                  <a:ln w="0"/>
                  <a:latin typeface="Arial Narrow" panose="020B0606020202030204" pitchFamily="34" charset="0"/>
                </a:rPr>
                <a:t>Communications</a:t>
              </a:r>
            </a:p>
          </p:txBody>
        </p:sp>
        <p:sp>
          <p:nvSpPr>
            <p:cNvPr id="37" name="TextBox 36"/>
            <p:cNvSpPr txBox="1"/>
            <p:nvPr/>
          </p:nvSpPr>
          <p:spPr>
            <a:xfrm>
              <a:off x="3545613" y="3023513"/>
              <a:ext cx="2104572" cy="923330"/>
            </a:xfrm>
            <a:prstGeom prst="rect">
              <a:avLst/>
            </a:prstGeom>
            <a:noFill/>
          </p:spPr>
          <p:txBody>
            <a:bodyPr wrap="square" rtlCol="0">
              <a:spAutoFit/>
            </a:bodyPr>
            <a:lstStyle/>
            <a:p>
              <a:pPr algn="ctr"/>
              <a:r>
                <a:rPr lang="en-US" b="1" dirty="0">
                  <a:solidFill>
                    <a:schemeClr val="tx2">
                      <a:lumMod val="75000"/>
                    </a:schemeClr>
                  </a:solidFill>
                  <a:latin typeface="Arial Narrow" panose="020B0606020202030204" pitchFamily="34" charset="0"/>
                </a:rPr>
                <a:t>ENHANCED</a:t>
              </a:r>
            </a:p>
            <a:p>
              <a:pPr algn="ctr"/>
              <a:r>
                <a:rPr lang="en-US" b="1" dirty="0">
                  <a:solidFill>
                    <a:schemeClr val="tx2">
                      <a:lumMod val="75000"/>
                    </a:schemeClr>
                  </a:solidFill>
                  <a:latin typeface="Arial Narrow" panose="020B0606020202030204" pitchFamily="34" charset="0"/>
                </a:rPr>
                <a:t>BOARD – CEO</a:t>
              </a:r>
            </a:p>
            <a:p>
              <a:pPr algn="ctr"/>
              <a:r>
                <a:rPr lang="en-US" b="1" dirty="0">
                  <a:solidFill>
                    <a:schemeClr val="tx2">
                      <a:lumMod val="75000"/>
                    </a:schemeClr>
                  </a:solidFill>
                  <a:latin typeface="Arial Narrow" panose="020B0606020202030204" pitchFamily="34" charset="0"/>
                </a:rPr>
                <a:t>PARTNERSHIP</a:t>
              </a:r>
            </a:p>
          </p:txBody>
        </p:sp>
        <p:sp>
          <p:nvSpPr>
            <p:cNvPr id="38" name="TextBox 37"/>
            <p:cNvSpPr txBox="1"/>
            <p:nvPr/>
          </p:nvSpPr>
          <p:spPr>
            <a:xfrm>
              <a:off x="3948704" y="923224"/>
              <a:ext cx="1338960" cy="350200"/>
            </a:xfrm>
            <a:prstGeom prst="rect">
              <a:avLst/>
            </a:prstGeom>
            <a:noFill/>
          </p:spPr>
          <p:txBody>
            <a:bodyPr wrap="square" rtlCol="0">
              <a:spAutoFit/>
            </a:bodyPr>
            <a:lstStyle/>
            <a:p>
              <a:r>
                <a:rPr lang="en-US" sz="1400" b="1" dirty="0">
                  <a:latin typeface="Arial Narrow" panose="020B0606020202030204" pitchFamily="34" charset="0"/>
                </a:rPr>
                <a:t>Assessment</a:t>
              </a:r>
            </a:p>
          </p:txBody>
        </p:sp>
        <p:sp>
          <p:nvSpPr>
            <p:cNvPr id="39" name="TextBox 38"/>
            <p:cNvSpPr txBox="1"/>
            <p:nvPr/>
          </p:nvSpPr>
          <p:spPr>
            <a:xfrm>
              <a:off x="5041747" y="1284951"/>
              <a:ext cx="1188720" cy="738664"/>
            </a:xfrm>
            <a:prstGeom prst="rect">
              <a:avLst/>
            </a:prstGeom>
            <a:noFill/>
          </p:spPr>
          <p:txBody>
            <a:bodyPr wrap="square" rtlCol="0">
              <a:spAutoFit/>
            </a:bodyPr>
            <a:lstStyle/>
            <a:p>
              <a:r>
                <a:rPr lang="en-US" sz="1400" b="1" dirty="0">
                  <a:latin typeface="Arial Narrow" panose="020B0606020202030204" pitchFamily="34" charset="0"/>
                </a:rPr>
                <a:t>Workforce Planning</a:t>
              </a:r>
            </a:p>
          </p:txBody>
        </p:sp>
        <p:sp>
          <p:nvSpPr>
            <p:cNvPr id="40" name="TextBox 39"/>
            <p:cNvSpPr txBox="1"/>
            <p:nvPr/>
          </p:nvSpPr>
          <p:spPr>
            <a:xfrm>
              <a:off x="5822816" y="1995808"/>
              <a:ext cx="1188720" cy="523220"/>
            </a:xfrm>
            <a:prstGeom prst="rect">
              <a:avLst/>
            </a:prstGeom>
            <a:noFill/>
          </p:spPr>
          <p:txBody>
            <a:bodyPr wrap="square" rtlCol="0">
              <a:spAutoFit/>
            </a:bodyPr>
            <a:lstStyle/>
            <a:p>
              <a:r>
                <a:rPr lang="en-US" sz="1400" b="1" dirty="0">
                  <a:latin typeface="Arial Narrow" panose="020B0606020202030204" pitchFamily="34" charset="0"/>
                </a:rPr>
                <a:t>Talent</a:t>
              </a:r>
            </a:p>
            <a:p>
              <a:r>
                <a:rPr lang="en-US" sz="1400" b="1" dirty="0">
                  <a:latin typeface="Arial Narrow" panose="020B0606020202030204" pitchFamily="34" charset="0"/>
                </a:rPr>
                <a:t>Analytics</a:t>
              </a:r>
            </a:p>
          </p:txBody>
        </p:sp>
        <p:sp>
          <p:nvSpPr>
            <p:cNvPr id="41" name="TextBox 40"/>
            <p:cNvSpPr txBox="1"/>
            <p:nvPr/>
          </p:nvSpPr>
          <p:spPr>
            <a:xfrm>
              <a:off x="6065045" y="3001089"/>
              <a:ext cx="1188720" cy="523220"/>
            </a:xfrm>
            <a:prstGeom prst="rect">
              <a:avLst/>
            </a:prstGeom>
            <a:noFill/>
          </p:spPr>
          <p:txBody>
            <a:bodyPr wrap="square" rtlCol="0">
              <a:spAutoFit/>
            </a:bodyPr>
            <a:lstStyle/>
            <a:p>
              <a:r>
                <a:rPr lang="en-US" sz="1400" b="1" dirty="0">
                  <a:latin typeface="Arial Narrow" panose="020B0606020202030204" pitchFamily="34" charset="0"/>
                </a:rPr>
                <a:t>Talent</a:t>
              </a:r>
            </a:p>
            <a:p>
              <a:r>
                <a:rPr lang="en-US" sz="1400" b="1" dirty="0">
                  <a:latin typeface="Arial Narrow" panose="020B0606020202030204" pitchFamily="34" charset="0"/>
                </a:rPr>
                <a:t>Sourcing</a:t>
              </a:r>
            </a:p>
          </p:txBody>
        </p:sp>
        <p:sp>
          <p:nvSpPr>
            <p:cNvPr id="42" name="TextBox 41"/>
            <p:cNvSpPr txBox="1"/>
            <p:nvPr/>
          </p:nvSpPr>
          <p:spPr>
            <a:xfrm>
              <a:off x="5862344" y="3922088"/>
              <a:ext cx="1188720" cy="523220"/>
            </a:xfrm>
            <a:prstGeom prst="rect">
              <a:avLst/>
            </a:prstGeom>
            <a:noFill/>
          </p:spPr>
          <p:txBody>
            <a:bodyPr wrap="square" rtlCol="0">
              <a:spAutoFit/>
            </a:bodyPr>
            <a:lstStyle/>
            <a:p>
              <a:r>
                <a:rPr lang="en-US" sz="1400" b="1" dirty="0">
                  <a:latin typeface="Arial Narrow" panose="020B0606020202030204" pitchFamily="34" charset="0"/>
                </a:rPr>
                <a:t>Contingent</a:t>
              </a:r>
            </a:p>
          </p:txBody>
        </p:sp>
        <p:sp>
          <p:nvSpPr>
            <p:cNvPr id="43" name="TextBox 42"/>
            <p:cNvSpPr txBox="1"/>
            <p:nvPr/>
          </p:nvSpPr>
          <p:spPr>
            <a:xfrm>
              <a:off x="5568829" y="4912300"/>
              <a:ext cx="1188720" cy="307777"/>
            </a:xfrm>
            <a:prstGeom prst="rect">
              <a:avLst/>
            </a:prstGeom>
            <a:noFill/>
          </p:spPr>
          <p:txBody>
            <a:bodyPr wrap="square" rtlCol="0">
              <a:spAutoFit/>
            </a:bodyPr>
            <a:lstStyle/>
            <a:p>
              <a:r>
                <a:rPr lang="en-US" sz="1400" b="1" dirty="0">
                  <a:latin typeface="Arial Narrow" panose="020B0606020202030204" pitchFamily="34" charset="0"/>
                </a:rPr>
                <a:t>Selection</a:t>
              </a:r>
            </a:p>
          </p:txBody>
        </p:sp>
        <p:sp>
          <p:nvSpPr>
            <p:cNvPr id="44" name="TextBox 43"/>
            <p:cNvSpPr txBox="1"/>
            <p:nvPr/>
          </p:nvSpPr>
          <p:spPr>
            <a:xfrm>
              <a:off x="4638018" y="5423401"/>
              <a:ext cx="1188720" cy="523220"/>
            </a:xfrm>
            <a:prstGeom prst="rect">
              <a:avLst/>
            </a:prstGeom>
            <a:noFill/>
          </p:spPr>
          <p:txBody>
            <a:bodyPr wrap="square" rtlCol="0">
              <a:spAutoFit/>
            </a:bodyPr>
            <a:lstStyle/>
            <a:p>
              <a:r>
                <a:rPr lang="en-US" sz="1400" b="1" dirty="0">
                  <a:latin typeface="Arial Narrow" panose="020B0606020202030204" pitchFamily="34" charset="0"/>
                </a:rPr>
                <a:t>Onboarding</a:t>
              </a:r>
            </a:p>
          </p:txBody>
        </p:sp>
        <p:sp>
          <p:nvSpPr>
            <p:cNvPr id="45" name="TextBox 44"/>
            <p:cNvSpPr txBox="1"/>
            <p:nvPr/>
          </p:nvSpPr>
          <p:spPr>
            <a:xfrm>
              <a:off x="3392852" y="5273151"/>
              <a:ext cx="1245166" cy="595339"/>
            </a:xfrm>
            <a:prstGeom prst="rect">
              <a:avLst/>
            </a:prstGeom>
            <a:noFill/>
          </p:spPr>
          <p:txBody>
            <a:bodyPr wrap="square" rtlCol="0">
              <a:spAutoFit/>
            </a:bodyPr>
            <a:lstStyle/>
            <a:p>
              <a:r>
                <a:rPr lang="en-US" sz="1400" b="1" dirty="0">
                  <a:latin typeface="Arial Narrow" panose="020B0606020202030204" pitchFamily="34" charset="0"/>
                </a:rPr>
                <a:t>Performance Management</a:t>
              </a:r>
            </a:p>
          </p:txBody>
        </p:sp>
        <p:sp>
          <p:nvSpPr>
            <p:cNvPr id="46" name="TextBox 45"/>
            <p:cNvSpPr txBox="1"/>
            <p:nvPr/>
          </p:nvSpPr>
          <p:spPr>
            <a:xfrm>
              <a:off x="2630467" y="4819655"/>
              <a:ext cx="915147" cy="595339"/>
            </a:xfrm>
            <a:prstGeom prst="rect">
              <a:avLst/>
            </a:prstGeom>
            <a:noFill/>
          </p:spPr>
          <p:txBody>
            <a:bodyPr wrap="square" rtlCol="0">
              <a:spAutoFit/>
            </a:bodyPr>
            <a:lstStyle/>
            <a:p>
              <a:r>
                <a:rPr lang="en-US" sz="1400" b="1" dirty="0">
                  <a:latin typeface="Arial Narrow" panose="020B0606020202030204" pitchFamily="34" charset="0"/>
                </a:rPr>
                <a:t>Career Planning</a:t>
              </a:r>
            </a:p>
          </p:txBody>
        </p:sp>
        <p:sp>
          <p:nvSpPr>
            <p:cNvPr id="47" name="TextBox 46"/>
            <p:cNvSpPr txBox="1"/>
            <p:nvPr/>
          </p:nvSpPr>
          <p:spPr>
            <a:xfrm>
              <a:off x="2061126" y="3710940"/>
              <a:ext cx="1188720" cy="954107"/>
            </a:xfrm>
            <a:prstGeom prst="rect">
              <a:avLst/>
            </a:prstGeom>
            <a:noFill/>
          </p:spPr>
          <p:txBody>
            <a:bodyPr wrap="square" rtlCol="0">
              <a:spAutoFit/>
            </a:bodyPr>
            <a:lstStyle/>
            <a:p>
              <a:r>
                <a:rPr lang="en-US" sz="1400" b="1" dirty="0">
                  <a:latin typeface="Arial Narrow" panose="020B0606020202030204" pitchFamily="34" charset="0"/>
                </a:rPr>
                <a:t>Leadership &amp; Succession Planning</a:t>
              </a:r>
            </a:p>
          </p:txBody>
        </p:sp>
        <p:sp>
          <p:nvSpPr>
            <p:cNvPr id="48" name="TextBox 47"/>
            <p:cNvSpPr txBox="1"/>
            <p:nvPr/>
          </p:nvSpPr>
          <p:spPr>
            <a:xfrm>
              <a:off x="1920002" y="2810758"/>
              <a:ext cx="1188720" cy="523220"/>
            </a:xfrm>
            <a:prstGeom prst="rect">
              <a:avLst/>
            </a:prstGeom>
            <a:noFill/>
          </p:spPr>
          <p:txBody>
            <a:bodyPr wrap="square" rtlCol="0">
              <a:spAutoFit/>
            </a:bodyPr>
            <a:lstStyle/>
            <a:p>
              <a:r>
                <a:rPr lang="en-US" sz="1400" b="1" dirty="0">
                  <a:latin typeface="Arial Narrow" panose="020B0606020202030204" pitchFamily="34" charset="0"/>
                </a:rPr>
                <a:t>Internal Mobility</a:t>
              </a:r>
            </a:p>
          </p:txBody>
        </p:sp>
        <p:sp>
          <p:nvSpPr>
            <p:cNvPr id="49" name="TextBox 48"/>
            <p:cNvSpPr txBox="1"/>
            <p:nvPr/>
          </p:nvSpPr>
          <p:spPr>
            <a:xfrm>
              <a:off x="2249268" y="1907122"/>
              <a:ext cx="1299128" cy="595339"/>
            </a:xfrm>
            <a:prstGeom prst="rect">
              <a:avLst/>
            </a:prstGeom>
            <a:noFill/>
          </p:spPr>
          <p:txBody>
            <a:bodyPr wrap="square" rtlCol="0">
              <a:spAutoFit/>
            </a:bodyPr>
            <a:lstStyle/>
            <a:p>
              <a:r>
                <a:rPr lang="en-US" sz="1400" b="1" dirty="0">
                  <a:latin typeface="Arial Narrow" panose="020B0606020202030204" pitchFamily="34" charset="0"/>
                </a:rPr>
                <a:t>Goals Management</a:t>
              </a:r>
            </a:p>
          </p:txBody>
        </p:sp>
        <p:sp>
          <p:nvSpPr>
            <p:cNvPr id="50" name="TextBox 49"/>
            <p:cNvSpPr txBox="1"/>
            <p:nvPr/>
          </p:nvSpPr>
          <p:spPr>
            <a:xfrm>
              <a:off x="2977014" y="1314787"/>
              <a:ext cx="1188720" cy="523220"/>
            </a:xfrm>
            <a:prstGeom prst="rect">
              <a:avLst/>
            </a:prstGeom>
            <a:noFill/>
          </p:spPr>
          <p:txBody>
            <a:bodyPr wrap="square" rtlCol="0">
              <a:spAutoFit/>
            </a:bodyPr>
            <a:lstStyle/>
            <a:p>
              <a:r>
                <a:rPr lang="en-US" sz="1400" b="1" dirty="0">
                  <a:latin typeface="Arial Narrow" panose="020B0606020202030204" pitchFamily="34" charset="0"/>
                </a:rPr>
                <a:t>Reporting</a:t>
              </a:r>
            </a:p>
          </p:txBody>
        </p:sp>
        <p:sp>
          <p:nvSpPr>
            <p:cNvPr id="51" name="TextBox 50"/>
            <p:cNvSpPr txBox="1"/>
            <p:nvPr/>
          </p:nvSpPr>
          <p:spPr>
            <a:xfrm>
              <a:off x="975206" y="1333468"/>
              <a:ext cx="1173266" cy="455260"/>
            </a:xfrm>
            <a:prstGeom prst="rect">
              <a:avLst/>
            </a:prstGeom>
            <a:noFill/>
          </p:spPr>
          <p:txBody>
            <a:bodyPr wrap="square" rtlCol="0">
              <a:spAutoFit/>
            </a:bodyPr>
            <a:lstStyle/>
            <a:p>
              <a:pPr algn="r"/>
              <a:r>
                <a:rPr lang="en-US" sz="2000" b="1" dirty="0">
                  <a:solidFill>
                    <a:schemeClr val="bg2">
                      <a:lumMod val="10000"/>
                    </a:schemeClr>
                  </a:solidFill>
                  <a:latin typeface="Arial Narrow" panose="020B0606020202030204" pitchFamily="34" charset="0"/>
                </a:rPr>
                <a:t>ALIGN</a:t>
              </a:r>
            </a:p>
          </p:txBody>
        </p:sp>
        <p:sp>
          <p:nvSpPr>
            <p:cNvPr id="52" name="TextBox 51"/>
            <p:cNvSpPr txBox="1"/>
            <p:nvPr/>
          </p:nvSpPr>
          <p:spPr>
            <a:xfrm>
              <a:off x="682263" y="5532779"/>
              <a:ext cx="1776147" cy="455260"/>
            </a:xfrm>
            <a:prstGeom prst="rect">
              <a:avLst/>
            </a:prstGeom>
            <a:noFill/>
          </p:spPr>
          <p:txBody>
            <a:bodyPr wrap="square" rtlCol="0">
              <a:spAutoFit/>
            </a:bodyPr>
            <a:lstStyle/>
            <a:p>
              <a:pPr algn="r"/>
              <a:r>
                <a:rPr lang="en-US" sz="2000" b="1" dirty="0">
                  <a:solidFill>
                    <a:schemeClr val="bg2">
                      <a:lumMod val="10000"/>
                    </a:schemeClr>
                  </a:solidFill>
                  <a:latin typeface="Arial Narrow" panose="020B0606020202030204" pitchFamily="34" charset="0"/>
                </a:rPr>
                <a:t>DEVELOP</a:t>
              </a:r>
            </a:p>
          </p:txBody>
        </p:sp>
        <p:sp>
          <p:nvSpPr>
            <p:cNvPr id="53" name="TextBox 52"/>
            <p:cNvSpPr txBox="1"/>
            <p:nvPr/>
          </p:nvSpPr>
          <p:spPr>
            <a:xfrm>
              <a:off x="6837174" y="5029127"/>
              <a:ext cx="1500998" cy="455260"/>
            </a:xfrm>
            <a:prstGeom prst="rect">
              <a:avLst/>
            </a:prstGeom>
            <a:noFill/>
          </p:spPr>
          <p:txBody>
            <a:bodyPr wrap="square" rtlCol="0">
              <a:spAutoFit/>
            </a:bodyPr>
            <a:lstStyle/>
            <a:p>
              <a:r>
                <a:rPr lang="en-US" sz="2000" b="1" dirty="0">
                  <a:solidFill>
                    <a:schemeClr val="bg2">
                      <a:lumMod val="10000"/>
                    </a:schemeClr>
                  </a:solidFill>
                  <a:latin typeface="Arial Narrow" panose="020B0606020202030204" pitchFamily="34" charset="0"/>
                </a:rPr>
                <a:t>ACQUIRE</a:t>
              </a:r>
            </a:p>
          </p:txBody>
        </p:sp>
        <p:sp>
          <p:nvSpPr>
            <p:cNvPr id="54" name="TextBox 53"/>
            <p:cNvSpPr txBox="1"/>
            <p:nvPr/>
          </p:nvSpPr>
          <p:spPr>
            <a:xfrm>
              <a:off x="6417176" y="942274"/>
              <a:ext cx="1285103" cy="455260"/>
            </a:xfrm>
            <a:prstGeom prst="rect">
              <a:avLst/>
            </a:prstGeom>
            <a:noFill/>
          </p:spPr>
          <p:txBody>
            <a:bodyPr wrap="square" rtlCol="0">
              <a:spAutoFit/>
            </a:bodyPr>
            <a:lstStyle/>
            <a:p>
              <a:r>
                <a:rPr lang="en-US" sz="2000" b="1" dirty="0">
                  <a:solidFill>
                    <a:schemeClr val="bg2">
                      <a:lumMod val="10000"/>
                    </a:schemeClr>
                  </a:solidFill>
                  <a:latin typeface="Arial Narrow" panose="020B0606020202030204" pitchFamily="34" charset="0"/>
                </a:rPr>
                <a:t>ASSESS</a:t>
              </a:r>
            </a:p>
          </p:txBody>
        </p:sp>
        <p:sp>
          <p:nvSpPr>
            <p:cNvPr id="55" name="Down Arrow 54"/>
            <p:cNvSpPr/>
            <p:nvPr/>
          </p:nvSpPr>
          <p:spPr>
            <a:xfrm rot="10800000" flipH="1" flipV="1">
              <a:off x="4144037" y="182256"/>
              <a:ext cx="732360" cy="725790"/>
            </a:xfrm>
            <a:prstGeom prst="downArrow">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Down Arrow 55"/>
            <p:cNvSpPr/>
            <p:nvPr/>
          </p:nvSpPr>
          <p:spPr>
            <a:xfrm rot="10800000" flipH="1">
              <a:off x="4144038" y="5871590"/>
              <a:ext cx="732360" cy="725790"/>
            </a:xfrm>
            <a:prstGeom prst="downArrow">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1026" name="Picture 2" descr="https://balancedscorecard.org/wp-content/uploads/2018/07/bsc_balanceman8-mi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7811" y="920147"/>
            <a:ext cx="3631302" cy="37459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27523" y="3723536"/>
            <a:ext cx="2164651" cy="461665"/>
          </a:xfrm>
          <a:prstGeom prst="rect">
            <a:avLst/>
          </a:prstGeom>
          <a:noFill/>
        </p:spPr>
        <p:txBody>
          <a:bodyPr wrap="square" rtlCol="0">
            <a:spAutoFit/>
          </a:bodyPr>
          <a:lstStyle/>
          <a:p>
            <a:pPr algn="ctr"/>
            <a:r>
              <a:rPr lang="en-US" sz="2400" b="1" dirty="0"/>
              <a:t>Balancing</a:t>
            </a:r>
          </a:p>
        </p:txBody>
      </p:sp>
    </p:spTree>
    <p:extLst>
      <p:ext uri="{BB962C8B-B14F-4D97-AF65-F5344CB8AC3E}">
        <p14:creationId xmlns:p14="http://schemas.microsoft.com/office/powerpoint/2010/main" val="308322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8</a:t>
            </a:fld>
            <a:endParaRPr lang="en-US" dirty="0"/>
          </a:p>
        </p:txBody>
      </p:sp>
      <p:sp>
        <p:nvSpPr>
          <p:cNvPr id="6" name="Rectangle 5"/>
          <p:cNvSpPr/>
          <p:nvPr/>
        </p:nvSpPr>
        <p:spPr>
          <a:xfrm>
            <a:off x="1440712" y="701856"/>
            <a:ext cx="9349419" cy="646331"/>
          </a:xfrm>
          <a:prstGeom prst="rect">
            <a:avLst/>
          </a:prstGeom>
        </p:spPr>
        <p:txBody>
          <a:bodyPr wrap="none">
            <a:spAutoFit/>
          </a:bodyPr>
          <a:lstStyle/>
          <a:p>
            <a:r>
              <a:rPr lang="en-US" sz="3600" dirty="0">
                <a:solidFill>
                  <a:srgbClr val="FFC000"/>
                </a:solidFill>
              </a:rPr>
              <a:t>2. Why is it important to get the difference right?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2406805" y="1597102"/>
            <a:ext cx="8769195" cy="3970318"/>
          </a:xfrm>
          <a:prstGeom prst="rect">
            <a:avLst/>
          </a:prstGeom>
          <a:noFill/>
        </p:spPr>
        <p:txBody>
          <a:bodyPr wrap="square" rtlCol="0">
            <a:spAutoFit/>
          </a:bodyPr>
          <a:lstStyle/>
          <a:p>
            <a:r>
              <a:rPr lang="en-US" sz="2800" b="1" dirty="0">
                <a:solidFill>
                  <a:schemeClr val="bg1"/>
                </a:solidFill>
              </a:rPr>
              <a:t>A well aligned partnership between the Board and CEO is associated with these benefits:</a:t>
            </a:r>
          </a:p>
          <a:p>
            <a:endParaRPr lang="en-US" sz="2800" b="1" dirty="0">
              <a:solidFill>
                <a:schemeClr val="bg1"/>
              </a:solidFill>
            </a:endParaRPr>
          </a:p>
          <a:p>
            <a:pPr marL="800100" lvl="1" indent="-342900">
              <a:buClr>
                <a:srgbClr val="FFC000"/>
              </a:buClr>
              <a:buSzPct val="125000"/>
              <a:buFont typeface="Calibri" panose="020F0502020204030204" pitchFamily="34" charset="0"/>
              <a:buChar char="•"/>
            </a:pPr>
            <a:r>
              <a:rPr lang="en-US" sz="2400" b="1" dirty="0">
                <a:solidFill>
                  <a:schemeClr val="bg1"/>
                </a:solidFill>
              </a:rPr>
              <a:t>Fewer Errors in Stakeholder Communications &amp; Enthusiasm</a:t>
            </a:r>
          </a:p>
          <a:p>
            <a:pPr marL="800100" lvl="1" indent="-342900">
              <a:buClr>
                <a:srgbClr val="FFC000"/>
              </a:buClr>
              <a:buSzPct val="125000"/>
              <a:buFont typeface="Calibri" panose="020F0502020204030204" pitchFamily="34" charset="0"/>
              <a:buChar char="•"/>
            </a:pPr>
            <a:r>
              <a:rPr lang="en-US" sz="2400" b="1" dirty="0">
                <a:solidFill>
                  <a:schemeClr val="bg1"/>
                </a:solidFill>
              </a:rPr>
              <a:t>More Effective Board Meetings</a:t>
            </a:r>
          </a:p>
          <a:p>
            <a:pPr marL="800100" lvl="1" indent="-342900">
              <a:buClr>
                <a:srgbClr val="FFC000"/>
              </a:buClr>
              <a:buSzPct val="125000"/>
              <a:buFont typeface="Calibri" panose="020F0502020204030204" pitchFamily="34" charset="0"/>
              <a:buChar char="•"/>
            </a:pPr>
            <a:r>
              <a:rPr lang="en-US" sz="2400" b="1" dirty="0">
                <a:solidFill>
                  <a:schemeClr val="bg1"/>
                </a:solidFill>
              </a:rPr>
              <a:t>Sharper focus on Strategic Service and Financial Plans</a:t>
            </a:r>
          </a:p>
          <a:p>
            <a:pPr marL="800100" lvl="1" indent="-342900">
              <a:buClr>
                <a:srgbClr val="FFC000"/>
              </a:buClr>
              <a:buSzPct val="125000"/>
              <a:buFont typeface="Calibri" panose="020F0502020204030204" pitchFamily="34" charset="0"/>
              <a:buChar char="•"/>
            </a:pPr>
            <a:r>
              <a:rPr lang="en-US" sz="2400" b="1" dirty="0">
                <a:solidFill>
                  <a:schemeClr val="bg1"/>
                </a:solidFill>
              </a:rPr>
              <a:t>Enhanced Morale and Collaboration with Providers</a:t>
            </a:r>
          </a:p>
          <a:p>
            <a:pPr marL="800100" lvl="1" indent="-342900">
              <a:buClr>
                <a:srgbClr val="FFC000"/>
              </a:buClr>
              <a:buSzPct val="125000"/>
              <a:buFont typeface="Calibri" panose="020F0502020204030204" pitchFamily="34" charset="0"/>
              <a:buChar char="•"/>
            </a:pPr>
            <a:r>
              <a:rPr lang="en-US" sz="2400" b="1" dirty="0">
                <a:solidFill>
                  <a:schemeClr val="bg1"/>
                </a:solidFill>
              </a:rPr>
              <a:t>Better Media Relations</a:t>
            </a:r>
          </a:p>
          <a:p>
            <a:pPr marL="800100" lvl="1" indent="-342900">
              <a:buClr>
                <a:srgbClr val="FFC000"/>
              </a:buClr>
              <a:buSzPct val="125000"/>
              <a:buFont typeface="Calibri" panose="020F0502020204030204" pitchFamily="34" charset="0"/>
              <a:buChar char="•"/>
            </a:pPr>
            <a:r>
              <a:rPr lang="en-US" sz="2400" b="1" dirty="0">
                <a:solidFill>
                  <a:schemeClr val="bg1"/>
                </a:solidFill>
              </a:rPr>
              <a:t>More Effective Donor Relations</a:t>
            </a:r>
          </a:p>
          <a:p>
            <a:pPr marL="800100" lvl="1" indent="-342900">
              <a:buClr>
                <a:srgbClr val="FFC000"/>
              </a:buClr>
              <a:buSzPct val="125000"/>
              <a:buFont typeface="Calibri" panose="020F0502020204030204" pitchFamily="34" charset="0"/>
              <a:buChar char="•"/>
            </a:pPr>
            <a:r>
              <a:rPr lang="en-US" sz="2400" b="1" dirty="0">
                <a:solidFill>
                  <a:schemeClr val="bg1"/>
                </a:solidFill>
              </a:rPr>
              <a:t>Less Turnover of Board and Staff</a:t>
            </a:r>
            <a:endParaRPr lang="en-US" sz="2400" dirty="0">
              <a:solidFill>
                <a:schemeClr val="bg1"/>
              </a:solidFill>
            </a:endParaRPr>
          </a:p>
        </p:txBody>
      </p:sp>
    </p:spTree>
    <p:extLst>
      <p:ext uri="{BB962C8B-B14F-4D97-AF65-F5344CB8AC3E}">
        <p14:creationId xmlns:p14="http://schemas.microsoft.com/office/powerpoint/2010/main" val="2860772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9</a:t>
            </a:fld>
            <a:endParaRPr lang="en-US" dirty="0"/>
          </a:p>
        </p:txBody>
      </p:sp>
      <p:sp>
        <p:nvSpPr>
          <p:cNvPr id="6" name="Rectangle 5"/>
          <p:cNvSpPr/>
          <p:nvPr/>
        </p:nvSpPr>
        <p:spPr>
          <a:xfrm>
            <a:off x="1440712" y="701856"/>
            <a:ext cx="6370014"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7" name="TextBox 6"/>
          <p:cNvSpPr txBox="1"/>
          <p:nvPr/>
        </p:nvSpPr>
        <p:spPr>
          <a:xfrm>
            <a:off x="1834041" y="1670344"/>
            <a:ext cx="9239095" cy="3847207"/>
          </a:xfrm>
          <a:prstGeom prst="rect">
            <a:avLst/>
          </a:prstGeom>
          <a:noFill/>
        </p:spPr>
        <p:txBody>
          <a:bodyPr wrap="square" rtlCol="0">
            <a:spAutoFit/>
          </a:bodyPr>
          <a:lstStyle/>
          <a:p>
            <a:endParaRPr lang="en-US" sz="2800" b="1" dirty="0">
              <a:solidFill>
                <a:schemeClr val="bg1"/>
              </a:solidFill>
            </a:endParaRPr>
          </a:p>
          <a:p>
            <a:pPr marL="800100" lvl="1" indent="-342900">
              <a:buClr>
                <a:srgbClr val="FFC000"/>
              </a:buClr>
              <a:buSzPct val="125000"/>
              <a:buFont typeface="Calibri" panose="020F0502020204030204" pitchFamily="34" charset="0"/>
              <a:buChar char="•"/>
            </a:pPr>
            <a:r>
              <a:rPr lang="en-US" sz="2400" b="1" dirty="0">
                <a:solidFill>
                  <a:schemeClr val="bg1"/>
                </a:solidFill>
              </a:rPr>
              <a:t>Slide into Micro-Management Distractions:</a:t>
            </a:r>
          </a:p>
          <a:p>
            <a:pPr marL="1257300" lvl="2" indent="-342900">
              <a:buClr>
                <a:srgbClr val="FFC000"/>
              </a:buClr>
              <a:buSzPct val="125000"/>
              <a:buFont typeface="Courier New" panose="02070309020205020404" pitchFamily="49" charset="0"/>
              <a:buChar char="o"/>
            </a:pPr>
            <a:r>
              <a:rPr lang="en-US" sz="2400" b="1" dirty="0">
                <a:solidFill>
                  <a:schemeClr val="bg1"/>
                </a:solidFill>
              </a:rPr>
              <a:t>Unplanned walking tour of hospital departments</a:t>
            </a:r>
          </a:p>
          <a:p>
            <a:pPr marL="1257300" lvl="2" indent="-342900">
              <a:buClr>
                <a:srgbClr val="FFC000"/>
              </a:buClr>
              <a:buSzPct val="125000"/>
              <a:buFont typeface="Courier New" panose="02070309020205020404" pitchFamily="49" charset="0"/>
              <a:buChar char="o"/>
            </a:pPr>
            <a:r>
              <a:rPr lang="en-US" sz="2400" b="1" dirty="0">
                <a:solidFill>
                  <a:schemeClr val="bg1"/>
                </a:solidFill>
              </a:rPr>
              <a:t>Pressure to hire staff or contractors</a:t>
            </a:r>
          </a:p>
          <a:p>
            <a:pPr marL="1257300" lvl="2" indent="-342900">
              <a:buClr>
                <a:srgbClr val="FFC000"/>
              </a:buClr>
              <a:buSzPct val="125000"/>
              <a:buFont typeface="Courier New" panose="02070309020205020404" pitchFamily="49" charset="0"/>
              <a:buChar char="o"/>
            </a:pPr>
            <a:r>
              <a:rPr lang="en-US" sz="2400" b="1" dirty="0">
                <a:solidFill>
                  <a:schemeClr val="bg1"/>
                </a:solidFill>
              </a:rPr>
              <a:t>Second guessing terms of payer or supply chain agreements</a:t>
            </a:r>
          </a:p>
          <a:p>
            <a:pPr marL="1257300" lvl="2" indent="-342900">
              <a:buClr>
                <a:srgbClr val="FFC000"/>
              </a:buClr>
              <a:buSzPct val="125000"/>
              <a:buFont typeface="Courier New" panose="02070309020205020404" pitchFamily="49" charset="0"/>
              <a:buChar char="o"/>
            </a:pPr>
            <a:endParaRPr lang="en-US" sz="2400" b="1" dirty="0">
              <a:solidFill>
                <a:schemeClr val="bg1"/>
              </a:solidFill>
            </a:endParaRPr>
          </a:p>
          <a:p>
            <a:pPr marL="800100" lvl="1" indent="-342900">
              <a:buClr>
                <a:srgbClr val="FFC000"/>
              </a:buClr>
              <a:buSzPct val="125000"/>
              <a:buFont typeface="Calibri" panose="020F0502020204030204" pitchFamily="34" charset="0"/>
              <a:buChar char="•"/>
            </a:pPr>
            <a:r>
              <a:rPr lang="en-US" sz="2400" b="1" dirty="0">
                <a:solidFill>
                  <a:schemeClr val="bg1"/>
                </a:solidFill>
              </a:rPr>
              <a:t>Management Withholds Difficult News Until Crisis Stage</a:t>
            </a:r>
          </a:p>
          <a:p>
            <a:pPr marL="800100" lvl="1" indent="-342900">
              <a:buClr>
                <a:srgbClr val="FFC000"/>
              </a:buClr>
              <a:buSzPct val="125000"/>
              <a:buFont typeface="Calibri" panose="020F0502020204030204" pitchFamily="34" charset="0"/>
              <a:buChar char="•"/>
            </a:pPr>
            <a:r>
              <a:rPr lang="en-US" sz="2400" b="1" dirty="0">
                <a:solidFill>
                  <a:schemeClr val="bg1"/>
                </a:solidFill>
              </a:rPr>
              <a:t>Mixed Signals along “Fault Lines” to Providers, Unions, Public, Staff, Payers and Donors</a:t>
            </a:r>
          </a:p>
          <a:p>
            <a:pPr marL="800100" lvl="1" indent="-342900">
              <a:buClr>
                <a:srgbClr val="FFC000"/>
              </a:buClr>
              <a:buSzPct val="125000"/>
              <a:buFont typeface="Calibri" panose="020F0502020204030204" pitchFamily="34" charset="0"/>
              <a:buChar char="•"/>
            </a:pPr>
            <a:endParaRPr lang="en-US" sz="2400" dirty="0">
              <a:solidFill>
                <a:schemeClr val="bg1"/>
              </a:solidFill>
            </a:endParaRPr>
          </a:p>
        </p:txBody>
      </p:sp>
    </p:spTree>
    <p:extLst>
      <p:ext uri="{BB962C8B-B14F-4D97-AF65-F5344CB8AC3E}">
        <p14:creationId xmlns:p14="http://schemas.microsoft.com/office/powerpoint/2010/main" val="705890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73758-F278-4346-97B5-9E622AFA087F}"/>
</file>

<file path=customXml/itemProps2.xml><?xml version="1.0" encoding="utf-8"?>
<ds:datastoreItem xmlns:ds="http://schemas.openxmlformats.org/officeDocument/2006/customXml" ds:itemID="{B7AA1FB2-5F0D-4014-A0D6-9E3305BC270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992A9A0-10D7-4D59-BFA5-229C5C64B8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505</TotalTime>
  <Words>1059</Words>
  <Application>Microsoft Office PowerPoint</Application>
  <PresentationFormat>Widescreen</PresentationFormat>
  <Paragraphs>123</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Narrow</vt:lpstr>
      <vt:lpstr>Calibri</vt:lpstr>
      <vt:lpstr>Calibri Light</vt:lpstr>
      <vt:lpstr>Courier New</vt:lpstr>
      <vt:lpstr>DIN 2014 Bold</vt:lpstr>
      <vt:lpstr>GN-Book</vt:lpstr>
      <vt:lpstr>Office Theme</vt:lpstr>
      <vt:lpstr>ACHD Governance Toolkit</vt:lpstr>
      <vt:lpstr>ACHD Governance Series</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51</cp:revision>
  <cp:lastPrinted>2020-12-06T21:52:06Z</cp:lastPrinted>
  <dcterms:created xsi:type="dcterms:W3CDTF">2020-12-04T19:09:22Z</dcterms:created>
  <dcterms:modified xsi:type="dcterms:W3CDTF">2021-01-07T23:27:42Z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