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256" r:id="rId5"/>
    <p:sldId id="257" r:id="rId6"/>
    <p:sldId id="259" r:id="rId7"/>
    <p:sldId id="260" r:id="rId8"/>
    <p:sldId id="262" r:id="rId9"/>
    <p:sldId id="263" r:id="rId10"/>
    <p:sldId id="264" r:id="rId11"/>
    <p:sldId id="265" r:id="rId12"/>
    <p:sldId id="266" r:id="rId13"/>
    <p:sldId id="261" r:id="rId14"/>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0A602D-AAED-45B6-8DCB-CAF7898D39E6}" v="4" dt="2021-01-07T23:27:33.5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notesViewPr>
    <p:cSldViewPr snapToGrid="0">
      <p:cViewPr varScale="1">
        <p:scale>
          <a:sx n="69" d="100"/>
          <a:sy n="69" d="100"/>
        </p:scale>
        <p:origin x="2526" y="5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Servantez" userId="26e9e67c-67ab-48a9-91b5-14a8ac84a894" providerId="ADAL" clId="{E00A602D-AAED-45B6-8DCB-CAF7898D39E6}"/>
    <pc:docChg chg="modHandout">
      <pc:chgData name="Marina Servantez" userId="26e9e67c-67ab-48a9-91b5-14a8ac84a894" providerId="ADAL" clId="{E00A602D-AAED-45B6-8DCB-CAF7898D39E6}" dt="2021-01-07T23:27:33.567" v="3"/>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28759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35A3DBB1-85D8-4486-BE80-26AD670E13ED}" type="datetimeFigureOut">
              <a:rPr lang="en-US" smtClean="0"/>
              <a:t>1/7/2021</a:t>
            </a:fld>
            <a:endParaRPr lang="en-US" dirty="0"/>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AD29C27B-8047-44B1-8535-799B1DC3FC6C}" type="slidenum">
              <a:rPr lang="en-US" smtClean="0"/>
              <a:t>‹#›</a:t>
            </a:fld>
            <a:endParaRPr lang="en-US" dirty="0"/>
          </a:p>
        </p:txBody>
      </p:sp>
    </p:spTree>
    <p:extLst>
      <p:ext uri="{BB962C8B-B14F-4D97-AF65-F5344CB8AC3E}">
        <p14:creationId xmlns:p14="http://schemas.microsoft.com/office/powerpoint/2010/main" val="4129042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9DEF5-F039-424F-9806-233F8CC69E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F7439B-B7E7-47A2-BDEB-5DC24CB6BE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78AC9E-DB63-4F1F-8615-DD8E85C9441F}"/>
              </a:ext>
            </a:extLst>
          </p:cNvPr>
          <p:cNvSpPr>
            <a:spLocks noGrp="1"/>
          </p:cNvSpPr>
          <p:nvPr>
            <p:ph type="dt" sz="half" idx="10"/>
          </p:nvPr>
        </p:nvSpPr>
        <p:spPr/>
        <p:txBody>
          <a:bodyPr/>
          <a:lstStyle/>
          <a:p>
            <a:fld id="{5683A497-31B1-494F-AC35-4D351EF5901B}" type="datetime1">
              <a:rPr lang="en-US" smtClean="0"/>
              <a:t>1/7/2021</a:t>
            </a:fld>
            <a:endParaRPr lang="en-US" dirty="0"/>
          </a:p>
        </p:txBody>
      </p:sp>
      <p:sp>
        <p:nvSpPr>
          <p:cNvPr id="5" name="Footer Placeholder 4">
            <a:extLst>
              <a:ext uri="{FF2B5EF4-FFF2-40B4-BE49-F238E27FC236}">
                <a16:creationId xmlns:a16="http://schemas.microsoft.com/office/drawing/2014/main" id="{FCA75EAA-FC2B-4034-8084-589A4D6E43F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04B6E635-0912-463A-9A08-480F5A87C75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05326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67571-0DF3-4014-83D0-5821BDD766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0202DC-CFDF-40B9-B28B-4D3715C381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50140-F56D-42FC-BE3D-2D68B29B34D5}"/>
              </a:ext>
            </a:extLst>
          </p:cNvPr>
          <p:cNvSpPr>
            <a:spLocks noGrp="1"/>
          </p:cNvSpPr>
          <p:nvPr>
            <p:ph type="dt" sz="half" idx="10"/>
          </p:nvPr>
        </p:nvSpPr>
        <p:spPr/>
        <p:txBody>
          <a:bodyPr/>
          <a:lstStyle/>
          <a:p>
            <a:fld id="{AA2B3FE1-C912-404D-BA62-CA1E77E9230A}" type="datetime1">
              <a:rPr lang="en-US" smtClean="0"/>
              <a:t>1/7/2021</a:t>
            </a:fld>
            <a:endParaRPr lang="en-US" dirty="0"/>
          </a:p>
        </p:txBody>
      </p:sp>
      <p:sp>
        <p:nvSpPr>
          <p:cNvPr id="5" name="Footer Placeholder 4">
            <a:extLst>
              <a:ext uri="{FF2B5EF4-FFF2-40B4-BE49-F238E27FC236}">
                <a16:creationId xmlns:a16="http://schemas.microsoft.com/office/drawing/2014/main" id="{112FD56C-D48B-421A-BDBD-77E97FC9C8AB}"/>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EBE02703-169A-42F4-A6D9-01F1350DF22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221210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F7265-D31C-4260-8583-7D397E85CA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F7A23B-2F42-4D79-8065-FB0E8F0A6B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429B11-7B2E-40FB-B747-CB2A8BD7AACE}"/>
              </a:ext>
            </a:extLst>
          </p:cNvPr>
          <p:cNvSpPr>
            <a:spLocks noGrp="1"/>
          </p:cNvSpPr>
          <p:nvPr>
            <p:ph type="dt" sz="half" idx="10"/>
          </p:nvPr>
        </p:nvSpPr>
        <p:spPr/>
        <p:txBody>
          <a:bodyPr/>
          <a:lstStyle/>
          <a:p>
            <a:fld id="{71C57770-98EB-4388-BCE9-05755AC364B3}" type="datetime1">
              <a:rPr lang="en-US" smtClean="0"/>
              <a:t>1/7/2021</a:t>
            </a:fld>
            <a:endParaRPr lang="en-US" dirty="0"/>
          </a:p>
        </p:txBody>
      </p:sp>
      <p:sp>
        <p:nvSpPr>
          <p:cNvPr id="5" name="Footer Placeholder 4">
            <a:extLst>
              <a:ext uri="{FF2B5EF4-FFF2-40B4-BE49-F238E27FC236}">
                <a16:creationId xmlns:a16="http://schemas.microsoft.com/office/drawing/2014/main" id="{32A953B8-59D4-49BF-B173-7F27D4CEBB9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0F8B830-0D5E-45D4-8380-337E1767015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97823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153C-A630-4C24-A833-7E3A721A38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B43DD2-4E63-46BF-8D6B-52866D2310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23297-8214-465D-80CA-4A4C004F49E5}"/>
              </a:ext>
            </a:extLst>
          </p:cNvPr>
          <p:cNvSpPr>
            <a:spLocks noGrp="1"/>
          </p:cNvSpPr>
          <p:nvPr>
            <p:ph type="dt" sz="half" idx="10"/>
          </p:nvPr>
        </p:nvSpPr>
        <p:spPr/>
        <p:txBody>
          <a:bodyPr/>
          <a:lstStyle/>
          <a:p>
            <a:fld id="{EE6DF012-BEC7-4680-B0EB-48D8C40624FA}" type="datetime1">
              <a:rPr lang="en-US" smtClean="0"/>
              <a:t>1/7/2021</a:t>
            </a:fld>
            <a:endParaRPr lang="en-US" dirty="0"/>
          </a:p>
        </p:txBody>
      </p:sp>
      <p:sp>
        <p:nvSpPr>
          <p:cNvPr id="5" name="Footer Placeholder 4">
            <a:extLst>
              <a:ext uri="{FF2B5EF4-FFF2-40B4-BE49-F238E27FC236}">
                <a16:creationId xmlns:a16="http://schemas.microsoft.com/office/drawing/2014/main" id="{396EA5DA-76CA-4C09-8238-0CCF2F165F1C}"/>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930909C-A5A1-4F5C-B710-C5FC1ACBAA22}"/>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66932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A5E8B-FF6A-4991-B515-DCD9DFF474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B22E51-CEDF-4762-91E6-19054FA022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41B67-B85F-4E85-AFF9-5F3247F66B9A}"/>
              </a:ext>
            </a:extLst>
          </p:cNvPr>
          <p:cNvSpPr>
            <a:spLocks noGrp="1"/>
          </p:cNvSpPr>
          <p:nvPr>
            <p:ph type="dt" sz="half" idx="10"/>
          </p:nvPr>
        </p:nvSpPr>
        <p:spPr/>
        <p:txBody>
          <a:bodyPr/>
          <a:lstStyle/>
          <a:p>
            <a:fld id="{FCF194E0-7A6C-4D44-A421-EDFD1E18BF47}" type="datetime1">
              <a:rPr lang="en-US" smtClean="0"/>
              <a:t>1/7/2021</a:t>
            </a:fld>
            <a:endParaRPr lang="en-US" dirty="0"/>
          </a:p>
        </p:txBody>
      </p:sp>
      <p:sp>
        <p:nvSpPr>
          <p:cNvPr id="5" name="Footer Placeholder 4">
            <a:extLst>
              <a:ext uri="{FF2B5EF4-FFF2-40B4-BE49-F238E27FC236}">
                <a16:creationId xmlns:a16="http://schemas.microsoft.com/office/drawing/2014/main" id="{6000A070-3F02-4ED4-8E3C-5A8DF2204CB3}"/>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CEFFFB87-C810-40B1-B061-274E0F61E564}"/>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41073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BBEB-0D4A-478C-A193-A7917B207A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6CA2D-DDB2-41CE-A143-A57F15998C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796B7C-451D-4388-85FE-DDA825A04F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F0DBF-D63D-40DD-9CCA-E28656C8CB98}"/>
              </a:ext>
            </a:extLst>
          </p:cNvPr>
          <p:cNvSpPr>
            <a:spLocks noGrp="1"/>
          </p:cNvSpPr>
          <p:nvPr>
            <p:ph type="dt" sz="half" idx="10"/>
          </p:nvPr>
        </p:nvSpPr>
        <p:spPr/>
        <p:txBody>
          <a:bodyPr/>
          <a:lstStyle/>
          <a:p>
            <a:fld id="{6641E18C-B59D-4170-A854-A8D53875DCEE}" type="datetime1">
              <a:rPr lang="en-US" smtClean="0"/>
              <a:t>1/7/2021</a:t>
            </a:fld>
            <a:endParaRPr lang="en-US" dirty="0"/>
          </a:p>
        </p:txBody>
      </p:sp>
      <p:sp>
        <p:nvSpPr>
          <p:cNvPr id="6" name="Footer Placeholder 5">
            <a:extLst>
              <a:ext uri="{FF2B5EF4-FFF2-40B4-BE49-F238E27FC236}">
                <a16:creationId xmlns:a16="http://schemas.microsoft.com/office/drawing/2014/main" id="{7E688CAA-080E-4A00-8DC1-6CDAEDD88E41}"/>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D0BC00A6-D5D3-452C-BA47-9C4FE1D8C4F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98216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47856-E1B7-4EF5-B464-86E3D98780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13E578-9411-4CDC-8EEB-4BAEF3D4A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1706B-20EA-4282-8C49-2E56504D31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3B63A7-0610-4C8E-8F5E-2FCD3343A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7A309F-9DBC-4E05-899C-1FF05701CC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13F624-F15C-4879-8757-5D3582737C15}"/>
              </a:ext>
            </a:extLst>
          </p:cNvPr>
          <p:cNvSpPr>
            <a:spLocks noGrp="1"/>
          </p:cNvSpPr>
          <p:nvPr>
            <p:ph type="dt" sz="half" idx="10"/>
          </p:nvPr>
        </p:nvSpPr>
        <p:spPr/>
        <p:txBody>
          <a:bodyPr/>
          <a:lstStyle/>
          <a:p>
            <a:fld id="{C0FFDDEA-2122-405D-93C7-C27A6EEF5D68}" type="datetime1">
              <a:rPr lang="en-US" smtClean="0"/>
              <a:t>1/7/2021</a:t>
            </a:fld>
            <a:endParaRPr lang="en-US" dirty="0"/>
          </a:p>
        </p:txBody>
      </p:sp>
      <p:sp>
        <p:nvSpPr>
          <p:cNvPr id="8" name="Footer Placeholder 7">
            <a:extLst>
              <a:ext uri="{FF2B5EF4-FFF2-40B4-BE49-F238E27FC236}">
                <a16:creationId xmlns:a16="http://schemas.microsoft.com/office/drawing/2014/main" id="{79434C6B-0206-4769-9F6F-AAB583FCCADC}"/>
              </a:ext>
            </a:extLst>
          </p:cNvPr>
          <p:cNvSpPr>
            <a:spLocks noGrp="1"/>
          </p:cNvSpPr>
          <p:nvPr>
            <p:ph type="ftr" sz="quarter" idx="11"/>
          </p:nvPr>
        </p:nvSpPr>
        <p:spPr/>
        <p:txBody>
          <a:bodyPr/>
          <a:lstStyle/>
          <a:p>
            <a:r>
              <a:rPr lang="en-US" dirty="0"/>
              <a:t>Good Board Work: Better Service. Better Performance.</a:t>
            </a:r>
          </a:p>
        </p:txBody>
      </p:sp>
      <p:sp>
        <p:nvSpPr>
          <p:cNvPr id="9" name="Slide Number Placeholder 8">
            <a:extLst>
              <a:ext uri="{FF2B5EF4-FFF2-40B4-BE49-F238E27FC236}">
                <a16:creationId xmlns:a16="http://schemas.microsoft.com/office/drawing/2014/main" id="{030FF513-1BBC-40C8-B6D9-93ED68FCD693}"/>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862123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131F-13C8-460A-BA1C-132AAF4206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198F9D-7E4E-4981-AC68-2744DB6495F5}"/>
              </a:ext>
            </a:extLst>
          </p:cNvPr>
          <p:cNvSpPr>
            <a:spLocks noGrp="1"/>
          </p:cNvSpPr>
          <p:nvPr>
            <p:ph type="dt" sz="half" idx="10"/>
          </p:nvPr>
        </p:nvSpPr>
        <p:spPr/>
        <p:txBody>
          <a:bodyPr/>
          <a:lstStyle/>
          <a:p>
            <a:fld id="{5DF35D1B-5ADD-4B60-881D-2460C36F9F00}" type="datetime1">
              <a:rPr lang="en-US" smtClean="0"/>
              <a:t>1/7/2021</a:t>
            </a:fld>
            <a:endParaRPr lang="en-US" dirty="0"/>
          </a:p>
        </p:txBody>
      </p:sp>
      <p:sp>
        <p:nvSpPr>
          <p:cNvPr id="4" name="Footer Placeholder 3">
            <a:extLst>
              <a:ext uri="{FF2B5EF4-FFF2-40B4-BE49-F238E27FC236}">
                <a16:creationId xmlns:a16="http://schemas.microsoft.com/office/drawing/2014/main" id="{D2BA654B-FE50-4AA9-A7E5-709215CC2931}"/>
              </a:ext>
            </a:extLst>
          </p:cNvPr>
          <p:cNvSpPr>
            <a:spLocks noGrp="1"/>
          </p:cNvSpPr>
          <p:nvPr>
            <p:ph type="ftr" sz="quarter" idx="11"/>
          </p:nvPr>
        </p:nvSpPr>
        <p:spPr/>
        <p:txBody>
          <a:bodyPr/>
          <a:lstStyle/>
          <a:p>
            <a:r>
              <a:rPr lang="en-US" dirty="0"/>
              <a:t>Good Board Work: Better Service. Better Performance.</a:t>
            </a:r>
          </a:p>
        </p:txBody>
      </p:sp>
      <p:sp>
        <p:nvSpPr>
          <p:cNvPr id="5" name="Slide Number Placeholder 4">
            <a:extLst>
              <a:ext uri="{FF2B5EF4-FFF2-40B4-BE49-F238E27FC236}">
                <a16:creationId xmlns:a16="http://schemas.microsoft.com/office/drawing/2014/main" id="{54E26048-874F-4DAF-BC55-D1B582A3FC7E}"/>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1586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976C1D-DE18-434F-B5C7-F32171EBA5E7}"/>
              </a:ext>
            </a:extLst>
          </p:cNvPr>
          <p:cNvSpPr>
            <a:spLocks noGrp="1"/>
          </p:cNvSpPr>
          <p:nvPr>
            <p:ph type="dt" sz="half" idx="10"/>
          </p:nvPr>
        </p:nvSpPr>
        <p:spPr/>
        <p:txBody>
          <a:bodyPr/>
          <a:lstStyle/>
          <a:p>
            <a:fld id="{A6431E52-2E17-4633-BB34-279D3F95EFEA}" type="datetime1">
              <a:rPr lang="en-US" smtClean="0"/>
              <a:t>1/7/2021</a:t>
            </a:fld>
            <a:endParaRPr lang="en-US" dirty="0"/>
          </a:p>
        </p:txBody>
      </p:sp>
      <p:sp>
        <p:nvSpPr>
          <p:cNvPr id="3" name="Footer Placeholder 2">
            <a:extLst>
              <a:ext uri="{FF2B5EF4-FFF2-40B4-BE49-F238E27FC236}">
                <a16:creationId xmlns:a16="http://schemas.microsoft.com/office/drawing/2014/main" id="{8FACCB16-97FC-4FA1-9406-683C99AD394F}"/>
              </a:ext>
            </a:extLst>
          </p:cNvPr>
          <p:cNvSpPr>
            <a:spLocks noGrp="1"/>
          </p:cNvSpPr>
          <p:nvPr>
            <p:ph type="ftr" sz="quarter" idx="11"/>
          </p:nvPr>
        </p:nvSpPr>
        <p:spPr/>
        <p:txBody>
          <a:bodyPr/>
          <a:lstStyle/>
          <a:p>
            <a:r>
              <a:rPr lang="en-US" dirty="0"/>
              <a:t>Good Board Work: Better Service. Better Performance.</a:t>
            </a:r>
          </a:p>
        </p:txBody>
      </p:sp>
      <p:sp>
        <p:nvSpPr>
          <p:cNvPr id="4" name="Slide Number Placeholder 3">
            <a:extLst>
              <a:ext uri="{FF2B5EF4-FFF2-40B4-BE49-F238E27FC236}">
                <a16:creationId xmlns:a16="http://schemas.microsoft.com/office/drawing/2014/main" id="{BC52D219-1C5B-46D8-AEBD-47602A511AF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236374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C969F-4953-423C-AEE9-4C26FAE953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C665A2-1298-4E07-A107-D8D448914D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076A5C-1DDB-4E8C-88AD-D60B8394C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708ADA-496E-4150-8532-136111F9B9E0}"/>
              </a:ext>
            </a:extLst>
          </p:cNvPr>
          <p:cNvSpPr>
            <a:spLocks noGrp="1"/>
          </p:cNvSpPr>
          <p:nvPr>
            <p:ph type="dt" sz="half" idx="10"/>
          </p:nvPr>
        </p:nvSpPr>
        <p:spPr/>
        <p:txBody>
          <a:bodyPr/>
          <a:lstStyle/>
          <a:p>
            <a:fld id="{06E49512-04D9-49B5-8176-1B248F3A2534}" type="datetime1">
              <a:rPr lang="en-US" smtClean="0"/>
              <a:t>1/7/2021</a:t>
            </a:fld>
            <a:endParaRPr lang="en-US" dirty="0"/>
          </a:p>
        </p:txBody>
      </p:sp>
      <p:sp>
        <p:nvSpPr>
          <p:cNvPr id="6" name="Footer Placeholder 5">
            <a:extLst>
              <a:ext uri="{FF2B5EF4-FFF2-40B4-BE49-F238E27FC236}">
                <a16:creationId xmlns:a16="http://schemas.microsoft.com/office/drawing/2014/main" id="{CD7AF0CD-D7E8-4033-885B-D09A63EA6F7D}"/>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AF49A85C-1CFD-47F0-B8BB-79AC50B9FF4C}"/>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61169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931A-ED47-4679-A152-2F85CD4E8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8BFE37-A9CB-445C-B3B4-55424E5090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BA1682-958B-4D04-86BA-3B38D77B4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3680CA-630A-4205-8045-5B0625217BB8}"/>
              </a:ext>
            </a:extLst>
          </p:cNvPr>
          <p:cNvSpPr>
            <a:spLocks noGrp="1"/>
          </p:cNvSpPr>
          <p:nvPr>
            <p:ph type="dt" sz="half" idx="10"/>
          </p:nvPr>
        </p:nvSpPr>
        <p:spPr/>
        <p:txBody>
          <a:bodyPr/>
          <a:lstStyle/>
          <a:p>
            <a:fld id="{34B2323F-95BB-42E7-ACAE-B207D6F12C60}" type="datetime1">
              <a:rPr lang="en-US" smtClean="0"/>
              <a:t>1/7/2021</a:t>
            </a:fld>
            <a:endParaRPr lang="en-US" dirty="0"/>
          </a:p>
        </p:txBody>
      </p:sp>
      <p:sp>
        <p:nvSpPr>
          <p:cNvPr id="6" name="Footer Placeholder 5">
            <a:extLst>
              <a:ext uri="{FF2B5EF4-FFF2-40B4-BE49-F238E27FC236}">
                <a16:creationId xmlns:a16="http://schemas.microsoft.com/office/drawing/2014/main" id="{C0CB1B93-0104-48DA-8ED8-9265729A99DF}"/>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9A94BF59-B779-4A5C-A19D-1D6C89CAEED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789140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3C7399-FDB7-4B50-A219-C9E3683CAC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6B2FFC-046A-4429-A932-296189ED39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CEBF7F-BB52-4302-9DB6-F4F1D5898D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42FE8-9381-4713-8018-5AEC9838ED35}" type="datetime1">
              <a:rPr lang="en-US" smtClean="0"/>
              <a:t>1/7/2021</a:t>
            </a:fld>
            <a:endParaRPr lang="en-US" dirty="0"/>
          </a:p>
        </p:txBody>
      </p:sp>
      <p:sp>
        <p:nvSpPr>
          <p:cNvPr id="5" name="Footer Placeholder 4">
            <a:extLst>
              <a:ext uri="{FF2B5EF4-FFF2-40B4-BE49-F238E27FC236}">
                <a16:creationId xmlns:a16="http://schemas.microsoft.com/office/drawing/2014/main" id="{18EAC81E-F840-4FD9-B5C1-1D3B71AB62EA}"/>
              </a:ext>
            </a:extLst>
          </p:cNvPr>
          <p:cNvSpPr>
            <a:spLocks noGrp="1"/>
          </p:cNvSpPr>
          <p:nvPr>
            <p:ph type="ftr" sz="quarter" idx="3"/>
          </p:nvPr>
        </p:nvSpPr>
        <p:spPr>
          <a:xfrm>
            <a:off x="3327094" y="6356350"/>
            <a:ext cx="6092327" cy="365125"/>
          </a:xfrm>
          <a:prstGeom prst="rect">
            <a:avLst/>
          </a:prstGeom>
        </p:spPr>
        <p:txBody>
          <a:bodyPr vert="horz" lIns="91440" tIns="45720" rIns="91440" bIns="45720" rtlCol="0" anchor="ctr"/>
          <a:lstStyle>
            <a:lvl1pPr algn="ctr">
              <a:defRPr sz="1400" b="1">
                <a:solidFill>
                  <a:schemeClr val="bg1"/>
                </a:solidFill>
              </a:defRPr>
            </a:lvl1p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1C2B04B1-FCFC-47C5-9AEE-B08DD19FB6EB}"/>
              </a:ext>
            </a:extLst>
          </p:cNvPr>
          <p:cNvSpPr>
            <a:spLocks noGrp="1"/>
          </p:cNvSpPr>
          <p:nvPr>
            <p:ph type="sldNum" sz="quarter" idx="4"/>
          </p:nvPr>
        </p:nvSpPr>
        <p:spPr>
          <a:xfrm>
            <a:off x="8952123" y="230188"/>
            <a:ext cx="2743200" cy="365125"/>
          </a:xfrm>
          <a:prstGeom prst="rect">
            <a:avLst/>
          </a:prstGeom>
        </p:spPr>
        <p:txBody>
          <a:bodyPr vert="horz" lIns="91440" tIns="45720" rIns="91440" bIns="45720" rtlCol="0" anchor="ctr"/>
          <a:lstStyle>
            <a:lvl1pPr algn="r">
              <a:defRPr sz="2000" b="1">
                <a:solidFill>
                  <a:schemeClr val="bg1"/>
                </a:solidFill>
              </a:defRPr>
            </a:lvl1pPr>
          </a:lstStyle>
          <a:p>
            <a:fld id="{B37260A3-0F93-425E-B400-7354DF7125B1}" type="slidenum">
              <a:rPr lang="en-US" smtClean="0"/>
              <a:pPr/>
              <a:t>‹#›</a:t>
            </a:fld>
            <a:endParaRPr lang="en-US" dirty="0"/>
          </a:p>
        </p:txBody>
      </p:sp>
    </p:spTree>
    <p:extLst>
      <p:ext uri="{BB962C8B-B14F-4D97-AF65-F5344CB8AC3E}">
        <p14:creationId xmlns:p14="http://schemas.microsoft.com/office/powerpoint/2010/main" val="3170943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chd.org/wp-content/uploads/2014/10/Certification-Requirements-Checklist.pdf" TargetMode="External"/><Relationship Id="rId7" Type="http://schemas.openxmlformats.org/officeDocument/2006/relationships/hyperlink" Target="https://managementhelp.org/boards/manual.htm"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shop.presentation-process.com/p/comprehensive-all-in-one-powerpoint-bundle-2-0" TargetMode="External"/><Relationship Id="rId5" Type="http://schemas.openxmlformats.org/officeDocument/2006/relationships/hyperlink" Target="https://trustees.aha.org/boardorientation/web-rec/board-orientation-best-practices-2018" TargetMode="External"/><Relationship Id="rId4" Type="http://schemas.openxmlformats.org/officeDocument/2006/relationships/hyperlink" Target="https://www.boardeffect.com/blog/board-member-orientation-checkli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3A33-8861-4827-AED3-2A7242CAB53C}"/>
              </a:ext>
            </a:extLst>
          </p:cNvPr>
          <p:cNvSpPr>
            <a:spLocks noGrp="1"/>
          </p:cNvSpPr>
          <p:nvPr>
            <p:ph type="ctrTitle"/>
          </p:nvPr>
        </p:nvSpPr>
        <p:spPr>
          <a:xfrm>
            <a:off x="275062" y="1041400"/>
            <a:ext cx="9144000" cy="2387600"/>
          </a:xfrm>
        </p:spPr>
        <p:txBody>
          <a:bodyPr>
            <a:normAutofit/>
          </a:bodyPr>
          <a:lstStyle/>
          <a:p>
            <a:pPr algn="l"/>
            <a:r>
              <a:rPr lang="en-US" sz="4800" b="1" dirty="0">
                <a:solidFill>
                  <a:schemeClr val="bg1"/>
                </a:solidFill>
                <a:latin typeface="DIN 2014 Bold" panose="020B0704020202020204" pitchFamily="34" charset="0"/>
                <a:ea typeface="DIN 2014 Bold" panose="020B0704020202020204" pitchFamily="34" charset="0"/>
              </a:rPr>
              <a:t>ACHD Governance Toolkit</a:t>
            </a:r>
          </a:p>
        </p:txBody>
      </p:sp>
      <p:sp>
        <p:nvSpPr>
          <p:cNvPr id="3" name="Subtitle 2">
            <a:extLst>
              <a:ext uri="{FF2B5EF4-FFF2-40B4-BE49-F238E27FC236}">
                <a16:creationId xmlns:a16="http://schemas.microsoft.com/office/drawing/2014/main" id="{3A068029-73AD-4D5D-901D-FF139D8AF054}"/>
              </a:ext>
            </a:extLst>
          </p:cNvPr>
          <p:cNvSpPr>
            <a:spLocks noGrp="1"/>
          </p:cNvSpPr>
          <p:nvPr>
            <p:ph type="subTitle" idx="1"/>
          </p:nvPr>
        </p:nvSpPr>
        <p:spPr>
          <a:xfrm>
            <a:off x="275062" y="3602038"/>
            <a:ext cx="9144000" cy="1655762"/>
          </a:xfrm>
        </p:spPr>
        <p:txBody>
          <a:bodyPr/>
          <a:lstStyle/>
          <a:p>
            <a:pPr algn="l"/>
            <a:r>
              <a:rPr lang="en-US" b="1" dirty="0">
                <a:solidFill>
                  <a:schemeClr val="bg1"/>
                </a:solidFill>
              </a:rPr>
              <a:t>Board Session 3</a:t>
            </a:r>
          </a:p>
          <a:p>
            <a:pPr algn="l"/>
            <a:r>
              <a:rPr lang="en-US" sz="3600" b="1" dirty="0">
                <a:solidFill>
                  <a:schemeClr val="bg1"/>
                </a:solidFill>
              </a:rPr>
              <a:t>SMART Board Orientations</a:t>
            </a:r>
          </a:p>
          <a:p>
            <a:pPr algn="l"/>
            <a:endParaRPr lang="en-US" b="1" dirty="0">
              <a:solidFill>
                <a:schemeClr val="bg1"/>
              </a:solidFill>
            </a:endParaRPr>
          </a:p>
        </p:txBody>
      </p:sp>
      <p:sp>
        <p:nvSpPr>
          <p:cNvPr id="4" name="TextBox 3"/>
          <p:cNvSpPr txBox="1"/>
          <p:nvPr/>
        </p:nvSpPr>
        <p:spPr>
          <a:xfrm>
            <a:off x="4204010" y="5832088"/>
            <a:ext cx="4839629" cy="369332"/>
          </a:xfrm>
          <a:prstGeom prst="rect">
            <a:avLst/>
          </a:prstGeom>
          <a:noFill/>
        </p:spPr>
        <p:txBody>
          <a:bodyPr wrap="square" rtlCol="0">
            <a:spAutoFit/>
          </a:bodyPr>
          <a:lstStyle/>
          <a:p>
            <a:r>
              <a:rPr lang="en-US" dirty="0">
                <a:solidFill>
                  <a:schemeClr val="bg1"/>
                </a:solidFill>
              </a:rPr>
              <a:t>Jim Rice:  1-612-703-4687 jim_rice@ajg.com</a:t>
            </a:r>
          </a:p>
        </p:txBody>
      </p:sp>
    </p:spTree>
    <p:extLst>
      <p:ext uri="{BB962C8B-B14F-4D97-AF65-F5344CB8AC3E}">
        <p14:creationId xmlns:p14="http://schemas.microsoft.com/office/powerpoint/2010/main" val="62709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7248294" y="6021659"/>
            <a:ext cx="4348975" cy="369332"/>
          </a:xfrm>
          <a:prstGeom prst="rect">
            <a:avLst/>
          </a:prstGeom>
          <a:noFill/>
        </p:spPr>
        <p:txBody>
          <a:bodyPr wrap="square" rtlCol="0">
            <a:spAutoFit/>
          </a:bodyPr>
          <a:lstStyle/>
          <a:p>
            <a:r>
              <a:rPr lang="en-US" dirty="0"/>
              <a:t>Jim Rice: 1-612-703-4687 jim_rice@ajg.com</a:t>
            </a:r>
          </a:p>
        </p:txBody>
      </p:sp>
      <p:sp>
        <p:nvSpPr>
          <p:cNvPr id="12" name="Slide Number Placeholder 11"/>
          <p:cNvSpPr>
            <a:spLocks noGrp="1"/>
          </p:cNvSpPr>
          <p:nvPr>
            <p:ph type="sldNum" sz="quarter" idx="12"/>
          </p:nvPr>
        </p:nvSpPr>
        <p:spPr/>
        <p:txBody>
          <a:bodyPr/>
          <a:lstStyle/>
          <a:p>
            <a:fld id="{B37260A3-0F93-425E-B400-7354DF7125B1}" type="slidenum">
              <a:rPr lang="en-US" smtClean="0"/>
              <a:t>10</a:t>
            </a:fld>
            <a:endParaRPr lang="en-US" dirty="0"/>
          </a:p>
        </p:txBody>
      </p:sp>
      <p:sp>
        <p:nvSpPr>
          <p:cNvPr id="3" name="TextBox 2"/>
          <p:cNvSpPr txBox="1"/>
          <p:nvPr/>
        </p:nvSpPr>
        <p:spPr>
          <a:xfrm>
            <a:off x="1694985" y="2174488"/>
            <a:ext cx="9367025" cy="2369880"/>
          </a:xfrm>
          <a:prstGeom prst="rect">
            <a:avLst/>
          </a:prstGeom>
          <a:noFill/>
        </p:spPr>
        <p:txBody>
          <a:bodyPr wrap="square" rtlCol="0">
            <a:spAutoFit/>
          </a:bodyPr>
          <a:lstStyle/>
          <a:p>
            <a:r>
              <a:rPr lang="en-US" sz="2800" b="1" dirty="0">
                <a:solidFill>
                  <a:srgbClr val="FFC000"/>
                </a:solidFill>
              </a:rPr>
              <a:t>Thank you </a:t>
            </a:r>
            <a:r>
              <a:rPr lang="en-US" sz="2400" b="1" dirty="0">
                <a:solidFill>
                  <a:schemeClr val="bg1"/>
                </a:solidFill>
              </a:rPr>
              <a:t>for all you do for the people in your healthcare district</a:t>
            </a:r>
            <a:r>
              <a:rPr lang="en-US" sz="2400" dirty="0">
                <a:solidFill>
                  <a:schemeClr val="bg1"/>
                </a:solidFill>
              </a:rPr>
              <a:t>!</a:t>
            </a:r>
          </a:p>
          <a:p>
            <a:endParaRPr lang="en-US" sz="2000" dirty="0">
              <a:solidFill>
                <a:schemeClr val="bg1"/>
              </a:solidFill>
            </a:endParaRPr>
          </a:p>
          <a:p>
            <a:r>
              <a:rPr lang="en-US" sz="2000" dirty="0">
                <a:solidFill>
                  <a:schemeClr val="bg1"/>
                </a:solidFill>
              </a:rPr>
              <a:t>We hope this short program stimulates your continuous pursuit of enhanced board work to strengthen your healthcare district’s support for </a:t>
            </a:r>
            <a:r>
              <a:rPr lang="en-US" sz="2000" b="1" i="1" dirty="0">
                <a:solidFill>
                  <a:schemeClr val="bg1"/>
                </a:solidFill>
              </a:rPr>
              <a:t>health care </a:t>
            </a:r>
            <a:r>
              <a:rPr lang="en-US" sz="2000" dirty="0">
                <a:solidFill>
                  <a:schemeClr val="bg1"/>
                </a:solidFill>
              </a:rPr>
              <a:t>and </a:t>
            </a:r>
            <a:r>
              <a:rPr lang="en-US" sz="2000" b="1" i="1" dirty="0">
                <a:solidFill>
                  <a:schemeClr val="bg1"/>
                </a:solidFill>
              </a:rPr>
              <a:t>health gain </a:t>
            </a:r>
            <a:r>
              <a:rPr lang="en-US" sz="2000" dirty="0">
                <a:solidFill>
                  <a:schemeClr val="bg1"/>
                </a:solidFill>
              </a:rPr>
              <a:t>in challenging times. </a:t>
            </a:r>
          </a:p>
          <a:p>
            <a:endParaRPr lang="en-US" sz="2000" dirty="0">
              <a:solidFill>
                <a:schemeClr val="bg1"/>
              </a:solidFill>
            </a:endParaRPr>
          </a:p>
          <a:p>
            <a:r>
              <a:rPr lang="en-US" sz="2000" dirty="0">
                <a:solidFill>
                  <a:schemeClr val="bg1"/>
                </a:solidFill>
              </a:rPr>
              <a:t>Please contact ACHD to access their many other board support resources.</a:t>
            </a:r>
          </a:p>
        </p:txBody>
      </p:sp>
    </p:spTree>
    <p:extLst>
      <p:ext uri="{BB962C8B-B14F-4D97-AF65-F5344CB8AC3E}">
        <p14:creationId xmlns:p14="http://schemas.microsoft.com/office/powerpoint/2010/main" val="242095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59ADB70-57B0-44F7-AAF8-3D9CBD700964}"/>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bg1"/>
                </a:solidFill>
                <a:latin typeface="DIN 2014 Bold" panose="020B0704020202020204" pitchFamily="34" charset="0"/>
                <a:ea typeface="DIN 2014 Bold" panose="020B0704020202020204" pitchFamily="34" charset="0"/>
              </a:rPr>
              <a:t>ACHD Governance Series</a:t>
            </a:r>
            <a:endParaRPr lang="en-US" sz="3600" dirty="0"/>
          </a:p>
        </p:txBody>
      </p:sp>
      <p:sp>
        <p:nvSpPr>
          <p:cNvPr id="7" name="Content Placeholder 2">
            <a:extLst>
              <a:ext uri="{FF2B5EF4-FFF2-40B4-BE49-F238E27FC236}">
                <a16:creationId xmlns:a16="http://schemas.microsoft.com/office/drawing/2014/main" id="{49191CA3-5CE2-41C8-B427-45394A71F45D}"/>
              </a:ext>
            </a:extLst>
          </p:cNvPr>
          <p:cNvSpPr txBox="1">
            <a:spLocks/>
          </p:cNvSpPr>
          <p:nvPr/>
        </p:nvSpPr>
        <p:spPr>
          <a:xfrm>
            <a:off x="2298080" y="2607954"/>
            <a:ext cx="9246220" cy="30992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Arial" panose="020B0604020202020204" pitchFamily="34" charset="0"/>
              <a:buAutoNum type="arabicPeriod"/>
            </a:pPr>
            <a:r>
              <a:rPr lang="en-US" dirty="0">
                <a:solidFill>
                  <a:schemeClr val="bg1"/>
                </a:solidFill>
                <a:latin typeface="DIN 2014 Bold" panose="020B0704020202020204" pitchFamily="34" charset="0"/>
                <a:ea typeface="DIN 2014 Bold" panose="020B0704020202020204" pitchFamily="34" charset="0"/>
              </a:rPr>
              <a:t>Community Engagement</a:t>
            </a:r>
          </a:p>
          <a:p>
            <a:pPr marL="514350" indent="-514350">
              <a:buFont typeface="Arial" panose="020B0604020202020204" pitchFamily="34" charset="0"/>
              <a:buAutoNum type="arabicPeriod"/>
            </a:pPr>
            <a:r>
              <a:rPr lang="en-US" dirty="0">
                <a:solidFill>
                  <a:schemeClr val="bg1"/>
                </a:solidFill>
                <a:latin typeface="DIN 2014 Bold" panose="020B0704020202020204" pitchFamily="34" charset="0"/>
                <a:ea typeface="DIN 2014 Bold" panose="020B0704020202020204" pitchFamily="34" charset="0"/>
              </a:rPr>
              <a:t>Balancing Governance &amp; Management</a:t>
            </a:r>
          </a:p>
          <a:p>
            <a:pPr marL="514350" indent="-514350">
              <a:buFont typeface="Arial" panose="020B0604020202020204" pitchFamily="34" charset="0"/>
              <a:buAutoNum type="arabicPeriod"/>
            </a:pPr>
            <a:r>
              <a:rPr lang="en-US" sz="3200" b="1" dirty="0">
                <a:solidFill>
                  <a:srgbClr val="FFC000"/>
                </a:solidFill>
                <a:latin typeface="DIN 2014 Bold" panose="020B0704020202020204" pitchFamily="34" charset="0"/>
                <a:ea typeface="DIN 2014 Bold" panose="020B0704020202020204" pitchFamily="34" charset="0"/>
              </a:rPr>
              <a:t>Board Orientations</a:t>
            </a:r>
          </a:p>
          <a:p>
            <a:pPr marL="514350" indent="-514350">
              <a:buFont typeface="Arial" panose="020B0604020202020204" pitchFamily="34" charset="0"/>
              <a:buAutoNum type="arabicPeriod"/>
            </a:pPr>
            <a:r>
              <a:rPr lang="en-US" dirty="0">
                <a:solidFill>
                  <a:schemeClr val="bg1"/>
                </a:solidFill>
                <a:latin typeface="DIN 2014 Bold" panose="020B0704020202020204" pitchFamily="34" charset="0"/>
                <a:ea typeface="DIN 2014 Bold" panose="020B0704020202020204" pitchFamily="34" charset="0"/>
              </a:rPr>
              <a:t>Strategic Planning</a:t>
            </a:r>
          </a:p>
          <a:p>
            <a:pPr marL="514350" indent="-514350">
              <a:buFont typeface="Arial" panose="020B0604020202020204" pitchFamily="34" charset="0"/>
              <a:buAutoNum type="arabicPeriod"/>
            </a:pPr>
            <a:r>
              <a:rPr lang="en-US" dirty="0">
                <a:solidFill>
                  <a:schemeClr val="bg1"/>
                </a:solidFill>
                <a:latin typeface="DIN 2014 Bold" panose="020B0704020202020204" pitchFamily="34" charset="0"/>
                <a:ea typeface="DIN 2014 Bold" panose="020B0704020202020204" pitchFamily="34" charset="0"/>
              </a:rPr>
              <a:t>Board Self-Assessments</a:t>
            </a:r>
          </a:p>
          <a:p>
            <a:pPr marL="514350" indent="-514350">
              <a:buFont typeface="Arial" panose="020B0604020202020204" pitchFamily="34" charset="0"/>
              <a:buAutoNum type="arabicPeriod"/>
            </a:pPr>
            <a:r>
              <a:rPr lang="en-US" dirty="0">
                <a:solidFill>
                  <a:schemeClr val="bg1"/>
                </a:solidFill>
                <a:latin typeface="DIN 2014 Bold" panose="020B0704020202020204" pitchFamily="34" charset="0"/>
                <a:ea typeface="DIN 2014 Bold" panose="020B0704020202020204" pitchFamily="34" charset="0"/>
              </a:rPr>
              <a:t>Board Education Programming</a:t>
            </a:r>
          </a:p>
        </p:txBody>
      </p:sp>
      <p:sp>
        <p:nvSpPr>
          <p:cNvPr id="8" name="TextBox 7"/>
          <p:cNvSpPr txBox="1"/>
          <p:nvPr/>
        </p:nvSpPr>
        <p:spPr>
          <a:xfrm>
            <a:off x="847498" y="1282391"/>
            <a:ext cx="8363410" cy="1077218"/>
          </a:xfrm>
          <a:prstGeom prst="rect">
            <a:avLst/>
          </a:prstGeom>
          <a:noFill/>
        </p:spPr>
        <p:txBody>
          <a:bodyPr wrap="square" rtlCol="0">
            <a:spAutoFit/>
          </a:bodyPr>
          <a:lstStyle/>
          <a:p>
            <a:r>
              <a:rPr lang="en-US" sz="2400" b="1" dirty="0">
                <a:solidFill>
                  <a:schemeClr val="bg1"/>
                </a:solidFill>
              </a:rPr>
              <a:t>Effective Board Work for Enhanced Service and Performance</a:t>
            </a:r>
            <a:endParaRPr lang="en-US" sz="2000" b="1" dirty="0">
              <a:solidFill>
                <a:schemeClr val="bg1"/>
              </a:solidFill>
            </a:endParaRPr>
          </a:p>
          <a:p>
            <a:endParaRPr lang="en-US" sz="2000" dirty="0">
              <a:solidFill>
                <a:schemeClr val="bg1"/>
              </a:solidFill>
            </a:endParaRPr>
          </a:p>
          <a:p>
            <a:r>
              <a:rPr lang="en-US" sz="2000" dirty="0">
                <a:solidFill>
                  <a:schemeClr val="bg1"/>
                </a:solidFill>
              </a:rPr>
              <a:t>Six Short Programs for use by ACHD Members</a:t>
            </a:r>
          </a:p>
        </p:txBody>
      </p:sp>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2</a:t>
            </a:fld>
            <a:endParaRPr lang="en-US" dirty="0"/>
          </a:p>
        </p:txBody>
      </p:sp>
    </p:spTree>
    <p:extLst>
      <p:ext uri="{BB962C8B-B14F-4D97-AF65-F5344CB8AC3E}">
        <p14:creationId xmlns:p14="http://schemas.microsoft.com/office/powerpoint/2010/main" val="1010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DD421F2-18D2-4B00-A3D7-37C62CA38842}"/>
              </a:ext>
            </a:extLst>
          </p:cNvPr>
          <p:cNvSpPr>
            <a:spLocks noGrp="1"/>
          </p:cNvSpPr>
          <p:nvPr>
            <p:ph type="title"/>
          </p:nvPr>
        </p:nvSpPr>
        <p:spPr>
          <a:xfrm>
            <a:off x="838200" y="365125"/>
            <a:ext cx="10515600" cy="1325563"/>
          </a:xfrm>
        </p:spPr>
        <p:txBody>
          <a:bodyPr>
            <a:normAutofit/>
          </a:bodyPr>
          <a:lstStyle/>
          <a:p>
            <a:r>
              <a:rPr lang="en-US" sz="2800" b="1" dirty="0">
                <a:solidFill>
                  <a:schemeClr val="bg1"/>
                </a:solidFill>
                <a:latin typeface="DIN 2014 Bold" panose="020B0704020202020204" pitchFamily="34" charset="0"/>
                <a:ea typeface="DIN 2014 Bold" panose="020B0704020202020204" pitchFamily="34" charset="0"/>
              </a:rPr>
              <a:t>Jim Rice: Governance Adviser</a:t>
            </a:r>
            <a:endParaRPr lang="en-US" sz="2800" dirty="0"/>
          </a:p>
        </p:txBody>
      </p:sp>
      <p:pic>
        <p:nvPicPr>
          <p:cNvPr id="7" name="Picture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1834" y="1343722"/>
            <a:ext cx="1654841" cy="2068551"/>
          </a:xfrm>
          <a:prstGeom prst="rect">
            <a:avLst/>
          </a:prstGeom>
        </p:spPr>
      </p:pic>
      <p:sp>
        <p:nvSpPr>
          <p:cNvPr id="8" name="Rectangle 7"/>
          <p:cNvSpPr/>
          <p:nvPr/>
        </p:nvSpPr>
        <p:spPr>
          <a:xfrm>
            <a:off x="2973659" y="2018370"/>
            <a:ext cx="8549269" cy="2780248"/>
          </a:xfrm>
          <a:prstGeom prst="rect">
            <a:avLst/>
          </a:prstGeom>
        </p:spPr>
        <p:txBody>
          <a:bodyPr wrap="square">
            <a:spAutoFit/>
          </a:bodyPr>
          <a:lstStyle/>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Jim Rice, PhD, FACHE is Senior Adviser with the Governance &amp; Leadership service line of Gallagher’s Human Resources &amp; Compensation Consulting practice, and Chairman of the Akadimi Foundation. Having served on many boards, Jim focuses his consulting work on strategic governance structures and systems for high performing medical groups, hospitals, credit unions and integrated care systems. He is often engaged for enhanced strategic alliances and mergers for large and small not-for-profit organizations; as well as leadership development programming for Physicians, Boards and C-Suite Senior Leaders. </a:t>
            </a:r>
            <a:endParaRPr lang="en-US" sz="1400" dirty="0">
              <a:solidFill>
                <a:schemeClr val="bg1"/>
              </a:solidFill>
              <a:latin typeface="GN-Book"/>
              <a:ea typeface="Times New Roman" panose="02020603050405020304" pitchFamily="18" charset="0"/>
              <a:cs typeface="Times New Roman" panose="02020603050405020304" pitchFamily="18" charset="0"/>
            </a:endParaRPr>
          </a:p>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Dr. Rice holds a masters and doctoral degree in management and health policy from the University of Minnesota. He has received the University of Minnesota, School of Public Health Distinguished Alumni Leadership Award; a National Institute of Health Doctoral Fellowship; a US Public Health Service Traineeship in Hospital Management; a Bush Leadership Fellowship at Stanford and the National University of Singapore; and the American Hospital Association’s Corning Award for Excellence in Hospital Planning. He is a Fellow in the American College of Healthcare Executives (ACHE) and has worked in over 35 countries in North America, Asia, Africa and Latin America.</a:t>
            </a:r>
            <a:endParaRPr lang="en-US" sz="1400" dirty="0">
              <a:solidFill>
                <a:schemeClr val="bg1"/>
              </a:solidFill>
              <a:latin typeface="GN-Book"/>
              <a:ea typeface="Times New Roman" panose="02020603050405020304" pitchFamily="18" charset="0"/>
              <a:cs typeface="Times New Roman" panose="02020603050405020304" pitchFamily="18" charset="0"/>
            </a:endParaRPr>
          </a:p>
        </p:txBody>
      </p:sp>
      <p:sp>
        <p:nvSpPr>
          <p:cNvPr id="9" name="TextBox 8"/>
          <p:cNvSpPr txBox="1"/>
          <p:nvPr/>
        </p:nvSpPr>
        <p:spPr>
          <a:xfrm>
            <a:off x="2999681" y="1523423"/>
            <a:ext cx="4772721" cy="369332"/>
          </a:xfrm>
          <a:prstGeom prst="rect">
            <a:avLst/>
          </a:prstGeom>
          <a:noFill/>
        </p:spPr>
        <p:txBody>
          <a:bodyPr wrap="square" rtlCol="0">
            <a:spAutoFit/>
          </a:bodyPr>
          <a:lstStyle/>
          <a:p>
            <a:r>
              <a:rPr lang="en-US" dirty="0">
                <a:solidFill>
                  <a:schemeClr val="bg1"/>
                </a:solidFill>
              </a:rPr>
              <a:t>Experienced. Practical. Responsive.</a:t>
            </a:r>
          </a:p>
        </p:txBody>
      </p:sp>
      <p:sp>
        <p:nvSpPr>
          <p:cNvPr id="10" name="TextBox 9"/>
          <p:cNvSpPr txBox="1"/>
          <p:nvPr/>
        </p:nvSpPr>
        <p:spPr>
          <a:xfrm>
            <a:off x="7248294" y="6021659"/>
            <a:ext cx="4348975" cy="369332"/>
          </a:xfrm>
          <a:prstGeom prst="rect">
            <a:avLst/>
          </a:prstGeom>
          <a:noFill/>
        </p:spPr>
        <p:txBody>
          <a:bodyPr wrap="square" rtlCol="0">
            <a:spAutoFit/>
          </a:bodyPr>
          <a:lstStyle/>
          <a:p>
            <a:r>
              <a:rPr lang="en-US" dirty="0"/>
              <a:t>Connect: 1-612-703-4687 jim_rice@ajg.com</a:t>
            </a:r>
          </a:p>
        </p:txBody>
      </p:sp>
      <p:sp>
        <p:nvSpPr>
          <p:cNvPr id="12" name="Slide Number Placeholder 11"/>
          <p:cNvSpPr>
            <a:spLocks noGrp="1"/>
          </p:cNvSpPr>
          <p:nvPr>
            <p:ph type="sldNum" sz="quarter" idx="12"/>
          </p:nvPr>
        </p:nvSpPr>
        <p:spPr/>
        <p:txBody>
          <a:bodyPr/>
          <a:lstStyle/>
          <a:p>
            <a:fld id="{B37260A3-0F93-425E-B400-7354DF7125B1}" type="slidenum">
              <a:rPr lang="en-US" smtClean="0"/>
              <a:t>3</a:t>
            </a:fld>
            <a:endParaRPr lang="en-US" dirty="0"/>
          </a:p>
        </p:txBody>
      </p:sp>
    </p:spTree>
    <p:extLst>
      <p:ext uri="{BB962C8B-B14F-4D97-AF65-F5344CB8AC3E}">
        <p14:creationId xmlns:p14="http://schemas.microsoft.com/office/powerpoint/2010/main" val="87837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Good Board Work: Better Service. Better Performance.</a:t>
            </a:r>
          </a:p>
        </p:txBody>
      </p:sp>
      <p:sp>
        <p:nvSpPr>
          <p:cNvPr id="3" name="Slide Number Placeholder 2"/>
          <p:cNvSpPr>
            <a:spLocks noGrp="1"/>
          </p:cNvSpPr>
          <p:nvPr>
            <p:ph type="sldNum" sz="quarter" idx="12"/>
          </p:nvPr>
        </p:nvSpPr>
        <p:spPr/>
        <p:txBody>
          <a:bodyPr/>
          <a:lstStyle/>
          <a:p>
            <a:fld id="{B37260A3-0F93-425E-B400-7354DF7125B1}" type="slidenum">
              <a:rPr lang="en-US" smtClean="0"/>
              <a:t>4</a:t>
            </a:fld>
            <a:endParaRPr lang="en-US" dirty="0"/>
          </a:p>
        </p:txBody>
      </p:sp>
      <p:sp>
        <p:nvSpPr>
          <p:cNvPr id="4" name="Rectangle 3"/>
          <p:cNvSpPr/>
          <p:nvPr/>
        </p:nvSpPr>
        <p:spPr>
          <a:xfrm>
            <a:off x="1440712" y="701856"/>
            <a:ext cx="4365298" cy="646331"/>
          </a:xfrm>
          <a:prstGeom prst="rect">
            <a:avLst/>
          </a:prstGeom>
        </p:spPr>
        <p:txBody>
          <a:bodyPr wrap="none">
            <a:spAutoFit/>
          </a:bodyPr>
          <a:lstStyle/>
          <a:p>
            <a:r>
              <a:rPr lang="en-US" sz="3600" b="1" dirty="0">
                <a:solidFill>
                  <a:srgbClr val="FFC000"/>
                </a:solidFill>
                <a:latin typeface="DIN 2014 Bold" panose="020B0704020202020204" pitchFamily="34" charset="0"/>
                <a:ea typeface="DIN 2014 Bold" panose="020B0704020202020204" pitchFamily="34" charset="0"/>
              </a:rPr>
              <a:t>Board Orientations</a:t>
            </a:r>
          </a:p>
        </p:txBody>
      </p:sp>
      <p:sp>
        <p:nvSpPr>
          <p:cNvPr id="5" name="TextBox 4"/>
          <p:cNvSpPr txBox="1"/>
          <p:nvPr/>
        </p:nvSpPr>
        <p:spPr>
          <a:xfrm>
            <a:off x="2330605" y="1851102"/>
            <a:ext cx="8385717" cy="2800767"/>
          </a:xfrm>
          <a:prstGeom prst="rect">
            <a:avLst/>
          </a:prstGeom>
          <a:noFill/>
        </p:spPr>
        <p:txBody>
          <a:bodyPr wrap="square" rtlCol="0">
            <a:spAutoFit/>
          </a:bodyPr>
          <a:lstStyle/>
          <a:p>
            <a:r>
              <a:rPr lang="en-US" sz="2800" b="1" dirty="0">
                <a:solidFill>
                  <a:schemeClr val="bg1"/>
                </a:solidFill>
              </a:rPr>
              <a:t>Focus of Session:</a:t>
            </a:r>
          </a:p>
          <a:p>
            <a:endParaRPr lang="en-US" sz="2800" b="1" dirty="0">
              <a:solidFill>
                <a:schemeClr val="bg1"/>
              </a:solidFill>
            </a:endParaRPr>
          </a:p>
          <a:p>
            <a:pPr marL="457200" indent="-457200">
              <a:buFont typeface="+mj-lt"/>
              <a:buAutoNum type="arabicPeriod"/>
            </a:pPr>
            <a:r>
              <a:rPr lang="en-US" sz="2400" dirty="0">
                <a:solidFill>
                  <a:schemeClr val="bg1"/>
                </a:solidFill>
              </a:rPr>
              <a:t>What is a good “Board Orientation”?</a:t>
            </a:r>
          </a:p>
          <a:p>
            <a:pPr marL="457200" indent="-457200">
              <a:buFont typeface="+mj-lt"/>
              <a:buAutoNum type="arabicPeriod"/>
            </a:pPr>
            <a:r>
              <a:rPr lang="en-US" sz="2400" dirty="0">
                <a:solidFill>
                  <a:schemeClr val="bg1"/>
                </a:solidFill>
              </a:rPr>
              <a:t>Why is it important?</a:t>
            </a:r>
          </a:p>
          <a:p>
            <a:pPr marL="457200" indent="-457200">
              <a:buFont typeface="+mj-lt"/>
              <a:buAutoNum type="arabicPeriod"/>
            </a:pPr>
            <a:r>
              <a:rPr lang="en-US" sz="2400" dirty="0">
                <a:solidFill>
                  <a:schemeClr val="bg1"/>
                </a:solidFill>
              </a:rPr>
              <a:t>Common issues or challenges?</a:t>
            </a:r>
          </a:p>
          <a:p>
            <a:pPr marL="457200" indent="-457200">
              <a:buFont typeface="+mj-lt"/>
              <a:buAutoNum type="arabicPeriod"/>
            </a:pPr>
            <a:r>
              <a:rPr lang="en-US" sz="2400" dirty="0">
                <a:solidFill>
                  <a:schemeClr val="bg1"/>
                </a:solidFill>
              </a:rPr>
              <a:t>What can Boards do to be more successful?</a:t>
            </a:r>
          </a:p>
          <a:p>
            <a:pPr marL="457200" indent="-457200">
              <a:buFont typeface="+mj-lt"/>
              <a:buAutoNum type="arabicPeriod"/>
            </a:pPr>
            <a:r>
              <a:rPr lang="en-US" sz="2400" dirty="0">
                <a:solidFill>
                  <a:schemeClr val="bg1"/>
                </a:solidFill>
              </a:rPr>
              <a:t>Resources for further insights?</a:t>
            </a:r>
          </a:p>
        </p:txBody>
      </p:sp>
    </p:spTree>
    <p:extLst>
      <p:ext uri="{BB962C8B-B14F-4D97-AF65-F5344CB8AC3E}">
        <p14:creationId xmlns:p14="http://schemas.microsoft.com/office/powerpoint/2010/main" val="2588466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Good Board Work: Better Service. Better Performance.</a:t>
            </a:r>
          </a:p>
        </p:txBody>
      </p:sp>
      <p:sp>
        <p:nvSpPr>
          <p:cNvPr id="3" name="Slide Number Placeholder 2"/>
          <p:cNvSpPr>
            <a:spLocks noGrp="1"/>
          </p:cNvSpPr>
          <p:nvPr>
            <p:ph type="sldNum" sz="quarter" idx="12"/>
          </p:nvPr>
        </p:nvSpPr>
        <p:spPr/>
        <p:txBody>
          <a:bodyPr/>
          <a:lstStyle/>
          <a:p>
            <a:fld id="{B37260A3-0F93-425E-B400-7354DF7125B1}" type="slidenum">
              <a:rPr lang="en-US" smtClean="0"/>
              <a:t>5</a:t>
            </a:fld>
            <a:endParaRPr lang="en-US" dirty="0"/>
          </a:p>
        </p:txBody>
      </p:sp>
      <p:sp>
        <p:nvSpPr>
          <p:cNvPr id="4" name="Rectangle 3"/>
          <p:cNvSpPr/>
          <p:nvPr/>
        </p:nvSpPr>
        <p:spPr>
          <a:xfrm>
            <a:off x="1440712" y="701856"/>
            <a:ext cx="7506479" cy="646331"/>
          </a:xfrm>
          <a:prstGeom prst="rect">
            <a:avLst/>
          </a:prstGeom>
        </p:spPr>
        <p:txBody>
          <a:bodyPr wrap="none">
            <a:spAutoFit/>
          </a:bodyPr>
          <a:lstStyle/>
          <a:p>
            <a:pPr marL="457200" indent="-457200">
              <a:buFont typeface="+mj-lt"/>
              <a:buAutoNum type="arabicPeriod"/>
            </a:pPr>
            <a:r>
              <a:rPr lang="en-US" sz="3600" dirty="0">
                <a:solidFill>
                  <a:srgbClr val="FFC000"/>
                </a:solidFill>
              </a:rPr>
              <a:t>What is a good “Board Orientation”?</a:t>
            </a:r>
          </a:p>
        </p:txBody>
      </p:sp>
      <p:sp>
        <p:nvSpPr>
          <p:cNvPr id="5" name="TextBox 4"/>
          <p:cNvSpPr txBox="1"/>
          <p:nvPr/>
        </p:nvSpPr>
        <p:spPr>
          <a:xfrm>
            <a:off x="1993494" y="2008097"/>
            <a:ext cx="9601468" cy="2677656"/>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800" dirty="0">
                <a:solidFill>
                  <a:srgbClr val="FFC000"/>
                </a:solidFill>
              </a:rPr>
              <a:t>Prompt</a:t>
            </a:r>
            <a:r>
              <a:rPr lang="en-US" sz="2800" dirty="0">
                <a:solidFill>
                  <a:schemeClr val="bg1"/>
                </a:solidFill>
              </a:rPr>
              <a:t>: within 30 days</a:t>
            </a:r>
          </a:p>
          <a:p>
            <a:pPr marL="457200" indent="-457200">
              <a:buClr>
                <a:srgbClr val="FFC000"/>
              </a:buClr>
              <a:buSzPct val="125000"/>
              <a:buFont typeface="Arial" panose="020B0604020202020204" pitchFamily="34" charset="0"/>
              <a:buChar char="•"/>
            </a:pPr>
            <a:r>
              <a:rPr lang="en-US" sz="2800" dirty="0">
                <a:solidFill>
                  <a:srgbClr val="FFC000"/>
                </a:solidFill>
              </a:rPr>
              <a:t>Professional</a:t>
            </a:r>
            <a:r>
              <a:rPr lang="en-US" sz="2800" dirty="0">
                <a:solidFill>
                  <a:schemeClr val="bg1"/>
                </a:solidFill>
              </a:rPr>
              <a:t>: Tied to Position Description, Plans, &amp; Matrix </a:t>
            </a:r>
          </a:p>
          <a:p>
            <a:pPr marL="457200" indent="-457200">
              <a:buClr>
                <a:srgbClr val="FFC000"/>
              </a:buClr>
              <a:buSzPct val="125000"/>
              <a:buFont typeface="Arial" panose="020B0604020202020204" pitchFamily="34" charset="0"/>
              <a:buChar char="•"/>
            </a:pPr>
            <a:r>
              <a:rPr lang="en-US" sz="2800" dirty="0">
                <a:solidFill>
                  <a:srgbClr val="FFC000"/>
                </a:solidFill>
              </a:rPr>
              <a:t>Promotional</a:t>
            </a:r>
            <a:r>
              <a:rPr lang="en-US" sz="2800" dirty="0">
                <a:solidFill>
                  <a:schemeClr val="bg1"/>
                </a:solidFill>
              </a:rPr>
              <a:t>: Champion the Mission/Vision</a:t>
            </a:r>
          </a:p>
          <a:p>
            <a:pPr marL="457200" indent="-457200">
              <a:buClr>
                <a:srgbClr val="FFC000"/>
              </a:buClr>
              <a:buSzPct val="125000"/>
              <a:buFont typeface="Arial" panose="020B0604020202020204" pitchFamily="34" charset="0"/>
              <a:buChar char="•"/>
            </a:pPr>
            <a:r>
              <a:rPr lang="en-US" sz="2800" dirty="0">
                <a:solidFill>
                  <a:srgbClr val="FFC000"/>
                </a:solidFill>
              </a:rPr>
              <a:t>Packaged</a:t>
            </a:r>
            <a:r>
              <a:rPr lang="en-US" sz="2800" dirty="0">
                <a:solidFill>
                  <a:schemeClr val="bg1"/>
                </a:solidFill>
              </a:rPr>
              <a:t>: Multi-media. Modules. Multiple Speakers</a:t>
            </a:r>
          </a:p>
          <a:p>
            <a:pPr marL="457200" indent="-457200">
              <a:buClr>
                <a:srgbClr val="FFC000"/>
              </a:buClr>
              <a:buSzPct val="125000"/>
              <a:buFont typeface="Arial" panose="020B0604020202020204" pitchFamily="34" charset="0"/>
              <a:buChar char="•"/>
            </a:pPr>
            <a:r>
              <a:rPr lang="en-US" sz="2800" dirty="0">
                <a:solidFill>
                  <a:srgbClr val="FFC000"/>
                </a:solidFill>
              </a:rPr>
              <a:t>Passionate</a:t>
            </a:r>
            <a:r>
              <a:rPr lang="en-US" sz="2800" dirty="0">
                <a:solidFill>
                  <a:schemeClr val="bg1"/>
                </a:solidFill>
              </a:rPr>
              <a:t>: Weave in Stories to Make Data Sing</a:t>
            </a:r>
          </a:p>
          <a:p>
            <a:pPr marL="457200" indent="-457200">
              <a:buClr>
                <a:srgbClr val="FFC000"/>
              </a:buClr>
              <a:buSzPct val="125000"/>
              <a:buFont typeface="Arial" panose="020B0604020202020204" pitchFamily="34" charset="0"/>
              <a:buChar char="•"/>
            </a:pPr>
            <a:endParaRPr lang="en-US" sz="2800" dirty="0">
              <a:solidFill>
                <a:schemeClr val="bg1"/>
              </a:solidFill>
            </a:endParaRPr>
          </a:p>
        </p:txBody>
      </p:sp>
    </p:spTree>
    <p:extLst>
      <p:ext uri="{BB962C8B-B14F-4D97-AF65-F5344CB8AC3E}">
        <p14:creationId xmlns:p14="http://schemas.microsoft.com/office/powerpoint/2010/main" val="1869691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Good Board Work: Better Service. Better Performance.</a:t>
            </a:r>
          </a:p>
        </p:txBody>
      </p:sp>
      <p:sp>
        <p:nvSpPr>
          <p:cNvPr id="3" name="Slide Number Placeholder 2"/>
          <p:cNvSpPr>
            <a:spLocks noGrp="1"/>
          </p:cNvSpPr>
          <p:nvPr>
            <p:ph type="sldNum" sz="quarter" idx="12"/>
          </p:nvPr>
        </p:nvSpPr>
        <p:spPr/>
        <p:txBody>
          <a:bodyPr/>
          <a:lstStyle/>
          <a:p>
            <a:fld id="{B37260A3-0F93-425E-B400-7354DF7125B1}" type="slidenum">
              <a:rPr lang="en-US" smtClean="0"/>
              <a:t>6</a:t>
            </a:fld>
            <a:endParaRPr lang="en-US" dirty="0"/>
          </a:p>
        </p:txBody>
      </p:sp>
      <p:sp>
        <p:nvSpPr>
          <p:cNvPr id="4" name="Rectangle 3"/>
          <p:cNvSpPr/>
          <p:nvPr/>
        </p:nvSpPr>
        <p:spPr>
          <a:xfrm>
            <a:off x="1440712" y="701856"/>
            <a:ext cx="4446154" cy="646331"/>
          </a:xfrm>
          <a:prstGeom prst="rect">
            <a:avLst/>
          </a:prstGeom>
        </p:spPr>
        <p:txBody>
          <a:bodyPr wrap="none">
            <a:spAutoFit/>
          </a:bodyPr>
          <a:lstStyle/>
          <a:p>
            <a:r>
              <a:rPr lang="en-US" sz="3600" dirty="0">
                <a:solidFill>
                  <a:srgbClr val="FFC000"/>
                </a:solidFill>
              </a:rPr>
              <a:t>2. Why is it important?</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5" name="TextBox 4"/>
          <p:cNvSpPr txBox="1"/>
          <p:nvPr/>
        </p:nvSpPr>
        <p:spPr>
          <a:xfrm>
            <a:off x="2330605" y="1851102"/>
            <a:ext cx="8385717" cy="2677656"/>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800" dirty="0">
                <a:solidFill>
                  <a:schemeClr val="bg1"/>
                </a:solidFill>
              </a:rPr>
              <a:t>More Effective &amp; Efficient Decision Making</a:t>
            </a:r>
          </a:p>
          <a:p>
            <a:pPr marL="457200" indent="-457200">
              <a:buClr>
                <a:srgbClr val="FFC000"/>
              </a:buClr>
              <a:buSzPct val="125000"/>
              <a:buFont typeface="Arial" panose="020B0604020202020204" pitchFamily="34" charset="0"/>
              <a:buChar char="•"/>
            </a:pPr>
            <a:r>
              <a:rPr lang="en-US" sz="2800" dirty="0">
                <a:solidFill>
                  <a:schemeClr val="bg1"/>
                </a:solidFill>
              </a:rPr>
              <a:t>Less Wasted Time in Meetings</a:t>
            </a:r>
          </a:p>
          <a:p>
            <a:pPr marL="457200" indent="-457200">
              <a:buClr>
                <a:srgbClr val="FFC000"/>
              </a:buClr>
              <a:buSzPct val="125000"/>
              <a:buFont typeface="Arial" panose="020B0604020202020204" pitchFamily="34" charset="0"/>
              <a:buChar char="•"/>
            </a:pPr>
            <a:r>
              <a:rPr lang="en-US" sz="2800" dirty="0">
                <a:solidFill>
                  <a:schemeClr val="bg1"/>
                </a:solidFill>
              </a:rPr>
              <a:t>Enhanced Messaging &amp; Brand in District</a:t>
            </a:r>
          </a:p>
          <a:p>
            <a:pPr marL="457200" indent="-457200">
              <a:buClr>
                <a:srgbClr val="FFC000"/>
              </a:buClr>
              <a:buSzPct val="125000"/>
              <a:buFont typeface="Arial" panose="020B0604020202020204" pitchFamily="34" charset="0"/>
              <a:buChar char="•"/>
            </a:pPr>
            <a:r>
              <a:rPr lang="en-US" sz="2800" dirty="0">
                <a:solidFill>
                  <a:schemeClr val="bg1"/>
                </a:solidFill>
              </a:rPr>
              <a:t>Expanded Engagement &amp; Pride with providers, staff, public and donors</a:t>
            </a:r>
          </a:p>
          <a:p>
            <a:pPr marL="457200" indent="-457200">
              <a:buClr>
                <a:srgbClr val="FFC000"/>
              </a:buClr>
              <a:buSzPct val="125000"/>
              <a:buFont typeface="Arial" panose="020B0604020202020204" pitchFamily="34" charset="0"/>
              <a:buChar char="•"/>
            </a:pPr>
            <a:r>
              <a:rPr lang="en-US" sz="2800" dirty="0">
                <a:solidFill>
                  <a:schemeClr val="bg1"/>
                </a:solidFill>
              </a:rPr>
              <a:t>Increased ROI Probability </a:t>
            </a:r>
          </a:p>
        </p:txBody>
      </p:sp>
    </p:spTree>
    <p:extLst>
      <p:ext uri="{BB962C8B-B14F-4D97-AF65-F5344CB8AC3E}">
        <p14:creationId xmlns:p14="http://schemas.microsoft.com/office/powerpoint/2010/main" val="433580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Good Board Work: Better Service. Better Performance.</a:t>
            </a:r>
          </a:p>
        </p:txBody>
      </p:sp>
      <p:sp>
        <p:nvSpPr>
          <p:cNvPr id="3" name="Slide Number Placeholder 2"/>
          <p:cNvSpPr>
            <a:spLocks noGrp="1"/>
          </p:cNvSpPr>
          <p:nvPr>
            <p:ph type="sldNum" sz="quarter" idx="12"/>
          </p:nvPr>
        </p:nvSpPr>
        <p:spPr/>
        <p:txBody>
          <a:bodyPr/>
          <a:lstStyle/>
          <a:p>
            <a:fld id="{B37260A3-0F93-425E-B400-7354DF7125B1}" type="slidenum">
              <a:rPr lang="en-US" smtClean="0"/>
              <a:t>7</a:t>
            </a:fld>
            <a:endParaRPr lang="en-US" dirty="0"/>
          </a:p>
        </p:txBody>
      </p:sp>
      <p:sp>
        <p:nvSpPr>
          <p:cNvPr id="4" name="Rectangle 3"/>
          <p:cNvSpPr/>
          <p:nvPr/>
        </p:nvSpPr>
        <p:spPr>
          <a:xfrm>
            <a:off x="1440712" y="701856"/>
            <a:ext cx="6370014" cy="646331"/>
          </a:xfrm>
          <a:prstGeom prst="rect">
            <a:avLst/>
          </a:prstGeom>
        </p:spPr>
        <p:txBody>
          <a:bodyPr wrap="none">
            <a:spAutoFit/>
          </a:bodyPr>
          <a:lstStyle/>
          <a:p>
            <a:r>
              <a:rPr lang="en-US" sz="3600" dirty="0">
                <a:solidFill>
                  <a:srgbClr val="FFC000"/>
                </a:solidFill>
              </a:rPr>
              <a:t>3. Common issues or challenges?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5" name="TextBox 4"/>
          <p:cNvSpPr txBox="1"/>
          <p:nvPr/>
        </p:nvSpPr>
        <p:spPr>
          <a:xfrm>
            <a:off x="1973766" y="1828800"/>
            <a:ext cx="9121697" cy="2677656"/>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800" dirty="0">
                <a:solidFill>
                  <a:schemeClr val="bg1"/>
                </a:solidFill>
              </a:rPr>
              <a:t>Chair and CEO do not prioritize the Orientation</a:t>
            </a:r>
          </a:p>
          <a:p>
            <a:pPr marL="457200" indent="-457200">
              <a:buClr>
                <a:srgbClr val="FFC000"/>
              </a:buClr>
              <a:buSzPct val="125000"/>
              <a:buFont typeface="Arial" panose="020B0604020202020204" pitchFamily="34" charset="0"/>
              <a:buChar char="•"/>
            </a:pPr>
            <a:r>
              <a:rPr lang="en-US" sz="2800" dirty="0">
                <a:solidFill>
                  <a:schemeClr val="bg1"/>
                </a:solidFill>
              </a:rPr>
              <a:t>New Members think they already have all the answers</a:t>
            </a:r>
          </a:p>
          <a:p>
            <a:pPr marL="457200" indent="-457200">
              <a:buClr>
                <a:srgbClr val="FFC000"/>
              </a:buClr>
              <a:buSzPct val="125000"/>
              <a:buFont typeface="Arial" panose="020B0604020202020204" pitchFamily="34" charset="0"/>
              <a:buChar char="•"/>
            </a:pPr>
            <a:r>
              <a:rPr lang="en-US" sz="2800" dirty="0">
                <a:solidFill>
                  <a:schemeClr val="bg1"/>
                </a:solidFill>
              </a:rPr>
              <a:t>CEO tries to do it all alone, rather than a team effort</a:t>
            </a:r>
          </a:p>
          <a:p>
            <a:pPr marL="457200" indent="-457200">
              <a:buClr>
                <a:srgbClr val="FFC000"/>
              </a:buClr>
              <a:buSzPct val="125000"/>
              <a:buFont typeface="Arial" panose="020B0604020202020204" pitchFamily="34" charset="0"/>
              <a:buChar char="•"/>
            </a:pPr>
            <a:r>
              <a:rPr lang="en-US" sz="2800" dirty="0">
                <a:solidFill>
                  <a:schemeClr val="bg1"/>
                </a:solidFill>
              </a:rPr>
              <a:t>Process is boring and time consuming</a:t>
            </a:r>
          </a:p>
          <a:p>
            <a:pPr marL="457200" indent="-457200">
              <a:buClr>
                <a:srgbClr val="FFC000"/>
              </a:buClr>
              <a:buSzPct val="125000"/>
              <a:buFont typeface="Arial" panose="020B0604020202020204" pitchFamily="34" charset="0"/>
              <a:buChar char="•"/>
            </a:pPr>
            <a:r>
              <a:rPr lang="en-US" sz="2800" dirty="0">
                <a:solidFill>
                  <a:schemeClr val="bg1"/>
                </a:solidFill>
              </a:rPr>
              <a:t>Content is narrow and does not map to District health needs, the mission, and the strategic and financial plans  </a:t>
            </a:r>
          </a:p>
        </p:txBody>
      </p:sp>
    </p:spTree>
    <p:extLst>
      <p:ext uri="{BB962C8B-B14F-4D97-AF65-F5344CB8AC3E}">
        <p14:creationId xmlns:p14="http://schemas.microsoft.com/office/powerpoint/2010/main" val="2131656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Good Board Work: Better Service. Better Performance.</a:t>
            </a:r>
          </a:p>
        </p:txBody>
      </p:sp>
      <p:sp>
        <p:nvSpPr>
          <p:cNvPr id="3" name="Slide Number Placeholder 2"/>
          <p:cNvSpPr>
            <a:spLocks noGrp="1"/>
          </p:cNvSpPr>
          <p:nvPr>
            <p:ph type="sldNum" sz="quarter" idx="12"/>
          </p:nvPr>
        </p:nvSpPr>
        <p:spPr/>
        <p:txBody>
          <a:bodyPr/>
          <a:lstStyle/>
          <a:p>
            <a:fld id="{B37260A3-0F93-425E-B400-7354DF7125B1}" type="slidenum">
              <a:rPr lang="en-US" smtClean="0"/>
              <a:t>8</a:t>
            </a:fld>
            <a:endParaRPr lang="en-US" dirty="0"/>
          </a:p>
        </p:txBody>
      </p:sp>
      <p:sp>
        <p:nvSpPr>
          <p:cNvPr id="4" name="Rectangle 3"/>
          <p:cNvSpPr/>
          <p:nvPr/>
        </p:nvSpPr>
        <p:spPr>
          <a:xfrm>
            <a:off x="1440712" y="701856"/>
            <a:ext cx="8790740" cy="646331"/>
          </a:xfrm>
          <a:prstGeom prst="rect">
            <a:avLst/>
          </a:prstGeom>
        </p:spPr>
        <p:txBody>
          <a:bodyPr wrap="none">
            <a:spAutoFit/>
          </a:bodyPr>
          <a:lstStyle/>
          <a:p>
            <a:r>
              <a:rPr lang="en-US" sz="3600" dirty="0">
                <a:solidFill>
                  <a:srgbClr val="FFC000"/>
                </a:solidFill>
              </a:rPr>
              <a:t>4. What can Boards do to be more successful?</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5" name="TextBox 4"/>
          <p:cNvSpPr txBox="1"/>
          <p:nvPr/>
        </p:nvSpPr>
        <p:spPr>
          <a:xfrm>
            <a:off x="2040673" y="1616927"/>
            <a:ext cx="9121697" cy="4093428"/>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800" dirty="0">
                <a:solidFill>
                  <a:schemeClr val="bg1"/>
                </a:solidFill>
              </a:rPr>
              <a:t>Make it a priority via the “Five Ps” of slide 5</a:t>
            </a:r>
          </a:p>
          <a:p>
            <a:pPr marL="457200" indent="-457200">
              <a:buClr>
                <a:srgbClr val="FFC000"/>
              </a:buClr>
              <a:buSzPct val="125000"/>
              <a:buFont typeface="Arial" panose="020B0604020202020204" pitchFamily="34" charset="0"/>
              <a:buChar char="•"/>
            </a:pPr>
            <a:r>
              <a:rPr lang="en-US" sz="2800" dirty="0">
                <a:solidFill>
                  <a:schemeClr val="bg1"/>
                </a:solidFill>
              </a:rPr>
              <a:t>Make it engaging visually, animated, tailored to Member</a:t>
            </a:r>
          </a:p>
          <a:p>
            <a:pPr marL="457200" indent="-457200">
              <a:buClr>
                <a:srgbClr val="FFC000"/>
              </a:buClr>
              <a:buSzPct val="125000"/>
              <a:buFont typeface="Arial" panose="020B0604020202020204" pitchFamily="34" charset="0"/>
              <a:buChar char="•"/>
            </a:pPr>
            <a:r>
              <a:rPr lang="en-US" sz="2800" dirty="0">
                <a:solidFill>
                  <a:schemeClr val="bg1"/>
                </a:solidFill>
              </a:rPr>
              <a:t>Make it a team sport: Staff, Board-Buddy, Mentor</a:t>
            </a:r>
          </a:p>
          <a:p>
            <a:pPr marL="457200" indent="-457200">
              <a:buClr>
                <a:srgbClr val="FFC000"/>
              </a:buClr>
              <a:buSzPct val="125000"/>
              <a:buFont typeface="Arial" panose="020B0604020202020204" pitchFamily="34" charset="0"/>
              <a:buChar char="•"/>
            </a:pPr>
            <a:r>
              <a:rPr lang="en-US" sz="2800" dirty="0">
                <a:solidFill>
                  <a:schemeClr val="bg1"/>
                </a:solidFill>
              </a:rPr>
              <a:t>Make it digital and 24/7</a:t>
            </a:r>
          </a:p>
          <a:p>
            <a:pPr marL="457200" indent="-457200">
              <a:buClr>
                <a:srgbClr val="FFC000"/>
              </a:buClr>
              <a:buSzPct val="125000"/>
              <a:buFont typeface="Arial" panose="020B0604020202020204" pitchFamily="34" charset="0"/>
              <a:buChar char="•"/>
            </a:pPr>
            <a:r>
              <a:rPr lang="en-US" sz="2800" dirty="0">
                <a:solidFill>
                  <a:schemeClr val="bg1"/>
                </a:solidFill>
              </a:rPr>
              <a:t>Make it comprehensive &amp; interesting:</a:t>
            </a:r>
          </a:p>
          <a:p>
            <a:pPr marL="914400" lvl="1" indent="-457200">
              <a:buClr>
                <a:srgbClr val="FFC000"/>
              </a:buClr>
              <a:buSzPct val="125000"/>
              <a:buFont typeface="Courier New" panose="02070309020205020404" pitchFamily="49" charset="0"/>
              <a:buChar char="o"/>
            </a:pPr>
            <a:r>
              <a:rPr lang="en-US" sz="2400" dirty="0">
                <a:solidFill>
                  <a:schemeClr val="bg1"/>
                </a:solidFill>
              </a:rPr>
              <a:t>Real Patient Case Stories (But HIPPA Compliant)</a:t>
            </a:r>
          </a:p>
          <a:p>
            <a:pPr marL="914400" lvl="1" indent="-457200">
              <a:buClr>
                <a:srgbClr val="FFC000"/>
              </a:buClr>
              <a:buSzPct val="125000"/>
              <a:buFont typeface="Courier New" panose="02070309020205020404" pitchFamily="49" charset="0"/>
              <a:buChar char="o"/>
            </a:pPr>
            <a:r>
              <a:rPr lang="en-US" sz="2400" dirty="0">
                <a:solidFill>
                  <a:schemeClr val="bg1"/>
                </a:solidFill>
              </a:rPr>
              <a:t>Real Physician and Nurse Stories</a:t>
            </a:r>
          </a:p>
          <a:p>
            <a:pPr marL="914400" lvl="1" indent="-457200">
              <a:buClr>
                <a:srgbClr val="FFC000"/>
              </a:buClr>
              <a:buSzPct val="125000"/>
              <a:buFont typeface="Courier New" panose="02070309020205020404" pitchFamily="49" charset="0"/>
              <a:buChar char="o"/>
            </a:pPr>
            <a:r>
              <a:rPr lang="en-US" sz="2400" dirty="0">
                <a:solidFill>
                  <a:schemeClr val="bg1"/>
                </a:solidFill>
              </a:rPr>
              <a:t>Map to ”Balanced Score Card” type metrics: Make Data Sing</a:t>
            </a:r>
          </a:p>
          <a:p>
            <a:pPr marL="914400" lvl="1" indent="-457200">
              <a:buClr>
                <a:srgbClr val="FFC000"/>
              </a:buClr>
              <a:buSzPct val="125000"/>
              <a:buFont typeface="Courier New" panose="02070309020205020404" pitchFamily="49" charset="0"/>
              <a:buChar char="o"/>
            </a:pPr>
            <a:r>
              <a:rPr lang="en-US" sz="2400" dirty="0">
                <a:solidFill>
                  <a:schemeClr val="bg1"/>
                </a:solidFill>
              </a:rPr>
              <a:t>Include touring with planned presentations by staff</a:t>
            </a:r>
          </a:p>
          <a:p>
            <a:pPr marL="914400" lvl="1" indent="-457200">
              <a:buClr>
                <a:srgbClr val="FFC000"/>
              </a:buClr>
              <a:buSzPct val="125000"/>
              <a:buFont typeface="Courier New" panose="02070309020205020404" pitchFamily="49" charset="0"/>
              <a:buChar char="o"/>
            </a:pPr>
            <a:r>
              <a:rPr lang="en-US" sz="2400" dirty="0">
                <a:solidFill>
                  <a:schemeClr val="bg1"/>
                </a:solidFill>
              </a:rPr>
              <a:t>Encourage “Q Factor” by Board Members</a:t>
            </a:r>
          </a:p>
        </p:txBody>
      </p:sp>
    </p:spTree>
    <p:extLst>
      <p:ext uri="{BB962C8B-B14F-4D97-AF65-F5344CB8AC3E}">
        <p14:creationId xmlns:p14="http://schemas.microsoft.com/office/powerpoint/2010/main" val="3358227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Good Board Work: Better Service. Better Performance.</a:t>
            </a:r>
          </a:p>
        </p:txBody>
      </p:sp>
      <p:sp>
        <p:nvSpPr>
          <p:cNvPr id="3" name="Slide Number Placeholder 2"/>
          <p:cNvSpPr>
            <a:spLocks noGrp="1"/>
          </p:cNvSpPr>
          <p:nvPr>
            <p:ph type="sldNum" sz="quarter" idx="12"/>
          </p:nvPr>
        </p:nvSpPr>
        <p:spPr/>
        <p:txBody>
          <a:bodyPr/>
          <a:lstStyle/>
          <a:p>
            <a:fld id="{B37260A3-0F93-425E-B400-7354DF7125B1}" type="slidenum">
              <a:rPr lang="en-US" smtClean="0"/>
              <a:t>9</a:t>
            </a:fld>
            <a:endParaRPr lang="en-US" dirty="0"/>
          </a:p>
        </p:txBody>
      </p:sp>
      <p:sp>
        <p:nvSpPr>
          <p:cNvPr id="4" name="Rectangle 3"/>
          <p:cNvSpPr/>
          <p:nvPr/>
        </p:nvSpPr>
        <p:spPr>
          <a:xfrm>
            <a:off x="1440712" y="701856"/>
            <a:ext cx="6263253" cy="646331"/>
          </a:xfrm>
          <a:prstGeom prst="rect">
            <a:avLst/>
          </a:prstGeom>
        </p:spPr>
        <p:txBody>
          <a:bodyPr wrap="none">
            <a:spAutoFit/>
          </a:bodyPr>
          <a:lstStyle/>
          <a:p>
            <a:r>
              <a:rPr lang="en-US" sz="3600" dirty="0">
                <a:solidFill>
                  <a:srgbClr val="FFC000"/>
                </a:solidFill>
              </a:rPr>
              <a:t>5. Resources for further insights: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5" name="TextBox 4"/>
          <p:cNvSpPr txBox="1"/>
          <p:nvPr/>
        </p:nvSpPr>
        <p:spPr>
          <a:xfrm>
            <a:off x="2074127" y="1906859"/>
            <a:ext cx="8385718" cy="2246769"/>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800" dirty="0">
                <a:solidFill>
                  <a:schemeClr val="bg1"/>
                </a:solidFill>
              </a:rPr>
              <a:t>Consider ACHD Certification Criteria </a:t>
            </a:r>
            <a:r>
              <a:rPr lang="en-US" sz="2800" dirty="0">
                <a:solidFill>
                  <a:schemeClr val="bg1"/>
                </a:solidFill>
                <a:hlinkClick r:id="rId3"/>
              </a:rPr>
              <a:t>Checklist</a:t>
            </a:r>
            <a:endParaRPr lang="en-US" sz="2800" dirty="0">
              <a:solidFill>
                <a:schemeClr val="bg1"/>
              </a:solidFill>
            </a:endParaRPr>
          </a:p>
          <a:p>
            <a:pPr marL="457200" indent="-457200">
              <a:buClr>
                <a:srgbClr val="FFC000"/>
              </a:buClr>
              <a:buSzPct val="125000"/>
              <a:buFont typeface="Arial" panose="020B0604020202020204" pitchFamily="34" charset="0"/>
              <a:buChar char="•"/>
            </a:pPr>
            <a:r>
              <a:rPr lang="en-US" sz="2800" dirty="0">
                <a:solidFill>
                  <a:schemeClr val="bg1"/>
                </a:solidFill>
              </a:rPr>
              <a:t>BoardEffect checklists </a:t>
            </a:r>
            <a:r>
              <a:rPr lang="en-US" sz="2800" dirty="0">
                <a:solidFill>
                  <a:schemeClr val="bg1"/>
                </a:solidFill>
                <a:hlinkClick r:id="rId4"/>
              </a:rPr>
              <a:t>save time</a:t>
            </a:r>
            <a:endParaRPr lang="en-US" sz="2800" dirty="0">
              <a:solidFill>
                <a:schemeClr val="bg1"/>
              </a:solidFill>
            </a:endParaRPr>
          </a:p>
          <a:p>
            <a:pPr marL="457200" indent="-457200">
              <a:buClr>
                <a:srgbClr val="FFC000"/>
              </a:buClr>
              <a:buSzPct val="125000"/>
              <a:buFont typeface="Arial" panose="020B0604020202020204" pitchFamily="34" charset="0"/>
              <a:buChar char="•"/>
            </a:pPr>
            <a:r>
              <a:rPr lang="en-US" sz="2800" dirty="0">
                <a:solidFill>
                  <a:schemeClr val="bg1"/>
                </a:solidFill>
              </a:rPr>
              <a:t>See Association Checklists for </a:t>
            </a:r>
            <a:r>
              <a:rPr lang="en-US" sz="2800" dirty="0">
                <a:solidFill>
                  <a:schemeClr val="bg1"/>
                </a:solidFill>
                <a:hlinkClick r:id="rId5"/>
              </a:rPr>
              <a:t>Topics</a:t>
            </a:r>
            <a:endParaRPr lang="en-US" sz="2800" dirty="0">
              <a:solidFill>
                <a:schemeClr val="bg1"/>
              </a:solidFill>
            </a:endParaRPr>
          </a:p>
          <a:p>
            <a:pPr marL="457200" indent="-457200">
              <a:buClr>
                <a:srgbClr val="FFC000"/>
              </a:buClr>
              <a:buSzPct val="125000"/>
              <a:buFont typeface="Arial" panose="020B0604020202020204" pitchFamily="34" charset="0"/>
              <a:buChar char="•"/>
            </a:pPr>
            <a:r>
              <a:rPr lang="en-US" sz="2800" dirty="0">
                <a:solidFill>
                  <a:schemeClr val="bg1"/>
                </a:solidFill>
              </a:rPr>
              <a:t>Dashboard Graphics: Stimulate Thinking is </a:t>
            </a:r>
            <a:r>
              <a:rPr lang="en-US" sz="2800" dirty="0">
                <a:solidFill>
                  <a:schemeClr val="bg1"/>
                </a:solidFill>
                <a:hlinkClick r:id="rId6"/>
              </a:rPr>
              <a:t>Key</a:t>
            </a:r>
            <a:endParaRPr lang="en-US" sz="2800" dirty="0">
              <a:solidFill>
                <a:schemeClr val="bg1"/>
              </a:solidFill>
            </a:endParaRPr>
          </a:p>
          <a:p>
            <a:pPr marL="457200" indent="-457200">
              <a:buClr>
                <a:srgbClr val="FFC000"/>
              </a:buClr>
              <a:buSzPct val="125000"/>
              <a:buFont typeface="Arial" panose="020B0604020202020204" pitchFamily="34" charset="0"/>
              <a:buChar char="•"/>
            </a:pPr>
            <a:r>
              <a:rPr lang="en-US" sz="2800" dirty="0">
                <a:solidFill>
                  <a:schemeClr val="bg1"/>
                </a:solidFill>
              </a:rPr>
              <a:t>Map to Board Member Handbook </a:t>
            </a:r>
            <a:r>
              <a:rPr lang="en-US" sz="2800" dirty="0">
                <a:solidFill>
                  <a:schemeClr val="bg1"/>
                </a:solidFill>
                <a:hlinkClick r:id="rId7"/>
              </a:rPr>
              <a:t>links </a:t>
            </a:r>
            <a:endParaRPr lang="en-US" sz="2800" dirty="0">
              <a:solidFill>
                <a:schemeClr val="bg1"/>
              </a:solidFill>
            </a:endParaRPr>
          </a:p>
        </p:txBody>
      </p:sp>
    </p:spTree>
    <p:extLst>
      <p:ext uri="{BB962C8B-B14F-4D97-AF65-F5344CB8AC3E}">
        <p14:creationId xmlns:p14="http://schemas.microsoft.com/office/powerpoint/2010/main" val="1368376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97414ec-e8e1-47c5-b88d-8d6bc9f1dc5c" xsi:nil="true"/>
    <lcf76f155ced4ddcb4097134ff3c332f xmlns="141ecd1f-2374-411e-bbb0-b3059a3af7b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F13ACAEFD4E746A6DE99A5742773B3" ma:contentTypeVersion="16" ma:contentTypeDescription="Create a new document." ma:contentTypeScope="" ma:versionID="21b9bc3c6a6ba069aa3e5eea85f67f86">
  <xsd:schema xmlns:xsd="http://www.w3.org/2001/XMLSchema" xmlns:xs="http://www.w3.org/2001/XMLSchema" xmlns:p="http://schemas.microsoft.com/office/2006/metadata/properties" xmlns:ns2="f97414ec-e8e1-47c5-b88d-8d6bc9f1dc5c" xmlns:ns3="141ecd1f-2374-411e-bbb0-b3059a3af7bb" targetNamespace="http://schemas.microsoft.com/office/2006/metadata/properties" ma:root="true" ma:fieldsID="c2005721d552be548c8e2513896304c7" ns2:_="" ns3:_="">
    <xsd:import namespace="f97414ec-e8e1-47c5-b88d-8d6bc9f1dc5c"/>
    <xsd:import namespace="141ecd1f-2374-411e-bbb0-b3059a3af7b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7414ec-e8e1-47c5-b88d-8d6bc9f1dc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d0edf2d5-b58b-4f1d-ba86-8675ba6ccce4}" ma:internalName="TaxCatchAll" ma:showField="CatchAllData" ma:web="f97414ec-e8e1-47c5-b88d-8d6bc9f1dc5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1ecd1f-2374-411e-bbb0-b3059a3af7b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971c94f-f162-4cf6-843e-425104ee780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C1E7B5-C4D8-4E5B-A8E9-9171F9701BC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4925CC1-C99F-4192-9020-909075BCEFBA}">
  <ds:schemaRefs>
    <ds:schemaRef ds:uri="http://schemas.microsoft.com/sharepoint/v3/contenttype/forms"/>
  </ds:schemaRefs>
</ds:datastoreItem>
</file>

<file path=customXml/itemProps3.xml><?xml version="1.0" encoding="utf-8"?>
<ds:datastoreItem xmlns:ds="http://schemas.openxmlformats.org/officeDocument/2006/customXml" ds:itemID="{37D3DCF7-3955-4896-8034-CC2D07BA963B}"/>
</file>

<file path=docProps/app.xml><?xml version="1.0" encoding="utf-8"?>
<Properties xmlns="http://schemas.openxmlformats.org/officeDocument/2006/extended-properties" xmlns:vt="http://schemas.openxmlformats.org/officeDocument/2006/docPropsVTypes">
  <TotalTime>473</TotalTime>
  <Words>750</Words>
  <Application>Microsoft Office PowerPoint</Application>
  <PresentationFormat>Widescreen</PresentationFormat>
  <Paragraphs>84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Courier New</vt:lpstr>
      <vt:lpstr>DIN 2014 Bold</vt:lpstr>
      <vt:lpstr>GN-Book</vt:lpstr>
      <vt:lpstr>Office Theme</vt:lpstr>
      <vt:lpstr>ACHD Governance Toolkit</vt:lpstr>
      <vt:lpstr>PowerPoint Presentation</vt:lpstr>
      <vt:lpstr>Jim Rice: Governance Adviser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ACHD Governance Toolkit</dc:title>
  <dc:creator>Marina Servantez</dc:creator>
  <cp:lastModifiedBy>Marina Servantez</cp:lastModifiedBy>
  <cp:revision>41</cp:revision>
  <cp:lastPrinted>2020-12-06T21:58:32Z</cp:lastPrinted>
  <dcterms:created xsi:type="dcterms:W3CDTF">2020-12-04T19:09:22Z</dcterms:created>
  <dcterms:modified xsi:type="dcterms:W3CDTF">2021-01-07T23:27:55Z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0x010100C8F13ACAEFD4E746A6DE99A5742773B3</vt:lpwstr>
  </property>
</Properties>
</file>