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256" r:id="rId5"/>
    <p:sldId id="257" r:id="rId6"/>
    <p:sldId id="259" r:id="rId7"/>
    <p:sldId id="261" r:id="rId8"/>
    <p:sldId id="262" r:id="rId9"/>
    <p:sldId id="263" r:id="rId10"/>
    <p:sldId id="264" r:id="rId11"/>
    <p:sldId id="265" r:id="rId12"/>
    <p:sldId id="267" r:id="rId13"/>
    <p:sldId id="271" r:id="rId14"/>
    <p:sldId id="266" r:id="rId15"/>
    <p:sldId id="260" r:id="rId16"/>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FB0E58-8908-4547-BA0B-5DC579AD819A}" v="4" dt="2021-01-07T23:27:43.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notesViewPr>
    <p:cSldViewPr snapToGrid="0">
      <p:cViewPr varScale="1">
        <p:scale>
          <a:sx n="69" d="100"/>
          <a:sy n="69" d="100"/>
        </p:scale>
        <p:origin x="2526" y="5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Servantez" userId="26e9e67c-67ab-48a9-91b5-14a8ac84a894" providerId="ADAL" clId="{61FB0E58-8908-4547-BA0B-5DC579AD819A}"/>
    <pc:docChg chg="modHandout">
      <pc:chgData name="Marina Servantez" userId="26e9e67c-67ab-48a9-91b5-14a8ac84a894" providerId="ADAL" clId="{61FB0E58-8908-4547-BA0B-5DC579AD819A}" dt="2021-01-07T23:27:43.550" v="3"/>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9650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51CAC3DC-F804-4EB8-8DC4-9B15D7EC0375}" type="datetimeFigureOut">
              <a:rPr lang="en-US" smtClean="0"/>
              <a:t>1/7/2021</a:t>
            </a:fld>
            <a:endParaRPr lang="en-US" dirty="0"/>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8C20520C-B97F-4278-87B2-949DA86CB9A0}" type="slidenum">
              <a:rPr lang="en-US" smtClean="0"/>
              <a:t>‹#›</a:t>
            </a:fld>
            <a:endParaRPr lang="en-US" dirty="0"/>
          </a:p>
        </p:txBody>
      </p:sp>
    </p:spTree>
    <p:extLst>
      <p:ext uri="{BB962C8B-B14F-4D97-AF65-F5344CB8AC3E}">
        <p14:creationId xmlns:p14="http://schemas.microsoft.com/office/powerpoint/2010/main" val="1229402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9DEF5-F039-424F-9806-233F8CC69E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F7439B-B7E7-47A2-BDEB-5DC24CB6BE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78AC9E-DB63-4F1F-8615-DD8E85C9441F}"/>
              </a:ext>
            </a:extLst>
          </p:cNvPr>
          <p:cNvSpPr>
            <a:spLocks noGrp="1"/>
          </p:cNvSpPr>
          <p:nvPr>
            <p:ph type="dt" sz="half" idx="10"/>
          </p:nvPr>
        </p:nvSpPr>
        <p:spPr/>
        <p:txBody>
          <a:bodyPr/>
          <a:lstStyle/>
          <a:p>
            <a:fld id="{434D4846-BD40-4DFC-BB10-7DB34AEB4E66}" type="datetime1">
              <a:rPr lang="en-US" smtClean="0"/>
              <a:t>1/7/2021</a:t>
            </a:fld>
            <a:endParaRPr lang="en-US" dirty="0"/>
          </a:p>
        </p:txBody>
      </p:sp>
      <p:sp>
        <p:nvSpPr>
          <p:cNvPr id="5" name="Footer Placeholder 4">
            <a:extLst>
              <a:ext uri="{FF2B5EF4-FFF2-40B4-BE49-F238E27FC236}">
                <a16:creationId xmlns:a16="http://schemas.microsoft.com/office/drawing/2014/main" id="{FCA75EAA-FC2B-4034-8084-589A4D6E43F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04B6E635-0912-463A-9A08-480F5A87C75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05326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931A-ED47-4679-A152-2F85CD4E8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8BFE37-A9CB-445C-B3B4-55424E509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BA1682-958B-4D04-86BA-3B38D77B4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3680CA-630A-4205-8045-5B0625217BB8}"/>
              </a:ext>
            </a:extLst>
          </p:cNvPr>
          <p:cNvSpPr>
            <a:spLocks noGrp="1"/>
          </p:cNvSpPr>
          <p:nvPr>
            <p:ph type="dt" sz="half" idx="10"/>
          </p:nvPr>
        </p:nvSpPr>
        <p:spPr/>
        <p:txBody>
          <a:bodyPr/>
          <a:lstStyle/>
          <a:p>
            <a:fld id="{F1F5A0F7-5DA2-449D-B0F5-8D269E8CB5D2}" type="datetime1">
              <a:rPr lang="en-US" smtClean="0"/>
              <a:t>1/7/2021</a:t>
            </a:fld>
            <a:endParaRPr lang="en-US" dirty="0"/>
          </a:p>
        </p:txBody>
      </p:sp>
      <p:sp>
        <p:nvSpPr>
          <p:cNvPr id="6" name="Footer Placeholder 5">
            <a:extLst>
              <a:ext uri="{FF2B5EF4-FFF2-40B4-BE49-F238E27FC236}">
                <a16:creationId xmlns:a16="http://schemas.microsoft.com/office/drawing/2014/main" id="{C0CB1B93-0104-48DA-8ED8-9265729A99DF}"/>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9A94BF59-B779-4A5C-A19D-1D6C89CAEED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78914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7571-0DF3-4014-83D0-5821BDD766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0202DC-CFDF-40B9-B28B-4D3715C381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50140-F56D-42FC-BE3D-2D68B29B34D5}"/>
              </a:ext>
            </a:extLst>
          </p:cNvPr>
          <p:cNvSpPr>
            <a:spLocks noGrp="1"/>
          </p:cNvSpPr>
          <p:nvPr>
            <p:ph type="dt" sz="half" idx="10"/>
          </p:nvPr>
        </p:nvSpPr>
        <p:spPr/>
        <p:txBody>
          <a:bodyPr/>
          <a:lstStyle/>
          <a:p>
            <a:fld id="{16FFBD80-0634-44AB-9DA2-FE57490A731D}" type="datetime1">
              <a:rPr lang="en-US" smtClean="0"/>
              <a:t>1/7/2021</a:t>
            </a:fld>
            <a:endParaRPr lang="en-US" dirty="0"/>
          </a:p>
        </p:txBody>
      </p:sp>
      <p:sp>
        <p:nvSpPr>
          <p:cNvPr id="5" name="Footer Placeholder 4">
            <a:extLst>
              <a:ext uri="{FF2B5EF4-FFF2-40B4-BE49-F238E27FC236}">
                <a16:creationId xmlns:a16="http://schemas.microsoft.com/office/drawing/2014/main" id="{112FD56C-D48B-421A-BDBD-77E97FC9C8AB}"/>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EBE02703-169A-42F4-A6D9-01F1350DF22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221210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F7265-D31C-4260-8583-7D397E85CA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F7A23B-2F42-4D79-8065-FB0E8F0A6B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29B11-7B2E-40FB-B747-CB2A8BD7AACE}"/>
              </a:ext>
            </a:extLst>
          </p:cNvPr>
          <p:cNvSpPr>
            <a:spLocks noGrp="1"/>
          </p:cNvSpPr>
          <p:nvPr>
            <p:ph type="dt" sz="half" idx="10"/>
          </p:nvPr>
        </p:nvSpPr>
        <p:spPr/>
        <p:txBody>
          <a:bodyPr/>
          <a:lstStyle/>
          <a:p>
            <a:fld id="{14118600-6A8F-4D03-8E16-0F9615B137B4}" type="datetime1">
              <a:rPr lang="en-US" smtClean="0"/>
              <a:t>1/7/2021</a:t>
            </a:fld>
            <a:endParaRPr lang="en-US" dirty="0"/>
          </a:p>
        </p:txBody>
      </p:sp>
      <p:sp>
        <p:nvSpPr>
          <p:cNvPr id="5" name="Footer Placeholder 4">
            <a:extLst>
              <a:ext uri="{FF2B5EF4-FFF2-40B4-BE49-F238E27FC236}">
                <a16:creationId xmlns:a16="http://schemas.microsoft.com/office/drawing/2014/main" id="{32A953B8-59D4-49BF-B173-7F27D4CEBB9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0F8B830-0D5E-45D4-8380-337E1767015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97823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153C-A630-4C24-A833-7E3A721A38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B43DD2-4E63-46BF-8D6B-52866D231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23297-8214-465D-80CA-4A4C004F49E5}"/>
              </a:ext>
            </a:extLst>
          </p:cNvPr>
          <p:cNvSpPr>
            <a:spLocks noGrp="1"/>
          </p:cNvSpPr>
          <p:nvPr>
            <p:ph type="dt" sz="half" idx="10"/>
          </p:nvPr>
        </p:nvSpPr>
        <p:spPr/>
        <p:txBody>
          <a:bodyPr/>
          <a:lstStyle/>
          <a:p>
            <a:fld id="{97F6FF96-58CD-4ED6-A949-77754A91E347}" type="datetime1">
              <a:rPr lang="en-US" smtClean="0"/>
              <a:t>1/7/2021</a:t>
            </a:fld>
            <a:endParaRPr lang="en-US" dirty="0"/>
          </a:p>
        </p:txBody>
      </p:sp>
      <p:sp>
        <p:nvSpPr>
          <p:cNvPr id="5" name="Footer Placeholder 4">
            <a:extLst>
              <a:ext uri="{FF2B5EF4-FFF2-40B4-BE49-F238E27FC236}">
                <a16:creationId xmlns:a16="http://schemas.microsoft.com/office/drawing/2014/main" id="{396EA5DA-76CA-4C09-8238-0CCF2F165F1C}"/>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930909C-A5A1-4F5C-B710-C5FC1ACBAA22}"/>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66932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A5E8B-FF6A-4991-B515-DCD9DFF474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B22E51-CEDF-4762-91E6-19054FA022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41B67-B85F-4E85-AFF9-5F3247F66B9A}"/>
              </a:ext>
            </a:extLst>
          </p:cNvPr>
          <p:cNvSpPr>
            <a:spLocks noGrp="1"/>
          </p:cNvSpPr>
          <p:nvPr>
            <p:ph type="dt" sz="half" idx="10"/>
          </p:nvPr>
        </p:nvSpPr>
        <p:spPr/>
        <p:txBody>
          <a:bodyPr/>
          <a:lstStyle/>
          <a:p>
            <a:fld id="{ABBFFE52-704A-4AB7-AA96-21D28E9AB65F}" type="datetime1">
              <a:rPr lang="en-US" smtClean="0"/>
              <a:t>1/7/2021</a:t>
            </a:fld>
            <a:endParaRPr lang="en-US" dirty="0"/>
          </a:p>
        </p:txBody>
      </p:sp>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41073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lvl1pPr>
              <a:defRPr>
                <a:solidFill>
                  <a:schemeClr val="accent1">
                    <a:lumMod val="50000"/>
                  </a:schemeClr>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lvl1pPr>
              <a:defRPr>
                <a:solidFill>
                  <a:schemeClr val="accent1">
                    <a:lumMod val="50000"/>
                  </a:schemeClr>
                </a:solidFill>
              </a:defRPr>
            </a:lvl1pPr>
          </a:lstStyle>
          <a:p>
            <a:fld id="{B37260A3-0F93-425E-B400-7354DF7125B1}" type="slidenum">
              <a:rPr lang="en-US" smtClean="0"/>
              <a:pPr/>
              <a:t>‹#›</a:t>
            </a:fld>
            <a:endParaRPr lang="en-US" dirty="0"/>
          </a:p>
        </p:txBody>
      </p:sp>
      <p:sp>
        <p:nvSpPr>
          <p:cNvPr id="7" name="Oval 6"/>
          <p:cNvSpPr/>
          <p:nvPr userDrawn="1"/>
        </p:nvSpPr>
        <p:spPr>
          <a:xfrm>
            <a:off x="3222703" y="28110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userDrawn="1"/>
        </p:nvSpPr>
        <p:spPr>
          <a:xfrm>
            <a:off x="2945445" y="28110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userDrawn="1"/>
        </p:nvSpPr>
        <p:spPr>
          <a:xfrm>
            <a:off x="2668187" y="281107"/>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userDrawn="1"/>
        </p:nvSpPr>
        <p:spPr>
          <a:xfrm>
            <a:off x="2390929" y="281106"/>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userDrawn="1"/>
        </p:nvSpPr>
        <p:spPr>
          <a:xfrm>
            <a:off x="2113671" y="281105"/>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userDrawn="1"/>
        </p:nvSpPr>
        <p:spPr>
          <a:xfrm>
            <a:off x="1836413" y="281104"/>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userDrawn="1"/>
        </p:nvSpPr>
        <p:spPr>
          <a:xfrm>
            <a:off x="1559155" y="281103"/>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userDrawn="1"/>
        </p:nvSpPr>
        <p:spPr>
          <a:xfrm>
            <a:off x="1281897" y="281102"/>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userDrawn="1"/>
        </p:nvSpPr>
        <p:spPr>
          <a:xfrm>
            <a:off x="1004639" y="281101"/>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userDrawn="1"/>
        </p:nvSpPr>
        <p:spPr>
          <a:xfrm>
            <a:off x="727381" y="281100"/>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userDrawn="1"/>
        </p:nvSpPr>
        <p:spPr>
          <a:xfrm>
            <a:off x="450123" y="28109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userDrawn="1"/>
        </p:nvSpPr>
        <p:spPr>
          <a:xfrm>
            <a:off x="172865" y="28109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userDrawn="1"/>
        </p:nvSpPr>
        <p:spPr>
          <a:xfrm>
            <a:off x="-634904" y="-431137"/>
            <a:ext cx="1586429" cy="1586429"/>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userDrawn="1"/>
        </p:nvSpPr>
        <p:spPr>
          <a:xfrm>
            <a:off x="11836057" y="594194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userDrawn="1"/>
        </p:nvSpPr>
        <p:spPr>
          <a:xfrm>
            <a:off x="11558799" y="594194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userDrawn="1"/>
        </p:nvSpPr>
        <p:spPr>
          <a:xfrm>
            <a:off x="11281541" y="5941940"/>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userDrawn="1"/>
        </p:nvSpPr>
        <p:spPr>
          <a:xfrm>
            <a:off x="11004283" y="5941939"/>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userDrawn="1"/>
        </p:nvSpPr>
        <p:spPr>
          <a:xfrm>
            <a:off x="10727025" y="5941938"/>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userDrawn="1"/>
        </p:nvSpPr>
        <p:spPr>
          <a:xfrm>
            <a:off x="10449767" y="5941937"/>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userDrawn="1"/>
        </p:nvSpPr>
        <p:spPr>
          <a:xfrm>
            <a:off x="10172509" y="5941936"/>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userDrawn="1"/>
        </p:nvSpPr>
        <p:spPr>
          <a:xfrm>
            <a:off x="9895251" y="5941935"/>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p:nvPr userDrawn="1"/>
        </p:nvSpPr>
        <p:spPr>
          <a:xfrm>
            <a:off x="9617993" y="5941934"/>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userDrawn="1"/>
        </p:nvSpPr>
        <p:spPr>
          <a:xfrm>
            <a:off x="9340735" y="5941933"/>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userDrawn="1"/>
        </p:nvSpPr>
        <p:spPr>
          <a:xfrm>
            <a:off x="9063477" y="594193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p:nvPr userDrawn="1"/>
        </p:nvSpPr>
        <p:spPr>
          <a:xfrm>
            <a:off x="8786219" y="594193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p:cNvCxnSpPr/>
          <p:nvPr userDrawn="1"/>
        </p:nvCxnSpPr>
        <p:spPr>
          <a:xfrm>
            <a:off x="9412727" y="6356350"/>
            <a:ext cx="2772580" cy="0"/>
          </a:xfrm>
          <a:prstGeom prst="line">
            <a:avLst/>
          </a:prstGeom>
          <a:ln w="98425">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34" name="Picture 33" descr="http://www.achd.org/wp-content/uploads/sites/6/2014/10/achd300wide.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34739" y="5137851"/>
            <a:ext cx="1506055" cy="612189"/>
          </a:xfrm>
          <a:prstGeom prst="rect">
            <a:avLst/>
          </a:prstGeom>
          <a:noFill/>
          <a:ln>
            <a:noFill/>
          </a:ln>
        </p:spPr>
      </p:pic>
    </p:spTree>
    <p:extLst>
      <p:ext uri="{BB962C8B-B14F-4D97-AF65-F5344CB8AC3E}">
        <p14:creationId xmlns:p14="http://schemas.microsoft.com/office/powerpoint/2010/main" val="24882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BBEB-0D4A-478C-A193-A7917B207A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6CA2D-DDB2-41CE-A143-A57F15998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796B7C-451D-4388-85FE-DDA825A04F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F0DBF-D63D-40DD-9CCA-E28656C8CB98}"/>
              </a:ext>
            </a:extLst>
          </p:cNvPr>
          <p:cNvSpPr>
            <a:spLocks noGrp="1"/>
          </p:cNvSpPr>
          <p:nvPr>
            <p:ph type="dt" sz="half" idx="10"/>
          </p:nvPr>
        </p:nvSpPr>
        <p:spPr/>
        <p:txBody>
          <a:bodyPr/>
          <a:lstStyle/>
          <a:p>
            <a:fld id="{4C473DEE-0339-4D38-A5F7-C04484880988}" type="datetime1">
              <a:rPr lang="en-US" smtClean="0"/>
              <a:t>1/7/2021</a:t>
            </a:fld>
            <a:endParaRPr lang="en-US" dirty="0"/>
          </a:p>
        </p:txBody>
      </p:sp>
      <p:sp>
        <p:nvSpPr>
          <p:cNvPr id="6" name="Footer Placeholder 5">
            <a:extLst>
              <a:ext uri="{FF2B5EF4-FFF2-40B4-BE49-F238E27FC236}">
                <a16:creationId xmlns:a16="http://schemas.microsoft.com/office/drawing/2014/main" id="{7E688CAA-080E-4A00-8DC1-6CDAEDD88E41}"/>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D0BC00A6-D5D3-452C-BA47-9C4FE1D8C4F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982160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7856-E1B7-4EF5-B464-86E3D98780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13E578-9411-4CDC-8EEB-4BAEF3D4A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1706B-20EA-4282-8C49-2E56504D31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B63A7-0610-4C8E-8F5E-2FCD3343A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7A309F-9DBC-4E05-899C-1FF05701CC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3F624-F15C-4879-8757-5D3582737C15}"/>
              </a:ext>
            </a:extLst>
          </p:cNvPr>
          <p:cNvSpPr>
            <a:spLocks noGrp="1"/>
          </p:cNvSpPr>
          <p:nvPr>
            <p:ph type="dt" sz="half" idx="10"/>
          </p:nvPr>
        </p:nvSpPr>
        <p:spPr/>
        <p:txBody>
          <a:bodyPr/>
          <a:lstStyle/>
          <a:p>
            <a:fld id="{8D0FAA07-E098-4C83-AA4A-D921929DA58D}" type="datetime1">
              <a:rPr lang="en-US" smtClean="0"/>
              <a:t>1/7/2021</a:t>
            </a:fld>
            <a:endParaRPr lang="en-US" dirty="0"/>
          </a:p>
        </p:txBody>
      </p:sp>
      <p:sp>
        <p:nvSpPr>
          <p:cNvPr id="8" name="Footer Placeholder 7">
            <a:extLst>
              <a:ext uri="{FF2B5EF4-FFF2-40B4-BE49-F238E27FC236}">
                <a16:creationId xmlns:a16="http://schemas.microsoft.com/office/drawing/2014/main" id="{79434C6B-0206-4769-9F6F-AAB583FCCADC}"/>
              </a:ext>
            </a:extLst>
          </p:cNvPr>
          <p:cNvSpPr>
            <a:spLocks noGrp="1"/>
          </p:cNvSpPr>
          <p:nvPr>
            <p:ph type="ftr" sz="quarter" idx="11"/>
          </p:nvPr>
        </p:nvSpPr>
        <p:spPr/>
        <p:txBody>
          <a:bodyPr/>
          <a:lstStyle/>
          <a:p>
            <a:r>
              <a:rPr lang="en-US" dirty="0"/>
              <a:t>Good Board Work: Better Service. Better Performance.</a:t>
            </a:r>
          </a:p>
        </p:txBody>
      </p:sp>
      <p:sp>
        <p:nvSpPr>
          <p:cNvPr id="9" name="Slide Number Placeholder 8">
            <a:extLst>
              <a:ext uri="{FF2B5EF4-FFF2-40B4-BE49-F238E27FC236}">
                <a16:creationId xmlns:a16="http://schemas.microsoft.com/office/drawing/2014/main" id="{030FF513-1BBC-40C8-B6D9-93ED68FCD693}"/>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86212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131F-13C8-460A-BA1C-132AAF4206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198F9D-7E4E-4981-AC68-2744DB6495F5}"/>
              </a:ext>
            </a:extLst>
          </p:cNvPr>
          <p:cNvSpPr>
            <a:spLocks noGrp="1"/>
          </p:cNvSpPr>
          <p:nvPr>
            <p:ph type="dt" sz="half" idx="10"/>
          </p:nvPr>
        </p:nvSpPr>
        <p:spPr/>
        <p:txBody>
          <a:bodyPr/>
          <a:lstStyle/>
          <a:p>
            <a:fld id="{CB16513C-C13A-47B5-BE81-8E44CD66F014}" type="datetime1">
              <a:rPr lang="en-US" smtClean="0"/>
              <a:t>1/7/2021</a:t>
            </a:fld>
            <a:endParaRPr lang="en-US" dirty="0"/>
          </a:p>
        </p:txBody>
      </p:sp>
      <p:sp>
        <p:nvSpPr>
          <p:cNvPr id="4" name="Footer Placeholder 3">
            <a:extLst>
              <a:ext uri="{FF2B5EF4-FFF2-40B4-BE49-F238E27FC236}">
                <a16:creationId xmlns:a16="http://schemas.microsoft.com/office/drawing/2014/main" id="{D2BA654B-FE50-4AA9-A7E5-709215CC2931}"/>
              </a:ext>
            </a:extLst>
          </p:cNvPr>
          <p:cNvSpPr>
            <a:spLocks noGrp="1"/>
          </p:cNvSpPr>
          <p:nvPr>
            <p:ph type="ftr" sz="quarter" idx="11"/>
          </p:nvPr>
        </p:nvSpPr>
        <p:spPr/>
        <p:txBody>
          <a:bodyPr/>
          <a:lstStyle/>
          <a:p>
            <a:r>
              <a:rPr lang="en-US" dirty="0"/>
              <a:t>Good Board Work: Better Service. Better Performance.</a:t>
            </a:r>
          </a:p>
        </p:txBody>
      </p:sp>
      <p:sp>
        <p:nvSpPr>
          <p:cNvPr id="5" name="Slide Number Placeholder 4">
            <a:extLst>
              <a:ext uri="{FF2B5EF4-FFF2-40B4-BE49-F238E27FC236}">
                <a16:creationId xmlns:a16="http://schemas.microsoft.com/office/drawing/2014/main" id="{54E26048-874F-4DAF-BC55-D1B582A3FC7E}"/>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1586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76C1D-DE18-434F-B5C7-F32171EBA5E7}"/>
              </a:ext>
            </a:extLst>
          </p:cNvPr>
          <p:cNvSpPr>
            <a:spLocks noGrp="1"/>
          </p:cNvSpPr>
          <p:nvPr>
            <p:ph type="dt" sz="half" idx="10"/>
          </p:nvPr>
        </p:nvSpPr>
        <p:spPr/>
        <p:txBody>
          <a:bodyPr/>
          <a:lstStyle/>
          <a:p>
            <a:fld id="{316AA518-ABD5-4C16-9383-900E33C78BAB}" type="datetime1">
              <a:rPr lang="en-US" smtClean="0"/>
              <a:t>1/7/2021</a:t>
            </a:fld>
            <a:endParaRPr lang="en-US" dirty="0"/>
          </a:p>
        </p:txBody>
      </p:sp>
      <p:sp>
        <p:nvSpPr>
          <p:cNvPr id="3" name="Footer Placeholder 2">
            <a:extLst>
              <a:ext uri="{FF2B5EF4-FFF2-40B4-BE49-F238E27FC236}">
                <a16:creationId xmlns:a16="http://schemas.microsoft.com/office/drawing/2014/main" id="{8FACCB16-97FC-4FA1-9406-683C99AD394F}"/>
              </a:ext>
            </a:extLst>
          </p:cNvPr>
          <p:cNvSpPr>
            <a:spLocks noGrp="1"/>
          </p:cNvSpPr>
          <p:nvPr>
            <p:ph type="ftr" sz="quarter" idx="11"/>
          </p:nvPr>
        </p:nvSpPr>
        <p:spPr/>
        <p:txBody>
          <a:bodyPr/>
          <a:lstStyle/>
          <a:p>
            <a:r>
              <a:rPr lang="en-US" dirty="0"/>
              <a:t>Good Board Work: Better Service. Better Performance.</a:t>
            </a:r>
          </a:p>
        </p:txBody>
      </p:sp>
      <p:sp>
        <p:nvSpPr>
          <p:cNvPr id="4" name="Slide Number Placeholder 3">
            <a:extLst>
              <a:ext uri="{FF2B5EF4-FFF2-40B4-BE49-F238E27FC236}">
                <a16:creationId xmlns:a16="http://schemas.microsoft.com/office/drawing/2014/main" id="{BC52D219-1C5B-46D8-AEBD-47602A511AF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23637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969F-4953-423C-AEE9-4C26FAE95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C665A2-1298-4E07-A107-D8D448914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076A5C-1DDB-4E8C-88AD-D60B8394C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08ADA-496E-4150-8532-136111F9B9E0}"/>
              </a:ext>
            </a:extLst>
          </p:cNvPr>
          <p:cNvSpPr>
            <a:spLocks noGrp="1"/>
          </p:cNvSpPr>
          <p:nvPr>
            <p:ph type="dt" sz="half" idx="10"/>
          </p:nvPr>
        </p:nvSpPr>
        <p:spPr/>
        <p:txBody>
          <a:bodyPr/>
          <a:lstStyle/>
          <a:p>
            <a:fld id="{217391CF-5708-4BFF-8163-8027B115A590}" type="datetime1">
              <a:rPr lang="en-US" smtClean="0"/>
              <a:t>1/7/2021</a:t>
            </a:fld>
            <a:endParaRPr lang="en-US" dirty="0"/>
          </a:p>
        </p:txBody>
      </p:sp>
      <p:sp>
        <p:nvSpPr>
          <p:cNvPr id="6" name="Footer Placeholder 5">
            <a:extLst>
              <a:ext uri="{FF2B5EF4-FFF2-40B4-BE49-F238E27FC236}">
                <a16:creationId xmlns:a16="http://schemas.microsoft.com/office/drawing/2014/main" id="{CD7AF0CD-D7E8-4033-885B-D09A63EA6F7D}"/>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AF49A85C-1CFD-47F0-B8BB-79AC50B9FF4C}"/>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6116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3C7399-FDB7-4B50-A219-C9E3683CAC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6B2FFC-046A-4429-A932-296189ED39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CEBF7F-BB52-4302-9DB6-F4F1D5898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D0C05-3348-4D86-80A6-5AAD016F7728}" type="datetime1">
              <a:rPr lang="en-US" smtClean="0"/>
              <a:t>1/7/2021</a:t>
            </a:fld>
            <a:endParaRPr lang="en-US" dirty="0"/>
          </a:p>
        </p:txBody>
      </p:sp>
      <p:sp>
        <p:nvSpPr>
          <p:cNvPr id="5" name="Footer Placeholder 4">
            <a:extLst>
              <a:ext uri="{FF2B5EF4-FFF2-40B4-BE49-F238E27FC236}">
                <a16:creationId xmlns:a16="http://schemas.microsoft.com/office/drawing/2014/main" id="{18EAC81E-F840-4FD9-B5C1-1D3B71AB62EA}"/>
              </a:ext>
            </a:extLst>
          </p:cNvPr>
          <p:cNvSpPr>
            <a:spLocks noGrp="1"/>
          </p:cNvSpPr>
          <p:nvPr>
            <p:ph type="ftr" sz="quarter" idx="3"/>
          </p:nvPr>
        </p:nvSpPr>
        <p:spPr>
          <a:xfrm>
            <a:off x="3371161" y="6356350"/>
            <a:ext cx="5960126" cy="365125"/>
          </a:xfrm>
          <a:prstGeom prst="rect">
            <a:avLst/>
          </a:prstGeom>
        </p:spPr>
        <p:txBody>
          <a:bodyPr vert="horz" lIns="91440" tIns="45720" rIns="91440" bIns="45720" rtlCol="0" anchor="ctr"/>
          <a:lstStyle>
            <a:lvl1pPr algn="ctr">
              <a:defRPr sz="1400" b="1">
                <a:solidFill>
                  <a:schemeClr val="bg1"/>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1C2B04B1-FCFC-47C5-9AEE-B08DD19FB6EB}"/>
              </a:ext>
            </a:extLst>
          </p:cNvPr>
          <p:cNvSpPr>
            <a:spLocks noGrp="1"/>
          </p:cNvSpPr>
          <p:nvPr>
            <p:ph type="sldNum" sz="quarter" idx="4"/>
          </p:nvPr>
        </p:nvSpPr>
        <p:spPr>
          <a:xfrm>
            <a:off x="8974156" y="365125"/>
            <a:ext cx="2743200" cy="365125"/>
          </a:xfrm>
          <a:prstGeom prst="rect">
            <a:avLst/>
          </a:prstGeom>
        </p:spPr>
        <p:txBody>
          <a:bodyPr vert="horz" lIns="91440" tIns="45720" rIns="91440" bIns="45720" rtlCol="0" anchor="ctr"/>
          <a:lstStyle>
            <a:lvl1pPr algn="r">
              <a:defRPr sz="2000" b="1">
                <a:solidFill>
                  <a:schemeClr val="bg1"/>
                </a:solidFill>
              </a:defRPr>
            </a:lvl1pPr>
          </a:lstStyle>
          <a:p>
            <a:fld id="{B37260A3-0F93-425E-B400-7354DF7125B1}" type="slidenum">
              <a:rPr lang="en-US" smtClean="0"/>
              <a:pPr/>
              <a:t>‹#›</a:t>
            </a:fld>
            <a:endParaRPr lang="en-US" dirty="0"/>
          </a:p>
        </p:txBody>
      </p:sp>
    </p:spTree>
    <p:extLst>
      <p:ext uri="{BB962C8B-B14F-4D97-AF65-F5344CB8AC3E}">
        <p14:creationId xmlns:p14="http://schemas.microsoft.com/office/powerpoint/2010/main" val="3170943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caplink.org/images/stories/Resources/publications/Toolkit-Creating-a-Dynamic-and-Useful-Strategic-Plan.pdf"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balancedscorecard.org/bsc-basics-overview/" TargetMode="External"/><Relationship Id="rId5" Type="http://schemas.openxmlformats.org/officeDocument/2006/relationships/hyperlink" Target="https://www.ruralcenter.org/resource-library/cah-blueprint-for-performance-excellence" TargetMode="External"/><Relationship Id="rId4" Type="http://schemas.openxmlformats.org/officeDocument/2006/relationships/hyperlink" Target="https://www.premierinc.com/downloads/Accelerated-Strategic-Planning-Rural-and-Critical-Access-Hospitals_Masters-10-25-2018.pdf"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rainyquote.com/authors/andre-gide-quote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anr.msu.edu/nci/"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A33-8861-4827-AED3-2A7242CAB53C}"/>
              </a:ext>
            </a:extLst>
          </p:cNvPr>
          <p:cNvSpPr>
            <a:spLocks noGrp="1"/>
          </p:cNvSpPr>
          <p:nvPr>
            <p:ph type="ctrTitle"/>
          </p:nvPr>
        </p:nvSpPr>
        <p:spPr>
          <a:xfrm>
            <a:off x="486937" y="941039"/>
            <a:ext cx="9144000" cy="2387600"/>
          </a:xfrm>
        </p:spPr>
        <p:txBody>
          <a:bodyPr>
            <a:normAutofit/>
          </a:bodyPr>
          <a:lstStyle/>
          <a:p>
            <a:pPr algn="l"/>
            <a:r>
              <a:rPr lang="en-US" sz="5400" b="1" dirty="0">
                <a:solidFill>
                  <a:schemeClr val="bg1"/>
                </a:solidFill>
                <a:latin typeface="DIN 2014 Bold" panose="020B0704020202020204" pitchFamily="34" charset="0"/>
                <a:ea typeface="DIN 2014 Bold" panose="020B0704020202020204" pitchFamily="34" charset="0"/>
              </a:rPr>
              <a:t>Governance Toolkit</a:t>
            </a:r>
          </a:p>
        </p:txBody>
      </p:sp>
      <p:sp>
        <p:nvSpPr>
          <p:cNvPr id="3" name="Subtitle 2">
            <a:extLst>
              <a:ext uri="{FF2B5EF4-FFF2-40B4-BE49-F238E27FC236}">
                <a16:creationId xmlns:a16="http://schemas.microsoft.com/office/drawing/2014/main" id="{3A068029-73AD-4D5D-901D-FF139D8AF054}"/>
              </a:ext>
            </a:extLst>
          </p:cNvPr>
          <p:cNvSpPr>
            <a:spLocks noGrp="1"/>
          </p:cNvSpPr>
          <p:nvPr>
            <p:ph type="subTitle" idx="1"/>
          </p:nvPr>
        </p:nvSpPr>
        <p:spPr>
          <a:xfrm>
            <a:off x="486937" y="3501677"/>
            <a:ext cx="9144000" cy="1655762"/>
          </a:xfrm>
        </p:spPr>
        <p:txBody>
          <a:bodyPr/>
          <a:lstStyle/>
          <a:p>
            <a:pPr algn="l"/>
            <a:r>
              <a:rPr lang="en-US" b="1" dirty="0">
                <a:solidFill>
                  <a:schemeClr val="bg1"/>
                </a:solidFill>
              </a:rPr>
              <a:t>Board Session 4</a:t>
            </a:r>
          </a:p>
          <a:p>
            <a:pPr algn="l"/>
            <a:r>
              <a:rPr lang="en-US" sz="3600" b="1" dirty="0">
                <a:solidFill>
                  <a:schemeClr val="bg1"/>
                </a:solidFill>
              </a:rPr>
              <a:t>Effective Strategic Planning</a:t>
            </a:r>
          </a:p>
        </p:txBody>
      </p:sp>
      <p:sp>
        <p:nvSpPr>
          <p:cNvPr id="4" name="TextBox 3"/>
          <p:cNvSpPr txBox="1"/>
          <p:nvPr/>
        </p:nvSpPr>
        <p:spPr>
          <a:xfrm>
            <a:off x="4256049" y="5775661"/>
            <a:ext cx="4839629"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1"/>
                </a:solidFill>
              </a:rPr>
              <a:t>Jim Rice:  1-612-703-4687 jim_rice@ajg.com</a:t>
            </a:r>
          </a:p>
        </p:txBody>
      </p:sp>
    </p:spTree>
    <p:extLst>
      <p:ext uri="{BB962C8B-B14F-4D97-AF65-F5344CB8AC3E}">
        <p14:creationId xmlns:p14="http://schemas.microsoft.com/office/powerpoint/2010/main" val="62709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9018883" y="285548"/>
            <a:ext cx="2743200" cy="365125"/>
          </a:xfrm>
        </p:spPr>
        <p:txBody>
          <a:bodyPr/>
          <a:lstStyle/>
          <a:p>
            <a:fld id="{B37260A3-0F93-425E-B400-7354DF7125B1}" type="slidenum">
              <a:rPr lang="en-US" smtClean="0"/>
              <a:t>10</a:t>
            </a:fld>
            <a:endParaRPr lang="en-US" dirty="0"/>
          </a:p>
        </p:txBody>
      </p:sp>
      <p:sp>
        <p:nvSpPr>
          <p:cNvPr id="7" name="Rectangle 56"/>
          <p:cNvSpPr>
            <a:spLocks noChangeArrowheads="1"/>
          </p:cNvSpPr>
          <p:nvPr/>
        </p:nvSpPr>
        <p:spPr bwMode="auto">
          <a:xfrm>
            <a:off x="318813" y="1321233"/>
            <a:ext cx="9890760" cy="3436620"/>
          </a:xfrm>
          <a:prstGeom prst="rect">
            <a:avLst/>
          </a:prstGeom>
          <a:solidFill>
            <a:srgbClr val="99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8" name="Rectangle 4"/>
          <p:cNvSpPr>
            <a:spLocks noChangeArrowheads="1"/>
          </p:cNvSpPr>
          <p:nvPr/>
        </p:nvSpPr>
        <p:spPr bwMode="auto">
          <a:xfrm>
            <a:off x="4593633" y="399213"/>
            <a:ext cx="1173480" cy="502920"/>
          </a:xfrm>
          <a:prstGeom prst="rect">
            <a:avLst/>
          </a:prstGeom>
          <a:solidFill>
            <a:schemeClr val="accent2"/>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9" name="Rectangle 6"/>
          <p:cNvSpPr>
            <a:spLocks noChangeArrowheads="1"/>
          </p:cNvSpPr>
          <p:nvPr/>
        </p:nvSpPr>
        <p:spPr bwMode="auto">
          <a:xfrm>
            <a:off x="486453" y="1572693"/>
            <a:ext cx="1844040" cy="502920"/>
          </a:xfrm>
          <a:prstGeom prst="rect">
            <a:avLst/>
          </a:prstGeom>
          <a:solidFill>
            <a:schemeClr val="accent2"/>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10" name="Rectangle 11"/>
          <p:cNvSpPr>
            <a:spLocks noChangeArrowheads="1"/>
          </p:cNvSpPr>
          <p:nvPr/>
        </p:nvSpPr>
        <p:spPr bwMode="auto">
          <a:xfrm>
            <a:off x="2414313" y="1572693"/>
            <a:ext cx="1844040" cy="502920"/>
          </a:xfrm>
          <a:prstGeom prst="rect">
            <a:avLst/>
          </a:prstGeom>
          <a:solidFill>
            <a:schemeClr val="accent2"/>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11" name="Rectangle 12"/>
          <p:cNvSpPr>
            <a:spLocks noChangeArrowheads="1"/>
          </p:cNvSpPr>
          <p:nvPr/>
        </p:nvSpPr>
        <p:spPr bwMode="auto">
          <a:xfrm>
            <a:off x="4342173" y="1572693"/>
            <a:ext cx="1844040" cy="502920"/>
          </a:xfrm>
          <a:prstGeom prst="rect">
            <a:avLst/>
          </a:prstGeom>
          <a:solidFill>
            <a:schemeClr val="accent2"/>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12" name="Rectangle 13"/>
          <p:cNvSpPr>
            <a:spLocks noChangeArrowheads="1"/>
          </p:cNvSpPr>
          <p:nvPr/>
        </p:nvSpPr>
        <p:spPr bwMode="auto">
          <a:xfrm>
            <a:off x="6270033" y="1572693"/>
            <a:ext cx="1844040" cy="502920"/>
          </a:xfrm>
          <a:prstGeom prst="rect">
            <a:avLst/>
          </a:prstGeom>
          <a:solidFill>
            <a:schemeClr val="accent2"/>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13" name="Rectangle 14"/>
          <p:cNvSpPr>
            <a:spLocks noChangeArrowheads="1"/>
          </p:cNvSpPr>
          <p:nvPr/>
        </p:nvSpPr>
        <p:spPr bwMode="auto">
          <a:xfrm>
            <a:off x="8197893" y="1572693"/>
            <a:ext cx="1844040" cy="502920"/>
          </a:xfrm>
          <a:prstGeom prst="rect">
            <a:avLst/>
          </a:prstGeom>
          <a:solidFill>
            <a:schemeClr val="accent2"/>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14" name="Line 15"/>
          <p:cNvSpPr>
            <a:spLocks noChangeShapeType="1"/>
          </p:cNvSpPr>
          <p:nvPr/>
        </p:nvSpPr>
        <p:spPr bwMode="auto">
          <a:xfrm>
            <a:off x="1408473" y="207561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15" name="Line 16"/>
          <p:cNvSpPr>
            <a:spLocks noChangeShapeType="1"/>
          </p:cNvSpPr>
          <p:nvPr/>
        </p:nvSpPr>
        <p:spPr bwMode="auto">
          <a:xfrm>
            <a:off x="3336333" y="207561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16" name="Line 17"/>
          <p:cNvSpPr>
            <a:spLocks noChangeShapeType="1"/>
          </p:cNvSpPr>
          <p:nvPr/>
        </p:nvSpPr>
        <p:spPr bwMode="auto">
          <a:xfrm>
            <a:off x="5264193" y="207561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17" name="Line 18"/>
          <p:cNvSpPr>
            <a:spLocks noChangeShapeType="1"/>
          </p:cNvSpPr>
          <p:nvPr/>
        </p:nvSpPr>
        <p:spPr bwMode="auto">
          <a:xfrm>
            <a:off x="7192053" y="207561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18" name="Line 19"/>
          <p:cNvSpPr>
            <a:spLocks noChangeShapeType="1"/>
          </p:cNvSpPr>
          <p:nvPr/>
        </p:nvSpPr>
        <p:spPr bwMode="auto">
          <a:xfrm>
            <a:off x="9119913" y="207561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19" name="Rectangle 20"/>
          <p:cNvSpPr>
            <a:spLocks noChangeArrowheads="1"/>
          </p:cNvSpPr>
          <p:nvPr/>
        </p:nvSpPr>
        <p:spPr bwMode="auto">
          <a:xfrm>
            <a:off x="486453" y="2327073"/>
            <a:ext cx="1844040" cy="502920"/>
          </a:xfrm>
          <a:prstGeom prst="rect">
            <a:avLst/>
          </a:prstGeom>
          <a:solidFill>
            <a:schemeClr val="accent1"/>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20" name="Rectangle 21"/>
          <p:cNvSpPr>
            <a:spLocks noChangeArrowheads="1"/>
          </p:cNvSpPr>
          <p:nvPr/>
        </p:nvSpPr>
        <p:spPr bwMode="auto">
          <a:xfrm>
            <a:off x="2414313" y="2327073"/>
            <a:ext cx="1844040" cy="502920"/>
          </a:xfrm>
          <a:prstGeom prst="rect">
            <a:avLst/>
          </a:prstGeom>
          <a:solidFill>
            <a:schemeClr val="accent1"/>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21" name="Rectangle 22"/>
          <p:cNvSpPr>
            <a:spLocks noChangeArrowheads="1"/>
          </p:cNvSpPr>
          <p:nvPr/>
        </p:nvSpPr>
        <p:spPr bwMode="auto">
          <a:xfrm>
            <a:off x="4342173" y="2327073"/>
            <a:ext cx="1844040" cy="502920"/>
          </a:xfrm>
          <a:prstGeom prst="rect">
            <a:avLst/>
          </a:prstGeom>
          <a:solidFill>
            <a:schemeClr val="accent1"/>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22" name="Rectangle 23"/>
          <p:cNvSpPr>
            <a:spLocks noChangeArrowheads="1"/>
          </p:cNvSpPr>
          <p:nvPr/>
        </p:nvSpPr>
        <p:spPr bwMode="auto">
          <a:xfrm>
            <a:off x="6270033" y="2327073"/>
            <a:ext cx="1844040" cy="502920"/>
          </a:xfrm>
          <a:prstGeom prst="rect">
            <a:avLst/>
          </a:prstGeom>
          <a:solidFill>
            <a:schemeClr val="accent1"/>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23" name="Rectangle 24"/>
          <p:cNvSpPr>
            <a:spLocks noChangeArrowheads="1"/>
          </p:cNvSpPr>
          <p:nvPr/>
        </p:nvSpPr>
        <p:spPr bwMode="auto">
          <a:xfrm>
            <a:off x="8197893" y="2327073"/>
            <a:ext cx="1844040" cy="502920"/>
          </a:xfrm>
          <a:prstGeom prst="rect">
            <a:avLst/>
          </a:prstGeom>
          <a:solidFill>
            <a:schemeClr val="accent1"/>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24" name="Line 25"/>
          <p:cNvSpPr>
            <a:spLocks noChangeShapeType="1"/>
          </p:cNvSpPr>
          <p:nvPr/>
        </p:nvSpPr>
        <p:spPr bwMode="auto">
          <a:xfrm>
            <a:off x="1408473" y="282999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25" name="Line 26"/>
          <p:cNvSpPr>
            <a:spLocks noChangeShapeType="1"/>
          </p:cNvSpPr>
          <p:nvPr/>
        </p:nvSpPr>
        <p:spPr bwMode="auto">
          <a:xfrm>
            <a:off x="3336333" y="282999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26" name="Line 27"/>
          <p:cNvSpPr>
            <a:spLocks noChangeShapeType="1"/>
          </p:cNvSpPr>
          <p:nvPr/>
        </p:nvSpPr>
        <p:spPr bwMode="auto">
          <a:xfrm>
            <a:off x="5264193" y="282999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27" name="Line 28"/>
          <p:cNvSpPr>
            <a:spLocks noChangeShapeType="1"/>
          </p:cNvSpPr>
          <p:nvPr/>
        </p:nvSpPr>
        <p:spPr bwMode="auto">
          <a:xfrm>
            <a:off x="7192053" y="282999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28" name="Line 29"/>
          <p:cNvSpPr>
            <a:spLocks noChangeShapeType="1"/>
          </p:cNvSpPr>
          <p:nvPr/>
        </p:nvSpPr>
        <p:spPr bwMode="auto">
          <a:xfrm>
            <a:off x="9119913" y="2829993"/>
            <a:ext cx="0" cy="25146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29" name="Rectangle 30"/>
          <p:cNvSpPr>
            <a:spLocks noChangeArrowheads="1"/>
          </p:cNvSpPr>
          <p:nvPr/>
        </p:nvSpPr>
        <p:spPr bwMode="auto">
          <a:xfrm>
            <a:off x="486453" y="3081453"/>
            <a:ext cx="1844040" cy="502920"/>
          </a:xfrm>
          <a:prstGeom prst="rect">
            <a:avLst/>
          </a:prstGeom>
          <a:solidFill>
            <a:srgbClr val="CCCC00"/>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0" name="Rectangle 31"/>
          <p:cNvSpPr>
            <a:spLocks noChangeArrowheads="1"/>
          </p:cNvSpPr>
          <p:nvPr/>
        </p:nvSpPr>
        <p:spPr bwMode="auto">
          <a:xfrm>
            <a:off x="2414313" y="3081453"/>
            <a:ext cx="1844040" cy="502920"/>
          </a:xfrm>
          <a:prstGeom prst="rect">
            <a:avLst/>
          </a:prstGeom>
          <a:solidFill>
            <a:srgbClr val="CCCC00"/>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1" name="Rectangle 32"/>
          <p:cNvSpPr>
            <a:spLocks noChangeArrowheads="1"/>
          </p:cNvSpPr>
          <p:nvPr/>
        </p:nvSpPr>
        <p:spPr bwMode="auto">
          <a:xfrm>
            <a:off x="4342173" y="3081453"/>
            <a:ext cx="1844040" cy="502920"/>
          </a:xfrm>
          <a:prstGeom prst="rect">
            <a:avLst/>
          </a:prstGeom>
          <a:solidFill>
            <a:srgbClr val="CCCC00"/>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2" name="Rectangle 33"/>
          <p:cNvSpPr>
            <a:spLocks noChangeArrowheads="1"/>
          </p:cNvSpPr>
          <p:nvPr/>
        </p:nvSpPr>
        <p:spPr bwMode="auto">
          <a:xfrm>
            <a:off x="6270033" y="3081453"/>
            <a:ext cx="1844040" cy="502920"/>
          </a:xfrm>
          <a:prstGeom prst="rect">
            <a:avLst/>
          </a:prstGeom>
          <a:solidFill>
            <a:srgbClr val="CCCC00"/>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3" name="Rectangle 34"/>
          <p:cNvSpPr>
            <a:spLocks noChangeArrowheads="1"/>
          </p:cNvSpPr>
          <p:nvPr/>
        </p:nvSpPr>
        <p:spPr bwMode="auto">
          <a:xfrm>
            <a:off x="8197893" y="3081453"/>
            <a:ext cx="1844040" cy="502920"/>
          </a:xfrm>
          <a:prstGeom prst="rect">
            <a:avLst/>
          </a:prstGeom>
          <a:solidFill>
            <a:srgbClr val="CCCC00"/>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4" name="Line 35"/>
          <p:cNvSpPr>
            <a:spLocks noChangeShapeType="1"/>
          </p:cNvSpPr>
          <p:nvPr/>
        </p:nvSpPr>
        <p:spPr bwMode="auto">
          <a:xfrm>
            <a:off x="1408473" y="1488873"/>
            <a:ext cx="762762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35" name="Line 36"/>
          <p:cNvSpPr>
            <a:spLocks noChangeShapeType="1"/>
          </p:cNvSpPr>
          <p:nvPr/>
        </p:nvSpPr>
        <p:spPr bwMode="auto">
          <a:xfrm>
            <a:off x="5180373" y="985953"/>
            <a:ext cx="0" cy="5029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36" name="Rectangle 37"/>
          <p:cNvSpPr>
            <a:spLocks noChangeArrowheads="1"/>
          </p:cNvSpPr>
          <p:nvPr/>
        </p:nvSpPr>
        <p:spPr bwMode="auto">
          <a:xfrm>
            <a:off x="48645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7" name="Rectangle 41"/>
          <p:cNvSpPr>
            <a:spLocks noChangeArrowheads="1"/>
          </p:cNvSpPr>
          <p:nvPr/>
        </p:nvSpPr>
        <p:spPr bwMode="auto">
          <a:xfrm>
            <a:off x="115701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8" name="Rectangle 42"/>
          <p:cNvSpPr>
            <a:spLocks noChangeArrowheads="1"/>
          </p:cNvSpPr>
          <p:nvPr/>
        </p:nvSpPr>
        <p:spPr bwMode="auto">
          <a:xfrm>
            <a:off x="182757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39" name="Rectangle 43"/>
          <p:cNvSpPr>
            <a:spLocks noChangeArrowheads="1"/>
          </p:cNvSpPr>
          <p:nvPr/>
        </p:nvSpPr>
        <p:spPr bwMode="auto">
          <a:xfrm>
            <a:off x="241431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0" name="Rectangle 44"/>
          <p:cNvSpPr>
            <a:spLocks noChangeArrowheads="1"/>
          </p:cNvSpPr>
          <p:nvPr/>
        </p:nvSpPr>
        <p:spPr bwMode="auto">
          <a:xfrm>
            <a:off x="308487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1" name="Rectangle 45"/>
          <p:cNvSpPr>
            <a:spLocks noChangeArrowheads="1"/>
          </p:cNvSpPr>
          <p:nvPr/>
        </p:nvSpPr>
        <p:spPr bwMode="auto">
          <a:xfrm>
            <a:off x="375543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2" name="Rectangle 46"/>
          <p:cNvSpPr>
            <a:spLocks noChangeArrowheads="1"/>
          </p:cNvSpPr>
          <p:nvPr/>
        </p:nvSpPr>
        <p:spPr bwMode="auto">
          <a:xfrm>
            <a:off x="434217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3" name="Rectangle 47"/>
          <p:cNvSpPr>
            <a:spLocks noChangeArrowheads="1"/>
          </p:cNvSpPr>
          <p:nvPr/>
        </p:nvSpPr>
        <p:spPr bwMode="auto">
          <a:xfrm>
            <a:off x="501273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4" name="Rectangle 48"/>
          <p:cNvSpPr>
            <a:spLocks noChangeArrowheads="1"/>
          </p:cNvSpPr>
          <p:nvPr/>
        </p:nvSpPr>
        <p:spPr bwMode="auto">
          <a:xfrm>
            <a:off x="568329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5" name="Rectangle 49"/>
          <p:cNvSpPr>
            <a:spLocks noChangeArrowheads="1"/>
          </p:cNvSpPr>
          <p:nvPr/>
        </p:nvSpPr>
        <p:spPr bwMode="auto">
          <a:xfrm>
            <a:off x="627003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6" name="Rectangle 50"/>
          <p:cNvSpPr>
            <a:spLocks noChangeArrowheads="1"/>
          </p:cNvSpPr>
          <p:nvPr/>
        </p:nvSpPr>
        <p:spPr bwMode="auto">
          <a:xfrm>
            <a:off x="694059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7" name="Rectangle 51"/>
          <p:cNvSpPr>
            <a:spLocks noChangeArrowheads="1"/>
          </p:cNvSpPr>
          <p:nvPr/>
        </p:nvSpPr>
        <p:spPr bwMode="auto">
          <a:xfrm>
            <a:off x="761115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8" name="Rectangle 52"/>
          <p:cNvSpPr>
            <a:spLocks noChangeArrowheads="1"/>
          </p:cNvSpPr>
          <p:nvPr/>
        </p:nvSpPr>
        <p:spPr bwMode="auto">
          <a:xfrm>
            <a:off x="819789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49" name="Rectangle 53"/>
          <p:cNvSpPr>
            <a:spLocks noChangeArrowheads="1"/>
          </p:cNvSpPr>
          <p:nvPr/>
        </p:nvSpPr>
        <p:spPr bwMode="auto">
          <a:xfrm>
            <a:off x="886845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50" name="Rectangle 54"/>
          <p:cNvSpPr>
            <a:spLocks noChangeArrowheads="1"/>
          </p:cNvSpPr>
          <p:nvPr/>
        </p:nvSpPr>
        <p:spPr bwMode="auto">
          <a:xfrm>
            <a:off x="9539013" y="3668193"/>
            <a:ext cx="502920" cy="502920"/>
          </a:xfrm>
          <a:prstGeom prst="rect">
            <a:avLst/>
          </a:prstGeom>
          <a:solidFill>
            <a:schemeClr val="bg1"/>
          </a:solidFill>
          <a:ln w="9525">
            <a:solidFill>
              <a:schemeClr val="tx1"/>
            </a:solidFill>
            <a:miter lim="800000"/>
            <a:headEnd/>
            <a:tailEnd/>
          </a:ln>
          <a:effectLst>
            <a:outerShdw dist="53882" dir="2700000" algn="ctr" rotWithShape="0">
              <a:schemeClr val="bg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51" name="Rectangle 57"/>
          <p:cNvSpPr>
            <a:spLocks noChangeArrowheads="1"/>
          </p:cNvSpPr>
          <p:nvPr/>
        </p:nvSpPr>
        <p:spPr bwMode="auto">
          <a:xfrm>
            <a:off x="486453" y="4338753"/>
            <a:ext cx="9555480" cy="1257300"/>
          </a:xfrm>
          <a:prstGeom prst="rect">
            <a:avLst/>
          </a:prstGeom>
          <a:solidFill>
            <a:srgbClr val="969696"/>
          </a:solidFill>
          <a:ln w="9525">
            <a:solidFill>
              <a:schemeClr val="tx1"/>
            </a:solidFill>
            <a:miter lim="800000"/>
            <a:headEnd/>
            <a:tailEnd/>
          </a:ln>
          <a:effectLst>
            <a:outerShdw dist="53882" dir="2700000" algn="ctr" rotWithShape="0">
              <a:srgbClr val="969696"/>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980" dirty="0"/>
          </a:p>
        </p:txBody>
      </p:sp>
      <p:sp>
        <p:nvSpPr>
          <p:cNvPr id="55" name="Text Box 62"/>
          <p:cNvSpPr txBox="1">
            <a:spLocks noChangeArrowheads="1"/>
          </p:cNvSpPr>
          <p:nvPr/>
        </p:nvSpPr>
        <p:spPr bwMode="auto">
          <a:xfrm>
            <a:off x="4425993" y="483033"/>
            <a:ext cx="1508760" cy="295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320" b="1" dirty="0">
                <a:solidFill>
                  <a:schemeClr val="bg1"/>
                </a:solidFill>
              </a:rPr>
              <a:t>Vision 2010</a:t>
            </a:r>
          </a:p>
        </p:txBody>
      </p:sp>
      <p:sp>
        <p:nvSpPr>
          <p:cNvPr id="56" name="Text Box 63"/>
          <p:cNvSpPr txBox="1">
            <a:spLocks noChangeArrowheads="1"/>
          </p:cNvSpPr>
          <p:nvPr/>
        </p:nvSpPr>
        <p:spPr bwMode="auto">
          <a:xfrm>
            <a:off x="905553" y="1656515"/>
            <a:ext cx="1089660"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540" b="1" dirty="0"/>
              <a:t>Quality</a:t>
            </a:r>
          </a:p>
        </p:txBody>
      </p:sp>
      <p:sp>
        <p:nvSpPr>
          <p:cNvPr id="57" name="Text Box 64"/>
          <p:cNvSpPr txBox="1">
            <a:spLocks noChangeArrowheads="1"/>
          </p:cNvSpPr>
          <p:nvPr/>
        </p:nvSpPr>
        <p:spPr bwMode="auto">
          <a:xfrm>
            <a:off x="2749593" y="1656515"/>
            <a:ext cx="1089660"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540" b="1" dirty="0"/>
              <a:t>Service</a:t>
            </a:r>
          </a:p>
        </p:txBody>
      </p:sp>
      <p:sp>
        <p:nvSpPr>
          <p:cNvPr id="58" name="Text Box 65"/>
          <p:cNvSpPr txBox="1">
            <a:spLocks noChangeArrowheads="1"/>
          </p:cNvSpPr>
          <p:nvPr/>
        </p:nvSpPr>
        <p:spPr bwMode="auto">
          <a:xfrm>
            <a:off x="4635543" y="1656515"/>
            <a:ext cx="1089660"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540" b="1" dirty="0"/>
              <a:t>Growth</a:t>
            </a:r>
          </a:p>
        </p:txBody>
      </p:sp>
      <p:sp>
        <p:nvSpPr>
          <p:cNvPr id="59" name="Text Box 66"/>
          <p:cNvSpPr txBox="1">
            <a:spLocks noChangeArrowheads="1"/>
          </p:cNvSpPr>
          <p:nvPr/>
        </p:nvSpPr>
        <p:spPr bwMode="auto">
          <a:xfrm>
            <a:off x="6689133" y="1656515"/>
            <a:ext cx="1089660"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540" b="1" dirty="0"/>
              <a:t>Finance</a:t>
            </a:r>
          </a:p>
        </p:txBody>
      </p:sp>
      <p:sp>
        <p:nvSpPr>
          <p:cNvPr id="60" name="Text Box 67"/>
          <p:cNvSpPr txBox="1">
            <a:spLocks noChangeArrowheads="1"/>
          </p:cNvSpPr>
          <p:nvPr/>
        </p:nvSpPr>
        <p:spPr bwMode="auto">
          <a:xfrm>
            <a:off x="8616993" y="1656515"/>
            <a:ext cx="1089660" cy="32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540" b="1" dirty="0"/>
              <a:t>People</a:t>
            </a:r>
          </a:p>
        </p:txBody>
      </p:sp>
      <p:sp>
        <p:nvSpPr>
          <p:cNvPr id="61" name="Text Box 68"/>
          <p:cNvSpPr txBox="1">
            <a:spLocks noChangeArrowheads="1"/>
          </p:cNvSpPr>
          <p:nvPr/>
        </p:nvSpPr>
        <p:spPr bwMode="auto">
          <a:xfrm>
            <a:off x="570273" y="4757854"/>
            <a:ext cx="3017520" cy="49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320" b="1" dirty="0">
                <a:solidFill>
                  <a:schemeClr val="bg1"/>
                </a:solidFill>
              </a:rPr>
              <a:t>Action Plans &amp; Budgets for Each Division, Department or Unit</a:t>
            </a:r>
          </a:p>
        </p:txBody>
      </p:sp>
      <p:sp>
        <p:nvSpPr>
          <p:cNvPr id="62" name="Text Box 69"/>
          <p:cNvSpPr txBox="1">
            <a:spLocks noChangeArrowheads="1"/>
          </p:cNvSpPr>
          <p:nvPr/>
        </p:nvSpPr>
        <p:spPr bwMode="auto">
          <a:xfrm>
            <a:off x="3755433" y="4338754"/>
            <a:ext cx="6118860" cy="1395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320" b="1" dirty="0">
                <a:solidFill>
                  <a:schemeClr val="bg1"/>
                </a:solidFill>
              </a:rPr>
              <a:t>Each unit leader asks and answers 2 questions:</a:t>
            </a:r>
          </a:p>
          <a:p>
            <a:pPr eaLnBrk="1" hangingPunct="1">
              <a:spcBef>
                <a:spcPct val="50000"/>
              </a:spcBef>
              <a:buFontTx/>
              <a:buAutoNum type="arabicPeriod"/>
            </a:pPr>
            <a:r>
              <a:rPr lang="en-US" altLang="en-US" sz="1100" b="1" dirty="0">
                <a:solidFill>
                  <a:schemeClr val="bg1"/>
                </a:solidFill>
              </a:rPr>
              <a:t>How can our unit/team best contribute to the achievement of the CCMH “Results Hierarchy”?</a:t>
            </a:r>
          </a:p>
          <a:p>
            <a:pPr eaLnBrk="1" hangingPunct="1">
              <a:spcBef>
                <a:spcPct val="50000"/>
              </a:spcBef>
              <a:buFontTx/>
              <a:buAutoNum type="arabicPeriod"/>
            </a:pPr>
            <a:r>
              <a:rPr lang="en-US" altLang="en-US" sz="1100" b="1" dirty="0">
                <a:solidFill>
                  <a:schemeClr val="bg1"/>
                </a:solidFill>
              </a:rPr>
              <a:t>How can I best earn the work &amp; enthusiasm of my followers to best accomplish my monthly &amp; annual work plans and budgets?</a:t>
            </a:r>
          </a:p>
          <a:p>
            <a:pPr eaLnBrk="1" hangingPunct="1">
              <a:spcBef>
                <a:spcPct val="50000"/>
              </a:spcBef>
            </a:pPr>
            <a:endParaRPr lang="en-US" altLang="en-US" sz="1100" b="1" dirty="0">
              <a:solidFill>
                <a:schemeClr val="bg1"/>
              </a:solidFill>
            </a:endParaRPr>
          </a:p>
        </p:txBody>
      </p:sp>
      <p:sp>
        <p:nvSpPr>
          <p:cNvPr id="66" name="Line 75"/>
          <p:cNvSpPr>
            <a:spLocks noChangeShapeType="1"/>
          </p:cNvSpPr>
          <p:nvPr/>
        </p:nvSpPr>
        <p:spPr bwMode="auto">
          <a:xfrm>
            <a:off x="73791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67" name="Line 76"/>
          <p:cNvSpPr>
            <a:spLocks noChangeShapeType="1"/>
          </p:cNvSpPr>
          <p:nvPr/>
        </p:nvSpPr>
        <p:spPr bwMode="auto">
          <a:xfrm>
            <a:off x="140847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68" name="Line 77"/>
          <p:cNvSpPr>
            <a:spLocks noChangeShapeType="1"/>
          </p:cNvSpPr>
          <p:nvPr/>
        </p:nvSpPr>
        <p:spPr bwMode="auto">
          <a:xfrm>
            <a:off x="207903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69" name="Line 78"/>
          <p:cNvSpPr>
            <a:spLocks noChangeShapeType="1"/>
          </p:cNvSpPr>
          <p:nvPr/>
        </p:nvSpPr>
        <p:spPr bwMode="auto">
          <a:xfrm>
            <a:off x="266577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0" name="Line 79"/>
          <p:cNvSpPr>
            <a:spLocks noChangeShapeType="1"/>
          </p:cNvSpPr>
          <p:nvPr/>
        </p:nvSpPr>
        <p:spPr bwMode="auto">
          <a:xfrm>
            <a:off x="333633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1" name="Line 80"/>
          <p:cNvSpPr>
            <a:spLocks noChangeShapeType="1"/>
          </p:cNvSpPr>
          <p:nvPr/>
        </p:nvSpPr>
        <p:spPr bwMode="auto">
          <a:xfrm>
            <a:off x="400689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2" name="Line 81"/>
          <p:cNvSpPr>
            <a:spLocks noChangeShapeType="1"/>
          </p:cNvSpPr>
          <p:nvPr/>
        </p:nvSpPr>
        <p:spPr bwMode="auto">
          <a:xfrm>
            <a:off x="459363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3" name="Line 82"/>
          <p:cNvSpPr>
            <a:spLocks noChangeShapeType="1"/>
          </p:cNvSpPr>
          <p:nvPr/>
        </p:nvSpPr>
        <p:spPr bwMode="auto">
          <a:xfrm>
            <a:off x="526419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4" name="Line 83"/>
          <p:cNvSpPr>
            <a:spLocks noChangeShapeType="1"/>
          </p:cNvSpPr>
          <p:nvPr/>
        </p:nvSpPr>
        <p:spPr bwMode="auto">
          <a:xfrm>
            <a:off x="593475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5" name="Line 84"/>
          <p:cNvSpPr>
            <a:spLocks noChangeShapeType="1"/>
          </p:cNvSpPr>
          <p:nvPr/>
        </p:nvSpPr>
        <p:spPr bwMode="auto">
          <a:xfrm>
            <a:off x="652149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6" name="Line 85"/>
          <p:cNvSpPr>
            <a:spLocks noChangeShapeType="1"/>
          </p:cNvSpPr>
          <p:nvPr/>
        </p:nvSpPr>
        <p:spPr bwMode="auto">
          <a:xfrm>
            <a:off x="719205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7" name="Line 86"/>
          <p:cNvSpPr>
            <a:spLocks noChangeShapeType="1"/>
          </p:cNvSpPr>
          <p:nvPr/>
        </p:nvSpPr>
        <p:spPr bwMode="auto">
          <a:xfrm>
            <a:off x="786261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8" name="Line 87"/>
          <p:cNvSpPr>
            <a:spLocks noChangeShapeType="1"/>
          </p:cNvSpPr>
          <p:nvPr/>
        </p:nvSpPr>
        <p:spPr bwMode="auto">
          <a:xfrm>
            <a:off x="844935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79" name="Line 88"/>
          <p:cNvSpPr>
            <a:spLocks noChangeShapeType="1"/>
          </p:cNvSpPr>
          <p:nvPr/>
        </p:nvSpPr>
        <p:spPr bwMode="auto">
          <a:xfrm>
            <a:off x="911991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80" name="Line 89"/>
          <p:cNvSpPr>
            <a:spLocks noChangeShapeType="1"/>
          </p:cNvSpPr>
          <p:nvPr/>
        </p:nvSpPr>
        <p:spPr bwMode="auto">
          <a:xfrm>
            <a:off x="9790473" y="4171113"/>
            <a:ext cx="0" cy="1676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980" dirty="0"/>
          </a:p>
        </p:txBody>
      </p:sp>
      <p:sp>
        <p:nvSpPr>
          <p:cNvPr id="81" name="Text Box 91"/>
          <p:cNvSpPr txBox="1">
            <a:spLocks noChangeArrowheads="1"/>
          </p:cNvSpPr>
          <p:nvPr/>
        </p:nvSpPr>
        <p:spPr bwMode="auto">
          <a:xfrm>
            <a:off x="6511560" y="3165273"/>
            <a:ext cx="1424940" cy="363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 b="1" dirty="0"/>
              <a:t>Operate Performance Driven Processes</a:t>
            </a:r>
          </a:p>
        </p:txBody>
      </p:sp>
      <p:sp>
        <p:nvSpPr>
          <p:cNvPr id="82" name="Text Box 92"/>
          <p:cNvSpPr txBox="1">
            <a:spLocks noChangeArrowheads="1"/>
          </p:cNvSpPr>
          <p:nvPr/>
        </p:nvSpPr>
        <p:spPr bwMode="auto">
          <a:xfrm>
            <a:off x="4516771" y="3165273"/>
            <a:ext cx="1424940" cy="363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 b="1" dirty="0"/>
              <a:t>Expand Role in ED &amp; Chronic Diseases</a:t>
            </a:r>
          </a:p>
        </p:txBody>
      </p:sp>
      <p:sp>
        <p:nvSpPr>
          <p:cNvPr id="83" name="Text Box 94"/>
          <p:cNvSpPr txBox="1">
            <a:spLocks noChangeArrowheads="1"/>
          </p:cNvSpPr>
          <p:nvPr/>
        </p:nvSpPr>
        <p:spPr bwMode="auto">
          <a:xfrm>
            <a:off x="2623863" y="3151834"/>
            <a:ext cx="1424940" cy="363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 b="1" dirty="0"/>
              <a:t>Recognize &amp; Reward Service Excellence</a:t>
            </a:r>
          </a:p>
        </p:txBody>
      </p:sp>
      <p:sp>
        <p:nvSpPr>
          <p:cNvPr id="84" name="Text Box 95"/>
          <p:cNvSpPr txBox="1">
            <a:spLocks noChangeArrowheads="1"/>
          </p:cNvSpPr>
          <p:nvPr/>
        </p:nvSpPr>
        <p:spPr bwMode="auto">
          <a:xfrm>
            <a:off x="8365533" y="3165273"/>
            <a:ext cx="1424940" cy="363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 b="1" dirty="0"/>
              <a:t>Nurture a Culture of Respect &amp; Value</a:t>
            </a:r>
          </a:p>
        </p:txBody>
      </p:sp>
      <p:sp>
        <p:nvSpPr>
          <p:cNvPr id="85" name="Text Box 96"/>
          <p:cNvSpPr txBox="1">
            <a:spLocks noChangeArrowheads="1"/>
          </p:cNvSpPr>
          <p:nvPr/>
        </p:nvSpPr>
        <p:spPr bwMode="auto">
          <a:xfrm>
            <a:off x="318813" y="2075613"/>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What</a:t>
            </a:r>
          </a:p>
        </p:txBody>
      </p:sp>
      <p:sp>
        <p:nvSpPr>
          <p:cNvPr id="86" name="Text Box 97"/>
          <p:cNvSpPr txBox="1">
            <a:spLocks noChangeArrowheads="1"/>
          </p:cNvSpPr>
          <p:nvPr/>
        </p:nvSpPr>
        <p:spPr bwMode="auto">
          <a:xfrm>
            <a:off x="318813" y="2812531"/>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How</a:t>
            </a:r>
          </a:p>
        </p:txBody>
      </p:sp>
      <p:sp>
        <p:nvSpPr>
          <p:cNvPr id="87" name="Text Box 98"/>
          <p:cNvSpPr txBox="1">
            <a:spLocks noChangeArrowheads="1"/>
          </p:cNvSpPr>
          <p:nvPr/>
        </p:nvSpPr>
        <p:spPr bwMode="auto">
          <a:xfrm>
            <a:off x="2246673" y="2075613"/>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What</a:t>
            </a:r>
          </a:p>
        </p:txBody>
      </p:sp>
      <p:sp>
        <p:nvSpPr>
          <p:cNvPr id="88" name="Text Box 99"/>
          <p:cNvSpPr txBox="1">
            <a:spLocks noChangeArrowheads="1"/>
          </p:cNvSpPr>
          <p:nvPr/>
        </p:nvSpPr>
        <p:spPr bwMode="auto">
          <a:xfrm>
            <a:off x="2246673" y="2812531"/>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How</a:t>
            </a:r>
          </a:p>
        </p:txBody>
      </p:sp>
      <p:sp>
        <p:nvSpPr>
          <p:cNvPr id="89" name="Text Box 100"/>
          <p:cNvSpPr txBox="1">
            <a:spLocks noChangeArrowheads="1"/>
          </p:cNvSpPr>
          <p:nvPr/>
        </p:nvSpPr>
        <p:spPr bwMode="auto">
          <a:xfrm>
            <a:off x="4174533" y="2075613"/>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What</a:t>
            </a:r>
          </a:p>
        </p:txBody>
      </p:sp>
      <p:sp>
        <p:nvSpPr>
          <p:cNvPr id="90" name="Text Box 101"/>
          <p:cNvSpPr txBox="1">
            <a:spLocks noChangeArrowheads="1"/>
          </p:cNvSpPr>
          <p:nvPr/>
        </p:nvSpPr>
        <p:spPr bwMode="auto">
          <a:xfrm>
            <a:off x="4174533" y="2812531"/>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How</a:t>
            </a:r>
          </a:p>
        </p:txBody>
      </p:sp>
      <p:sp>
        <p:nvSpPr>
          <p:cNvPr id="91" name="Text Box 102"/>
          <p:cNvSpPr txBox="1">
            <a:spLocks noChangeArrowheads="1"/>
          </p:cNvSpPr>
          <p:nvPr/>
        </p:nvSpPr>
        <p:spPr bwMode="auto">
          <a:xfrm>
            <a:off x="6102393" y="2075613"/>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What</a:t>
            </a:r>
          </a:p>
        </p:txBody>
      </p:sp>
      <p:sp>
        <p:nvSpPr>
          <p:cNvPr id="92" name="Text Box 103"/>
          <p:cNvSpPr txBox="1">
            <a:spLocks noChangeArrowheads="1"/>
          </p:cNvSpPr>
          <p:nvPr/>
        </p:nvSpPr>
        <p:spPr bwMode="auto">
          <a:xfrm>
            <a:off x="6102393" y="2812531"/>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How</a:t>
            </a:r>
          </a:p>
        </p:txBody>
      </p:sp>
      <p:sp>
        <p:nvSpPr>
          <p:cNvPr id="93" name="Text Box 104"/>
          <p:cNvSpPr txBox="1">
            <a:spLocks noChangeArrowheads="1"/>
          </p:cNvSpPr>
          <p:nvPr/>
        </p:nvSpPr>
        <p:spPr bwMode="auto">
          <a:xfrm>
            <a:off x="8030253" y="2075613"/>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What</a:t>
            </a:r>
          </a:p>
        </p:txBody>
      </p:sp>
      <p:sp>
        <p:nvSpPr>
          <p:cNvPr id="94" name="Text Box 105"/>
          <p:cNvSpPr txBox="1">
            <a:spLocks noChangeArrowheads="1"/>
          </p:cNvSpPr>
          <p:nvPr/>
        </p:nvSpPr>
        <p:spPr bwMode="auto">
          <a:xfrm>
            <a:off x="8030253" y="2812531"/>
            <a:ext cx="67056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100" b="1" dirty="0"/>
              <a:t>How</a:t>
            </a:r>
          </a:p>
        </p:txBody>
      </p:sp>
      <p:sp>
        <p:nvSpPr>
          <p:cNvPr id="95" name="Text Box 108"/>
          <p:cNvSpPr txBox="1">
            <a:spLocks noChangeArrowheads="1"/>
          </p:cNvSpPr>
          <p:nvPr/>
        </p:nvSpPr>
        <p:spPr bwMode="auto">
          <a:xfrm>
            <a:off x="4498659" y="2481357"/>
            <a:ext cx="1592580" cy="24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990" b="1" dirty="0">
                <a:solidFill>
                  <a:schemeClr val="bg1"/>
                </a:solidFill>
              </a:rPr>
              <a:t>5% More Market Share</a:t>
            </a:r>
          </a:p>
        </p:txBody>
      </p:sp>
      <p:sp>
        <p:nvSpPr>
          <p:cNvPr id="96" name="Text Box 109"/>
          <p:cNvSpPr txBox="1">
            <a:spLocks noChangeArrowheads="1"/>
          </p:cNvSpPr>
          <p:nvPr/>
        </p:nvSpPr>
        <p:spPr bwMode="auto">
          <a:xfrm>
            <a:off x="696003" y="2410893"/>
            <a:ext cx="1424940" cy="39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990" b="1" dirty="0">
                <a:solidFill>
                  <a:schemeClr val="bg1"/>
                </a:solidFill>
              </a:rPr>
              <a:t>Top 100 US Rural Hospital Systems</a:t>
            </a:r>
          </a:p>
        </p:txBody>
      </p:sp>
      <p:sp>
        <p:nvSpPr>
          <p:cNvPr id="97" name="Text Box 110"/>
          <p:cNvSpPr txBox="1">
            <a:spLocks noChangeArrowheads="1"/>
          </p:cNvSpPr>
          <p:nvPr/>
        </p:nvSpPr>
        <p:spPr bwMode="auto">
          <a:xfrm>
            <a:off x="6521493" y="2463901"/>
            <a:ext cx="1424940" cy="24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990" b="1" dirty="0">
                <a:solidFill>
                  <a:schemeClr val="bg1"/>
                </a:solidFill>
              </a:rPr>
              <a:t>“A” Credit Rating</a:t>
            </a:r>
          </a:p>
        </p:txBody>
      </p:sp>
      <p:sp>
        <p:nvSpPr>
          <p:cNvPr id="98" name="Text Box 111"/>
          <p:cNvSpPr txBox="1">
            <a:spLocks noChangeArrowheads="1"/>
          </p:cNvSpPr>
          <p:nvPr/>
        </p:nvSpPr>
        <p:spPr bwMode="auto">
          <a:xfrm>
            <a:off x="8449353" y="2410893"/>
            <a:ext cx="1424940" cy="24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990" b="1" dirty="0">
                <a:solidFill>
                  <a:schemeClr val="bg1"/>
                </a:solidFill>
              </a:rPr>
              <a:t>Top Employer</a:t>
            </a:r>
          </a:p>
        </p:txBody>
      </p:sp>
      <p:sp>
        <p:nvSpPr>
          <p:cNvPr id="100" name="Text Box 18"/>
          <p:cNvSpPr txBox="1">
            <a:spLocks noChangeArrowheads="1"/>
          </p:cNvSpPr>
          <p:nvPr/>
        </p:nvSpPr>
        <p:spPr bwMode="auto">
          <a:xfrm>
            <a:off x="2544181" y="2397641"/>
            <a:ext cx="1424940" cy="39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990" b="1" dirty="0">
                <a:solidFill>
                  <a:schemeClr val="bg1"/>
                </a:solidFill>
              </a:rPr>
              <a:t>97% Patient Satisfaction</a:t>
            </a:r>
          </a:p>
        </p:txBody>
      </p:sp>
      <p:sp>
        <p:nvSpPr>
          <p:cNvPr id="101" name="Text Box 93"/>
          <p:cNvSpPr txBox="1">
            <a:spLocks noChangeArrowheads="1"/>
          </p:cNvSpPr>
          <p:nvPr/>
        </p:nvSpPr>
        <p:spPr bwMode="auto">
          <a:xfrm>
            <a:off x="679924" y="3238307"/>
            <a:ext cx="1424940" cy="22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 b="1" dirty="0"/>
              <a:t>Put the Patient First</a:t>
            </a:r>
          </a:p>
        </p:txBody>
      </p:sp>
      <p:sp>
        <p:nvSpPr>
          <p:cNvPr id="102" name="TextBox 101"/>
          <p:cNvSpPr txBox="1"/>
          <p:nvPr/>
        </p:nvSpPr>
        <p:spPr>
          <a:xfrm>
            <a:off x="6300318" y="742351"/>
            <a:ext cx="3101340" cy="369332"/>
          </a:xfrm>
          <a:prstGeom prst="rect">
            <a:avLst/>
          </a:prstGeom>
          <a:noFill/>
        </p:spPr>
        <p:txBody>
          <a:bodyPr wrap="square" rtlCol="0">
            <a:spAutoFit/>
          </a:bodyPr>
          <a:lstStyle/>
          <a:p>
            <a:r>
              <a:rPr lang="en-US" b="1" dirty="0"/>
              <a:t>Performance Pillar Model</a:t>
            </a:r>
          </a:p>
        </p:txBody>
      </p:sp>
    </p:spTree>
    <p:extLst>
      <p:ext uri="{BB962C8B-B14F-4D97-AF65-F5344CB8AC3E}">
        <p14:creationId xmlns:p14="http://schemas.microsoft.com/office/powerpoint/2010/main" val="3179659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11</a:t>
            </a:fld>
            <a:endParaRPr lang="en-US" dirty="0"/>
          </a:p>
        </p:txBody>
      </p:sp>
      <p:sp>
        <p:nvSpPr>
          <p:cNvPr id="7" name="Rectangle 6"/>
          <p:cNvSpPr/>
          <p:nvPr/>
        </p:nvSpPr>
        <p:spPr>
          <a:xfrm>
            <a:off x="1440712" y="701856"/>
            <a:ext cx="6263253" cy="646331"/>
          </a:xfrm>
          <a:prstGeom prst="rect">
            <a:avLst/>
          </a:prstGeom>
        </p:spPr>
        <p:txBody>
          <a:bodyPr wrap="none">
            <a:spAutoFit/>
          </a:bodyPr>
          <a:lstStyle/>
          <a:p>
            <a:r>
              <a:rPr lang="en-US" sz="3600" dirty="0">
                <a:solidFill>
                  <a:srgbClr val="FFC000"/>
                </a:solidFill>
              </a:rPr>
              <a:t>5. Resources for further insights: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6" name="TextBox 5"/>
          <p:cNvSpPr txBox="1"/>
          <p:nvPr/>
        </p:nvSpPr>
        <p:spPr>
          <a:xfrm>
            <a:off x="2085279" y="1851101"/>
            <a:ext cx="9210907" cy="1815882"/>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b="1" dirty="0">
                <a:solidFill>
                  <a:schemeClr val="bg1"/>
                </a:solidFill>
              </a:rPr>
              <a:t>Health Center Plan as a Provocative </a:t>
            </a:r>
            <a:r>
              <a:rPr lang="en-US" sz="2800" b="1" dirty="0">
                <a:solidFill>
                  <a:schemeClr val="bg1"/>
                </a:solidFill>
                <a:hlinkClick r:id="rId3"/>
              </a:rPr>
              <a:t>Guide</a:t>
            </a:r>
            <a:r>
              <a:rPr lang="en-US" sz="2800" b="1" dirty="0">
                <a:solidFill>
                  <a:schemeClr val="bg1"/>
                </a:solidFill>
              </a:rPr>
              <a:t> </a:t>
            </a:r>
          </a:p>
          <a:p>
            <a:pPr marL="457200" indent="-457200">
              <a:buClr>
                <a:srgbClr val="FFC000"/>
              </a:buClr>
              <a:buSzPct val="125000"/>
              <a:buFont typeface="Arial" panose="020B0604020202020204" pitchFamily="34" charset="0"/>
              <a:buChar char="•"/>
            </a:pPr>
            <a:r>
              <a:rPr lang="en-US" sz="2800" b="1" dirty="0">
                <a:solidFill>
                  <a:schemeClr val="bg1"/>
                </a:solidFill>
              </a:rPr>
              <a:t>Critical Access Hospitals’ </a:t>
            </a:r>
            <a:r>
              <a:rPr lang="en-US" sz="2800" b="1" dirty="0">
                <a:solidFill>
                  <a:schemeClr val="bg1"/>
                </a:solidFill>
                <a:hlinkClick r:id="rId4"/>
              </a:rPr>
              <a:t>Issues</a:t>
            </a:r>
            <a:endParaRPr lang="en-US" sz="2800" b="1" dirty="0">
              <a:solidFill>
                <a:schemeClr val="bg1"/>
              </a:solidFill>
            </a:endParaRPr>
          </a:p>
          <a:p>
            <a:pPr marL="457200" indent="-457200">
              <a:buClr>
                <a:srgbClr val="FFC000"/>
              </a:buClr>
              <a:buSzPct val="125000"/>
              <a:buFont typeface="Arial" panose="020B0604020202020204" pitchFamily="34" charset="0"/>
              <a:buChar char="•"/>
            </a:pPr>
            <a:r>
              <a:rPr lang="en-US" sz="2800" b="1" dirty="0">
                <a:solidFill>
                  <a:schemeClr val="bg1"/>
                </a:solidFill>
              </a:rPr>
              <a:t>Rural Health Blueprint for Performance </a:t>
            </a:r>
            <a:r>
              <a:rPr lang="en-US" sz="2800" b="1" dirty="0">
                <a:solidFill>
                  <a:schemeClr val="bg1"/>
                </a:solidFill>
                <a:hlinkClick r:id="rId5"/>
              </a:rPr>
              <a:t>Plans</a:t>
            </a:r>
            <a:endParaRPr lang="en-US" sz="2800" b="1" dirty="0">
              <a:solidFill>
                <a:schemeClr val="bg1"/>
              </a:solidFill>
            </a:endParaRPr>
          </a:p>
          <a:p>
            <a:pPr marL="457200" indent="-457200">
              <a:buClr>
                <a:srgbClr val="FFC000"/>
              </a:buClr>
              <a:buSzPct val="125000"/>
              <a:buFont typeface="Arial" panose="020B0604020202020204" pitchFamily="34" charset="0"/>
              <a:buChar char="•"/>
            </a:pPr>
            <a:r>
              <a:rPr lang="en-US" sz="2800" b="1" dirty="0">
                <a:solidFill>
                  <a:schemeClr val="bg1"/>
                </a:solidFill>
              </a:rPr>
              <a:t>Balanced Scorecard Institute </a:t>
            </a:r>
            <a:r>
              <a:rPr lang="en-US" sz="2800" b="1" dirty="0">
                <a:solidFill>
                  <a:schemeClr val="bg1"/>
                </a:solidFill>
                <a:hlinkClick r:id="rId6"/>
              </a:rPr>
              <a:t>Guide</a:t>
            </a:r>
            <a:endParaRPr lang="en-US" sz="2800" b="1" dirty="0">
              <a:solidFill>
                <a:schemeClr val="bg1"/>
              </a:solidFill>
            </a:endParaRPr>
          </a:p>
        </p:txBody>
      </p:sp>
    </p:spTree>
    <p:extLst>
      <p:ext uri="{BB962C8B-B14F-4D97-AF65-F5344CB8AC3E}">
        <p14:creationId xmlns:p14="http://schemas.microsoft.com/office/powerpoint/2010/main" val="92589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extBox 10"/>
          <p:cNvSpPr txBox="1"/>
          <p:nvPr/>
        </p:nvSpPr>
        <p:spPr>
          <a:xfrm>
            <a:off x="7248294" y="6021659"/>
            <a:ext cx="4348975" cy="369332"/>
          </a:xfrm>
          <a:prstGeom prst="rect">
            <a:avLst/>
          </a:prstGeom>
          <a:noFill/>
        </p:spPr>
        <p:txBody>
          <a:bodyPr wrap="square" rtlCol="0">
            <a:spAutoFit/>
          </a:bodyPr>
          <a:lstStyle/>
          <a:p>
            <a:r>
              <a:rPr lang="en-US" dirty="0"/>
              <a:t>Jim Rice: 1-612-703-4687 jim_rice@ajg.com</a:t>
            </a:r>
          </a:p>
        </p:txBody>
      </p:sp>
      <p:sp>
        <p:nvSpPr>
          <p:cNvPr id="12" name="TextBox 11"/>
          <p:cNvSpPr txBox="1"/>
          <p:nvPr/>
        </p:nvSpPr>
        <p:spPr>
          <a:xfrm>
            <a:off x="1694985" y="2174488"/>
            <a:ext cx="9333571" cy="2369880"/>
          </a:xfrm>
          <a:prstGeom prst="rect">
            <a:avLst/>
          </a:prstGeom>
          <a:noFill/>
        </p:spPr>
        <p:txBody>
          <a:bodyPr wrap="square" rtlCol="0">
            <a:spAutoFit/>
          </a:bodyPr>
          <a:lstStyle/>
          <a:p>
            <a:r>
              <a:rPr lang="en-US" sz="2800" b="1" dirty="0">
                <a:solidFill>
                  <a:srgbClr val="FFC000"/>
                </a:solidFill>
              </a:rPr>
              <a:t>Thank you </a:t>
            </a:r>
            <a:r>
              <a:rPr lang="en-US" sz="2400" b="1" dirty="0">
                <a:solidFill>
                  <a:schemeClr val="bg1"/>
                </a:solidFill>
              </a:rPr>
              <a:t>for all you do for the people in your healthcare district</a:t>
            </a:r>
            <a:r>
              <a:rPr lang="en-US" sz="2400" dirty="0">
                <a:solidFill>
                  <a:schemeClr val="bg1"/>
                </a:solidFill>
              </a:rPr>
              <a:t>!</a:t>
            </a:r>
          </a:p>
          <a:p>
            <a:endParaRPr lang="en-US" sz="2000" dirty="0">
              <a:solidFill>
                <a:schemeClr val="bg1"/>
              </a:solidFill>
            </a:endParaRPr>
          </a:p>
          <a:p>
            <a:r>
              <a:rPr lang="en-US" sz="2000" dirty="0">
                <a:solidFill>
                  <a:schemeClr val="bg1"/>
                </a:solidFill>
              </a:rPr>
              <a:t>We hope this short program stimulates your continuous pursuit of enhanced board work to strengthen your healthcare district’s support for </a:t>
            </a:r>
            <a:r>
              <a:rPr lang="en-US" sz="2000" b="1" i="1" dirty="0">
                <a:solidFill>
                  <a:schemeClr val="bg1"/>
                </a:solidFill>
              </a:rPr>
              <a:t>health care </a:t>
            </a:r>
            <a:r>
              <a:rPr lang="en-US" sz="2000" dirty="0">
                <a:solidFill>
                  <a:schemeClr val="bg1"/>
                </a:solidFill>
              </a:rPr>
              <a:t>and </a:t>
            </a:r>
            <a:r>
              <a:rPr lang="en-US" sz="2000" b="1" i="1" dirty="0">
                <a:solidFill>
                  <a:schemeClr val="bg1"/>
                </a:solidFill>
              </a:rPr>
              <a:t>health gain </a:t>
            </a:r>
            <a:r>
              <a:rPr lang="en-US" sz="2000" dirty="0">
                <a:solidFill>
                  <a:schemeClr val="bg1"/>
                </a:solidFill>
              </a:rPr>
              <a:t>in challenging times. </a:t>
            </a:r>
          </a:p>
          <a:p>
            <a:endParaRPr lang="en-US" sz="2000" dirty="0">
              <a:solidFill>
                <a:schemeClr val="bg1"/>
              </a:solidFill>
            </a:endParaRPr>
          </a:p>
          <a:p>
            <a:r>
              <a:rPr lang="en-US" sz="2000" dirty="0">
                <a:solidFill>
                  <a:schemeClr val="bg1"/>
                </a:solidFill>
              </a:rPr>
              <a:t>Please contact ACHD to access their many other board support resources.</a:t>
            </a:r>
          </a:p>
        </p:txBody>
      </p:sp>
      <p:sp>
        <p:nvSpPr>
          <p:cNvPr id="3" name="Footer Placeholder 2"/>
          <p:cNvSpPr>
            <a:spLocks noGrp="1"/>
          </p:cNvSpPr>
          <p:nvPr>
            <p:ph type="ftr" sz="quarter" idx="11"/>
          </p:nvPr>
        </p:nvSpPr>
        <p:spPr>
          <a:xfrm>
            <a:off x="6529487" y="5100451"/>
            <a:ext cx="5960126" cy="365125"/>
          </a:xfrm>
        </p:spPr>
        <p:txBody>
          <a:bodyPr/>
          <a:lstStyle/>
          <a:p>
            <a:r>
              <a:rPr lang="en-US" dirty="0"/>
              <a:t>Good Board Work: Better Service. Better Performance.</a:t>
            </a:r>
          </a:p>
        </p:txBody>
      </p:sp>
      <p:sp>
        <p:nvSpPr>
          <p:cNvPr id="4" name="Slide Number Placeholder 3"/>
          <p:cNvSpPr>
            <a:spLocks noGrp="1"/>
          </p:cNvSpPr>
          <p:nvPr>
            <p:ph type="sldNum" sz="quarter" idx="12"/>
          </p:nvPr>
        </p:nvSpPr>
        <p:spPr/>
        <p:txBody>
          <a:bodyPr/>
          <a:lstStyle/>
          <a:p>
            <a:fld id="{B37260A3-0F93-425E-B400-7354DF7125B1}" type="slidenum">
              <a:rPr lang="en-US" smtClean="0"/>
              <a:t>12</a:t>
            </a:fld>
            <a:endParaRPr lang="en-US" dirty="0"/>
          </a:p>
        </p:txBody>
      </p:sp>
    </p:spTree>
    <p:extLst>
      <p:ext uri="{BB962C8B-B14F-4D97-AF65-F5344CB8AC3E}">
        <p14:creationId xmlns:p14="http://schemas.microsoft.com/office/powerpoint/2010/main" val="186778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59ADB70-57B0-44F7-AAF8-3D9CBD700964}"/>
              </a:ext>
            </a:extLst>
          </p:cNvPr>
          <p:cNvSpPr>
            <a:spLocks noGrp="1"/>
          </p:cNvSpPr>
          <p:nvPr>
            <p:ph type="title"/>
          </p:nvPr>
        </p:nvSpPr>
        <p:spPr>
          <a:xfrm>
            <a:off x="838200" y="365125"/>
            <a:ext cx="10515600" cy="1325563"/>
          </a:xfrm>
        </p:spPr>
        <p:txBody>
          <a:bodyPr>
            <a:normAutofit/>
          </a:bodyPr>
          <a:lstStyle/>
          <a:p>
            <a:r>
              <a:rPr lang="en-US" sz="3600" b="1" dirty="0">
                <a:solidFill>
                  <a:schemeClr val="bg1"/>
                </a:solidFill>
                <a:latin typeface="DIN 2014 Bold" panose="020B0704020202020204" pitchFamily="34" charset="0"/>
                <a:ea typeface="DIN 2014 Bold" panose="020B0704020202020204" pitchFamily="34" charset="0"/>
              </a:rPr>
              <a:t>ACHD Governance Series</a:t>
            </a:r>
            <a:endParaRPr lang="en-US" sz="3600" dirty="0"/>
          </a:p>
        </p:txBody>
      </p:sp>
      <p:sp>
        <p:nvSpPr>
          <p:cNvPr id="7" name="Content Placeholder 2">
            <a:extLst>
              <a:ext uri="{FF2B5EF4-FFF2-40B4-BE49-F238E27FC236}">
                <a16:creationId xmlns:a16="http://schemas.microsoft.com/office/drawing/2014/main" id="{49191CA3-5CE2-41C8-B427-45394A71F45D}"/>
              </a:ext>
            </a:extLst>
          </p:cNvPr>
          <p:cNvSpPr>
            <a:spLocks noGrp="1"/>
          </p:cNvSpPr>
          <p:nvPr>
            <p:ph idx="1"/>
          </p:nvPr>
        </p:nvSpPr>
        <p:spPr>
          <a:xfrm>
            <a:off x="2298080" y="2607954"/>
            <a:ext cx="9246220" cy="3099226"/>
          </a:xfrm>
        </p:spPr>
        <p:txBody>
          <a:bodyPr/>
          <a:lstStyle/>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Community Engagement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Balancing Governance &amp; Management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Orientations</a:t>
            </a:r>
          </a:p>
          <a:p>
            <a:pPr marL="514350" indent="-514350">
              <a:buAutoNum type="arabicPeriod"/>
            </a:pPr>
            <a:r>
              <a:rPr lang="en-US" sz="3200" b="1" dirty="0">
                <a:solidFill>
                  <a:srgbClr val="FFC000"/>
                </a:solidFill>
                <a:latin typeface="DIN 2014 Bold" panose="020B0704020202020204" pitchFamily="34" charset="0"/>
                <a:ea typeface="DIN 2014 Bold" panose="020B0704020202020204" pitchFamily="34" charset="0"/>
              </a:rPr>
              <a:t>Strategic Planning</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Self-Assessments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Education Programming</a:t>
            </a:r>
          </a:p>
        </p:txBody>
      </p:sp>
      <p:sp>
        <p:nvSpPr>
          <p:cNvPr id="8" name="TextBox 7"/>
          <p:cNvSpPr txBox="1"/>
          <p:nvPr/>
        </p:nvSpPr>
        <p:spPr>
          <a:xfrm>
            <a:off x="847498" y="1282391"/>
            <a:ext cx="8363410" cy="1077218"/>
          </a:xfrm>
          <a:prstGeom prst="rect">
            <a:avLst/>
          </a:prstGeom>
          <a:noFill/>
        </p:spPr>
        <p:txBody>
          <a:bodyPr wrap="square" rtlCol="0">
            <a:spAutoFit/>
          </a:bodyPr>
          <a:lstStyle/>
          <a:p>
            <a:r>
              <a:rPr lang="en-US" sz="2400" b="1" dirty="0">
                <a:solidFill>
                  <a:schemeClr val="bg1"/>
                </a:solidFill>
              </a:rPr>
              <a:t>Effective Board Work for Enhanced Service and Performance</a:t>
            </a:r>
            <a:endParaRPr lang="en-US" sz="2000" b="1" dirty="0">
              <a:solidFill>
                <a:schemeClr val="bg1"/>
              </a:solidFill>
            </a:endParaRPr>
          </a:p>
          <a:p>
            <a:endParaRPr lang="en-US" sz="2000" dirty="0">
              <a:solidFill>
                <a:schemeClr val="bg1"/>
              </a:solidFill>
            </a:endParaRPr>
          </a:p>
          <a:p>
            <a:r>
              <a:rPr lang="en-US" sz="2000" dirty="0">
                <a:solidFill>
                  <a:schemeClr val="bg1"/>
                </a:solidFill>
              </a:rPr>
              <a:t>Six Short Programs for use by ACHD Members</a:t>
            </a:r>
          </a:p>
        </p:txBody>
      </p:sp>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2</a:t>
            </a:fld>
            <a:endParaRPr lang="en-US" dirty="0"/>
          </a:p>
        </p:txBody>
      </p:sp>
    </p:spTree>
    <p:extLst>
      <p:ext uri="{BB962C8B-B14F-4D97-AF65-F5344CB8AC3E}">
        <p14:creationId xmlns:p14="http://schemas.microsoft.com/office/powerpoint/2010/main" val="1010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DD421F2-18D2-4B00-A3D7-37C62CA38842}"/>
              </a:ext>
            </a:extLst>
          </p:cNvPr>
          <p:cNvSpPr>
            <a:spLocks noGrp="1"/>
          </p:cNvSpPr>
          <p:nvPr>
            <p:ph type="title"/>
          </p:nvPr>
        </p:nvSpPr>
        <p:spPr>
          <a:xfrm>
            <a:off x="838200" y="365125"/>
            <a:ext cx="10515600" cy="1325563"/>
          </a:xfrm>
        </p:spPr>
        <p:txBody>
          <a:bodyPr>
            <a:normAutofit/>
          </a:bodyPr>
          <a:lstStyle/>
          <a:p>
            <a:r>
              <a:rPr lang="en-US" sz="2800" b="1" dirty="0">
                <a:solidFill>
                  <a:schemeClr val="bg1"/>
                </a:solidFill>
                <a:latin typeface="DIN 2014 Bold" panose="020B0704020202020204" pitchFamily="34" charset="0"/>
                <a:ea typeface="DIN 2014 Bold" panose="020B0704020202020204" pitchFamily="34" charset="0"/>
              </a:rPr>
              <a:t>Jim Rice: Governance Adviser</a:t>
            </a:r>
            <a:endParaRPr lang="en-US" sz="2800" dirty="0"/>
          </a:p>
        </p:txBody>
      </p:sp>
      <p:sp>
        <p:nvSpPr>
          <p:cNvPr id="7" name="TextBox 6"/>
          <p:cNvSpPr txBox="1"/>
          <p:nvPr/>
        </p:nvSpPr>
        <p:spPr>
          <a:xfrm>
            <a:off x="7248294" y="6021659"/>
            <a:ext cx="4348975" cy="369332"/>
          </a:xfrm>
          <a:prstGeom prst="rect">
            <a:avLst/>
          </a:prstGeom>
          <a:noFill/>
        </p:spPr>
        <p:txBody>
          <a:bodyPr wrap="square" rtlCol="0">
            <a:spAutoFit/>
          </a:bodyPr>
          <a:lstStyle/>
          <a:p>
            <a:r>
              <a:rPr lang="en-US" dirty="0"/>
              <a:t>Connect: 1-612-703-4687 jim_rice@ajg.com</a:t>
            </a:r>
          </a:p>
        </p:txBody>
      </p:sp>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1834" y="1343722"/>
            <a:ext cx="1654841" cy="2068551"/>
          </a:xfrm>
          <a:prstGeom prst="rect">
            <a:avLst/>
          </a:prstGeom>
        </p:spPr>
      </p:pic>
      <p:sp>
        <p:nvSpPr>
          <p:cNvPr id="9" name="Rectangle 8"/>
          <p:cNvSpPr/>
          <p:nvPr/>
        </p:nvSpPr>
        <p:spPr>
          <a:xfrm>
            <a:off x="2973659" y="2018370"/>
            <a:ext cx="8549269" cy="2780248"/>
          </a:xfrm>
          <a:prstGeom prst="rect">
            <a:avLst/>
          </a:prstGeom>
        </p:spPr>
        <p:txBody>
          <a:bodyPr wrap="square">
            <a:spAutoFit/>
          </a:bodyPr>
          <a:lstStyle/>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Jim Rice, PhD, FACHE is Senior Adviser with the Governance &amp; Leadership service line of Gallagher’s Human Resources &amp; Compensation Consulting practice, and Chairman of the Akadimi Foundation. Having served on many boards, Jim focuses his consulting work on strategic governance structures and systems for high performing medical groups, hospitals, credit unions and integrated care systems. He is often engaged for enhanced strategic alliances and mergers for large and small not-for-profit organizations; as well as leadership development programming for Physicians, Boards and C-Suite Senior Leaders. </a:t>
            </a:r>
            <a:endParaRPr lang="en-US" sz="1400" dirty="0">
              <a:solidFill>
                <a:schemeClr val="bg1"/>
              </a:solidFill>
              <a:latin typeface="GN-Book"/>
              <a:ea typeface="Times New Roman" panose="02020603050405020304" pitchFamily="18" charset="0"/>
              <a:cs typeface="Times New Roman" panose="02020603050405020304" pitchFamily="18" charset="0"/>
            </a:endParaRPr>
          </a:p>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Dr. Rice holds a masters and doctoral degree in management and health policy from the University of Minnesota. He has received the University of Minnesota, School of Public Health Distinguished Alumni Leadership Award; a National Institute of Health Doctoral Fellowship; a US Public Health Service Traineeship in Hospital Management; a Bush Leadership Fellowship at Stanford and the National University of Singapore; and the American Hospital Association’s Corning Award for Excellence in Hospital Planning. He is a Fellow in the American College of Healthcare Executives (ACHE) and has worked in over 35 countries in North America, Asia, Africa and Latin America.</a:t>
            </a:r>
            <a:endParaRPr lang="en-US" sz="1400" dirty="0">
              <a:solidFill>
                <a:schemeClr val="bg1"/>
              </a:solidFill>
              <a:latin typeface="GN-Book"/>
              <a:ea typeface="Times New Roman" panose="02020603050405020304" pitchFamily="18" charset="0"/>
              <a:cs typeface="Times New Roman" panose="02020603050405020304" pitchFamily="18" charset="0"/>
            </a:endParaRPr>
          </a:p>
        </p:txBody>
      </p:sp>
      <p:sp>
        <p:nvSpPr>
          <p:cNvPr id="10" name="TextBox 9"/>
          <p:cNvSpPr txBox="1"/>
          <p:nvPr/>
        </p:nvSpPr>
        <p:spPr>
          <a:xfrm>
            <a:off x="2999681" y="1523423"/>
            <a:ext cx="4772721" cy="369332"/>
          </a:xfrm>
          <a:prstGeom prst="rect">
            <a:avLst/>
          </a:prstGeom>
          <a:noFill/>
        </p:spPr>
        <p:txBody>
          <a:bodyPr wrap="square" rtlCol="0">
            <a:spAutoFit/>
          </a:bodyPr>
          <a:lstStyle/>
          <a:p>
            <a:r>
              <a:rPr lang="en-US" dirty="0">
                <a:solidFill>
                  <a:schemeClr val="bg1"/>
                </a:solidFill>
              </a:rPr>
              <a:t>Experienced. Practical. Responsive.</a:t>
            </a:r>
          </a:p>
        </p:txBody>
      </p:sp>
      <p:sp>
        <p:nvSpPr>
          <p:cNvPr id="11" name="Footer Placeholder 10"/>
          <p:cNvSpPr>
            <a:spLocks noGrp="1"/>
          </p:cNvSpPr>
          <p:nvPr>
            <p:ph type="ftr" sz="quarter" idx="11"/>
          </p:nvPr>
        </p:nvSpPr>
        <p:spPr/>
        <p:txBody>
          <a:bodyPr/>
          <a:lstStyle/>
          <a:p>
            <a:r>
              <a:rPr lang="en-US" dirty="0"/>
              <a:t>Good Board Work: Better Service. Better Performance.</a:t>
            </a:r>
          </a:p>
        </p:txBody>
      </p:sp>
      <p:sp>
        <p:nvSpPr>
          <p:cNvPr id="12" name="Slide Number Placeholder 11"/>
          <p:cNvSpPr>
            <a:spLocks noGrp="1"/>
          </p:cNvSpPr>
          <p:nvPr>
            <p:ph type="sldNum" sz="quarter" idx="12"/>
          </p:nvPr>
        </p:nvSpPr>
        <p:spPr/>
        <p:txBody>
          <a:bodyPr/>
          <a:lstStyle/>
          <a:p>
            <a:fld id="{B37260A3-0F93-425E-B400-7354DF7125B1}" type="slidenum">
              <a:rPr lang="en-US" smtClean="0"/>
              <a:t>3</a:t>
            </a:fld>
            <a:endParaRPr lang="en-US" dirty="0"/>
          </a:p>
        </p:txBody>
      </p:sp>
    </p:spTree>
    <p:extLst>
      <p:ext uri="{BB962C8B-B14F-4D97-AF65-F5344CB8AC3E}">
        <p14:creationId xmlns:p14="http://schemas.microsoft.com/office/powerpoint/2010/main" val="87837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4</a:t>
            </a:fld>
            <a:endParaRPr lang="en-US" dirty="0"/>
          </a:p>
        </p:txBody>
      </p:sp>
      <p:sp>
        <p:nvSpPr>
          <p:cNvPr id="6" name="TextBox 5"/>
          <p:cNvSpPr txBox="1"/>
          <p:nvPr/>
        </p:nvSpPr>
        <p:spPr>
          <a:xfrm>
            <a:off x="2330605" y="1851102"/>
            <a:ext cx="8385717" cy="2800767"/>
          </a:xfrm>
          <a:prstGeom prst="rect">
            <a:avLst/>
          </a:prstGeom>
          <a:noFill/>
        </p:spPr>
        <p:txBody>
          <a:bodyPr wrap="square" rtlCol="0">
            <a:spAutoFit/>
          </a:bodyPr>
          <a:lstStyle/>
          <a:p>
            <a:r>
              <a:rPr lang="en-US" sz="2800" b="1" dirty="0">
                <a:solidFill>
                  <a:schemeClr val="bg1"/>
                </a:solidFill>
              </a:rPr>
              <a:t>Focus of Session:</a:t>
            </a:r>
          </a:p>
          <a:p>
            <a:endParaRPr lang="en-US" sz="2800" b="1" dirty="0">
              <a:solidFill>
                <a:schemeClr val="bg1"/>
              </a:solidFill>
            </a:endParaRPr>
          </a:p>
          <a:p>
            <a:pPr marL="457200" indent="-457200">
              <a:buFont typeface="+mj-lt"/>
              <a:buAutoNum type="arabicPeriod"/>
            </a:pPr>
            <a:r>
              <a:rPr lang="en-US" sz="2400" dirty="0">
                <a:solidFill>
                  <a:schemeClr val="bg1"/>
                </a:solidFill>
              </a:rPr>
              <a:t>What is “Strategic Planning”?</a:t>
            </a:r>
          </a:p>
          <a:p>
            <a:pPr marL="457200" indent="-457200">
              <a:buFont typeface="+mj-lt"/>
              <a:buAutoNum type="arabicPeriod"/>
            </a:pPr>
            <a:r>
              <a:rPr lang="en-US" sz="2400" dirty="0">
                <a:solidFill>
                  <a:schemeClr val="bg1"/>
                </a:solidFill>
              </a:rPr>
              <a:t>Why is it important?</a:t>
            </a:r>
          </a:p>
          <a:p>
            <a:pPr marL="457200" indent="-457200">
              <a:buFont typeface="+mj-lt"/>
              <a:buAutoNum type="arabicPeriod"/>
            </a:pPr>
            <a:r>
              <a:rPr lang="en-US" sz="2400" dirty="0">
                <a:solidFill>
                  <a:schemeClr val="bg1"/>
                </a:solidFill>
              </a:rPr>
              <a:t>Common issues or challenges?</a:t>
            </a:r>
          </a:p>
          <a:p>
            <a:pPr marL="457200" indent="-457200">
              <a:buFont typeface="+mj-lt"/>
              <a:buAutoNum type="arabicPeriod"/>
            </a:pPr>
            <a:r>
              <a:rPr lang="en-US" sz="2400" dirty="0">
                <a:solidFill>
                  <a:schemeClr val="bg1"/>
                </a:solidFill>
              </a:rPr>
              <a:t>What can Boards do to be more successful?</a:t>
            </a:r>
          </a:p>
          <a:p>
            <a:pPr marL="457200" indent="-457200">
              <a:buFont typeface="+mj-lt"/>
              <a:buAutoNum type="arabicPeriod"/>
            </a:pPr>
            <a:r>
              <a:rPr lang="en-US" sz="2400" dirty="0">
                <a:solidFill>
                  <a:schemeClr val="bg1"/>
                </a:solidFill>
              </a:rPr>
              <a:t>Resources for further insights?</a:t>
            </a:r>
          </a:p>
        </p:txBody>
      </p:sp>
      <p:sp>
        <p:nvSpPr>
          <p:cNvPr id="7" name="Rectangle 6"/>
          <p:cNvSpPr/>
          <p:nvPr/>
        </p:nvSpPr>
        <p:spPr>
          <a:xfrm>
            <a:off x="1440712" y="701856"/>
            <a:ext cx="4237057" cy="646331"/>
          </a:xfrm>
          <a:prstGeom prst="rect">
            <a:avLst/>
          </a:prstGeom>
        </p:spPr>
        <p:txBody>
          <a:bodyPr wrap="none">
            <a:spAutoFit/>
          </a:bodyPr>
          <a:lstStyle/>
          <a:p>
            <a:r>
              <a:rPr lang="en-US" sz="3600" b="1" dirty="0">
                <a:solidFill>
                  <a:srgbClr val="FFC000"/>
                </a:solidFill>
                <a:latin typeface="DIN 2014 Bold" panose="020B0704020202020204" pitchFamily="34" charset="0"/>
                <a:ea typeface="DIN 2014 Bold" panose="020B0704020202020204" pitchFamily="34" charset="0"/>
              </a:rPr>
              <a:t>Strategic Planning</a:t>
            </a:r>
          </a:p>
        </p:txBody>
      </p:sp>
    </p:spTree>
    <p:extLst>
      <p:ext uri="{BB962C8B-B14F-4D97-AF65-F5344CB8AC3E}">
        <p14:creationId xmlns:p14="http://schemas.microsoft.com/office/powerpoint/2010/main" val="1267942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5</a:t>
            </a:fld>
            <a:endParaRPr lang="en-US" dirty="0"/>
          </a:p>
        </p:txBody>
      </p:sp>
      <p:sp>
        <p:nvSpPr>
          <p:cNvPr id="7" name="Rectangle 6"/>
          <p:cNvSpPr/>
          <p:nvPr/>
        </p:nvSpPr>
        <p:spPr>
          <a:xfrm>
            <a:off x="1440712" y="701856"/>
            <a:ext cx="6135526" cy="646331"/>
          </a:xfrm>
          <a:prstGeom prst="rect">
            <a:avLst/>
          </a:prstGeom>
        </p:spPr>
        <p:txBody>
          <a:bodyPr wrap="none">
            <a:spAutoFit/>
          </a:bodyPr>
          <a:lstStyle/>
          <a:p>
            <a:pPr marL="457200" indent="-457200">
              <a:buFont typeface="+mj-lt"/>
              <a:buAutoNum type="arabicPeriod"/>
            </a:pPr>
            <a:r>
              <a:rPr lang="en-US" sz="3600" dirty="0">
                <a:solidFill>
                  <a:srgbClr val="FFC000"/>
                </a:solidFill>
              </a:rPr>
              <a:t>What is “Strategic Planning”?</a:t>
            </a:r>
          </a:p>
        </p:txBody>
      </p:sp>
      <p:sp>
        <p:nvSpPr>
          <p:cNvPr id="3" name="Rectangle 2"/>
          <p:cNvSpPr/>
          <p:nvPr/>
        </p:nvSpPr>
        <p:spPr>
          <a:xfrm>
            <a:off x="2022088" y="1461920"/>
            <a:ext cx="8460058" cy="646331"/>
          </a:xfrm>
          <a:prstGeom prst="rect">
            <a:avLst/>
          </a:prstGeom>
        </p:spPr>
        <p:txBody>
          <a:bodyPr wrap="square">
            <a:spAutoFit/>
          </a:bodyPr>
          <a:lstStyle/>
          <a:p>
            <a:r>
              <a:rPr lang="en-US" dirty="0">
                <a:solidFill>
                  <a:schemeClr val="bg1"/>
                </a:solidFill>
                <a:latin typeface="Arial" panose="020B0604020202020204" pitchFamily="34" charset="0"/>
              </a:rPr>
              <a:t>One does not discover new lands without consenting to </a:t>
            </a:r>
          </a:p>
          <a:p>
            <a:r>
              <a:rPr lang="en-US" dirty="0">
                <a:solidFill>
                  <a:schemeClr val="bg1"/>
                </a:solidFill>
                <a:latin typeface="Arial" panose="020B0604020202020204" pitchFamily="34" charset="0"/>
              </a:rPr>
              <a:t>lose sight of the shore for a very long time. </a:t>
            </a:r>
            <a:r>
              <a:rPr lang="en-US" b="1" dirty="0">
                <a:solidFill>
                  <a:schemeClr val="bg1"/>
                </a:solidFill>
                <a:latin typeface="Arial" panose="020B0604020202020204" pitchFamily="34" charset="0"/>
                <a:hlinkClick r:id="rId3"/>
              </a:rPr>
              <a:t>Andre Gide</a:t>
            </a:r>
            <a:endParaRPr lang="en-US" b="1" i="0" dirty="0">
              <a:solidFill>
                <a:schemeClr val="bg1"/>
              </a:solidFill>
              <a:effectLst/>
              <a:latin typeface="Arial" panose="020B0604020202020204" pitchFamily="34" charset="0"/>
            </a:endParaRPr>
          </a:p>
        </p:txBody>
      </p:sp>
      <p:sp>
        <p:nvSpPr>
          <p:cNvPr id="6" name="TextBox 5"/>
          <p:cNvSpPr txBox="1"/>
          <p:nvPr/>
        </p:nvSpPr>
        <p:spPr>
          <a:xfrm>
            <a:off x="1960039" y="2316701"/>
            <a:ext cx="9648381" cy="2369880"/>
          </a:xfrm>
          <a:prstGeom prst="rect">
            <a:avLst/>
          </a:prstGeom>
          <a:noFill/>
        </p:spPr>
        <p:txBody>
          <a:bodyPr wrap="square" rtlCol="0">
            <a:spAutoFit/>
          </a:bodyPr>
          <a:lstStyle/>
          <a:p>
            <a:r>
              <a:rPr lang="en-US" sz="2800" b="1" dirty="0">
                <a:solidFill>
                  <a:schemeClr val="bg1"/>
                </a:solidFill>
              </a:rPr>
              <a:t>A structured group process to answer 4 Key Questions:</a:t>
            </a:r>
          </a:p>
          <a:p>
            <a:endParaRPr lang="en-US" sz="2400" b="1" dirty="0">
              <a:solidFill>
                <a:schemeClr val="bg1"/>
              </a:solidFill>
            </a:endParaRPr>
          </a:p>
          <a:p>
            <a:pPr marL="457200" indent="-457200">
              <a:buFont typeface="+mj-lt"/>
              <a:buAutoNum type="arabicPeriod"/>
            </a:pPr>
            <a:r>
              <a:rPr lang="en-US" sz="2400" b="1" dirty="0">
                <a:solidFill>
                  <a:schemeClr val="bg1"/>
                </a:solidFill>
              </a:rPr>
              <a:t>Where are we today? </a:t>
            </a:r>
            <a:r>
              <a:rPr lang="en-US" sz="2400" b="1" dirty="0">
                <a:solidFill>
                  <a:srgbClr val="FFC000"/>
                </a:solidFill>
              </a:rPr>
              <a:t>(Situation Analysis) SWOT Analysis</a:t>
            </a:r>
          </a:p>
          <a:p>
            <a:pPr marL="457200" indent="-457200">
              <a:buFont typeface="+mj-lt"/>
              <a:buAutoNum type="arabicPeriod"/>
            </a:pPr>
            <a:r>
              <a:rPr lang="en-US" sz="2400" b="1" dirty="0">
                <a:solidFill>
                  <a:schemeClr val="bg1"/>
                </a:solidFill>
              </a:rPr>
              <a:t>Where should we go tomorrow? </a:t>
            </a:r>
            <a:r>
              <a:rPr lang="en-US" sz="2400" b="1" dirty="0">
                <a:solidFill>
                  <a:srgbClr val="FFC000"/>
                </a:solidFill>
              </a:rPr>
              <a:t>(Goal Formulation) Scenarios</a:t>
            </a:r>
          </a:p>
          <a:p>
            <a:pPr marL="457200" indent="-457200">
              <a:buFont typeface="+mj-lt"/>
              <a:buAutoNum type="arabicPeriod"/>
            </a:pPr>
            <a:r>
              <a:rPr lang="en-US" sz="2400" b="1" dirty="0">
                <a:solidFill>
                  <a:schemeClr val="bg1"/>
                </a:solidFill>
              </a:rPr>
              <a:t>How Shall we get there? </a:t>
            </a:r>
            <a:r>
              <a:rPr lang="en-US" sz="2400" b="1" dirty="0">
                <a:solidFill>
                  <a:srgbClr val="FFC000"/>
                </a:solidFill>
              </a:rPr>
              <a:t>(Resource Allocation, MBO, Budgeting)</a:t>
            </a:r>
          </a:p>
          <a:p>
            <a:pPr marL="457200" indent="-457200">
              <a:buFont typeface="+mj-lt"/>
              <a:buAutoNum type="arabicPeriod"/>
            </a:pPr>
            <a:r>
              <a:rPr lang="en-US" sz="2400" b="1" dirty="0">
                <a:solidFill>
                  <a:schemeClr val="bg1"/>
                </a:solidFill>
              </a:rPr>
              <a:t>Are we getting there? </a:t>
            </a:r>
            <a:r>
              <a:rPr lang="en-US" sz="2400" b="1" dirty="0">
                <a:solidFill>
                  <a:srgbClr val="FFC000"/>
                </a:solidFill>
              </a:rPr>
              <a:t>(Performance Management)</a:t>
            </a:r>
            <a:endParaRPr lang="en-US" sz="2000" dirty="0">
              <a:solidFill>
                <a:srgbClr val="FFC000"/>
              </a:solidFill>
            </a:endParaRPr>
          </a:p>
        </p:txBody>
      </p:sp>
    </p:spTree>
    <p:extLst>
      <p:ext uri="{BB962C8B-B14F-4D97-AF65-F5344CB8AC3E}">
        <p14:creationId xmlns:p14="http://schemas.microsoft.com/office/powerpoint/2010/main" val="663970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6</a:t>
            </a:fld>
            <a:endParaRPr lang="en-US" dirty="0"/>
          </a:p>
        </p:txBody>
      </p:sp>
      <p:sp>
        <p:nvSpPr>
          <p:cNvPr id="7" name="Rectangle 6"/>
          <p:cNvSpPr/>
          <p:nvPr/>
        </p:nvSpPr>
        <p:spPr>
          <a:xfrm>
            <a:off x="1440712" y="701856"/>
            <a:ext cx="4446154" cy="646331"/>
          </a:xfrm>
          <a:prstGeom prst="rect">
            <a:avLst/>
          </a:prstGeom>
        </p:spPr>
        <p:txBody>
          <a:bodyPr wrap="none">
            <a:spAutoFit/>
          </a:bodyPr>
          <a:lstStyle/>
          <a:p>
            <a:r>
              <a:rPr lang="en-US" sz="3600" dirty="0">
                <a:solidFill>
                  <a:srgbClr val="FFC000"/>
                </a:solidFill>
              </a:rPr>
              <a:t>2. Why is it important?</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6" name="TextBox 5"/>
          <p:cNvSpPr txBox="1"/>
          <p:nvPr/>
        </p:nvSpPr>
        <p:spPr>
          <a:xfrm>
            <a:off x="2185639" y="1940311"/>
            <a:ext cx="9210907" cy="2246769"/>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b="1" dirty="0">
                <a:solidFill>
                  <a:schemeClr val="bg1"/>
                </a:solidFill>
              </a:rPr>
              <a:t>Essential Board Role: Mission Driven</a:t>
            </a:r>
          </a:p>
          <a:p>
            <a:pPr marL="457200" indent="-457200">
              <a:buClr>
                <a:srgbClr val="FFC000"/>
              </a:buClr>
              <a:buSzPct val="125000"/>
              <a:buFont typeface="Arial" panose="020B0604020202020204" pitchFamily="34" charset="0"/>
              <a:buChar char="•"/>
            </a:pPr>
            <a:r>
              <a:rPr lang="en-US" sz="2800" b="1" dirty="0">
                <a:solidFill>
                  <a:schemeClr val="bg1"/>
                </a:solidFill>
              </a:rPr>
              <a:t>CEO Partnership, but Stakeholder Engaged</a:t>
            </a:r>
          </a:p>
          <a:p>
            <a:pPr marL="457200" indent="-457200">
              <a:buClr>
                <a:srgbClr val="FFC000"/>
              </a:buClr>
              <a:buSzPct val="125000"/>
              <a:buFont typeface="Arial" panose="020B0604020202020204" pitchFamily="34" charset="0"/>
              <a:buChar char="•"/>
            </a:pPr>
            <a:r>
              <a:rPr lang="en-US" sz="2800" b="1" dirty="0">
                <a:solidFill>
                  <a:schemeClr val="bg1"/>
                </a:solidFill>
              </a:rPr>
              <a:t>Population Health Needs Based (CHNA)</a:t>
            </a:r>
          </a:p>
          <a:p>
            <a:pPr marL="457200" indent="-457200">
              <a:buClr>
                <a:srgbClr val="FFC000"/>
              </a:buClr>
              <a:buSzPct val="125000"/>
              <a:buFont typeface="Arial" panose="020B0604020202020204" pitchFamily="34" charset="0"/>
              <a:buChar char="•"/>
            </a:pPr>
            <a:r>
              <a:rPr lang="en-US" sz="2800" b="1" dirty="0">
                <a:solidFill>
                  <a:schemeClr val="bg1"/>
                </a:solidFill>
              </a:rPr>
              <a:t>Prudent Targeting of Scarce Resources to Pursue Mission</a:t>
            </a:r>
          </a:p>
          <a:p>
            <a:pPr marL="457200" indent="-457200">
              <a:buClr>
                <a:srgbClr val="FFC000"/>
              </a:buClr>
              <a:buSzPct val="125000"/>
              <a:buFont typeface="Arial" panose="020B0604020202020204" pitchFamily="34" charset="0"/>
              <a:buChar char="•"/>
            </a:pPr>
            <a:r>
              <a:rPr lang="en-US" sz="2800" b="1" dirty="0">
                <a:solidFill>
                  <a:schemeClr val="bg1"/>
                </a:solidFill>
              </a:rPr>
              <a:t>Roadmap to Enable Organizational Vitality</a:t>
            </a:r>
          </a:p>
        </p:txBody>
      </p:sp>
    </p:spTree>
    <p:extLst>
      <p:ext uri="{BB962C8B-B14F-4D97-AF65-F5344CB8AC3E}">
        <p14:creationId xmlns:p14="http://schemas.microsoft.com/office/powerpoint/2010/main" val="2575973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7</a:t>
            </a:fld>
            <a:endParaRPr lang="en-US" dirty="0"/>
          </a:p>
        </p:txBody>
      </p:sp>
      <p:sp>
        <p:nvSpPr>
          <p:cNvPr id="7" name="Rectangle 6"/>
          <p:cNvSpPr/>
          <p:nvPr/>
        </p:nvSpPr>
        <p:spPr>
          <a:xfrm>
            <a:off x="1440712" y="701856"/>
            <a:ext cx="6432530" cy="646331"/>
          </a:xfrm>
          <a:prstGeom prst="rect">
            <a:avLst/>
          </a:prstGeom>
        </p:spPr>
        <p:txBody>
          <a:bodyPr wrap="none">
            <a:spAutoFit/>
          </a:bodyPr>
          <a:lstStyle/>
          <a:p>
            <a:r>
              <a:rPr lang="en-US" sz="3600" dirty="0">
                <a:solidFill>
                  <a:srgbClr val="FFC000"/>
                </a:solidFill>
              </a:rPr>
              <a:t>3. Common Issues or Challenges?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8" name="TextBox 7"/>
          <p:cNvSpPr txBox="1"/>
          <p:nvPr/>
        </p:nvSpPr>
        <p:spPr>
          <a:xfrm>
            <a:off x="2074127" y="1996067"/>
            <a:ext cx="9210907" cy="3108543"/>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b="1" dirty="0">
                <a:solidFill>
                  <a:schemeClr val="bg1"/>
                </a:solidFill>
              </a:rPr>
              <a:t>Inexperienced Participants</a:t>
            </a:r>
          </a:p>
          <a:p>
            <a:pPr marL="457200" indent="-457200">
              <a:buClr>
                <a:srgbClr val="FFC000"/>
              </a:buClr>
              <a:buSzPct val="125000"/>
              <a:buFont typeface="Arial" panose="020B0604020202020204" pitchFamily="34" charset="0"/>
              <a:buChar char="•"/>
            </a:pPr>
            <a:r>
              <a:rPr lang="en-US" sz="2800" b="1" dirty="0">
                <a:solidFill>
                  <a:schemeClr val="bg1"/>
                </a:solidFill>
              </a:rPr>
              <a:t>Lack of Credible Data and Information</a:t>
            </a:r>
          </a:p>
          <a:p>
            <a:pPr marL="457200" indent="-457200">
              <a:buClr>
                <a:srgbClr val="FFC000"/>
              </a:buClr>
              <a:buSzPct val="125000"/>
              <a:buFont typeface="Arial" panose="020B0604020202020204" pitchFamily="34" charset="0"/>
              <a:buChar char="•"/>
            </a:pPr>
            <a:r>
              <a:rPr lang="en-US" sz="2800" b="1" dirty="0">
                <a:solidFill>
                  <a:schemeClr val="bg1"/>
                </a:solidFill>
              </a:rPr>
              <a:t>Lack of Diversity of Thought and Perspectives</a:t>
            </a:r>
          </a:p>
          <a:p>
            <a:pPr marL="457200" indent="-457200">
              <a:buClr>
                <a:srgbClr val="FFC000"/>
              </a:buClr>
              <a:buSzPct val="125000"/>
              <a:buFont typeface="Arial" panose="020B0604020202020204" pitchFamily="34" charset="0"/>
              <a:buChar char="•"/>
            </a:pPr>
            <a:r>
              <a:rPr lang="en-US" sz="2800" b="1" dirty="0">
                <a:solidFill>
                  <a:schemeClr val="bg1"/>
                </a:solidFill>
              </a:rPr>
              <a:t>Lack of Broad Stakeholder Engagement/Ownership</a:t>
            </a:r>
          </a:p>
          <a:p>
            <a:pPr marL="457200" indent="-457200">
              <a:buClr>
                <a:srgbClr val="FFC000"/>
              </a:buClr>
              <a:buSzPct val="125000"/>
              <a:buFont typeface="Arial" panose="020B0604020202020204" pitchFamily="34" charset="0"/>
              <a:buChar char="•"/>
            </a:pPr>
            <a:r>
              <a:rPr lang="en-US" sz="2800" b="1" dirty="0">
                <a:solidFill>
                  <a:schemeClr val="bg1"/>
                </a:solidFill>
              </a:rPr>
              <a:t>Lack of Accountable Road-mapping &amp; Accountabilities</a:t>
            </a:r>
          </a:p>
          <a:p>
            <a:pPr marL="457200" indent="-457200">
              <a:buClr>
                <a:srgbClr val="FFC000"/>
              </a:buClr>
              <a:buSzPct val="125000"/>
              <a:buFont typeface="Arial" panose="020B0604020202020204" pitchFamily="34" charset="0"/>
              <a:buChar char="•"/>
            </a:pPr>
            <a:r>
              <a:rPr lang="en-US" sz="2800" b="1" dirty="0">
                <a:solidFill>
                  <a:schemeClr val="bg1"/>
                </a:solidFill>
              </a:rPr>
              <a:t>Balance Inside-Out and Outside-In Planning</a:t>
            </a:r>
          </a:p>
          <a:p>
            <a:pPr marL="457200" indent="-457200">
              <a:buClr>
                <a:srgbClr val="FFC000"/>
              </a:buClr>
              <a:buSzPct val="125000"/>
              <a:buFont typeface="Arial" panose="020B0604020202020204" pitchFamily="34" charset="0"/>
              <a:buChar char="•"/>
            </a:pPr>
            <a:r>
              <a:rPr lang="en-US" sz="2800" b="1" dirty="0">
                <a:solidFill>
                  <a:schemeClr val="bg1"/>
                </a:solidFill>
              </a:rPr>
              <a:t>Transparently Celebrate Progress to Plans</a:t>
            </a:r>
          </a:p>
        </p:txBody>
      </p:sp>
    </p:spTree>
    <p:extLst>
      <p:ext uri="{BB962C8B-B14F-4D97-AF65-F5344CB8AC3E}">
        <p14:creationId xmlns:p14="http://schemas.microsoft.com/office/powerpoint/2010/main" val="1019198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8</a:t>
            </a:fld>
            <a:endParaRPr lang="en-US" dirty="0"/>
          </a:p>
        </p:txBody>
      </p:sp>
      <p:sp>
        <p:nvSpPr>
          <p:cNvPr id="7" name="Rectangle 6"/>
          <p:cNvSpPr/>
          <p:nvPr/>
        </p:nvSpPr>
        <p:spPr>
          <a:xfrm>
            <a:off x="1440712" y="701856"/>
            <a:ext cx="8790740" cy="646331"/>
          </a:xfrm>
          <a:prstGeom prst="rect">
            <a:avLst/>
          </a:prstGeom>
        </p:spPr>
        <p:txBody>
          <a:bodyPr wrap="none">
            <a:spAutoFit/>
          </a:bodyPr>
          <a:lstStyle/>
          <a:p>
            <a:r>
              <a:rPr lang="en-US" sz="3600" dirty="0">
                <a:solidFill>
                  <a:srgbClr val="FFC000"/>
                </a:solidFill>
              </a:rPr>
              <a:t>4. What can Boards do to be more successful?</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6" name="TextBox 5"/>
          <p:cNvSpPr txBox="1"/>
          <p:nvPr/>
        </p:nvSpPr>
        <p:spPr>
          <a:xfrm>
            <a:off x="2085279" y="1851101"/>
            <a:ext cx="9210907" cy="3108543"/>
          </a:xfrm>
          <a:prstGeom prst="rect">
            <a:avLst/>
          </a:prstGeom>
          <a:noFill/>
        </p:spPr>
        <p:txBody>
          <a:bodyPr wrap="square" rtlCol="0">
            <a:spAutoFit/>
          </a:bodyPr>
          <a:lstStyle/>
          <a:p>
            <a:pPr marL="457200" indent="-457200">
              <a:buClr>
                <a:srgbClr val="FFC000"/>
              </a:buClr>
              <a:buSzPct val="125000"/>
              <a:buFont typeface="Arial" panose="020B0604020202020204" pitchFamily="34" charset="0"/>
              <a:buChar char="•"/>
            </a:pPr>
            <a:r>
              <a:rPr lang="en-US" sz="2800" b="1" dirty="0">
                <a:solidFill>
                  <a:schemeClr val="bg1"/>
                </a:solidFill>
              </a:rPr>
              <a:t>Prioritize the Work of Strategic Thinking &amp; Planning</a:t>
            </a:r>
          </a:p>
          <a:p>
            <a:pPr marL="457200" indent="-457200">
              <a:buClr>
                <a:srgbClr val="FFC000"/>
              </a:buClr>
              <a:buSzPct val="125000"/>
              <a:buFont typeface="Arial" panose="020B0604020202020204" pitchFamily="34" charset="0"/>
              <a:buChar char="•"/>
            </a:pPr>
            <a:r>
              <a:rPr lang="en-US" sz="2800" b="1" dirty="0">
                <a:solidFill>
                  <a:schemeClr val="bg1"/>
                </a:solidFill>
              </a:rPr>
              <a:t>Invite education, insights and ideas from other hospitals, hotels, service industries, and public utilities</a:t>
            </a:r>
          </a:p>
          <a:p>
            <a:pPr marL="457200" indent="-457200">
              <a:buClr>
                <a:srgbClr val="FFC000"/>
              </a:buClr>
              <a:buSzPct val="125000"/>
              <a:buFont typeface="Arial" panose="020B0604020202020204" pitchFamily="34" charset="0"/>
              <a:buChar char="•"/>
            </a:pPr>
            <a:r>
              <a:rPr lang="en-US" sz="2800" b="1" dirty="0">
                <a:solidFill>
                  <a:schemeClr val="bg1"/>
                </a:solidFill>
              </a:rPr>
              <a:t>Map the Process to Calendar &amp; Budget Cycle</a:t>
            </a:r>
          </a:p>
          <a:p>
            <a:pPr marL="457200" indent="-457200">
              <a:buClr>
                <a:srgbClr val="FFC000"/>
              </a:buClr>
              <a:buSzPct val="125000"/>
              <a:buFont typeface="Arial" panose="020B0604020202020204" pitchFamily="34" charset="0"/>
              <a:buChar char="•"/>
            </a:pPr>
            <a:r>
              <a:rPr lang="en-US" sz="2800" b="1" dirty="0">
                <a:solidFill>
                  <a:schemeClr val="bg1"/>
                </a:solidFill>
              </a:rPr>
              <a:t>Balance Inside-Out and Outside-In Planning</a:t>
            </a:r>
          </a:p>
          <a:p>
            <a:pPr marL="457200" indent="-457200">
              <a:buClr>
                <a:srgbClr val="FFC000"/>
              </a:buClr>
              <a:buSzPct val="125000"/>
              <a:buFont typeface="Arial" panose="020B0604020202020204" pitchFamily="34" charset="0"/>
              <a:buChar char="•"/>
            </a:pPr>
            <a:r>
              <a:rPr lang="en-US" sz="2800" b="1" dirty="0">
                <a:solidFill>
                  <a:schemeClr val="bg1"/>
                </a:solidFill>
              </a:rPr>
              <a:t>Consider “</a:t>
            </a:r>
            <a:r>
              <a:rPr lang="en-US" sz="2800" b="1" dirty="0">
                <a:solidFill>
                  <a:schemeClr val="bg1"/>
                </a:solidFill>
                <a:hlinkClick r:id="rId3"/>
              </a:rPr>
              <a:t>Charrette</a:t>
            </a:r>
            <a:r>
              <a:rPr lang="en-US" sz="2800" b="1" dirty="0">
                <a:solidFill>
                  <a:schemeClr val="bg1"/>
                </a:solidFill>
              </a:rPr>
              <a:t>” style of strategy retreats.</a:t>
            </a:r>
          </a:p>
          <a:p>
            <a:pPr marL="457200" indent="-457200">
              <a:buClr>
                <a:srgbClr val="FFC000"/>
              </a:buClr>
              <a:buSzPct val="125000"/>
              <a:buFont typeface="Arial" panose="020B0604020202020204" pitchFamily="34" charset="0"/>
              <a:buChar char="•"/>
            </a:pPr>
            <a:r>
              <a:rPr lang="en-US" sz="2800" b="1" dirty="0">
                <a:solidFill>
                  <a:schemeClr val="bg1"/>
                </a:solidFill>
              </a:rPr>
              <a:t>Transparently Celebrate Progress to Plans</a:t>
            </a:r>
            <a:endParaRPr lang="en-US" sz="2800" b="1" u="sng" dirty="0">
              <a:solidFill>
                <a:schemeClr val="bg1"/>
              </a:solidFill>
            </a:endParaRPr>
          </a:p>
        </p:txBody>
      </p:sp>
    </p:spTree>
    <p:extLst>
      <p:ext uri="{BB962C8B-B14F-4D97-AF65-F5344CB8AC3E}">
        <p14:creationId xmlns:p14="http://schemas.microsoft.com/office/powerpoint/2010/main" val="1905122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9</a:t>
            </a:fld>
            <a:endParaRPr lang="en-US" dirty="0"/>
          </a:p>
        </p:txBody>
      </p:sp>
      <p:sp>
        <p:nvSpPr>
          <p:cNvPr id="7" name="Rectangle 6"/>
          <p:cNvSpPr/>
          <p:nvPr/>
        </p:nvSpPr>
        <p:spPr>
          <a:xfrm>
            <a:off x="1440712" y="701856"/>
            <a:ext cx="8790740" cy="646331"/>
          </a:xfrm>
          <a:prstGeom prst="rect">
            <a:avLst/>
          </a:prstGeom>
        </p:spPr>
        <p:txBody>
          <a:bodyPr wrap="none">
            <a:spAutoFit/>
          </a:bodyPr>
          <a:lstStyle/>
          <a:p>
            <a:r>
              <a:rPr lang="en-US" sz="3600" dirty="0">
                <a:solidFill>
                  <a:srgbClr val="FFC000"/>
                </a:solidFill>
              </a:rPr>
              <a:t>4. What can Boards do to be more successful?</a:t>
            </a:r>
            <a:endParaRPr lang="en-US" sz="3600" b="1" dirty="0">
              <a:solidFill>
                <a:srgbClr val="FFC000"/>
              </a:solidFill>
              <a:latin typeface="DIN 2014 Bold" panose="020B0704020202020204" pitchFamily="34" charset="0"/>
              <a:ea typeface="DIN 2014 Bold" panose="020B0704020202020204" pitchFamily="34" charset="0"/>
            </a:endParaRPr>
          </a:p>
        </p:txBody>
      </p:sp>
      <p:pic>
        <p:nvPicPr>
          <p:cNvPr id="1026" name="Picture 2" descr="https://wexnermedical.osu.edu/-/media/images/wexnermedical/aboutus/strategic-plan/homepage/planinfographic.png?la=en&amp;hash=401C6D9CB961397790602D04F86D7D26F6657A9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8354" y="1348187"/>
            <a:ext cx="5066835" cy="506683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35620" y="2018371"/>
            <a:ext cx="1672682" cy="4154984"/>
          </a:xfrm>
          <a:prstGeom prst="rect">
            <a:avLst/>
          </a:prstGeom>
          <a:noFill/>
        </p:spPr>
        <p:txBody>
          <a:bodyPr wrap="square" rtlCol="0">
            <a:spAutoFit/>
          </a:bodyPr>
          <a:lstStyle/>
          <a:p>
            <a:r>
              <a:rPr lang="en-US" sz="2400" b="1" dirty="0">
                <a:solidFill>
                  <a:schemeClr val="bg1"/>
                </a:solidFill>
              </a:rPr>
              <a:t>Provide Vision of Output</a:t>
            </a:r>
          </a:p>
          <a:p>
            <a:endParaRPr lang="en-US" sz="2400" b="1" dirty="0">
              <a:solidFill>
                <a:schemeClr val="bg1"/>
              </a:solidFill>
            </a:endParaRPr>
          </a:p>
          <a:p>
            <a:endParaRPr lang="en-US" sz="2400" b="1" dirty="0">
              <a:solidFill>
                <a:schemeClr val="bg1"/>
              </a:solidFill>
            </a:endParaRPr>
          </a:p>
          <a:p>
            <a:r>
              <a:rPr lang="en-US" sz="2400" dirty="0">
                <a:solidFill>
                  <a:schemeClr val="bg1"/>
                </a:solidFill>
              </a:rPr>
              <a:t>But the Process is More Important than The Plan</a:t>
            </a:r>
          </a:p>
        </p:txBody>
      </p:sp>
      <p:sp>
        <p:nvSpPr>
          <p:cNvPr id="3" name="TextBox 2"/>
          <p:cNvSpPr txBox="1"/>
          <p:nvPr/>
        </p:nvSpPr>
        <p:spPr>
          <a:xfrm>
            <a:off x="7516943" y="5725407"/>
            <a:ext cx="3891776" cy="307777"/>
          </a:xfrm>
          <a:prstGeom prst="rect">
            <a:avLst/>
          </a:prstGeom>
          <a:noFill/>
        </p:spPr>
        <p:txBody>
          <a:bodyPr wrap="square" rtlCol="0">
            <a:spAutoFit/>
          </a:bodyPr>
          <a:lstStyle/>
          <a:p>
            <a:r>
              <a:rPr lang="en-US" sz="1400" dirty="0">
                <a:solidFill>
                  <a:schemeClr val="bg1"/>
                </a:solidFill>
              </a:rPr>
              <a:t>Wexner Medical Center Ohio University</a:t>
            </a:r>
          </a:p>
        </p:txBody>
      </p:sp>
    </p:spTree>
    <p:extLst>
      <p:ext uri="{BB962C8B-B14F-4D97-AF65-F5344CB8AC3E}">
        <p14:creationId xmlns:p14="http://schemas.microsoft.com/office/powerpoint/2010/main" val="4201502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97414ec-e8e1-47c5-b88d-8d6bc9f1dc5c" xsi:nil="true"/>
    <lcf76f155ced4ddcb4097134ff3c332f xmlns="141ecd1f-2374-411e-bbb0-b3059a3af7b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F13ACAEFD4E746A6DE99A5742773B3" ma:contentTypeVersion="16" ma:contentTypeDescription="Create a new document." ma:contentTypeScope="" ma:versionID="21b9bc3c6a6ba069aa3e5eea85f67f86">
  <xsd:schema xmlns:xsd="http://www.w3.org/2001/XMLSchema" xmlns:xs="http://www.w3.org/2001/XMLSchema" xmlns:p="http://schemas.microsoft.com/office/2006/metadata/properties" xmlns:ns2="f97414ec-e8e1-47c5-b88d-8d6bc9f1dc5c" xmlns:ns3="141ecd1f-2374-411e-bbb0-b3059a3af7bb" targetNamespace="http://schemas.microsoft.com/office/2006/metadata/properties" ma:root="true" ma:fieldsID="c2005721d552be548c8e2513896304c7" ns2:_="" ns3:_="">
    <xsd:import namespace="f97414ec-e8e1-47c5-b88d-8d6bc9f1dc5c"/>
    <xsd:import namespace="141ecd1f-2374-411e-bbb0-b3059a3af7b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7414ec-e8e1-47c5-b88d-8d6bc9f1dc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d0edf2d5-b58b-4f1d-ba86-8675ba6ccce4}" ma:internalName="TaxCatchAll" ma:showField="CatchAllData" ma:web="f97414ec-e8e1-47c5-b88d-8d6bc9f1dc5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1ecd1f-2374-411e-bbb0-b3059a3af7b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71c94f-f162-4cf6-843e-425104ee78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588BB8-D664-45E8-9F84-46058070596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EEAF2F-EADE-4411-A5D1-AE952A733060}">
  <ds:schemaRefs>
    <ds:schemaRef ds:uri="http://schemas.microsoft.com/sharepoint/v3/contenttype/forms"/>
  </ds:schemaRefs>
</ds:datastoreItem>
</file>

<file path=customXml/itemProps3.xml><?xml version="1.0" encoding="utf-8"?>
<ds:datastoreItem xmlns:ds="http://schemas.openxmlformats.org/officeDocument/2006/customXml" ds:itemID="{17A8BC98-EDC6-43AC-8C42-C2A5CAFE8BF1}"/>
</file>

<file path=docProps/app.xml><?xml version="1.0" encoding="utf-8"?>
<Properties xmlns="http://schemas.openxmlformats.org/officeDocument/2006/extended-properties" xmlns:vt="http://schemas.openxmlformats.org/officeDocument/2006/docPropsVTypes">
  <TotalTime>410</TotalTime>
  <Words>916</Words>
  <Application>Microsoft Office PowerPoint</Application>
  <PresentationFormat>Widescreen</PresentationFormat>
  <Paragraphs>126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DIN 2014 Bold</vt:lpstr>
      <vt:lpstr>GN-Book</vt:lpstr>
      <vt:lpstr>Office Theme</vt:lpstr>
      <vt:lpstr>Governance Toolkit</vt:lpstr>
      <vt:lpstr>ACHD Governance Series</vt:lpstr>
      <vt:lpstr>Jim Rice: Governance Adviser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ACHD Governance Toolkit</dc:title>
  <dc:creator>Marina Servantez</dc:creator>
  <cp:lastModifiedBy>Marina Servantez</cp:lastModifiedBy>
  <cp:revision>41</cp:revision>
  <cp:lastPrinted>2020-12-06T22:03:35Z</cp:lastPrinted>
  <dcterms:created xsi:type="dcterms:W3CDTF">2020-12-04T19:09:22Z</dcterms:created>
  <dcterms:modified xsi:type="dcterms:W3CDTF">2021-01-07T23:28:05Z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0x010100C8F13ACAEFD4E746A6DE99A5742773B3</vt:lpwstr>
  </property>
</Properties>
</file>