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56" r:id="rId5"/>
    <p:sldId id="257" r:id="rId6"/>
    <p:sldId id="259" r:id="rId7"/>
    <p:sldId id="261" r:id="rId8"/>
    <p:sldId id="262" r:id="rId9"/>
    <p:sldId id="263" r:id="rId10"/>
    <p:sldId id="264" r:id="rId11"/>
    <p:sldId id="266" r:id="rId12"/>
    <p:sldId id="265" r:id="rId13"/>
    <p:sldId id="260" r:id="rId14"/>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0FB9D6-67E1-4AD0-A945-4A344BA12DEF}" v="4" dt="2021-01-07T23:27:53.8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handoutView">
  <p:normalViewPr horzBarState="maximized">
    <p:restoredLeft sz="17985" autoAdjust="0"/>
    <p:restoredTop sz="94660"/>
  </p:normalViewPr>
  <p:slideViewPr>
    <p:cSldViewPr snapToGrid="0">
      <p:cViewPr varScale="1">
        <p:scale>
          <a:sx n="85" d="100"/>
          <a:sy n="85" d="100"/>
        </p:scale>
        <p:origin x="48" y="225"/>
      </p:cViewPr>
      <p:guideLst/>
    </p:cSldViewPr>
  </p:slideViewPr>
  <p:notesTextViewPr>
    <p:cViewPr>
      <p:scale>
        <a:sx n="1" d="1"/>
        <a:sy n="1" d="1"/>
      </p:scale>
      <p:origin x="0" y="0"/>
    </p:cViewPr>
  </p:notesTextViewPr>
  <p:notesViewPr>
    <p:cSldViewPr snapToGrid="0">
      <p:cViewPr varScale="1">
        <p:scale>
          <a:sx n="69" d="100"/>
          <a:sy n="69" d="100"/>
        </p:scale>
        <p:origin x="2526" y="5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na Servantez" userId="26e9e67c-67ab-48a9-91b5-14a8ac84a894" providerId="ADAL" clId="{FD0FB9D6-67E1-4AD0-A945-4A344BA12DEF}"/>
    <pc:docChg chg="modHandout">
      <pc:chgData name="Marina Servantez" userId="26e9e67c-67ab-48a9-91b5-14a8ac84a894" providerId="ADAL" clId="{FD0FB9D6-67E1-4AD0-A945-4A344BA12DEF}" dt="2021-01-07T23:27:53.871" v="3"/>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56645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5CB6ED8E-2619-4742-9817-B337042AB8AA}" type="datetimeFigureOut">
              <a:rPr lang="en-US" smtClean="0"/>
              <a:t>1/7/2021</a:t>
            </a:fld>
            <a:endParaRPr lang="en-US"/>
          </a:p>
        </p:txBody>
      </p:sp>
      <p:sp>
        <p:nvSpPr>
          <p:cNvPr id="4" name="Slide Image Placeholder 3"/>
          <p:cNvSpPr>
            <a:spLocks noGrp="1" noRot="1" noChangeAspect="1"/>
          </p:cNvSpPr>
          <p:nvPr>
            <p:ph type="sldImg" idx="2"/>
          </p:nvPr>
        </p:nvSpPr>
        <p:spPr>
          <a:xfrm>
            <a:off x="733425" y="1163638"/>
            <a:ext cx="5586413" cy="3141662"/>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9383DCCA-82E7-4ACF-86FF-6A9234C1E0BA}" type="slidenum">
              <a:rPr lang="en-US" smtClean="0"/>
              <a:t>‹#›</a:t>
            </a:fld>
            <a:endParaRPr lang="en-US"/>
          </a:p>
        </p:txBody>
      </p:sp>
    </p:spTree>
    <p:extLst>
      <p:ext uri="{BB962C8B-B14F-4D97-AF65-F5344CB8AC3E}">
        <p14:creationId xmlns:p14="http://schemas.microsoft.com/office/powerpoint/2010/main" val="2479127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9DEF5-F039-424F-9806-233F8CC69E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4F7439B-B7E7-47A2-BDEB-5DC24CB6BE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378AC9E-DB63-4F1F-8615-DD8E85C9441F}"/>
              </a:ext>
            </a:extLst>
          </p:cNvPr>
          <p:cNvSpPr>
            <a:spLocks noGrp="1"/>
          </p:cNvSpPr>
          <p:nvPr>
            <p:ph type="dt" sz="half" idx="10"/>
          </p:nvPr>
        </p:nvSpPr>
        <p:spPr/>
        <p:txBody>
          <a:bodyPr/>
          <a:lstStyle/>
          <a:p>
            <a:fld id="{94B8E121-C811-4516-90A1-351F3CFE76BE}" type="datetime1">
              <a:rPr lang="en-US" smtClean="0"/>
              <a:t>1/7/2021</a:t>
            </a:fld>
            <a:endParaRPr lang="en-US"/>
          </a:p>
        </p:txBody>
      </p:sp>
      <p:sp>
        <p:nvSpPr>
          <p:cNvPr id="5" name="Footer Placeholder 4">
            <a:extLst>
              <a:ext uri="{FF2B5EF4-FFF2-40B4-BE49-F238E27FC236}">
                <a16:creationId xmlns:a16="http://schemas.microsoft.com/office/drawing/2014/main" id="{FCA75EAA-FC2B-4034-8084-589A4D6E43F1}"/>
              </a:ext>
            </a:extLst>
          </p:cNvPr>
          <p:cNvSpPr>
            <a:spLocks noGrp="1"/>
          </p:cNvSpPr>
          <p:nvPr>
            <p:ph type="ftr" sz="quarter" idx="11"/>
          </p:nvPr>
        </p:nvSpPr>
        <p:spPr/>
        <p:txBody>
          <a:bodyPr/>
          <a:lstStyle/>
          <a:p>
            <a:r>
              <a:rPr lang="en-US"/>
              <a:t>Good Board Work: Better Service. Better Performance.</a:t>
            </a:r>
          </a:p>
        </p:txBody>
      </p:sp>
      <p:sp>
        <p:nvSpPr>
          <p:cNvPr id="6" name="Slide Number Placeholder 5">
            <a:extLst>
              <a:ext uri="{FF2B5EF4-FFF2-40B4-BE49-F238E27FC236}">
                <a16:creationId xmlns:a16="http://schemas.microsoft.com/office/drawing/2014/main" id="{04B6E635-0912-463A-9A08-480F5A87C751}"/>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205326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C931A-ED47-4679-A152-2F85CD4E82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8BFE37-A9CB-445C-B3B4-55424E509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4BA1682-958B-4D04-86BA-3B38D77B4A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680CA-630A-4205-8045-5B0625217BB8}"/>
              </a:ext>
            </a:extLst>
          </p:cNvPr>
          <p:cNvSpPr>
            <a:spLocks noGrp="1"/>
          </p:cNvSpPr>
          <p:nvPr>
            <p:ph type="dt" sz="half" idx="10"/>
          </p:nvPr>
        </p:nvSpPr>
        <p:spPr/>
        <p:txBody>
          <a:bodyPr/>
          <a:lstStyle/>
          <a:p>
            <a:fld id="{93616B4E-9478-401B-A9E9-EF1E78620B2F}" type="datetime1">
              <a:rPr lang="en-US" smtClean="0"/>
              <a:t>1/7/2021</a:t>
            </a:fld>
            <a:endParaRPr lang="en-US"/>
          </a:p>
        </p:txBody>
      </p:sp>
      <p:sp>
        <p:nvSpPr>
          <p:cNvPr id="6" name="Footer Placeholder 5">
            <a:extLst>
              <a:ext uri="{FF2B5EF4-FFF2-40B4-BE49-F238E27FC236}">
                <a16:creationId xmlns:a16="http://schemas.microsoft.com/office/drawing/2014/main" id="{C0CB1B93-0104-48DA-8ED8-9265729A99DF}"/>
              </a:ext>
            </a:extLst>
          </p:cNvPr>
          <p:cNvSpPr>
            <a:spLocks noGrp="1"/>
          </p:cNvSpPr>
          <p:nvPr>
            <p:ph type="ftr" sz="quarter" idx="11"/>
          </p:nvPr>
        </p:nvSpPr>
        <p:spPr/>
        <p:txBody>
          <a:bodyPr/>
          <a:lstStyle/>
          <a:p>
            <a:r>
              <a:rPr lang="en-US"/>
              <a:t>Good Board Work: Better Service. Better Performance.</a:t>
            </a:r>
          </a:p>
        </p:txBody>
      </p:sp>
      <p:sp>
        <p:nvSpPr>
          <p:cNvPr id="7" name="Slide Number Placeholder 6">
            <a:extLst>
              <a:ext uri="{FF2B5EF4-FFF2-40B4-BE49-F238E27FC236}">
                <a16:creationId xmlns:a16="http://schemas.microsoft.com/office/drawing/2014/main" id="{9A94BF59-B779-4A5C-A19D-1D6C89CAEEDD}"/>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3789140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7571-0DF3-4014-83D0-5821BDD766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0202DC-CFDF-40B9-B28B-4D3715C381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B50140-F56D-42FC-BE3D-2D68B29B34D5}"/>
              </a:ext>
            </a:extLst>
          </p:cNvPr>
          <p:cNvSpPr>
            <a:spLocks noGrp="1"/>
          </p:cNvSpPr>
          <p:nvPr>
            <p:ph type="dt" sz="half" idx="10"/>
          </p:nvPr>
        </p:nvSpPr>
        <p:spPr/>
        <p:txBody>
          <a:bodyPr/>
          <a:lstStyle/>
          <a:p>
            <a:fld id="{4661B398-B468-49B5-A485-E644EDA871B6}" type="datetime1">
              <a:rPr lang="en-US" smtClean="0"/>
              <a:t>1/7/2021</a:t>
            </a:fld>
            <a:endParaRPr lang="en-US"/>
          </a:p>
        </p:txBody>
      </p:sp>
      <p:sp>
        <p:nvSpPr>
          <p:cNvPr id="5" name="Footer Placeholder 4">
            <a:extLst>
              <a:ext uri="{FF2B5EF4-FFF2-40B4-BE49-F238E27FC236}">
                <a16:creationId xmlns:a16="http://schemas.microsoft.com/office/drawing/2014/main" id="{112FD56C-D48B-421A-BDBD-77E97FC9C8AB}"/>
              </a:ext>
            </a:extLst>
          </p:cNvPr>
          <p:cNvSpPr>
            <a:spLocks noGrp="1"/>
          </p:cNvSpPr>
          <p:nvPr>
            <p:ph type="ftr" sz="quarter" idx="11"/>
          </p:nvPr>
        </p:nvSpPr>
        <p:spPr/>
        <p:txBody>
          <a:bodyPr/>
          <a:lstStyle/>
          <a:p>
            <a:r>
              <a:rPr lang="en-US"/>
              <a:t>Good Board Work: Better Service. Better Performance.</a:t>
            </a:r>
          </a:p>
        </p:txBody>
      </p:sp>
      <p:sp>
        <p:nvSpPr>
          <p:cNvPr id="6" name="Slide Number Placeholder 5">
            <a:extLst>
              <a:ext uri="{FF2B5EF4-FFF2-40B4-BE49-F238E27FC236}">
                <a16:creationId xmlns:a16="http://schemas.microsoft.com/office/drawing/2014/main" id="{EBE02703-169A-42F4-A6D9-01F1350DF220}"/>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2221210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1F7265-D31C-4260-8583-7D397E85CA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F7A23B-2F42-4D79-8065-FB0E8F0A6B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429B11-7B2E-40FB-B747-CB2A8BD7AACE}"/>
              </a:ext>
            </a:extLst>
          </p:cNvPr>
          <p:cNvSpPr>
            <a:spLocks noGrp="1"/>
          </p:cNvSpPr>
          <p:nvPr>
            <p:ph type="dt" sz="half" idx="10"/>
          </p:nvPr>
        </p:nvSpPr>
        <p:spPr/>
        <p:txBody>
          <a:bodyPr/>
          <a:lstStyle/>
          <a:p>
            <a:fld id="{FC5D1B1F-1AB9-46C9-9E0D-93A92F6A2411}" type="datetime1">
              <a:rPr lang="en-US" smtClean="0"/>
              <a:t>1/7/2021</a:t>
            </a:fld>
            <a:endParaRPr lang="en-US"/>
          </a:p>
        </p:txBody>
      </p:sp>
      <p:sp>
        <p:nvSpPr>
          <p:cNvPr id="5" name="Footer Placeholder 4">
            <a:extLst>
              <a:ext uri="{FF2B5EF4-FFF2-40B4-BE49-F238E27FC236}">
                <a16:creationId xmlns:a16="http://schemas.microsoft.com/office/drawing/2014/main" id="{32A953B8-59D4-49BF-B173-7F27D4CEBB91}"/>
              </a:ext>
            </a:extLst>
          </p:cNvPr>
          <p:cNvSpPr>
            <a:spLocks noGrp="1"/>
          </p:cNvSpPr>
          <p:nvPr>
            <p:ph type="ftr" sz="quarter" idx="11"/>
          </p:nvPr>
        </p:nvSpPr>
        <p:spPr/>
        <p:txBody>
          <a:bodyPr/>
          <a:lstStyle/>
          <a:p>
            <a:r>
              <a:rPr lang="en-US"/>
              <a:t>Good Board Work: Better Service. Better Performance.</a:t>
            </a:r>
          </a:p>
        </p:txBody>
      </p:sp>
      <p:sp>
        <p:nvSpPr>
          <p:cNvPr id="6" name="Slide Number Placeholder 5">
            <a:extLst>
              <a:ext uri="{FF2B5EF4-FFF2-40B4-BE49-F238E27FC236}">
                <a16:creationId xmlns:a16="http://schemas.microsoft.com/office/drawing/2014/main" id="{20F8B830-0D5E-45D4-8380-337E1767015D}"/>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2978238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153C-A630-4C24-A833-7E3A721A38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B43DD2-4E63-46BF-8D6B-52866D2310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23297-8214-465D-80CA-4A4C004F49E5}"/>
              </a:ext>
            </a:extLst>
          </p:cNvPr>
          <p:cNvSpPr>
            <a:spLocks noGrp="1"/>
          </p:cNvSpPr>
          <p:nvPr>
            <p:ph type="dt" sz="half" idx="10"/>
          </p:nvPr>
        </p:nvSpPr>
        <p:spPr/>
        <p:txBody>
          <a:bodyPr/>
          <a:lstStyle/>
          <a:p>
            <a:fld id="{A15106A9-534A-4B1F-AB5A-4560FA5A7550}" type="datetime1">
              <a:rPr lang="en-US" smtClean="0"/>
              <a:t>1/7/2021</a:t>
            </a:fld>
            <a:endParaRPr lang="en-US"/>
          </a:p>
        </p:txBody>
      </p:sp>
      <p:sp>
        <p:nvSpPr>
          <p:cNvPr id="5" name="Footer Placeholder 4">
            <a:extLst>
              <a:ext uri="{FF2B5EF4-FFF2-40B4-BE49-F238E27FC236}">
                <a16:creationId xmlns:a16="http://schemas.microsoft.com/office/drawing/2014/main" id="{396EA5DA-76CA-4C09-8238-0CCF2F165F1C}"/>
              </a:ext>
            </a:extLst>
          </p:cNvPr>
          <p:cNvSpPr>
            <a:spLocks noGrp="1"/>
          </p:cNvSpPr>
          <p:nvPr>
            <p:ph type="ftr" sz="quarter" idx="11"/>
          </p:nvPr>
        </p:nvSpPr>
        <p:spPr/>
        <p:txBody>
          <a:bodyPr/>
          <a:lstStyle/>
          <a:p>
            <a:r>
              <a:rPr lang="en-US"/>
              <a:t>Good Board Work: Better Service. Better Performance.</a:t>
            </a:r>
          </a:p>
        </p:txBody>
      </p:sp>
      <p:sp>
        <p:nvSpPr>
          <p:cNvPr id="6" name="Slide Number Placeholder 5">
            <a:extLst>
              <a:ext uri="{FF2B5EF4-FFF2-40B4-BE49-F238E27FC236}">
                <a16:creationId xmlns:a16="http://schemas.microsoft.com/office/drawing/2014/main" id="{2930909C-A5A1-4F5C-B710-C5FC1ACBAA22}"/>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3669327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lvl1pPr>
              <a:defRPr>
                <a:solidFill>
                  <a:schemeClr val="accent1">
                    <a:lumMod val="50000"/>
                  </a:schemeClr>
                </a:solidFill>
              </a:defRPr>
            </a:lvl1pPr>
          </a:lstStyle>
          <a:p>
            <a:r>
              <a:rPr lang="en-US" dirty="0"/>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lvl1pPr>
              <a:defRPr>
                <a:solidFill>
                  <a:schemeClr val="accent1">
                    <a:lumMod val="50000"/>
                  </a:schemeClr>
                </a:solidFill>
              </a:defRPr>
            </a:lvl1pPr>
          </a:lstStyle>
          <a:p>
            <a:fld id="{B37260A3-0F93-425E-B400-7354DF7125B1}" type="slidenum">
              <a:rPr lang="en-US" smtClean="0"/>
              <a:pPr/>
              <a:t>‹#›</a:t>
            </a:fld>
            <a:endParaRPr lang="en-US" dirty="0"/>
          </a:p>
        </p:txBody>
      </p:sp>
      <p:sp>
        <p:nvSpPr>
          <p:cNvPr id="7" name="Oval 6"/>
          <p:cNvSpPr/>
          <p:nvPr userDrawn="1"/>
        </p:nvSpPr>
        <p:spPr>
          <a:xfrm>
            <a:off x="3222703" y="28110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userDrawn="1"/>
        </p:nvSpPr>
        <p:spPr>
          <a:xfrm>
            <a:off x="2945445" y="28110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userDrawn="1"/>
        </p:nvSpPr>
        <p:spPr>
          <a:xfrm>
            <a:off x="2668187" y="281107"/>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userDrawn="1"/>
        </p:nvSpPr>
        <p:spPr>
          <a:xfrm>
            <a:off x="2390929" y="281106"/>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p:cNvSpPr/>
          <p:nvPr userDrawn="1"/>
        </p:nvSpPr>
        <p:spPr>
          <a:xfrm>
            <a:off x="2113671" y="281105"/>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p:cNvSpPr/>
          <p:nvPr userDrawn="1"/>
        </p:nvSpPr>
        <p:spPr>
          <a:xfrm>
            <a:off x="1836413" y="281104"/>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p:cNvSpPr/>
          <p:nvPr userDrawn="1"/>
        </p:nvSpPr>
        <p:spPr>
          <a:xfrm>
            <a:off x="1559155" y="281103"/>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p:cNvSpPr/>
          <p:nvPr userDrawn="1"/>
        </p:nvSpPr>
        <p:spPr>
          <a:xfrm>
            <a:off x="1281897" y="281102"/>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p:cNvSpPr/>
          <p:nvPr userDrawn="1"/>
        </p:nvSpPr>
        <p:spPr>
          <a:xfrm>
            <a:off x="1004639" y="281101"/>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p:cNvSpPr/>
          <p:nvPr userDrawn="1"/>
        </p:nvSpPr>
        <p:spPr>
          <a:xfrm>
            <a:off x="727381" y="281100"/>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p:cNvSpPr/>
          <p:nvPr userDrawn="1"/>
        </p:nvSpPr>
        <p:spPr>
          <a:xfrm>
            <a:off x="450123" y="281099"/>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p:cNvSpPr/>
          <p:nvPr userDrawn="1"/>
        </p:nvSpPr>
        <p:spPr>
          <a:xfrm>
            <a:off x="172865" y="281098"/>
            <a:ext cx="161961" cy="161961"/>
          </a:xfrm>
          <a:prstGeom prst="ellipse">
            <a:avLst/>
          </a:prstGeom>
          <a:solidFill>
            <a:srgbClr val="C935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userDrawn="1"/>
        </p:nvSpPr>
        <p:spPr>
          <a:xfrm>
            <a:off x="-634904" y="-431137"/>
            <a:ext cx="1586429" cy="1586429"/>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p:cNvSpPr/>
          <p:nvPr userDrawn="1"/>
        </p:nvSpPr>
        <p:spPr>
          <a:xfrm>
            <a:off x="11836057" y="594194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p:cNvSpPr/>
          <p:nvPr userDrawn="1"/>
        </p:nvSpPr>
        <p:spPr>
          <a:xfrm>
            <a:off x="11558799" y="594194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p:cNvSpPr/>
          <p:nvPr userDrawn="1"/>
        </p:nvSpPr>
        <p:spPr>
          <a:xfrm>
            <a:off x="11281541" y="5941940"/>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p:nvPr userDrawn="1"/>
        </p:nvSpPr>
        <p:spPr>
          <a:xfrm>
            <a:off x="11004283" y="5941939"/>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p:cNvSpPr/>
          <p:nvPr userDrawn="1"/>
        </p:nvSpPr>
        <p:spPr>
          <a:xfrm>
            <a:off x="10727025" y="5941938"/>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p:cNvSpPr/>
          <p:nvPr userDrawn="1"/>
        </p:nvSpPr>
        <p:spPr>
          <a:xfrm>
            <a:off x="10449767" y="5941937"/>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p:cNvSpPr/>
          <p:nvPr userDrawn="1"/>
        </p:nvSpPr>
        <p:spPr>
          <a:xfrm>
            <a:off x="10172509" y="5941936"/>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p:cNvSpPr/>
          <p:nvPr userDrawn="1"/>
        </p:nvSpPr>
        <p:spPr>
          <a:xfrm>
            <a:off x="9895251" y="5941935"/>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p:cNvSpPr/>
          <p:nvPr userDrawn="1"/>
        </p:nvSpPr>
        <p:spPr>
          <a:xfrm>
            <a:off x="9617993" y="5941934"/>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Oval 28"/>
          <p:cNvSpPr/>
          <p:nvPr userDrawn="1"/>
        </p:nvSpPr>
        <p:spPr>
          <a:xfrm>
            <a:off x="9340735" y="5941933"/>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p:cNvSpPr/>
          <p:nvPr userDrawn="1"/>
        </p:nvSpPr>
        <p:spPr>
          <a:xfrm>
            <a:off x="9063477" y="5941932"/>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p:cNvSpPr/>
          <p:nvPr userDrawn="1"/>
        </p:nvSpPr>
        <p:spPr>
          <a:xfrm>
            <a:off x="8786219" y="5941931"/>
            <a:ext cx="161961" cy="161961"/>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Connector 32"/>
          <p:cNvCxnSpPr/>
          <p:nvPr userDrawn="1"/>
        </p:nvCxnSpPr>
        <p:spPr>
          <a:xfrm>
            <a:off x="9412727" y="6356350"/>
            <a:ext cx="2772580" cy="0"/>
          </a:xfrm>
          <a:prstGeom prst="line">
            <a:avLst/>
          </a:prstGeom>
          <a:ln w="98425">
            <a:solidFill>
              <a:schemeClr val="accent1">
                <a:lumMod val="75000"/>
              </a:schemeClr>
            </a:solidFill>
            <a:headEnd type="none"/>
            <a:tailEnd type="none"/>
          </a:ln>
        </p:spPr>
        <p:style>
          <a:lnRef idx="1">
            <a:schemeClr val="accent1"/>
          </a:lnRef>
          <a:fillRef idx="0">
            <a:schemeClr val="accent1"/>
          </a:fillRef>
          <a:effectRef idx="0">
            <a:schemeClr val="accent1"/>
          </a:effectRef>
          <a:fontRef idx="minor">
            <a:schemeClr val="tx1"/>
          </a:fontRef>
        </p:style>
      </p:cxnSp>
      <p:pic>
        <p:nvPicPr>
          <p:cNvPr id="34" name="Picture 33" descr="http://www.achd.org/wp-content/uploads/sites/6/2014/10/achd300wide.pn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334739" y="5137851"/>
            <a:ext cx="1506055" cy="612189"/>
          </a:xfrm>
          <a:prstGeom prst="rect">
            <a:avLst/>
          </a:prstGeom>
          <a:noFill/>
          <a:ln>
            <a:noFill/>
          </a:ln>
        </p:spPr>
      </p:pic>
    </p:spTree>
    <p:extLst>
      <p:ext uri="{BB962C8B-B14F-4D97-AF65-F5344CB8AC3E}">
        <p14:creationId xmlns:p14="http://schemas.microsoft.com/office/powerpoint/2010/main" val="2185603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A5E8B-FF6A-4991-B515-DCD9DFF4745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0B22E51-CEDF-4762-91E6-19054FA022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41B67-B85F-4E85-AFF9-5F3247F66B9A}"/>
              </a:ext>
            </a:extLst>
          </p:cNvPr>
          <p:cNvSpPr>
            <a:spLocks noGrp="1"/>
          </p:cNvSpPr>
          <p:nvPr>
            <p:ph type="dt" sz="half" idx="10"/>
          </p:nvPr>
        </p:nvSpPr>
        <p:spPr/>
        <p:txBody>
          <a:bodyPr/>
          <a:lstStyle/>
          <a:p>
            <a:fld id="{C47BB74D-3583-4E11-B4C9-6D060A0C215E}" type="datetime1">
              <a:rPr lang="en-US" smtClean="0"/>
              <a:t>1/7/2021</a:t>
            </a:fld>
            <a:endParaRPr lang="en-US"/>
          </a:p>
        </p:txBody>
      </p:sp>
      <p:sp>
        <p:nvSpPr>
          <p:cNvPr id="5" name="Footer Placeholder 4">
            <a:extLst>
              <a:ext uri="{FF2B5EF4-FFF2-40B4-BE49-F238E27FC236}">
                <a16:creationId xmlns:a16="http://schemas.microsoft.com/office/drawing/2014/main" id="{6000A070-3F02-4ED4-8E3C-5A8DF2204CB3}"/>
              </a:ext>
            </a:extLst>
          </p:cNvPr>
          <p:cNvSpPr>
            <a:spLocks noGrp="1"/>
          </p:cNvSpPr>
          <p:nvPr>
            <p:ph type="ftr" sz="quarter" idx="11"/>
          </p:nvPr>
        </p:nvSpPr>
        <p:spPr/>
        <p:txBody>
          <a:bodyPr/>
          <a:lstStyle/>
          <a:p>
            <a:r>
              <a:rPr lang="en-US"/>
              <a:t>Good Board Work: Better Service. Better Performance.</a:t>
            </a:r>
          </a:p>
        </p:txBody>
      </p:sp>
      <p:sp>
        <p:nvSpPr>
          <p:cNvPr id="6" name="Slide Number Placeholder 5">
            <a:extLst>
              <a:ext uri="{FF2B5EF4-FFF2-40B4-BE49-F238E27FC236}">
                <a16:creationId xmlns:a16="http://schemas.microsoft.com/office/drawing/2014/main" id="{CEFFFB87-C810-40B1-B061-274E0F61E564}"/>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1410732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2BBEB-0D4A-478C-A193-A7917B207A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16CA2D-DDB2-41CE-A143-A57F15998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796B7C-451D-4388-85FE-DDA825A04FA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16F0DBF-D63D-40DD-9CCA-E28656C8CB98}"/>
              </a:ext>
            </a:extLst>
          </p:cNvPr>
          <p:cNvSpPr>
            <a:spLocks noGrp="1"/>
          </p:cNvSpPr>
          <p:nvPr>
            <p:ph type="dt" sz="half" idx="10"/>
          </p:nvPr>
        </p:nvSpPr>
        <p:spPr/>
        <p:txBody>
          <a:bodyPr/>
          <a:lstStyle/>
          <a:p>
            <a:fld id="{BD682C8C-BC3B-4002-AF09-EF67975ADF3A}" type="datetime1">
              <a:rPr lang="en-US" smtClean="0"/>
              <a:t>1/7/2021</a:t>
            </a:fld>
            <a:endParaRPr lang="en-US"/>
          </a:p>
        </p:txBody>
      </p:sp>
      <p:sp>
        <p:nvSpPr>
          <p:cNvPr id="6" name="Footer Placeholder 5">
            <a:extLst>
              <a:ext uri="{FF2B5EF4-FFF2-40B4-BE49-F238E27FC236}">
                <a16:creationId xmlns:a16="http://schemas.microsoft.com/office/drawing/2014/main" id="{7E688CAA-080E-4A00-8DC1-6CDAEDD88E41}"/>
              </a:ext>
            </a:extLst>
          </p:cNvPr>
          <p:cNvSpPr>
            <a:spLocks noGrp="1"/>
          </p:cNvSpPr>
          <p:nvPr>
            <p:ph type="ftr" sz="quarter" idx="11"/>
          </p:nvPr>
        </p:nvSpPr>
        <p:spPr/>
        <p:txBody>
          <a:bodyPr/>
          <a:lstStyle/>
          <a:p>
            <a:r>
              <a:rPr lang="en-US"/>
              <a:t>Good Board Work: Better Service. Better Performance.</a:t>
            </a:r>
          </a:p>
        </p:txBody>
      </p:sp>
      <p:sp>
        <p:nvSpPr>
          <p:cNvPr id="7" name="Slide Number Placeholder 6">
            <a:extLst>
              <a:ext uri="{FF2B5EF4-FFF2-40B4-BE49-F238E27FC236}">
                <a16:creationId xmlns:a16="http://schemas.microsoft.com/office/drawing/2014/main" id="{D0BC00A6-D5D3-452C-BA47-9C4FE1D8C4F0}"/>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1982160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47856-E1B7-4EF5-B464-86E3D98780D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13E578-9411-4CDC-8EEB-4BAEF3D4A5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1706B-20EA-4282-8C49-2E56504D31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3B63A7-0610-4C8E-8F5E-2FCD3343A6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7A309F-9DBC-4E05-899C-1FF05701CC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13F624-F15C-4879-8757-5D3582737C15}"/>
              </a:ext>
            </a:extLst>
          </p:cNvPr>
          <p:cNvSpPr>
            <a:spLocks noGrp="1"/>
          </p:cNvSpPr>
          <p:nvPr>
            <p:ph type="dt" sz="half" idx="10"/>
          </p:nvPr>
        </p:nvSpPr>
        <p:spPr/>
        <p:txBody>
          <a:bodyPr/>
          <a:lstStyle/>
          <a:p>
            <a:fld id="{14337952-724B-48EE-B570-B2ABBEC41BDC}" type="datetime1">
              <a:rPr lang="en-US" smtClean="0"/>
              <a:t>1/7/2021</a:t>
            </a:fld>
            <a:endParaRPr lang="en-US"/>
          </a:p>
        </p:txBody>
      </p:sp>
      <p:sp>
        <p:nvSpPr>
          <p:cNvPr id="8" name="Footer Placeholder 7">
            <a:extLst>
              <a:ext uri="{FF2B5EF4-FFF2-40B4-BE49-F238E27FC236}">
                <a16:creationId xmlns:a16="http://schemas.microsoft.com/office/drawing/2014/main" id="{79434C6B-0206-4769-9F6F-AAB583FCCADC}"/>
              </a:ext>
            </a:extLst>
          </p:cNvPr>
          <p:cNvSpPr>
            <a:spLocks noGrp="1"/>
          </p:cNvSpPr>
          <p:nvPr>
            <p:ph type="ftr" sz="quarter" idx="11"/>
          </p:nvPr>
        </p:nvSpPr>
        <p:spPr/>
        <p:txBody>
          <a:bodyPr/>
          <a:lstStyle/>
          <a:p>
            <a:r>
              <a:rPr lang="en-US"/>
              <a:t>Good Board Work: Better Service. Better Performance.</a:t>
            </a:r>
          </a:p>
        </p:txBody>
      </p:sp>
      <p:sp>
        <p:nvSpPr>
          <p:cNvPr id="9" name="Slide Number Placeholder 8">
            <a:extLst>
              <a:ext uri="{FF2B5EF4-FFF2-40B4-BE49-F238E27FC236}">
                <a16:creationId xmlns:a16="http://schemas.microsoft.com/office/drawing/2014/main" id="{030FF513-1BBC-40C8-B6D9-93ED68FCD693}"/>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28621238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7131F-13C8-460A-BA1C-132AAF42065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198F9D-7E4E-4981-AC68-2744DB6495F5}"/>
              </a:ext>
            </a:extLst>
          </p:cNvPr>
          <p:cNvSpPr>
            <a:spLocks noGrp="1"/>
          </p:cNvSpPr>
          <p:nvPr>
            <p:ph type="dt" sz="half" idx="10"/>
          </p:nvPr>
        </p:nvSpPr>
        <p:spPr/>
        <p:txBody>
          <a:bodyPr/>
          <a:lstStyle/>
          <a:p>
            <a:fld id="{AFA02FC9-2EFF-41D0-B71D-A817E0FBD12D}" type="datetime1">
              <a:rPr lang="en-US" smtClean="0"/>
              <a:t>1/7/2021</a:t>
            </a:fld>
            <a:endParaRPr lang="en-US"/>
          </a:p>
        </p:txBody>
      </p:sp>
      <p:sp>
        <p:nvSpPr>
          <p:cNvPr id="4" name="Footer Placeholder 3">
            <a:extLst>
              <a:ext uri="{FF2B5EF4-FFF2-40B4-BE49-F238E27FC236}">
                <a16:creationId xmlns:a16="http://schemas.microsoft.com/office/drawing/2014/main" id="{D2BA654B-FE50-4AA9-A7E5-709215CC2931}"/>
              </a:ext>
            </a:extLst>
          </p:cNvPr>
          <p:cNvSpPr>
            <a:spLocks noGrp="1"/>
          </p:cNvSpPr>
          <p:nvPr>
            <p:ph type="ftr" sz="quarter" idx="11"/>
          </p:nvPr>
        </p:nvSpPr>
        <p:spPr/>
        <p:txBody>
          <a:bodyPr/>
          <a:lstStyle/>
          <a:p>
            <a:r>
              <a:rPr lang="en-US"/>
              <a:t>Good Board Work: Better Service. Better Performance.</a:t>
            </a:r>
          </a:p>
        </p:txBody>
      </p:sp>
      <p:sp>
        <p:nvSpPr>
          <p:cNvPr id="5" name="Slide Number Placeholder 4">
            <a:extLst>
              <a:ext uri="{FF2B5EF4-FFF2-40B4-BE49-F238E27FC236}">
                <a16:creationId xmlns:a16="http://schemas.microsoft.com/office/drawing/2014/main" id="{54E26048-874F-4DAF-BC55-D1B582A3FC7E}"/>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261586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976C1D-DE18-434F-B5C7-F32171EBA5E7}"/>
              </a:ext>
            </a:extLst>
          </p:cNvPr>
          <p:cNvSpPr>
            <a:spLocks noGrp="1"/>
          </p:cNvSpPr>
          <p:nvPr>
            <p:ph type="dt" sz="half" idx="10"/>
          </p:nvPr>
        </p:nvSpPr>
        <p:spPr/>
        <p:txBody>
          <a:bodyPr/>
          <a:lstStyle/>
          <a:p>
            <a:fld id="{F6F0AD4E-505D-4204-A1A7-EBD6894A35B7}" type="datetime1">
              <a:rPr lang="en-US" smtClean="0"/>
              <a:t>1/7/2021</a:t>
            </a:fld>
            <a:endParaRPr lang="en-US"/>
          </a:p>
        </p:txBody>
      </p:sp>
      <p:sp>
        <p:nvSpPr>
          <p:cNvPr id="3" name="Footer Placeholder 2">
            <a:extLst>
              <a:ext uri="{FF2B5EF4-FFF2-40B4-BE49-F238E27FC236}">
                <a16:creationId xmlns:a16="http://schemas.microsoft.com/office/drawing/2014/main" id="{8FACCB16-97FC-4FA1-9406-683C99AD394F}"/>
              </a:ext>
            </a:extLst>
          </p:cNvPr>
          <p:cNvSpPr>
            <a:spLocks noGrp="1"/>
          </p:cNvSpPr>
          <p:nvPr>
            <p:ph type="ftr" sz="quarter" idx="11"/>
          </p:nvPr>
        </p:nvSpPr>
        <p:spPr/>
        <p:txBody>
          <a:bodyPr/>
          <a:lstStyle/>
          <a:p>
            <a:r>
              <a:rPr lang="en-US"/>
              <a:t>Good Board Work: Better Service. Better Performance.</a:t>
            </a:r>
          </a:p>
        </p:txBody>
      </p:sp>
      <p:sp>
        <p:nvSpPr>
          <p:cNvPr id="4" name="Slide Number Placeholder 3">
            <a:extLst>
              <a:ext uri="{FF2B5EF4-FFF2-40B4-BE49-F238E27FC236}">
                <a16:creationId xmlns:a16="http://schemas.microsoft.com/office/drawing/2014/main" id="{BC52D219-1C5B-46D8-AEBD-47602A511AF1}"/>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123637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C969F-4953-423C-AEE9-4C26FAE953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C665A2-1298-4E07-A107-D8D448914D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076A5C-1DDB-4E8C-88AD-D60B8394C3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08ADA-496E-4150-8532-136111F9B9E0}"/>
              </a:ext>
            </a:extLst>
          </p:cNvPr>
          <p:cNvSpPr>
            <a:spLocks noGrp="1"/>
          </p:cNvSpPr>
          <p:nvPr>
            <p:ph type="dt" sz="half" idx="10"/>
          </p:nvPr>
        </p:nvSpPr>
        <p:spPr/>
        <p:txBody>
          <a:bodyPr/>
          <a:lstStyle/>
          <a:p>
            <a:fld id="{C9D428C1-7EFB-43C5-B328-590E92CFAAB1}" type="datetime1">
              <a:rPr lang="en-US" smtClean="0"/>
              <a:t>1/7/2021</a:t>
            </a:fld>
            <a:endParaRPr lang="en-US"/>
          </a:p>
        </p:txBody>
      </p:sp>
      <p:sp>
        <p:nvSpPr>
          <p:cNvPr id="6" name="Footer Placeholder 5">
            <a:extLst>
              <a:ext uri="{FF2B5EF4-FFF2-40B4-BE49-F238E27FC236}">
                <a16:creationId xmlns:a16="http://schemas.microsoft.com/office/drawing/2014/main" id="{CD7AF0CD-D7E8-4033-885B-D09A63EA6F7D}"/>
              </a:ext>
            </a:extLst>
          </p:cNvPr>
          <p:cNvSpPr>
            <a:spLocks noGrp="1"/>
          </p:cNvSpPr>
          <p:nvPr>
            <p:ph type="ftr" sz="quarter" idx="11"/>
          </p:nvPr>
        </p:nvSpPr>
        <p:spPr/>
        <p:txBody>
          <a:bodyPr/>
          <a:lstStyle/>
          <a:p>
            <a:r>
              <a:rPr lang="en-US"/>
              <a:t>Good Board Work: Better Service. Better Performance.</a:t>
            </a:r>
          </a:p>
        </p:txBody>
      </p:sp>
      <p:sp>
        <p:nvSpPr>
          <p:cNvPr id="7" name="Slide Number Placeholder 6">
            <a:extLst>
              <a:ext uri="{FF2B5EF4-FFF2-40B4-BE49-F238E27FC236}">
                <a16:creationId xmlns:a16="http://schemas.microsoft.com/office/drawing/2014/main" id="{AF49A85C-1CFD-47F0-B8BB-79AC50B9FF4C}"/>
              </a:ext>
            </a:extLst>
          </p:cNvPr>
          <p:cNvSpPr>
            <a:spLocks noGrp="1"/>
          </p:cNvSpPr>
          <p:nvPr>
            <p:ph type="sldNum" sz="quarter" idx="12"/>
          </p:nvPr>
        </p:nvSpPr>
        <p:spPr/>
        <p:txBody>
          <a:bodyPr/>
          <a:lstStyle/>
          <a:p>
            <a:fld id="{B37260A3-0F93-425E-B400-7354DF7125B1}" type="slidenum">
              <a:rPr lang="en-US" smtClean="0"/>
              <a:t>‹#›</a:t>
            </a:fld>
            <a:endParaRPr lang="en-US"/>
          </a:p>
        </p:txBody>
      </p:sp>
    </p:spTree>
    <p:extLst>
      <p:ext uri="{BB962C8B-B14F-4D97-AF65-F5344CB8AC3E}">
        <p14:creationId xmlns:p14="http://schemas.microsoft.com/office/powerpoint/2010/main" val="266116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3C7399-FDB7-4B50-A219-C9E3683CAC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D6B2FFC-046A-4429-A932-296189ED39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CEBF7F-BB52-4302-9DB6-F4F1D5898D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D7B480-3DAB-483B-B76E-FA25E3E9FBEC}" type="datetime1">
              <a:rPr lang="en-US" smtClean="0"/>
              <a:t>1/7/2021</a:t>
            </a:fld>
            <a:endParaRPr lang="en-US"/>
          </a:p>
        </p:txBody>
      </p:sp>
      <p:sp>
        <p:nvSpPr>
          <p:cNvPr id="5" name="Footer Placeholder 4">
            <a:extLst>
              <a:ext uri="{FF2B5EF4-FFF2-40B4-BE49-F238E27FC236}">
                <a16:creationId xmlns:a16="http://schemas.microsoft.com/office/drawing/2014/main" id="{18EAC81E-F840-4FD9-B5C1-1D3B71AB62EA}"/>
              </a:ext>
            </a:extLst>
          </p:cNvPr>
          <p:cNvSpPr>
            <a:spLocks noGrp="1"/>
          </p:cNvSpPr>
          <p:nvPr>
            <p:ph type="ftr" sz="quarter" idx="3"/>
          </p:nvPr>
        </p:nvSpPr>
        <p:spPr>
          <a:xfrm>
            <a:off x="3459296" y="6356350"/>
            <a:ext cx="5332164" cy="365125"/>
          </a:xfrm>
          <a:prstGeom prst="rect">
            <a:avLst/>
          </a:prstGeom>
        </p:spPr>
        <p:txBody>
          <a:bodyPr vert="horz" lIns="91440" tIns="45720" rIns="91440" bIns="45720" rtlCol="0" anchor="ctr"/>
          <a:lstStyle>
            <a:lvl1pPr algn="ctr">
              <a:defRPr sz="1400" b="1">
                <a:solidFill>
                  <a:schemeClr val="bg1"/>
                </a:solidFill>
              </a:defRPr>
            </a:lvl1pPr>
          </a:lstStyle>
          <a:p>
            <a:r>
              <a:rPr lang="en-US"/>
              <a:t>Good Board Work: Better Service. Better Performance.</a:t>
            </a:r>
            <a:endParaRPr lang="en-US" dirty="0"/>
          </a:p>
        </p:txBody>
      </p:sp>
      <p:sp>
        <p:nvSpPr>
          <p:cNvPr id="6" name="Slide Number Placeholder 5">
            <a:extLst>
              <a:ext uri="{FF2B5EF4-FFF2-40B4-BE49-F238E27FC236}">
                <a16:creationId xmlns:a16="http://schemas.microsoft.com/office/drawing/2014/main" id="{1C2B04B1-FCFC-47C5-9AEE-B08DD19FB6EB}"/>
              </a:ext>
            </a:extLst>
          </p:cNvPr>
          <p:cNvSpPr>
            <a:spLocks noGrp="1"/>
          </p:cNvSpPr>
          <p:nvPr>
            <p:ph type="sldNum" sz="quarter" idx="4"/>
          </p:nvPr>
        </p:nvSpPr>
        <p:spPr>
          <a:xfrm>
            <a:off x="8974157" y="375759"/>
            <a:ext cx="2743200" cy="365125"/>
          </a:xfrm>
          <a:prstGeom prst="rect">
            <a:avLst/>
          </a:prstGeom>
        </p:spPr>
        <p:txBody>
          <a:bodyPr vert="horz" lIns="91440" tIns="45720" rIns="91440" bIns="45720" rtlCol="0" anchor="ctr"/>
          <a:lstStyle>
            <a:lvl1pPr algn="r">
              <a:defRPr sz="2000" b="1">
                <a:solidFill>
                  <a:schemeClr val="bg1"/>
                </a:solidFill>
              </a:defRPr>
            </a:lvl1pPr>
          </a:lstStyle>
          <a:p>
            <a:fld id="{B37260A3-0F93-425E-B400-7354DF7125B1}" type="slidenum">
              <a:rPr lang="en-US" smtClean="0"/>
              <a:pPr/>
              <a:t>‹#›</a:t>
            </a:fld>
            <a:endParaRPr lang="en-US"/>
          </a:p>
        </p:txBody>
      </p:sp>
    </p:spTree>
    <p:extLst>
      <p:ext uri="{BB962C8B-B14F-4D97-AF65-F5344CB8AC3E}">
        <p14:creationId xmlns:p14="http://schemas.microsoft.com/office/powerpoint/2010/main" val="31709431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achd.org/district-board-self-assessment-too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oardeffect.com/blog/nonprofit-board-conduct-evaluations/"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hyperlink" Target="https://oig.hhs.gov/compliance/compliance-guidance/docs/Practical-Guidance-for-Health-Care-Boards-on-Compliance-Oversight.pdf" TargetMode="External"/><Relationship Id="rId4" Type="http://schemas.openxmlformats.org/officeDocument/2006/relationships/hyperlink" Target="https://www.cms.gov/newsroom/press-releases/cms-strengthen-oversight-medicares-accreditation-organization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iconarchive.com/show/red-orb-alphabet-icons-by-iconarchive/Number-3-icon.html" TargetMode="External"/><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hyperlink" Target="http://www.iconarchive.com/show/red-orb-alphabet-icons-by-iconarchive/Number-1-icon.html" TargetMode="External"/><Relationship Id="rId1" Type="http://schemas.openxmlformats.org/officeDocument/2006/relationships/slideLayout" Target="../slideLayouts/slideLayout3.xml"/><Relationship Id="rId6" Type="http://schemas.openxmlformats.org/officeDocument/2006/relationships/hyperlink" Target="http://www.iconarchive.com/show/red-orb-alphabet-icons-by-iconarchive/Number-4-icon.html" TargetMode="External"/><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hyperlink" Target="http://www.iconarchive.com/show/red-orb-alphabet-icons-by-iconarchive/Number-2-icon.html" TargetMode="External"/><Relationship Id="rId4" Type="http://schemas.openxmlformats.org/officeDocument/2006/relationships/hyperlink" Target="http://www.iconarchive.com/show/red-orb-alphabet-icons-by-iconarchive/Number-5-icon.html" TargetMode="External"/><Relationship Id="rId9"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hyperlink" Target="http://www.achd.org/395-2/"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s://boardsource.org/resources/successful-board-self-assessment/" TargetMode="External"/><Relationship Id="rId5" Type="http://schemas.openxmlformats.org/officeDocument/2006/relationships/hyperlink" Target="https://www.boardeffect.com/blog/how-should-hospital-boards-conduct-board-self-evaluations/" TargetMode="External"/><Relationship Id="rId4" Type="http://schemas.openxmlformats.org/officeDocument/2006/relationships/hyperlink" Target="https://www.mnhospitals.org/Portals/0/Documents/Trustees/briefs-resources/TTBox_BSA.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93A33-8861-4827-AED3-2A7242CAB53C}"/>
              </a:ext>
            </a:extLst>
          </p:cNvPr>
          <p:cNvSpPr>
            <a:spLocks noGrp="1"/>
          </p:cNvSpPr>
          <p:nvPr>
            <p:ph type="ctrTitle"/>
          </p:nvPr>
        </p:nvSpPr>
        <p:spPr>
          <a:xfrm>
            <a:off x="598449" y="907586"/>
            <a:ext cx="9144000" cy="2387600"/>
          </a:xfrm>
        </p:spPr>
        <p:txBody>
          <a:bodyPr>
            <a:normAutofit/>
          </a:bodyPr>
          <a:lstStyle/>
          <a:p>
            <a:pPr algn="l"/>
            <a:r>
              <a:rPr lang="en-US" sz="5400" b="1" dirty="0">
                <a:solidFill>
                  <a:schemeClr val="bg1"/>
                </a:solidFill>
                <a:latin typeface="DIN 2014 Bold" panose="020B0704020202020204" pitchFamily="34" charset="0"/>
                <a:ea typeface="DIN 2014 Bold" panose="020B0704020202020204" pitchFamily="34" charset="0"/>
              </a:rPr>
              <a:t>Governance Toolkit</a:t>
            </a:r>
          </a:p>
        </p:txBody>
      </p:sp>
      <p:sp>
        <p:nvSpPr>
          <p:cNvPr id="3" name="Subtitle 2">
            <a:extLst>
              <a:ext uri="{FF2B5EF4-FFF2-40B4-BE49-F238E27FC236}">
                <a16:creationId xmlns:a16="http://schemas.microsoft.com/office/drawing/2014/main" id="{3A068029-73AD-4D5D-901D-FF139D8AF054}"/>
              </a:ext>
            </a:extLst>
          </p:cNvPr>
          <p:cNvSpPr>
            <a:spLocks noGrp="1"/>
          </p:cNvSpPr>
          <p:nvPr>
            <p:ph type="subTitle" idx="1"/>
          </p:nvPr>
        </p:nvSpPr>
        <p:spPr>
          <a:xfrm>
            <a:off x="598449" y="3468224"/>
            <a:ext cx="9144000" cy="1655762"/>
          </a:xfrm>
        </p:spPr>
        <p:txBody>
          <a:bodyPr/>
          <a:lstStyle/>
          <a:p>
            <a:pPr algn="l"/>
            <a:r>
              <a:rPr lang="en-US" b="1" dirty="0">
                <a:solidFill>
                  <a:schemeClr val="bg1"/>
                </a:solidFill>
              </a:rPr>
              <a:t>Board Session 5</a:t>
            </a:r>
          </a:p>
          <a:p>
            <a:pPr algn="l"/>
            <a:r>
              <a:rPr lang="en-US" sz="3600" b="1" dirty="0">
                <a:solidFill>
                  <a:schemeClr val="bg1"/>
                </a:solidFill>
              </a:rPr>
              <a:t>Board Self-Assessments</a:t>
            </a:r>
          </a:p>
        </p:txBody>
      </p:sp>
      <p:sp>
        <p:nvSpPr>
          <p:cNvPr id="4" name="TextBox 3"/>
          <p:cNvSpPr txBox="1"/>
          <p:nvPr/>
        </p:nvSpPr>
        <p:spPr>
          <a:xfrm>
            <a:off x="4256049" y="5775661"/>
            <a:ext cx="4839629" cy="36933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solidFill>
                  <a:schemeClr val="bg1"/>
                </a:solidFill>
              </a:rPr>
              <a:t>Jim Rice:  1-612-703-4687 jim_rice@ajg.com</a:t>
            </a:r>
          </a:p>
        </p:txBody>
      </p:sp>
      <p:sp>
        <p:nvSpPr>
          <p:cNvPr id="6" name="Slide Number Placeholder 5"/>
          <p:cNvSpPr>
            <a:spLocks noGrp="1"/>
          </p:cNvSpPr>
          <p:nvPr>
            <p:ph type="sldNum" sz="quarter" idx="12"/>
          </p:nvPr>
        </p:nvSpPr>
        <p:spPr/>
        <p:txBody>
          <a:bodyPr/>
          <a:lstStyle/>
          <a:p>
            <a:fld id="{B37260A3-0F93-425E-B400-7354DF7125B1}" type="slidenum">
              <a:rPr lang="en-US" smtClean="0"/>
              <a:t>1</a:t>
            </a:fld>
            <a:endParaRPr lang="en-US"/>
          </a:p>
        </p:txBody>
      </p:sp>
    </p:spTree>
    <p:extLst>
      <p:ext uri="{BB962C8B-B14F-4D97-AF65-F5344CB8AC3E}">
        <p14:creationId xmlns:p14="http://schemas.microsoft.com/office/powerpoint/2010/main" val="62709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1" name="TextBox 10"/>
          <p:cNvSpPr txBox="1"/>
          <p:nvPr/>
        </p:nvSpPr>
        <p:spPr>
          <a:xfrm>
            <a:off x="7248294" y="6021659"/>
            <a:ext cx="4348975" cy="369332"/>
          </a:xfrm>
          <a:prstGeom prst="rect">
            <a:avLst/>
          </a:prstGeom>
          <a:noFill/>
        </p:spPr>
        <p:txBody>
          <a:bodyPr wrap="square" rtlCol="0">
            <a:spAutoFit/>
          </a:bodyPr>
          <a:lstStyle/>
          <a:p>
            <a:r>
              <a:rPr lang="en-US" dirty="0"/>
              <a:t>Jim Rice: 1-612-703-4687 jim_rice@ajg.com</a:t>
            </a:r>
          </a:p>
        </p:txBody>
      </p:sp>
      <p:sp>
        <p:nvSpPr>
          <p:cNvPr id="12" name="TextBox 11"/>
          <p:cNvSpPr txBox="1"/>
          <p:nvPr/>
        </p:nvSpPr>
        <p:spPr>
          <a:xfrm>
            <a:off x="1694985" y="2174488"/>
            <a:ext cx="9065942" cy="2369880"/>
          </a:xfrm>
          <a:prstGeom prst="rect">
            <a:avLst/>
          </a:prstGeom>
          <a:noFill/>
        </p:spPr>
        <p:txBody>
          <a:bodyPr wrap="square" rtlCol="0">
            <a:spAutoFit/>
          </a:bodyPr>
          <a:lstStyle/>
          <a:p>
            <a:r>
              <a:rPr lang="en-US" sz="2800" b="1" dirty="0">
                <a:solidFill>
                  <a:srgbClr val="FFC000"/>
                </a:solidFill>
              </a:rPr>
              <a:t>Thank you </a:t>
            </a:r>
            <a:r>
              <a:rPr lang="en-US" sz="2400" b="1" dirty="0">
                <a:solidFill>
                  <a:schemeClr val="bg1"/>
                </a:solidFill>
              </a:rPr>
              <a:t>for all you do for the people in your healthcare district</a:t>
            </a:r>
            <a:r>
              <a:rPr lang="en-US" sz="2400" dirty="0">
                <a:solidFill>
                  <a:schemeClr val="bg1"/>
                </a:solidFill>
              </a:rPr>
              <a:t>!</a:t>
            </a:r>
          </a:p>
          <a:p>
            <a:endParaRPr lang="en-US" sz="2000" dirty="0">
              <a:solidFill>
                <a:schemeClr val="bg1"/>
              </a:solidFill>
            </a:endParaRPr>
          </a:p>
          <a:p>
            <a:r>
              <a:rPr lang="en-US" sz="2000" dirty="0">
                <a:solidFill>
                  <a:schemeClr val="bg1"/>
                </a:solidFill>
              </a:rPr>
              <a:t>We hope this short program stimulates your continuous pursuit of enhanced board work to strengthen your healthcare district’s support for </a:t>
            </a:r>
            <a:r>
              <a:rPr lang="en-US" sz="2000" b="1" i="1" dirty="0">
                <a:solidFill>
                  <a:schemeClr val="bg1"/>
                </a:solidFill>
              </a:rPr>
              <a:t>health care </a:t>
            </a:r>
            <a:r>
              <a:rPr lang="en-US" sz="2000" dirty="0">
                <a:solidFill>
                  <a:schemeClr val="bg1"/>
                </a:solidFill>
              </a:rPr>
              <a:t>and </a:t>
            </a:r>
            <a:r>
              <a:rPr lang="en-US" sz="2000" b="1" i="1" dirty="0">
                <a:solidFill>
                  <a:schemeClr val="bg1"/>
                </a:solidFill>
              </a:rPr>
              <a:t>health gain </a:t>
            </a:r>
            <a:r>
              <a:rPr lang="en-US" sz="2000" dirty="0">
                <a:solidFill>
                  <a:schemeClr val="bg1"/>
                </a:solidFill>
              </a:rPr>
              <a:t>in challenging times. </a:t>
            </a:r>
          </a:p>
          <a:p>
            <a:endParaRPr lang="en-US" sz="2000" dirty="0">
              <a:solidFill>
                <a:schemeClr val="bg1"/>
              </a:solidFill>
            </a:endParaRPr>
          </a:p>
          <a:p>
            <a:r>
              <a:rPr lang="en-US" sz="2000" dirty="0">
                <a:solidFill>
                  <a:schemeClr val="bg1"/>
                </a:solidFill>
              </a:rPr>
              <a:t>Please contact ACHD to access their many other board support resources.</a:t>
            </a:r>
          </a:p>
        </p:txBody>
      </p:sp>
      <p:sp>
        <p:nvSpPr>
          <p:cNvPr id="4" name="Slide Number Placeholder 3"/>
          <p:cNvSpPr>
            <a:spLocks noGrp="1"/>
          </p:cNvSpPr>
          <p:nvPr>
            <p:ph type="sldNum" sz="quarter" idx="12"/>
          </p:nvPr>
        </p:nvSpPr>
        <p:spPr/>
        <p:txBody>
          <a:bodyPr/>
          <a:lstStyle/>
          <a:p>
            <a:fld id="{B37260A3-0F93-425E-B400-7354DF7125B1}" type="slidenum">
              <a:rPr lang="en-US" smtClean="0"/>
              <a:t>10</a:t>
            </a:fld>
            <a:endParaRPr lang="en-US"/>
          </a:p>
        </p:txBody>
      </p:sp>
    </p:spTree>
    <p:extLst>
      <p:ext uri="{BB962C8B-B14F-4D97-AF65-F5344CB8AC3E}">
        <p14:creationId xmlns:p14="http://schemas.microsoft.com/office/powerpoint/2010/main" val="275279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59ADB70-57B0-44F7-AAF8-3D9CBD700964}"/>
              </a:ext>
            </a:extLst>
          </p:cNvPr>
          <p:cNvSpPr>
            <a:spLocks noGrp="1"/>
          </p:cNvSpPr>
          <p:nvPr>
            <p:ph type="title"/>
          </p:nvPr>
        </p:nvSpPr>
        <p:spPr>
          <a:xfrm>
            <a:off x="838200" y="365125"/>
            <a:ext cx="10515600" cy="1325563"/>
          </a:xfrm>
        </p:spPr>
        <p:txBody>
          <a:bodyPr>
            <a:normAutofit/>
          </a:bodyPr>
          <a:lstStyle/>
          <a:p>
            <a:r>
              <a:rPr lang="en-US" sz="3600" b="1" dirty="0">
                <a:solidFill>
                  <a:schemeClr val="bg1"/>
                </a:solidFill>
                <a:latin typeface="DIN 2014 Bold" panose="020B0704020202020204" pitchFamily="34" charset="0"/>
                <a:ea typeface="DIN 2014 Bold" panose="020B0704020202020204" pitchFamily="34" charset="0"/>
              </a:rPr>
              <a:t>ACHD Governance Series</a:t>
            </a:r>
            <a:endParaRPr lang="en-US" sz="3600" dirty="0"/>
          </a:p>
        </p:txBody>
      </p:sp>
      <p:sp>
        <p:nvSpPr>
          <p:cNvPr id="7" name="Content Placeholder 2">
            <a:extLst>
              <a:ext uri="{FF2B5EF4-FFF2-40B4-BE49-F238E27FC236}">
                <a16:creationId xmlns:a16="http://schemas.microsoft.com/office/drawing/2014/main" id="{49191CA3-5CE2-41C8-B427-45394A71F45D}"/>
              </a:ext>
            </a:extLst>
          </p:cNvPr>
          <p:cNvSpPr>
            <a:spLocks noGrp="1"/>
          </p:cNvSpPr>
          <p:nvPr>
            <p:ph idx="1"/>
          </p:nvPr>
        </p:nvSpPr>
        <p:spPr>
          <a:xfrm>
            <a:off x="2298080" y="2607954"/>
            <a:ext cx="9246220" cy="3099226"/>
          </a:xfrm>
        </p:spPr>
        <p:txBody>
          <a:bodyPr/>
          <a:lstStyle/>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Community Engagement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Balancing Governance &amp; Management</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Orientations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Strategic Planning</a:t>
            </a:r>
          </a:p>
          <a:p>
            <a:pPr marL="514350" indent="-514350">
              <a:buAutoNum type="arabicPeriod"/>
            </a:pPr>
            <a:r>
              <a:rPr lang="en-US" sz="3200" b="1" dirty="0">
                <a:solidFill>
                  <a:srgbClr val="FFC000"/>
                </a:solidFill>
                <a:latin typeface="DIN 2014 Bold" panose="020B0704020202020204" pitchFamily="34" charset="0"/>
                <a:ea typeface="DIN 2014 Bold" panose="020B0704020202020204" pitchFamily="34" charset="0"/>
              </a:rPr>
              <a:t>Board Self-Assessments</a:t>
            </a:r>
          </a:p>
          <a:p>
            <a:pPr marL="514350" indent="-514350">
              <a:buAutoNum type="arabicPeriod"/>
            </a:pPr>
            <a:r>
              <a:rPr lang="en-US" dirty="0">
                <a:solidFill>
                  <a:schemeClr val="bg1"/>
                </a:solidFill>
                <a:latin typeface="DIN 2014 Bold" panose="020B0704020202020204" pitchFamily="34" charset="0"/>
                <a:ea typeface="DIN 2014 Bold" panose="020B0704020202020204" pitchFamily="34" charset="0"/>
              </a:rPr>
              <a:t>Board Education Programming</a:t>
            </a:r>
          </a:p>
        </p:txBody>
      </p:sp>
      <p:sp>
        <p:nvSpPr>
          <p:cNvPr id="8" name="TextBox 7"/>
          <p:cNvSpPr txBox="1"/>
          <p:nvPr/>
        </p:nvSpPr>
        <p:spPr>
          <a:xfrm>
            <a:off x="847498" y="1282391"/>
            <a:ext cx="8363410" cy="1077218"/>
          </a:xfrm>
          <a:prstGeom prst="rect">
            <a:avLst/>
          </a:prstGeom>
          <a:noFill/>
        </p:spPr>
        <p:txBody>
          <a:bodyPr wrap="square" rtlCol="0">
            <a:spAutoFit/>
          </a:bodyPr>
          <a:lstStyle/>
          <a:p>
            <a:r>
              <a:rPr lang="en-US" sz="2400" b="1" dirty="0">
                <a:solidFill>
                  <a:schemeClr val="bg1"/>
                </a:solidFill>
              </a:rPr>
              <a:t>Effective Board Work for Enhanced Service and Performance</a:t>
            </a:r>
            <a:endParaRPr lang="en-US" sz="2000" b="1" dirty="0">
              <a:solidFill>
                <a:schemeClr val="bg1"/>
              </a:solidFill>
            </a:endParaRPr>
          </a:p>
          <a:p>
            <a:endParaRPr lang="en-US" sz="2000" dirty="0">
              <a:solidFill>
                <a:schemeClr val="bg1"/>
              </a:solidFill>
            </a:endParaRPr>
          </a:p>
          <a:p>
            <a:r>
              <a:rPr lang="en-US" sz="2000" dirty="0">
                <a:solidFill>
                  <a:schemeClr val="bg1"/>
                </a:solidFill>
              </a:rPr>
              <a:t>Six Short Programs for use by ACHD Members</a:t>
            </a:r>
          </a:p>
        </p:txBody>
      </p:sp>
      <p:sp>
        <p:nvSpPr>
          <p:cNvPr id="9" name="Footer Placeholder 8"/>
          <p:cNvSpPr>
            <a:spLocks noGrp="1"/>
          </p:cNvSpPr>
          <p:nvPr>
            <p:ph type="ftr" sz="quarter" idx="11"/>
          </p:nvPr>
        </p:nvSpPr>
        <p:spPr/>
        <p:txBody>
          <a:bodyPr/>
          <a:lstStyle/>
          <a:p>
            <a:r>
              <a:rPr lang="en-US"/>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2</a:t>
            </a:fld>
            <a:endParaRPr lang="en-US"/>
          </a:p>
        </p:txBody>
      </p:sp>
    </p:spTree>
    <p:extLst>
      <p:ext uri="{BB962C8B-B14F-4D97-AF65-F5344CB8AC3E}">
        <p14:creationId xmlns:p14="http://schemas.microsoft.com/office/powerpoint/2010/main" val="10105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DD421F2-18D2-4B00-A3D7-37C62CA38842}"/>
              </a:ext>
            </a:extLst>
          </p:cNvPr>
          <p:cNvSpPr>
            <a:spLocks noGrp="1"/>
          </p:cNvSpPr>
          <p:nvPr>
            <p:ph type="title"/>
          </p:nvPr>
        </p:nvSpPr>
        <p:spPr>
          <a:xfrm>
            <a:off x="838200" y="365125"/>
            <a:ext cx="10515600" cy="1325563"/>
          </a:xfrm>
        </p:spPr>
        <p:txBody>
          <a:bodyPr>
            <a:normAutofit/>
          </a:bodyPr>
          <a:lstStyle/>
          <a:p>
            <a:r>
              <a:rPr lang="en-US" sz="2800" b="1" dirty="0">
                <a:solidFill>
                  <a:schemeClr val="bg1"/>
                </a:solidFill>
                <a:latin typeface="DIN 2014 Bold" panose="020B0704020202020204" pitchFamily="34" charset="0"/>
                <a:ea typeface="DIN 2014 Bold" panose="020B0704020202020204" pitchFamily="34" charset="0"/>
              </a:rPr>
              <a:t>Jim Rice: Governance Adviser</a:t>
            </a:r>
            <a:endParaRPr lang="en-US" sz="2800" dirty="0"/>
          </a:p>
        </p:txBody>
      </p:sp>
      <p:sp>
        <p:nvSpPr>
          <p:cNvPr id="7" name="TextBox 6"/>
          <p:cNvSpPr txBox="1"/>
          <p:nvPr/>
        </p:nvSpPr>
        <p:spPr>
          <a:xfrm>
            <a:off x="7248294" y="6021659"/>
            <a:ext cx="4348975" cy="369332"/>
          </a:xfrm>
          <a:prstGeom prst="rect">
            <a:avLst/>
          </a:prstGeom>
          <a:noFill/>
        </p:spPr>
        <p:txBody>
          <a:bodyPr wrap="square" rtlCol="0">
            <a:spAutoFit/>
          </a:bodyPr>
          <a:lstStyle/>
          <a:p>
            <a:r>
              <a:rPr lang="en-US" dirty="0"/>
              <a:t>Connect: 1-612-703-4687 jim_rice@ajg.com</a:t>
            </a:r>
          </a:p>
        </p:txBody>
      </p:sp>
      <p:pic>
        <p:nvPicPr>
          <p:cNvPr id="8" name="Picture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921834" y="1343722"/>
            <a:ext cx="1654841" cy="2068551"/>
          </a:xfrm>
          <a:prstGeom prst="rect">
            <a:avLst/>
          </a:prstGeom>
        </p:spPr>
      </p:pic>
      <p:sp>
        <p:nvSpPr>
          <p:cNvPr id="9" name="Rectangle 8"/>
          <p:cNvSpPr/>
          <p:nvPr/>
        </p:nvSpPr>
        <p:spPr>
          <a:xfrm>
            <a:off x="2973659" y="2018370"/>
            <a:ext cx="8549269" cy="2780248"/>
          </a:xfrm>
          <a:prstGeom prst="rect">
            <a:avLst/>
          </a:prstGeom>
        </p:spPr>
        <p:txBody>
          <a:bodyPr wrap="square">
            <a:spAutoFit/>
          </a:bodyPr>
          <a:lstStyle/>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Jim Rice, PhD, FACHE is Senior Adviser with the Governance &amp; Leadership service line of Gallagher’s Human Resources &amp; Compensation Consulting practice, and Chairman of the Akadimi Foundation. Having served on many boards, Jim focuses his consulting work on strategic governance structures and systems for high performing medical groups, hospitals, credit unions and integrated care systems. He is often engaged for enhanced strategic alliances and mergers for large and small not-for-profit organizations; as well as leadership development programming for Physicians, Boards and C-Suite Senior Leaders. </a:t>
            </a:r>
            <a:endParaRPr lang="en-US" sz="1400" dirty="0">
              <a:solidFill>
                <a:schemeClr val="bg1"/>
              </a:solidFill>
              <a:latin typeface="GN-Book"/>
              <a:ea typeface="Times New Roman" panose="02020603050405020304" pitchFamily="18" charset="0"/>
              <a:cs typeface="Times New Roman" panose="02020603050405020304" pitchFamily="18" charset="0"/>
            </a:endParaRPr>
          </a:p>
          <a:p>
            <a:pPr>
              <a:spcAft>
                <a:spcPts val="750"/>
              </a:spcAft>
            </a:pPr>
            <a:r>
              <a:rPr lang="en-US" sz="14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Dr. Rice holds a masters and doctoral degree in management and health policy from the University of Minnesota. He has received the University of Minnesota, School of Public Health Distinguished Alumni Leadership Award; a National Institute of Health Doctoral Fellowship; a US Public Health Service Traineeship in Hospital Management; a Bush Leadership Fellowship at Stanford and the National University of Singapore; and the American Hospital Association’s Corning Award for Excellence in Hospital Planning. He is a Fellow in the American College of Healthcare Executives (ACHE) and has worked in over 35 countries in North America, Asia, Africa and Latin America.</a:t>
            </a:r>
            <a:endParaRPr lang="en-US" sz="1400" dirty="0">
              <a:solidFill>
                <a:schemeClr val="bg1"/>
              </a:solidFill>
              <a:latin typeface="GN-Book"/>
              <a:ea typeface="Times New Roman" panose="02020603050405020304" pitchFamily="18" charset="0"/>
              <a:cs typeface="Times New Roman" panose="02020603050405020304" pitchFamily="18" charset="0"/>
            </a:endParaRPr>
          </a:p>
        </p:txBody>
      </p:sp>
      <p:sp>
        <p:nvSpPr>
          <p:cNvPr id="10" name="TextBox 9"/>
          <p:cNvSpPr txBox="1"/>
          <p:nvPr/>
        </p:nvSpPr>
        <p:spPr>
          <a:xfrm>
            <a:off x="2999681" y="1523423"/>
            <a:ext cx="4772721" cy="369332"/>
          </a:xfrm>
          <a:prstGeom prst="rect">
            <a:avLst/>
          </a:prstGeom>
          <a:noFill/>
        </p:spPr>
        <p:txBody>
          <a:bodyPr wrap="square" rtlCol="0">
            <a:spAutoFit/>
          </a:bodyPr>
          <a:lstStyle/>
          <a:p>
            <a:r>
              <a:rPr lang="en-US" dirty="0">
                <a:solidFill>
                  <a:schemeClr val="bg1"/>
                </a:solidFill>
              </a:rPr>
              <a:t>Experienced. Practical. Responsive.</a:t>
            </a:r>
          </a:p>
        </p:txBody>
      </p:sp>
      <p:sp>
        <p:nvSpPr>
          <p:cNvPr id="12" name="Slide Number Placeholder 11"/>
          <p:cNvSpPr>
            <a:spLocks noGrp="1"/>
          </p:cNvSpPr>
          <p:nvPr>
            <p:ph type="sldNum" sz="quarter" idx="12"/>
          </p:nvPr>
        </p:nvSpPr>
        <p:spPr/>
        <p:txBody>
          <a:bodyPr/>
          <a:lstStyle/>
          <a:p>
            <a:fld id="{B37260A3-0F93-425E-B400-7354DF7125B1}" type="slidenum">
              <a:rPr lang="en-US" smtClean="0"/>
              <a:t>3</a:t>
            </a:fld>
            <a:endParaRPr lang="en-US"/>
          </a:p>
        </p:txBody>
      </p:sp>
    </p:spTree>
    <p:extLst>
      <p:ext uri="{BB962C8B-B14F-4D97-AF65-F5344CB8AC3E}">
        <p14:creationId xmlns:p14="http://schemas.microsoft.com/office/powerpoint/2010/main" val="878379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4</a:t>
            </a:fld>
            <a:endParaRPr lang="en-US"/>
          </a:p>
        </p:txBody>
      </p:sp>
      <p:sp>
        <p:nvSpPr>
          <p:cNvPr id="4" name="Rectangle 3"/>
          <p:cNvSpPr/>
          <p:nvPr/>
        </p:nvSpPr>
        <p:spPr>
          <a:xfrm>
            <a:off x="1440712" y="701856"/>
            <a:ext cx="8412496" cy="646331"/>
          </a:xfrm>
          <a:prstGeom prst="rect">
            <a:avLst/>
          </a:prstGeom>
        </p:spPr>
        <p:txBody>
          <a:bodyPr wrap="none">
            <a:spAutoFit/>
          </a:bodyPr>
          <a:lstStyle/>
          <a:p>
            <a:pPr marL="457200" indent="-457200">
              <a:buFont typeface="+mj-lt"/>
              <a:buAutoNum type="arabicPeriod"/>
            </a:pPr>
            <a:r>
              <a:rPr lang="en-US" sz="3600" dirty="0">
                <a:solidFill>
                  <a:srgbClr val="FFC000"/>
                </a:solidFill>
              </a:rPr>
              <a:t>What is a good “Board Self-Assessment”?</a:t>
            </a:r>
          </a:p>
        </p:txBody>
      </p:sp>
      <p:sp>
        <p:nvSpPr>
          <p:cNvPr id="2" name="TextBox 1"/>
          <p:cNvSpPr txBox="1"/>
          <p:nvPr/>
        </p:nvSpPr>
        <p:spPr>
          <a:xfrm>
            <a:off x="2002750" y="1540470"/>
            <a:ext cx="8813933" cy="4401205"/>
          </a:xfrm>
          <a:prstGeom prst="rect">
            <a:avLst/>
          </a:prstGeom>
          <a:noFill/>
        </p:spPr>
        <p:txBody>
          <a:bodyPr wrap="square" rtlCol="0">
            <a:spAutoFit/>
          </a:bodyPr>
          <a:lstStyle/>
          <a:p>
            <a:r>
              <a:rPr lang="en-US" sz="2000" dirty="0">
                <a:solidFill>
                  <a:schemeClr val="bg1"/>
                </a:solidFill>
              </a:rPr>
              <a:t>An effective and valuable BSA (Board Self-Assessment) is a survey, usually conduct every year or every two years, to evaluate the degree to which the board (and often management) believes the board’s work is functioning at a high level of performance. </a:t>
            </a:r>
          </a:p>
          <a:p>
            <a:endParaRPr lang="en-US" sz="2000" dirty="0">
              <a:solidFill>
                <a:schemeClr val="bg1"/>
              </a:solidFill>
            </a:endParaRPr>
          </a:p>
          <a:p>
            <a:r>
              <a:rPr lang="en-US" sz="2000" dirty="0">
                <a:solidFill>
                  <a:schemeClr val="bg1"/>
                </a:solidFill>
              </a:rPr>
              <a:t>The survey incorporates questions about key dimensions for good governance of healthcare districts, and invites each board member (and periodically the senior management team) to assess the degree to which they believe the board and its committees are accomplishing their fiduciary duties.</a:t>
            </a:r>
          </a:p>
          <a:p>
            <a:endParaRPr lang="en-US" sz="2000" dirty="0">
              <a:solidFill>
                <a:schemeClr val="bg1"/>
              </a:solidFill>
            </a:endParaRPr>
          </a:p>
          <a:p>
            <a:r>
              <a:rPr lang="en-US" sz="2000" dirty="0">
                <a:solidFill>
                  <a:schemeClr val="bg1"/>
                </a:solidFill>
              </a:rPr>
              <a:t>ACHD offers a very </a:t>
            </a:r>
            <a:r>
              <a:rPr lang="en-US" sz="2000" dirty="0">
                <a:solidFill>
                  <a:srgbClr val="FFC000"/>
                </a:solidFill>
                <a:hlinkClick r:id="rId3"/>
              </a:rPr>
              <a:t>good survey tool </a:t>
            </a:r>
            <a:r>
              <a:rPr lang="en-US" sz="2000" dirty="0">
                <a:solidFill>
                  <a:schemeClr val="bg1"/>
                </a:solidFill>
              </a:rPr>
              <a:t>for free to all Members that generates a useful and easy to read summary of the performance review. The results can then be used to shape an annual board education and development plan for the coming 12-24 months.</a:t>
            </a:r>
          </a:p>
        </p:txBody>
      </p:sp>
    </p:spTree>
    <p:extLst>
      <p:ext uri="{BB962C8B-B14F-4D97-AF65-F5344CB8AC3E}">
        <p14:creationId xmlns:p14="http://schemas.microsoft.com/office/powerpoint/2010/main" val="1332147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5</a:t>
            </a:fld>
            <a:endParaRPr lang="en-US"/>
          </a:p>
        </p:txBody>
      </p:sp>
      <p:sp>
        <p:nvSpPr>
          <p:cNvPr id="4" name="Rectangle 3"/>
          <p:cNvSpPr/>
          <p:nvPr/>
        </p:nvSpPr>
        <p:spPr>
          <a:xfrm>
            <a:off x="1440712" y="701856"/>
            <a:ext cx="4446154" cy="646331"/>
          </a:xfrm>
          <a:prstGeom prst="rect">
            <a:avLst/>
          </a:prstGeom>
        </p:spPr>
        <p:txBody>
          <a:bodyPr wrap="none">
            <a:spAutoFit/>
          </a:bodyPr>
          <a:lstStyle/>
          <a:p>
            <a:r>
              <a:rPr lang="en-US" sz="3600" dirty="0">
                <a:solidFill>
                  <a:srgbClr val="FFC000"/>
                </a:solidFill>
              </a:rPr>
              <a:t>2. Why is it important?</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2" name="TextBox 1"/>
          <p:cNvSpPr txBox="1"/>
          <p:nvPr/>
        </p:nvSpPr>
        <p:spPr>
          <a:xfrm>
            <a:off x="2297151" y="1651666"/>
            <a:ext cx="7928517" cy="4401205"/>
          </a:xfrm>
          <a:prstGeom prst="rect">
            <a:avLst/>
          </a:prstGeom>
          <a:noFill/>
        </p:spPr>
        <p:txBody>
          <a:bodyPr wrap="square" rtlCol="0">
            <a:spAutoFit/>
          </a:bodyPr>
          <a:lstStyle/>
          <a:p>
            <a:r>
              <a:rPr lang="en-US" sz="2000" b="1" dirty="0">
                <a:solidFill>
                  <a:schemeClr val="bg1"/>
                </a:solidFill>
              </a:rPr>
              <a:t>Conducting, and then using the results of a Board Self Assessment (BSA) to continuously improve your board work is important because:</a:t>
            </a:r>
          </a:p>
          <a:p>
            <a:pPr marL="457200" indent="-457200">
              <a:buFont typeface="+mj-lt"/>
              <a:buAutoNum type="arabicPeriod"/>
            </a:pPr>
            <a:r>
              <a:rPr lang="en-US" sz="2000" b="1" dirty="0">
                <a:solidFill>
                  <a:schemeClr val="bg1"/>
                </a:solidFill>
              </a:rPr>
              <a:t>Continuous review and improvement is a </a:t>
            </a:r>
            <a:r>
              <a:rPr lang="en-US" sz="2000" b="1" dirty="0">
                <a:solidFill>
                  <a:schemeClr val="bg1"/>
                </a:solidFill>
                <a:hlinkClick r:id="rId3"/>
              </a:rPr>
              <a:t>best practice</a:t>
            </a:r>
            <a:r>
              <a:rPr lang="en-US" sz="2000" b="1" dirty="0">
                <a:solidFill>
                  <a:schemeClr val="bg1"/>
                </a:solidFill>
              </a:rPr>
              <a:t>;</a:t>
            </a:r>
          </a:p>
          <a:p>
            <a:pPr marL="457200" indent="-457200">
              <a:buFont typeface="+mj-lt"/>
              <a:buAutoNum type="arabicPeriod"/>
            </a:pPr>
            <a:r>
              <a:rPr lang="en-US" sz="2000" b="1" dirty="0">
                <a:solidFill>
                  <a:schemeClr val="bg1"/>
                </a:solidFill>
              </a:rPr>
              <a:t>Medicare requires good governance as a means to ensure a </a:t>
            </a:r>
            <a:r>
              <a:rPr lang="en-US" sz="2000" b="1" dirty="0">
                <a:solidFill>
                  <a:schemeClr val="bg1"/>
                </a:solidFill>
                <a:hlinkClick r:id="rId4"/>
              </a:rPr>
              <a:t>culture of good performance </a:t>
            </a:r>
            <a:r>
              <a:rPr lang="en-US" sz="2000" b="1" dirty="0">
                <a:solidFill>
                  <a:schemeClr val="bg1"/>
                </a:solidFill>
              </a:rPr>
              <a:t>via better quality, use of resources, and good access to needed to care;</a:t>
            </a:r>
          </a:p>
          <a:p>
            <a:pPr marL="457200" indent="-457200">
              <a:buFont typeface="+mj-lt"/>
              <a:buAutoNum type="arabicPeriod"/>
            </a:pPr>
            <a:r>
              <a:rPr lang="en-US" sz="2000" b="1" dirty="0">
                <a:solidFill>
                  <a:schemeClr val="bg1"/>
                </a:solidFill>
              </a:rPr>
              <a:t>Boards help ensure </a:t>
            </a:r>
            <a:r>
              <a:rPr lang="en-US" sz="2000" b="1" dirty="0">
                <a:solidFill>
                  <a:schemeClr val="bg1"/>
                </a:solidFill>
                <a:hlinkClick r:id="rId5"/>
              </a:rPr>
              <a:t>compliance</a:t>
            </a:r>
            <a:r>
              <a:rPr lang="en-US" sz="2000" b="1" dirty="0">
                <a:solidFill>
                  <a:schemeClr val="bg1"/>
                </a:solidFill>
              </a:rPr>
              <a:t> with public payer rules; </a:t>
            </a:r>
          </a:p>
          <a:p>
            <a:pPr marL="457200" indent="-457200">
              <a:buFont typeface="+mj-lt"/>
              <a:buAutoNum type="arabicPeriod"/>
            </a:pPr>
            <a:r>
              <a:rPr lang="en-US" sz="2000" b="1" dirty="0">
                <a:solidFill>
                  <a:schemeClr val="bg1"/>
                </a:solidFill>
              </a:rPr>
              <a:t>Performance review helps  build confidence among providers, staff, media and donors; and</a:t>
            </a:r>
          </a:p>
          <a:p>
            <a:pPr marL="457200" indent="-457200">
              <a:buFont typeface="+mj-lt"/>
              <a:buAutoNum type="arabicPeriod"/>
            </a:pPr>
            <a:r>
              <a:rPr lang="en-US" sz="2000" b="1" dirty="0">
                <a:solidFill>
                  <a:schemeClr val="bg1"/>
                </a:solidFill>
              </a:rPr>
              <a:t>Board member time, talent and pride are more likely optimized when good self-reflection yields better governance.</a:t>
            </a:r>
          </a:p>
          <a:p>
            <a:pPr marL="457200" indent="-457200">
              <a:buFont typeface="+mj-lt"/>
              <a:buAutoNum type="arabicPeriod"/>
            </a:pPr>
            <a:endParaRPr lang="en-US" sz="2000" b="1" dirty="0">
              <a:solidFill>
                <a:schemeClr val="bg1"/>
              </a:solidFill>
            </a:endParaRPr>
          </a:p>
          <a:p>
            <a:pPr marL="457200" indent="-457200">
              <a:buFont typeface="+mj-lt"/>
              <a:buAutoNum type="arabicPeriod"/>
            </a:pPr>
            <a:endParaRPr lang="en-US" sz="2000" b="1" dirty="0">
              <a:solidFill>
                <a:schemeClr val="bg1"/>
              </a:solidFill>
            </a:endParaRPr>
          </a:p>
          <a:p>
            <a:endParaRPr lang="en-US" sz="2000" b="1" dirty="0">
              <a:solidFill>
                <a:schemeClr val="bg1"/>
              </a:solidFill>
            </a:endParaRPr>
          </a:p>
        </p:txBody>
      </p:sp>
    </p:spTree>
    <p:extLst>
      <p:ext uri="{BB962C8B-B14F-4D97-AF65-F5344CB8AC3E}">
        <p14:creationId xmlns:p14="http://schemas.microsoft.com/office/powerpoint/2010/main" val="181159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6</a:t>
            </a:fld>
            <a:endParaRPr lang="en-US"/>
          </a:p>
        </p:txBody>
      </p:sp>
      <p:sp>
        <p:nvSpPr>
          <p:cNvPr id="4" name="Rectangle 3"/>
          <p:cNvSpPr/>
          <p:nvPr/>
        </p:nvSpPr>
        <p:spPr>
          <a:xfrm>
            <a:off x="1440712" y="701856"/>
            <a:ext cx="6432530" cy="646331"/>
          </a:xfrm>
          <a:prstGeom prst="rect">
            <a:avLst/>
          </a:prstGeom>
        </p:spPr>
        <p:txBody>
          <a:bodyPr wrap="none">
            <a:spAutoFit/>
          </a:bodyPr>
          <a:lstStyle/>
          <a:p>
            <a:r>
              <a:rPr lang="en-US" sz="3600" dirty="0">
                <a:solidFill>
                  <a:srgbClr val="FFC000"/>
                </a:solidFill>
              </a:rPr>
              <a:t>3. Common Issues or Challenges?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5" name="TextBox 4"/>
          <p:cNvSpPr txBox="1"/>
          <p:nvPr/>
        </p:nvSpPr>
        <p:spPr>
          <a:xfrm>
            <a:off x="2074126" y="1863537"/>
            <a:ext cx="8787161" cy="3170099"/>
          </a:xfrm>
          <a:prstGeom prst="rect">
            <a:avLst/>
          </a:prstGeom>
          <a:noFill/>
        </p:spPr>
        <p:txBody>
          <a:bodyPr wrap="square" rtlCol="0">
            <a:spAutoFit/>
          </a:bodyPr>
          <a:lstStyle/>
          <a:p>
            <a:pPr marL="457200" indent="-457200">
              <a:buFont typeface="+mj-lt"/>
              <a:buAutoNum type="arabicPeriod"/>
            </a:pPr>
            <a:r>
              <a:rPr lang="en-US" sz="2000" b="1" dirty="0">
                <a:solidFill>
                  <a:schemeClr val="bg1"/>
                </a:solidFill>
              </a:rPr>
              <a:t>Lack of board and CEO recognition of the value of Board Self-Assessment to be used as a means to continuously enhanced board work.</a:t>
            </a:r>
          </a:p>
          <a:p>
            <a:pPr marL="457200" indent="-457200">
              <a:buFont typeface="+mj-lt"/>
              <a:buAutoNum type="arabicPeriod"/>
            </a:pPr>
            <a:r>
              <a:rPr lang="en-US" sz="2000" b="1" dirty="0">
                <a:solidFill>
                  <a:schemeClr val="bg1"/>
                </a:solidFill>
              </a:rPr>
              <a:t>Lack of commitment to use the assessment results to guide future board work performance enhancement via board education and development.</a:t>
            </a:r>
          </a:p>
          <a:p>
            <a:pPr marL="457200" indent="-457200">
              <a:buFont typeface="+mj-lt"/>
              <a:buAutoNum type="arabicPeriod"/>
            </a:pPr>
            <a:r>
              <a:rPr lang="en-US" sz="2000" b="1" dirty="0">
                <a:solidFill>
                  <a:schemeClr val="bg1"/>
                </a:solidFill>
              </a:rPr>
              <a:t>Unprepared to invest in ongoing board development to improve the board’s effectiveness and performance growth. </a:t>
            </a:r>
          </a:p>
          <a:p>
            <a:pPr marL="457200" indent="-457200">
              <a:buFont typeface="+mj-lt"/>
              <a:buAutoNum type="arabicPeriod"/>
            </a:pPr>
            <a:r>
              <a:rPr lang="en-US" sz="2000" b="1" dirty="0">
                <a:solidFill>
                  <a:schemeClr val="bg1"/>
                </a:solidFill>
              </a:rPr>
              <a:t>Lack of experience with use of web based, confidential survey tools.</a:t>
            </a:r>
          </a:p>
          <a:p>
            <a:pPr marL="457200" indent="-457200">
              <a:buFont typeface="+mj-lt"/>
              <a:buAutoNum type="arabicPeriod"/>
            </a:pPr>
            <a:r>
              <a:rPr lang="en-US" sz="2000" b="1" dirty="0">
                <a:solidFill>
                  <a:schemeClr val="bg1"/>
                </a:solidFill>
              </a:rPr>
              <a:t>Discomfort of board members to identify less than perfect performance.</a:t>
            </a:r>
          </a:p>
          <a:p>
            <a:endParaRPr lang="en-US" sz="2000" b="1" dirty="0">
              <a:solidFill>
                <a:schemeClr val="bg1"/>
              </a:solidFill>
            </a:endParaRPr>
          </a:p>
          <a:p>
            <a:endParaRPr lang="en-US" sz="2000" b="1" dirty="0">
              <a:solidFill>
                <a:schemeClr val="bg1"/>
              </a:solidFill>
            </a:endParaRPr>
          </a:p>
        </p:txBody>
      </p:sp>
    </p:spTree>
    <p:extLst>
      <p:ext uri="{BB962C8B-B14F-4D97-AF65-F5344CB8AC3E}">
        <p14:creationId xmlns:p14="http://schemas.microsoft.com/office/powerpoint/2010/main" val="4080273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7</a:t>
            </a:fld>
            <a:endParaRPr lang="en-US"/>
          </a:p>
        </p:txBody>
      </p:sp>
      <p:sp>
        <p:nvSpPr>
          <p:cNvPr id="4" name="Rectangle 3"/>
          <p:cNvSpPr/>
          <p:nvPr/>
        </p:nvSpPr>
        <p:spPr>
          <a:xfrm>
            <a:off x="1440712" y="701856"/>
            <a:ext cx="8790740" cy="646331"/>
          </a:xfrm>
          <a:prstGeom prst="rect">
            <a:avLst/>
          </a:prstGeom>
        </p:spPr>
        <p:txBody>
          <a:bodyPr wrap="none">
            <a:spAutoFit/>
          </a:bodyPr>
          <a:lstStyle/>
          <a:p>
            <a:r>
              <a:rPr lang="en-US" sz="3600" dirty="0">
                <a:solidFill>
                  <a:srgbClr val="FFC000"/>
                </a:solidFill>
              </a:rPr>
              <a:t>4. What can Boards do to be more successful?</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6" name="TextBox 5"/>
          <p:cNvSpPr txBox="1"/>
          <p:nvPr/>
        </p:nvSpPr>
        <p:spPr>
          <a:xfrm>
            <a:off x="2074126" y="1863537"/>
            <a:ext cx="8787161" cy="4524315"/>
          </a:xfrm>
          <a:prstGeom prst="rect">
            <a:avLst/>
          </a:prstGeom>
          <a:noFill/>
        </p:spPr>
        <p:txBody>
          <a:bodyPr wrap="square" rtlCol="0">
            <a:spAutoFit/>
          </a:bodyPr>
          <a:lstStyle/>
          <a:p>
            <a:pPr marL="457200" indent="-457200">
              <a:buFont typeface="+mj-lt"/>
              <a:buAutoNum type="arabicPeriod"/>
            </a:pPr>
            <a:r>
              <a:rPr lang="en-US" sz="2400" b="1" dirty="0">
                <a:solidFill>
                  <a:schemeClr val="bg1"/>
                </a:solidFill>
              </a:rPr>
              <a:t>Establish a Board Commitment to </a:t>
            </a:r>
            <a:r>
              <a:rPr lang="en-US" sz="2400" b="1" dirty="0">
                <a:solidFill>
                  <a:srgbClr val="FFC000"/>
                </a:solidFill>
              </a:rPr>
              <a:t>continuously improve </a:t>
            </a:r>
            <a:r>
              <a:rPr lang="en-US" sz="2400" b="1" dirty="0">
                <a:solidFill>
                  <a:schemeClr val="bg1"/>
                </a:solidFill>
              </a:rPr>
              <a:t>the performance of the Board on behalf of the people served by the healthcare district;</a:t>
            </a:r>
          </a:p>
          <a:p>
            <a:pPr marL="457200" indent="-457200">
              <a:buFont typeface="+mj-lt"/>
              <a:buAutoNum type="arabicPeriod"/>
            </a:pPr>
            <a:r>
              <a:rPr lang="en-US" sz="2400" b="1" dirty="0">
                <a:solidFill>
                  <a:schemeClr val="bg1"/>
                </a:solidFill>
              </a:rPr>
              <a:t>Design assessment process to balance board only survey with one that invites senior managers’ input;</a:t>
            </a:r>
          </a:p>
          <a:p>
            <a:pPr marL="457200" indent="-457200">
              <a:buFont typeface="+mj-lt"/>
              <a:buAutoNum type="arabicPeriod"/>
            </a:pPr>
            <a:r>
              <a:rPr lang="en-US" sz="2400" b="1" dirty="0">
                <a:solidFill>
                  <a:schemeClr val="bg1"/>
                </a:solidFill>
              </a:rPr>
              <a:t>Consider periodically using interviews via outside consultants;</a:t>
            </a:r>
          </a:p>
          <a:p>
            <a:pPr marL="457200" indent="-457200">
              <a:buFont typeface="+mj-lt"/>
              <a:buAutoNum type="arabicPeriod"/>
            </a:pPr>
            <a:r>
              <a:rPr lang="en-US" sz="2400" b="1" dirty="0">
                <a:solidFill>
                  <a:schemeClr val="bg1"/>
                </a:solidFill>
              </a:rPr>
              <a:t>Commit to use results to design annual board education program (See next slide);</a:t>
            </a:r>
          </a:p>
          <a:p>
            <a:pPr marL="457200" indent="-457200">
              <a:buFont typeface="+mj-lt"/>
              <a:buAutoNum type="arabicPeriod"/>
            </a:pPr>
            <a:r>
              <a:rPr lang="en-US" sz="2400" b="1" dirty="0">
                <a:solidFill>
                  <a:schemeClr val="bg1"/>
                </a:solidFill>
              </a:rPr>
              <a:t>Consider comparative discussions with other organizations on their approach and tools.</a:t>
            </a:r>
          </a:p>
          <a:p>
            <a:endParaRPr lang="en-US" sz="2400" b="1" dirty="0">
              <a:solidFill>
                <a:schemeClr val="bg1"/>
              </a:solidFill>
            </a:endParaRPr>
          </a:p>
          <a:p>
            <a:endParaRPr lang="en-US" sz="2400" b="1" dirty="0">
              <a:solidFill>
                <a:schemeClr val="bg1"/>
              </a:solidFill>
            </a:endParaRPr>
          </a:p>
        </p:txBody>
      </p:sp>
    </p:spTree>
    <p:extLst>
      <p:ext uri="{BB962C8B-B14F-4D97-AF65-F5344CB8AC3E}">
        <p14:creationId xmlns:p14="http://schemas.microsoft.com/office/powerpoint/2010/main" val="1918050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US"/>
              <a:t>Good Board Work: Better Service. Better Performance.</a:t>
            </a:r>
          </a:p>
        </p:txBody>
      </p:sp>
      <p:sp>
        <p:nvSpPr>
          <p:cNvPr id="5" name="Slide Number Placeholder 4"/>
          <p:cNvSpPr>
            <a:spLocks noGrp="1"/>
          </p:cNvSpPr>
          <p:nvPr>
            <p:ph type="sldNum" sz="quarter" idx="12"/>
          </p:nvPr>
        </p:nvSpPr>
        <p:spPr/>
        <p:txBody>
          <a:bodyPr/>
          <a:lstStyle/>
          <a:p>
            <a:fld id="{B37260A3-0F93-425E-B400-7354DF7125B1}" type="slidenum">
              <a:rPr lang="en-US" smtClean="0"/>
              <a:t>8</a:t>
            </a:fld>
            <a:endParaRPr lang="en-US"/>
          </a:p>
        </p:txBody>
      </p:sp>
      <p:sp>
        <p:nvSpPr>
          <p:cNvPr id="6" name="Rectangle 5"/>
          <p:cNvSpPr/>
          <p:nvPr/>
        </p:nvSpPr>
        <p:spPr>
          <a:xfrm>
            <a:off x="3732194" y="5170995"/>
            <a:ext cx="3464989" cy="369332"/>
          </a:xfrm>
          <a:prstGeom prst="rect">
            <a:avLst/>
          </a:prstGeom>
          <a:solidFill>
            <a:srgbClr val="6FAC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solidFill>
            </a:endParaRPr>
          </a:p>
        </p:txBody>
      </p:sp>
      <p:sp>
        <p:nvSpPr>
          <p:cNvPr id="7" name="Regular Pentagon 6"/>
          <p:cNvSpPr/>
          <p:nvPr/>
        </p:nvSpPr>
        <p:spPr>
          <a:xfrm>
            <a:off x="4088981" y="1922924"/>
            <a:ext cx="2582562" cy="2459583"/>
          </a:xfrm>
          <a:prstGeom prst="pentagon">
            <a:avLst/>
          </a:prstGeom>
          <a:solidFill>
            <a:srgbClr val="6FACD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p:cNvSpPr txBox="1"/>
          <p:nvPr/>
        </p:nvSpPr>
        <p:spPr>
          <a:xfrm>
            <a:off x="4371859" y="2850633"/>
            <a:ext cx="2082886" cy="584775"/>
          </a:xfrm>
          <a:prstGeom prst="rect">
            <a:avLst/>
          </a:prstGeom>
          <a:noFill/>
        </p:spPr>
        <p:txBody>
          <a:bodyPr wrap="square" rtlCol="0">
            <a:spAutoFit/>
          </a:bodyPr>
          <a:lstStyle/>
          <a:p>
            <a:pPr algn="ctr"/>
            <a:r>
              <a:rPr lang="en-US" sz="1600" b="1" dirty="0">
                <a:solidFill>
                  <a:schemeClr val="bg1"/>
                </a:solidFill>
              </a:rPr>
              <a:t>Healthcare District </a:t>
            </a:r>
          </a:p>
          <a:p>
            <a:pPr algn="ctr"/>
            <a:r>
              <a:rPr lang="en-US" sz="1600" b="1" dirty="0">
                <a:solidFill>
                  <a:schemeClr val="bg1"/>
                </a:solidFill>
              </a:rPr>
              <a:t>Board Education Plan </a:t>
            </a:r>
          </a:p>
        </p:txBody>
      </p:sp>
      <p:sp>
        <p:nvSpPr>
          <p:cNvPr id="9" name="TextBox 8"/>
          <p:cNvSpPr txBox="1"/>
          <p:nvPr/>
        </p:nvSpPr>
        <p:spPr>
          <a:xfrm>
            <a:off x="4737159" y="5170995"/>
            <a:ext cx="1556951" cy="369332"/>
          </a:xfrm>
          <a:prstGeom prst="rect">
            <a:avLst/>
          </a:prstGeom>
          <a:noFill/>
        </p:spPr>
        <p:txBody>
          <a:bodyPr wrap="square" rtlCol="0">
            <a:spAutoFit/>
          </a:bodyPr>
          <a:lstStyle/>
          <a:p>
            <a:r>
              <a:rPr lang="en-US" dirty="0">
                <a:solidFill>
                  <a:schemeClr val="bg1"/>
                </a:solidFill>
              </a:rPr>
              <a:t>Staff Support</a:t>
            </a:r>
          </a:p>
        </p:txBody>
      </p:sp>
      <p:pic>
        <p:nvPicPr>
          <p:cNvPr id="10" name="Picture 9" descr="Number 1 icon">
            <a:hlinkClick r:id="rId2"/>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5174909" y="1687231"/>
            <a:ext cx="471386" cy="471386"/>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Number 5 icon">
            <a:hlinkClick r:id="rId4"/>
          </p:cNvPr>
          <p:cNvPicPr>
            <a:picLocks noChangeAspect="1" noChangeArrowheads="1"/>
          </p:cNvPicPr>
          <p:nvPr/>
        </p:nvPicPr>
        <p:blipFill>
          <a:blip r:embed="rId5" cstate="hqprint">
            <a:extLst>
              <a:ext uri="{28A0092B-C50C-407E-A947-70E740481C1C}">
                <a14:useLocalDpi xmlns:a14="http://schemas.microsoft.com/office/drawing/2010/main" val="0"/>
              </a:ext>
            </a:extLst>
          </a:blip>
          <a:srcRect/>
          <a:stretch>
            <a:fillRect/>
          </a:stretch>
        </p:blipFill>
        <p:spPr bwMode="auto">
          <a:xfrm>
            <a:off x="3836655" y="2716531"/>
            <a:ext cx="471414" cy="471414"/>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Number 4 icon">
            <a:hlinkClick r:id="rId6"/>
          </p:cNvPr>
          <p:cNvPicPr>
            <a:picLocks noChangeAspect="1" noChangeArrowheads="1"/>
          </p:cNvPicPr>
          <p:nvPr/>
        </p:nvPicPr>
        <p:blipFill>
          <a:blip r:embed="rId7" cstate="hqprint">
            <a:extLst>
              <a:ext uri="{28A0092B-C50C-407E-A947-70E740481C1C}">
                <a14:useLocalDpi xmlns:a14="http://schemas.microsoft.com/office/drawing/2010/main" val="0"/>
              </a:ext>
            </a:extLst>
          </a:blip>
          <a:srcRect/>
          <a:stretch>
            <a:fillRect/>
          </a:stretch>
        </p:blipFill>
        <p:spPr bwMode="auto">
          <a:xfrm>
            <a:off x="4371859" y="4146814"/>
            <a:ext cx="471386" cy="471386"/>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Number 3 icon">
            <a:hlinkClick r:id="rId8"/>
          </p:cNvPr>
          <p:cNvPicPr>
            <a:picLocks noChangeAspect="1" noChangeArrowheads="1"/>
          </p:cNvPicPr>
          <p:nvPr/>
        </p:nvPicPr>
        <p:blipFill>
          <a:blip r:embed="rId9" cstate="hqprint">
            <a:extLst>
              <a:ext uri="{28A0092B-C50C-407E-A947-70E740481C1C}">
                <a14:useLocalDpi xmlns:a14="http://schemas.microsoft.com/office/drawing/2010/main" val="0"/>
              </a:ext>
            </a:extLst>
          </a:blip>
          <a:srcRect/>
          <a:stretch>
            <a:fillRect/>
          </a:stretch>
        </p:blipFill>
        <p:spPr bwMode="auto">
          <a:xfrm>
            <a:off x="5979712" y="4146814"/>
            <a:ext cx="471413" cy="471413"/>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Number 2 icon">
            <a:hlinkClick r:id="rId10"/>
          </p:cNvPr>
          <p:cNvPicPr>
            <a:picLocks noChangeAspect="1" noChangeArrowheads="1"/>
          </p:cNvPicPr>
          <p:nvPr/>
        </p:nvPicPr>
        <p:blipFill>
          <a:blip r:embed="rId11" cstate="hqprint">
            <a:extLst>
              <a:ext uri="{28A0092B-C50C-407E-A947-70E740481C1C}">
                <a14:useLocalDpi xmlns:a14="http://schemas.microsoft.com/office/drawing/2010/main" val="0"/>
              </a:ext>
            </a:extLst>
          </a:blip>
          <a:srcRect/>
          <a:stretch>
            <a:fillRect/>
          </a:stretch>
        </p:blipFill>
        <p:spPr bwMode="auto">
          <a:xfrm>
            <a:off x="6457120" y="2681302"/>
            <a:ext cx="471413" cy="471413"/>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4913769" y="1164971"/>
            <a:ext cx="993665" cy="523220"/>
          </a:xfrm>
          <a:prstGeom prst="rect">
            <a:avLst/>
          </a:prstGeom>
          <a:noFill/>
        </p:spPr>
        <p:txBody>
          <a:bodyPr wrap="square" rtlCol="0">
            <a:spAutoFit/>
          </a:bodyPr>
          <a:lstStyle/>
          <a:p>
            <a:pPr algn="ctr"/>
            <a:r>
              <a:rPr lang="en-US" sz="1400" b="1" dirty="0"/>
              <a:t>CEO Briefings</a:t>
            </a:r>
          </a:p>
        </p:txBody>
      </p:sp>
      <p:sp>
        <p:nvSpPr>
          <p:cNvPr id="16" name="TextBox 15"/>
          <p:cNvSpPr txBox="1"/>
          <p:nvPr/>
        </p:nvSpPr>
        <p:spPr>
          <a:xfrm>
            <a:off x="6923869" y="2629495"/>
            <a:ext cx="993665" cy="738664"/>
          </a:xfrm>
          <a:prstGeom prst="rect">
            <a:avLst/>
          </a:prstGeom>
          <a:noFill/>
        </p:spPr>
        <p:txBody>
          <a:bodyPr wrap="square" rtlCol="0">
            <a:spAutoFit/>
          </a:bodyPr>
          <a:lstStyle/>
          <a:p>
            <a:pPr algn="ctr"/>
            <a:r>
              <a:rPr lang="en-US" sz="1400" b="1" dirty="0"/>
              <a:t>Speakers on Hot Topics</a:t>
            </a:r>
          </a:p>
        </p:txBody>
      </p:sp>
      <p:sp>
        <p:nvSpPr>
          <p:cNvPr id="17" name="TextBox 16"/>
          <p:cNvSpPr txBox="1"/>
          <p:nvPr/>
        </p:nvSpPr>
        <p:spPr>
          <a:xfrm>
            <a:off x="6536702" y="4146814"/>
            <a:ext cx="2165431" cy="523220"/>
          </a:xfrm>
          <a:prstGeom prst="rect">
            <a:avLst/>
          </a:prstGeom>
          <a:noFill/>
        </p:spPr>
        <p:txBody>
          <a:bodyPr wrap="square" rtlCol="0">
            <a:spAutoFit/>
          </a:bodyPr>
          <a:lstStyle/>
          <a:p>
            <a:r>
              <a:rPr lang="en-US" sz="1400" b="1" dirty="0"/>
              <a:t>Summer Community Education Symposium</a:t>
            </a:r>
          </a:p>
        </p:txBody>
      </p:sp>
      <p:sp>
        <p:nvSpPr>
          <p:cNvPr id="18" name="TextBox 17"/>
          <p:cNvSpPr txBox="1"/>
          <p:nvPr/>
        </p:nvSpPr>
        <p:spPr>
          <a:xfrm>
            <a:off x="3015827" y="4146814"/>
            <a:ext cx="1251430" cy="523220"/>
          </a:xfrm>
          <a:prstGeom prst="rect">
            <a:avLst/>
          </a:prstGeom>
          <a:noFill/>
        </p:spPr>
        <p:txBody>
          <a:bodyPr wrap="square" rtlCol="0">
            <a:spAutoFit/>
          </a:bodyPr>
          <a:lstStyle/>
          <a:p>
            <a:pPr algn="r"/>
            <a:r>
              <a:rPr lang="en-US" sz="1400" b="1" dirty="0"/>
              <a:t>State Programs</a:t>
            </a:r>
          </a:p>
        </p:txBody>
      </p:sp>
      <p:sp>
        <p:nvSpPr>
          <p:cNvPr id="19" name="TextBox 18"/>
          <p:cNvSpPr txBox="1"/>
          <p:nvPr/>
        </p:nvSpPr>
        <p:spPr>
          <a:xfrm>
            <a:off x="2365097" y="2283990"/>
            <a:ext cx="1464812" cy="738664"/>
          </a:xfrm>
          <a:prstGeom prst="rect">
            <a:avLst/>
          </a:prstGeom>
          <a:noFill/>
        </p:spPr>
        <p:txBody>
          <a:bodyPr wrap="square" rtlCol="0">
            <a:spAutoFit/>
          </a:bodyPr>
          <a:lstStyle/>
          <a:p>
            <a:pPr algn="r"/>
            <a:r>
              <a:rPr lang="en-US" sz="1400" b="1" dirty="0"/>
              <a:t>Custom Individual Programming</a:t>
            </a:r>
          </a:p>
        </p:txBody>
      </p:sp>
      <p:sp>
        <p:nvSpPr>
          <p:cNvPr id="20" name="TextBox 19"/>
          <p:cNvSpPr txBox="1"/>
          <p:nvPr/>
        </p:nvSpPr>
        <p:spPr>
          <a:xfrm>
            <a:off x="5979712" y="1164971"/>
            <a:ext cx="3303446" cy="507831"/>
          </a:xfrm>
          <a:prstGeom prst="rect">
            <a:avLst/>
          </a:prstGeom>
          <a:noFill/>
        </p:spPr>
        <p:txBody>
          <a:bodyPr wrap="square" rtlCol="0">
            <a:spAutoFit/>
          </a:bodyPr>
          <a:lstStyle/>
          <a:p>
            <a:r>
              <a:rPr lang="en-US" sz="900" dirty="0"/>
              <a:t>Periodic memos prepared by C-Suite Team and routed through CEO to Board on challenges, trends, opportunities, and policy developments in California and US health sector.</a:t>
            </a:r>
          </a:p>
        </p:txBody>
      </p:sp>
      <p:sp>
        <p:nvSpPr>
          <p:cNvPr id="21" name="TextBox 20"/>
          <p:cNvSpPr txBox="1"/>
          <p:nvPr/>
        </p:nvSpPr>
        <p:spPr>
          <a:xfrm>
            <a:off x="7959144" y="2629495"/>
            <a:ext cx="1971714" cy="784830"/>
          </a:xfrm>
          <a:prstGeom prst="rect">
            <a:avLst/>
          </a:prstGeom>
          <a:noFill/>
        </p:spPr>
        <p:txBody>
          <a:bodyPr wrap="square" rtlCol="0">
            <a:spAutoFit/>
          </a:bodyPr>
          <a:lstStyle/>
          <a:p>
            <a:r>
              <a:rPr lang="en-US" sz="900" dirty="0"/>
              <a:t>Annually plan for at least two board meetings with Speakers for 15-20 minutes from Medical or Nursing Staff, Executive Team or other health systems on </a:t>
            </a:r>
            <a:r>
              <a:rPr lang="en-US" sz="900"/>
              <a:t>priority topics</a:t>
            </a:r>
            <a:endParaRPr lang="en-US" sz="900" dirty="0"/>
          </a:p>
        </p:txBody>
      </p:sp>
      <p:sp>
        <p:nvSpPr>
          <p:cNvPr id="22" name="TextBox 21"/>
          <p:cNvSpPr txBox="1"/>
          <p:nvPr/>
        </p:nvSpPr>
        <p:spPr>
          <a:xfrm>
            <a:off x="7759118" y="4616997"/>
            <a:ext cx="2419390" cy="923330"/>
          </a:xfrm>
          <a:prstGeom prst="rect">
            <a:avLst/>
          </a:prstGeom>
          <a:noFill/>
        </p:spPr>
        <p:txBody>
          <a:bodyPr wrap="square" rtlCol="0">
            <a:spAutoFit/>
          </a:bodyPr>
          <a:lstStyle/>
          <a:p>
            <a:r>
              <a:rPr lang="en-US" sz="900" dirty="0"/>
              <a:t>Hospital to host afternoon events with 2-3 speakers on priority topics related to CHNA and Strategic Plan with invited community leaders and media  from the region, ending in light reception with refreshments. Venue outside hospital campus.</a:t>
            </a:r>
          </a:p>
        </p:txBody>
      </p:sp>
      <p:sp>
        <p:nvSpPr>
          <p:cNvPr id="23" name="TextBox 22"/>
          <p:cNvSpPr txBox="1"/>
          <p:nvPr/>
        </p:nvSpPr>
        <p:spPr>
          <a:xfrm>
            <a:off x="1396458" y="4100648"/>
            <a:ext cx="1752600" cy="784830"/>
          </a:xfrm>
          <a:prstGeom prst="rect">
            <a:avLst/>
          </a:prstGeom>
          <a:noFill/>
        </p:spPr>
        <p:txBody>
          <a:bodyPr wrap="square" rtlCol="0">
            <a:spAutoFit/>
          </a:bodyPr>
          <a:lstStyle/>
          <a:p>
            <a:pPr algn="r"/>
            <a:r>
              <a:rPr lang="en-US" sz="900" dirty="0"/>
              <a:t>Small groups of Hospital  Board members attend state educational programs and report back to full Board on insights and materials.</a:t>
            </a:r>
          </a:p>
        </p:txBody>
      </p:sp>
      <p:sp>
        <p:nvSpPr>
          <p:cNvPr id="24" name="TextBox 23"/>
          <p:cNvSpPr txBox="1"/>
          <p:nvPr/>
        </p:nvSpPr>
        <p:spPr>
          <a:xfrm>
            <a:off x="1472658" y="3012815"/>
            <a:ext cx="2111671" cy="646331"/>
          </a:xfrm>
          <a:prstGeom prst="rect">
            <a:avLst/>
          </a:prstGeom>
          <a:noFill/>
        </p:spPr>
        <p:txBody>
          <a:bodyPr wrap="square" rtlCol="0">
            <a:spAutoFit/>
          </a:bodyPr>
          <a:lstStyle/>
          <a:p>
            <a:pPr algn="r"/>
            <a:r>
              <a:rPr lang="en-US" sz="900" dirty="0"/>
              <a:t>Provide custom set of materials for each member based on their identification of topics of interest from next slide. Also leveraged use </a:t>
            </a:r>
            <a:r>
              <a:rPr lang="en-US" sz="900"/>
              <a:t>of ACHD materials</a:t>
            </a:r>
            <a:r>
              <a:rPr lang="en-US" sz="900" dirty="0"/>
              <a:t>.</a:t>
            </a:r>
          </a:p>
        </p:txBody>
      </p:sp>
      <p:sp>
        <p:nvSpPr>
          <p:cNvPr id="25" name="TextBox 24"/>
          <p:cNvSpPr txBox="1"/>
          <p:nvPr/>
        </p:nvSpPr>
        <p:spPr>
          <a:xfrm>
            <a:off x="1439602" y="719175"/>
            <a:ext cx="6807286" cy="400110"/>
          </a:xfrm>
          <a:prstGeom prst="rect">
            <a:avLst/>
          </a:prstGeom>
          <a:noFill/>
        </p:spPr>
        <p:txBody>
          <a:bodyPr wrap="square" rtlCol="0">
            <a:spAutoFit/>
          </a:bodyPr>
          <a:lstStyle/>
          <a:p>
            <a:pPr algn="ctr"/>
            <a:r>
              <a:rPr lang="en-US" sz="2000" b="1" dirty="0"/>
              <a:t>Revisit Governance Educational Framework</a:t>
            </a:r>
          </a:p>
        </p:txBody>
      </p:sp>
    </p:spTree>
    <p:extLst>
      <p:ext uri="{BB962C8B-B14F-4D97-AF65-F5344CB8AC3E}">
        <p14:creationId xmlns:p14="http://schemas.microsoft.com/office/powerpoint/2010/main" val="2722932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Footer Placeholder 8"/>
          <p:cNvSpPr>
            <a:spLocks noGrp="1"/>
          </p:cNvSpPr>
          <p:nvPr>
            <p:ph type="ftr" sz="quarter" idx="11"/>
          </p:nvPr>
        </p:nvSpPr>
        <p:spPr/>
        <p:txBody>
          <a:bodyPr/>
          <a:lstStyle/>
          <a:p>
            <a:r>
              <a:rPr lang="en-US"/>
              <a:t>Good Board Work: Better Service. Better Performance.</a:t>
            </a:r>
          </a:p>
        </p:txBody>
      </p:sp>
      <p:sp>
        <p:nvSpPr>
          <p:cNvPr id="10" name="Slide Number Placeholder 9"/>
          <p:cNvSpPr>
            <a:spLocks noGrp="1"/>
          </p:cNvSpPr>
          <p:nvPr>
            <p:ph type="sldNum" sz="quarter" idx="12"/>
          </p:nvPr>
        </p:nvSpPr>
        <p:spPr/>
        <p:txBody>
          <a:bodyPr/>
          <a:lstStyle/>
          <a:p>
            <a:fld id="{B37260A3-0F93-425E-B400-7354DF7125B1}" type="slidenum">
              <a:rPr lang="en-US" smtClean="0"/>
              <a:t>9</a:t>
            </a:fld>
            <a:endParaRPr lang="en-US"/>
          </a:p>
        </p:txBody>
      </p:sp>
      <p:sp>
        <p:nvSpPr>
          <p:cNvPr id="4" name="Rectangle 3"/>
          <p:cNvSpPr/>
          <p:nvPr/>
        </p:nvSpPr>
        <p:spPr>
          <a:xfrm>
            <a:off x="1440712" y="701856"/>
            <a:ext cx="6263253" cy="646331"/>
          </a:xfrm>
          <a:prstGeom prst="rect">
            <a:avLst/>
          </a:prstGeom>
        </p:spPr>
        <p:txBody>
          <a:bodyPr wrap="none">
            <a:spAutoFit/>
          </a:bodyPr>
          <a:lstStyle/>
          <a:p>
            <a:r>
              <a:rPr lang="en-US" sz="3600" dirty="0">
                <a:solidFill>
                  <a:srgbClr val="FFC000"/>
                </a:solidFill>
              </a:rPr>
              <a:t>5. Resources for further insights:</a:t>
            </a:r>
            <a:endParaRPr lang="en-US" sz="3600" b="1" dirty="0">
              <a:solidFill>
                <a:srgbClr val="FFC000"/>
              </a:solidFill>
              <a:latin typeface="DIN 2014 Bold" panose="020B0704020202020204" pitchFamily="34" charset="0"/>
              <a:ea typeface="DIN 2014 Bold" panose="020B0704020202020204" pitchFamily="34" charset="0"/>
            </a:endParaRPr>
          </a:p>
        </p:txBody>
      </p:sp>
      <p:sp>
        <p:nvSpPr>
          <p:cNvPr id="2" name="TextBox 1"/>
          <p:cNvSpPr txBox="1"/>
          <p:nvPr/>
        </p:nvSpPr>
        <p:spPr>
          <a:xfrm>
            <a:off x="2495299" y="2285999"/>
            <a:ext cx="7641160" cy="1938992"/>
          </a:xfrm>
          <a:prstGeom prst="rect">
            <a:avLst/>
          </a:prstGeom>
          <a:noFill/>
        </p:spPr>
        <p:txBody>
          <a:bodyPr wrap="square" rtlCol="0">
            <a:spAutoFit/>
          </a:bodyPr>
          <a:lstStyle/>
          <a:p>
            <a:pPr marL="285750" indent="-285750">
              <a:buFont typeface="Courier New" panose="02070309020205020404" pitchFamily="49" charset="0"/>
              <a:buChar char="o"/>
            </a:pPr>
            <a:r>
              <a:rPr lang="en-US" sz="2400" dirty="0">
                <a:solidFill>
                  <a:schemeClr val="bg1"/>
                </a:solidFill>
              </a:rPr>
              <a:t>ACHD Supportive Resources on </a:t>
            </a:r>
            <a:r>
              <a:rPr lang="en-US" sz="2400" dirty="0">
                <a:solidFill>
                  <a:schemeClr val="bg1"/>
                </a:solidFill>
                <a:hlinkClick r:id="rId3"/>
              </a:rPr>
              <a:t>Board Assessments</a:t>
            </a:r>
            <a:endParaRPr lang="en-US" sz="2400" dirty="0">
              <a:solidFill>
                <a:schemeClr val="bg1"/>
              </a:solidFill>
            </a:endParaRPr>
          </a:p>
          <a:p>
            <a:pPr marL="285750" indent="-285750">
              <a:buFont typeface="Courier New" panose="02070309020205020404" pitchFamily="49" charset="0"/>
              <a:buChar char="o"/>
            </a:pPr>
            <a:r>
              <a:rPr lang="en-US" sz="2400" dirty="0">
                <a:solidFill>
                  <a:schemeClr val="bg1"/>
                </a:solidFill>
              </a:rPr>
              <a:t>Sample BSA </a:t>
            </a:r>
            <a:r>
              <a:rPr lang="en-US" sz="2400" dirty="0">
                <a:solidFill>
                  <a:schemeClr val="bg1"/>
                </a:solidFill>
                <a:hlinkClick r:id="rId4"/>
              </a:rPr>
              <a:t>Guide</a:t>
            </a:r>
            <a:r>
              <a:rPr lang="en-US" sz="2400" dirty="0">
                <a:solidFill>
                  <a:schemeClr val="bg1"/>
                </a:solidFill>
              </a:rPr>
              <a:t>  </a:t>
            </a:r>
          </a:p>
          <a:p>
            <a:pPr marL="285750" indent="-285750">
              <a:buFont typeface="Courier New" panose="02070309020205020404" pitchFamily="49" charset="0"/>
              <a:buChar char="o"/>
            </a:pPr>
            <a:r>
              <a:rPr lang="en-US" sz="2400" dirty="0">
                <a:solidFill>
                  <a:schemeClr val="bg1"/>
                </a:solidFill>
              </a:rPr>
              <a:t>BoardEffect Strategy for Board </a:t>
            </a:r>
            <a:r>
              <a:rPr lang="en-US" sz="2400" dirty="0">
                <a:solidFill>
                  <a:schemeClr val="bg1"/>
                </a:solidFill>
                <a:hlinkClick r:id="rId5"/>
              </a:rPr>
              <a:t>Self-Assessments</a:t>
            </a:r>
            <a:r>
              <a:rPr lang="en-US" sz="2400" dirty="0">
                <a:solidFill>
                  <a:schemeClr val="bg1"/>
                </a:solidFill>
              </a:rPr>
              <a:t> </a:t>
            </a:r>
          </a:p>
          <a:p>
            <a:pPr marL="285750" indent="-285750">
              <a:buFont typeface="Courier New" panose="02070309020205020404" pitchFamily="49" charset="0"/>
              <a:buChar char="o"/>
            </a:pPr>
            <a:r>
              <a:rPr lang="en-US" sz="2400" dirty="0">
                <a:solidFill>
                  <a:schemeClr val="bg1"/>
                </a:solidFill>
              </a:rPr>
              <a:t>BoardSource insights for </a:t>
            </a:r>
            <a:r>
              <a:rPr lang="en-US" sz="2400" dirty="0">
                <a:solidFill>
                  <a:schemeClr val="bg1"/>
                </a:solidFill>
                <a:hlinkClick r:id="rId6"/>
              </a:rPr>
              <a:t>good assessments </a:t>
            </a:r>
            <a:endParaRPr lang="en-US" sz="2400" dirty="0">
              <a:solidFill>
                <a:schemeClr val="bg1"/>
              </a:solidFill>
            </a:endParaRPr>
          </a:p>
          <a:p>
            <a:r>
              <a:rPr lang="en-US" sz="2400" dirty="0">
                <a:solidFill>
                  <a:schemeClr val="bg1"/>
                </a:solidFill>
              </a:rPr>
              <a:t> </a:t>
            </a:r>
          </a:p>
        </p:txBody>
      </p:sp>
      <p:sp>
        <p:nvSpPr>
          <p:cNvPr id="3" name="TextBox 2"/>
          <p:cNvSpPr txBox="1"/>
          <p:nvPr/>
        </p:nvSpPr>
        <p:spPr>
          <a:xfrm>
            <a:off x="2227512" y="1721369"/>
            <a:ext cx="8118245" cy="461665"/>
          </a:xfrm>
          <a:prstGeom prst="rect">
            <a:avLst/>
          </a:prstGeom>
          <a:noFill/>
        </p:spPr>
        <p:txBody>
          <a:bodyPr wrap="square" rtlCol="0">
            <a:spAutoFit/>
          </a:bodyPr>
          <a:lstStyle/>
          <a:p>
            <a:r>
              <a:rPr lang="en-US" sz="2400" b="1" dirty="0">
                <a:solidFill>
                  <a:schemeClr val="bg1"/>
                </a:solidFill>
              </a:rPr>
              <a:t>Board and Executive Teams may explore these resources :</a:t>
            </a:r>
          </a:p>
        </p:txBody>
      </p:sp>
    </p:spTree>
    <p:extLst>
      <p:ext uri="{BB962C8B-B14F-4D97-AF65-F5344CB8AC3E}">
        <p14:creationId xmlns:p14="http://schemas.microsoft.com/office/powerpoint/2010/main" val="6347994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8F13ACAEFD4E746A6DE99A5742773B3" ma:contentTypeVersion="16" ma:contentTypeDescription="Create a new document." ma:contentTypeScope="" ma:versionID="21b9bc3c6a6ba069aa3e5eea85f67f86">
  <xsd:schema xmlns:xsd="http://www.w3.org/2001/XMLSchema" xmlns:xs="http://www.w3.org/2001/XMLSchema" xmlns:p="http://schemas.microsoft.com/office/2006/metadata/properties" xmlns:ns2="f97414ec-e8e1-47c5-b88d-8d6bc9f1dc5c" xmlns:ns3="141ecd1f-2374-411e-bbb0-b3059a3af7bb" targetNamespace="http://schemas.microsoft.com/office/2006/metadata/properties" ma:root="true" ma:fieldsID="c2005721d552be548c8e2513896304c7" ns2:_="" ns3:_="">
    <xsd:import namespace="f97414ec-e8e1-47c5-b88d-8d6bc9f1dc5c"/>
    <xsd:import namespace="141ecd1f-2374-411e-bbb0-b3059a3af7b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DateTaken"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7414ec-e8e1-47c5-b88d-8d6bc9f1dc5c"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d0edf2d5-b58b-4f1d-ba86-8675ba6ccce4}" ma:internalName="TaxCatchAll" ma:showField="CatchAllData" ma:web="f97414ec-e8e1-47c5-b88d-8d6bc9f1dc5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41ecd1f-2374-411e-bbb0-b3059a3af7b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971c94f-f162-4cf6-843e-425104ee7801"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f97414ec-e8e1-47c5-b88d-8d6bc9f1dc5c" xsi:nil="true"/>
    <lcf76f155ced4ddcb4097134ff3c332f xmlns="141ecd1f-2374-411e-bbb0-b3059a3af7b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17F8B72-309A-430A-AD6F-D375B467F859}">
  <ds:schemaRefs>
    <ds:schemaRef ds:uri="http://schemas.microsoft.com/sharepoint/v3/contenttype/forms"/>
  </ds:schemaRefs>
</ds:datastoreItem>
</file>

<file path=customXml/itemProps2.xml><?xml version="1.0" encoding="utf-8"?>
<ds:datastoreItem xmlns:ds="http://schemas.openxmlformats.org/officeDocument/2006/customXml" ds:itemID="{D2BB7859-B486-46B2-89A5-9A534BB3CB4B}"/>
</file>

<file path=customXml/itemProps3.xml><?xml version="1.0" encoding="utf-8"?>
<ds:datastoreItem xmlns:ds="http://schemas.openxmlformats.org/officeDocument/2006/customXml" ds:itemID="{C2BA2EF7-A7F2-4CF1-AA1B-72480A84AEF7}">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229</TotalTime>
  <Words>1074</Words>
  <Application>Microsoft Office PowerPoint</Application>
  <PresentationFormat>Widescreen</PresentationFormat>
  <Paragraphs>89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Courier New</vt:lpstr>
      <vt:lpstr>DIN 2014 Bold</vt:lpstr>
      <vt:lpstr>GN-Book</vt:lpstr>
      <vt:lpstr>Office Theme</vt:lpstr>
      <vt:lpstr>Governance Toolkit</vt:lpstr>
      <vt:lpstr>ACHD Governance Series</vt:lpstr>
      <vt:lpstr>Jim Rice: Governance Adviser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ACHD Governance Toolkit</dc:title>
  <dc:creator>Marina Servantez</dc:creator>
  <cp:lastModifiedBy>Marina Servantez</cp:lastModifiedBy>
  <cp:revision>54</cp:revision>
  <cp:lastPrinted>2020-12-06T22:06:43Z</cp:lastPrinted>
  <dcterms:created xsi:type="dcterms:W3CDTF">2020-12-04T19:09:22Z</dcterms:created>
  <dcterms:modified xsi:type="dcterms:W3CDTF">2021-01-07T23:28:16Z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0x010100C8F13ACAEFD4E746A6DE99A5742773B3</vt:lpwstr>
  </property>
</Properties>
</file>