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handoutMasterIdLst>
    <p:handoutMasterId r:id="rId18"/>
  </p:handoutMasterIdLst>
  <p:sldIdLst>
    <p:sldId id="256" r:id="rId5"/>
    <p:sldId id="257" r:id="rId6"/>
    <p:sldId id="259" r:id="rId7"/>
    <p:sldId id="261" r:id="rId8"/>
    <p:sldId id="262" r:id="rId9"/>
    <p:sldId id="263" r:id="rId10"/>
    <p:sldId id="264" r:id="rId11"/>
    <p:sldId id="265" r:id="rId12"/>
    <p:sldId id="267" r:id="rId13"/>
    <p:sldId id="268" r:id="rId14"/>
    <p:sldId id="266" r:id="rId15"/>
    <p:sldId id="260" r:id="rId16"/>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AECCE0-43DF-416B-B600-FB94E3770732}" v="4" dt="2021-01-07T23:28:04.6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handoutView">
  <p:normalViewPr horzBarState="maximized">
    <p:restoredLeft sz="17985" autoAdjust="0"/>
    <p:restoredTop sz="94660"/>
  </p:normalViewPr>
  <p:slideViewPr>
    <p:cSldViewPr snapToGrid="0">
      <p:cViewPr varScale="1">
        <p:scale>
          <a:sx n="85" d="100"/>
          <a:sy n="85" d="100"/>
        </p:scale>
        <p:origin x="48" y="225"/>
      </p:cViewPr>
      <p:guideLst/>
    </p:cSldViewPr>
  </p:slideViewPr>
  <p:notesTextViewPr>
    <p:cViewPr>
      <p:scale>
        <a:sx n="1" d="1"/>
        <a:sy n="1" d="1"/>
      </p:scale>
      <p:origin x="0" y="0"/>
    </p:cViewPr>
  </p:notesTextViewPr>
  <p:notesViewPr>
    <p:cSldViewPr snapToGrid="0">
      <p:cViewPr varScale="1">
        <p:scale>
          <a:sx n="69" d="100"/>
          <a:sy n="69" d="100"/>
        </p:scale>
        <p:origin x="2526" y="5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na Servantez" userId="26e9e67c-67ab-48a9-91b5-14a8ac84a894" providerId="ADAL" clId="{B9AECCE0-43DF-416B-B600-FB94E3770732}"/>
    <pc:docChg chg="modHandout">
      <pc:chgData name="Marina Servantez" userId="26e9e67c-67ab-48a9-91b5-14a8ac84a894" providerId="ADAL" clId="{B9AECCE0-43DF-416B-B600-FB94E3770732}" dt="2021-01-07T23:28:04.632" v="3"/>
      <pc:docMkLst>
        <pc:docMk/>
      </pc:docMkLst>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90809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dirty="0"/>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2F85A11C-9A0A-4FA3-A34A-11E2F271A41A}" type="datetimeFigureOut">
              <a:rPr lang="en-US" smtClean="0"/>
              <a:t>1/7/2021</a:t>
            </a:fld>
            <a:endParaRPr lang="en-US" dirty="0"/>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3497" tIns="46749" rIns="93497" bIns="46749" rtlCol="0" anchor="ctr"/>
          <a:lstStyle/>
          <a:p>
            <a:endParaRPr lang="en-US" dirty="0"/>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FD5B1BA4-7330-42B9-AB0D-64F4DB8AC183}" type="slidenum">
              <a:rPr lang="en-US" smtClean="0"/>
              <a:t>‹#›</a:t>
            </a:fld>
            <a:endParaRPr lang="en-US" dirty="0"/>
          </a:p>
        </p:txBody>
      </p:sp>
    </p:spTree>
    <p:extLst>
      <p:ext uri="{BB962C8B-B14F-4D97-AF65-F5344CB8AC3E}">
        <p14:creationId xmlns:p14="http://schemas.microsoft.com/office/powerpoint/2010/main" val="1383870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9DEF5-F039-424F-9806-233F8CC69E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F7439B-B7E7-47A2-BDEB-5DC24CB6BE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78AC9E-DB63-4F1F-8615-DD8E85C9441F}"/>
              </a:ext>
            </a:extLst>
          </p:cNvPr>
          <p:cNvSpPr>
            <a:spLocks noGrp="1"/>
          </p:cNvSpPr>
          <p:nvPr>
            <p:ph type="dt" sz="half" idx="10"/>
          </p:nvPr>
        </p:nvSpPr>
        <p:spPr/>
        <p:txBody>
          <a:bodyPr/>
          <a:lstStyle/>
          <a:p>
            <a:fld id="{84A54C69-02E7-42E9-A1EB-F89DC6C7B731}" type="datetime1">
              <a:rPr lang="en-US" smtClean="0"/>
              <a:t>1/7/2021</a:t>
            </a:fld>
            <a:endParaRPr lang="en-US" dirty="0"/>
          </a:p>
        </p:txBody>
      </p:sp>
      <p:sp>
        <p:nvSpPr>
          <p:cNvPr id="5" name="Footer Placeholder 4">
            <a:extLst>
              <a:ext uri="{FF2B5EF4-FFF2-40B4-BE49-F238E27FC236}">
                <a16:creationId xmlns:a16="http://schemas.microsoft.com/office/drawing/2014/main" id="{FCA75EAA-FC2B-4034-8084-589A4D6E43F1}"/>
              </a:ext>
            </a:extLst>
          </p:cNvPr>
          <p:cNvSpPr>
            <a:spLocks noGrp="1"/>
          </p:cNvSpPr>
          <p:nvPr>
            <p:ph type="ftr" sz="quarter" idx="11"/>
          </p:nvPr>
        </p:nvSpPr>
        <p:spPr/>
        <p:txBody>
          <a:body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04B6E635-0912-463A-9A08-480F5A87C751}"/>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053266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931A-ED47-4679-A152-2F85CD4E82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88BFE37-A9CB-445C-B3B4-55424E5090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4BA1682-958B-4D04-86BA-3B38D77B4A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3680CA-630A-4205-8045-5B0625217BB8}"/>
              </a:ext>
            </a:extLst>
          </p:cNvPr>
          <p:cNvSpPr>
            <a:spLocks noGrp="1"/>
          </p:cNvSpPr>
          <p:nvPr>
            <p:ph type="dt" sz="half" idx="10"/>
          </p:nvPr>
        </p:nvSpPr>
        <p:spPr/>
        <p:txBody>
          <a:bodyPr/>
          <a:lstStyle/>
          <a:p>
            <a:fld id="{41CCD1E3-6CA9-4E38-B2A1-1C941D2B6030}" type="datetime1">
              <a:rPr lang="en-US" smtClean="0"/>
              <a:t>1/7/2021</a:t>
            </a:fld>
            <a:endParaRPr lang="en-US" dirty="0"/>
          </a:p>
        </p:txBody>
      </p:sp>
      <p:sp>
        <p:nvSpPr>
          <p:cNvPr id="6" name="Footer Placeholder 5">
            <a:extLst>
              <a:ext uri="{FF2B5EF4-FFF2-40B4-BE49-F238E27FC236}">
                <a16:creationId xmlns:a16="http://schemas.microsoft.com/office/drawing/2014/main" id="{C0CB1B93-0104-48DA-8ED8-9265729A99DF}"/>
              </a:ext>
            </a:extLst>
          </p:cNvPr>
          <p:cNvSpPr>
            <a:spLocks noGrp="1"/>
          </p:cNvSpPr>
          <p:nvPr>
            <p:ph type="ftr" sz="quarter" idx="11"/>
          </p:nvPr>
        </p:nvSpPr>
        <p:spPr/>
        <p:txBody>
          <a:bodyPr/>
          <a:lstStyle/>
          <a:p>
            <a:r>
              <a:rPr lang="en-US" dirty="0"/>
              <a:t>Good Board Work: Better Service. Better Performance.</a:t>
            </a:r>
          </a:p>
        </p:txBody>
      </p:sp>
      <p:sp>
        <p:nvSpPr>
          <p:cNvPr id="7" name="Slide Number Placeholder 6">
            <a:extLst>
              <a:ext uri="{FF2B5EF4-FFF2-40B4-BE49-F238E27FC236}">
                <a16:creationId xmlns:a16="http://schemas.microsoft.com/office/drawing/2014/main" id="{9A94BF59-B779-4A5C-A19D-1D6C89CAEEDD}"/>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3789140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67571-0DF3-4014-83D0-5821BDD766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0202DC-CFDF-40B9-B28B-4D3715C381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B50140-F56D-42FC-BE3D-2D68B29B34D5}"/>
              </a:ext>
            </a:extLst>
          </p:cNvPr>
          <p:cNvSpPr>
            <a:spLocks noGrp="1"/>
          </p:cNvSpPr>
          <p:nvPr>
            <p:ph type="dt" sz="half" idx="10"/>
          </p:nvPr>
        </p:nvSpPr>
        <p:spPr/>
        <p:txBody>
          <a:bodyPr/>
          <a:lstStyle/>
          <a:p>
            <a:fld id="{EF67FCF8-2258-4CF2-A73C-EEF9E421E77F}" type="datetime1">
              <a:rPr lang="en-US" smtClean="0"/>
              <a:t>1/7/2021</a:t>
            </a:fld>
            <a:endParaRPr lang="en-US" dirty="0"/>
          </a:p>
        </p:txBody>
      </p:sp>
      <p:sp>
        <p:nvSpPr>
          <p:cNvPr id="5" name="Footer Placeholder 4">
            <a:extLst>
              <a:ext uri="{FF2B5EF4-FFF2-40B4-BE49-F238E27FC236}">
                <a16:creationId xmlns:a16="http://schemas.microsoft.com/office/drawing/2014/main" id="{112FD56C-D48B-421A-BDBD-77E97FC9C8AB}"/>
              </a:ext>
            </a:extLst>
          </p:cNvPr>
          <p:cNvSpPr>
            <a:spLocks noGrp="1"/>
          </p:cNvSpPr>
          <p:nvPr>
            <p:ph type="ftr" sz="quarter" idx="11"/>
          </p:nvPr>
        </p:nvSpPr>
        <p:spPr/>
        <p:txBody>
          <a:body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EBE02703-169A-42F4-A6D9-01F1350DF220}"/>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221210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1F7265-D31C-4260-8583-7D397E85CA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CF7A23B-2F42-4D79-8065-FB0E8F0A6B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429B11-7B2E-40FB-B747-CB2A8BD7AACE}"/>
              </a:ext>
            </a:extLst>
          </p:cNvPr>
          <p:cNvSpPr>
            <a:spLocks noGrp="1"/>
          </p:cNvSpPr>
          <p:nvPr>
            <p:ph type="dt" sz="half" idx="10"/>
          </p:nvPr>
        </p:nvSpPr>
        <p:spPr/>
        <p:txBody>
          <a:bodyPr/>
          <a:lstStyle/>
          <a:p>
            <a:fld id="{28A55D6F-9C83-49EF-ADFF-772950DAE705}" type="datetime1">
              <a:rPr lang="en-US" smtClean="0"/>
              <a:t>1/7/2021</a:t>
            </a:fld>
            <a:endParaRPr lang="en-US" dirty="0"/>
          </a:p>
        </p:txBody>
      </p:sp>
      <p:sp>
        <p:nvSpPr>
          <p:cNvPr id="5" name="Footer Placeholder 4">
            <a:extLst>
              <a:ext uri="{FF2B5EF4-FFF2-40B4-BE49-F238E27FC236}">
                <a16:creationId xmlns:a16="http://schemas.microsoft.com/office/drawing/2014/main" id="{32A953B8-59D4-49BF-B173-7F27D4CEBB91}"/>
              </a:ext>
            </a:extLst>
          </p:cNvPr>
          <p:cNvSpPr>
            <a:spLocks noGrp="1"/>
          </p:cNvSpPr>
          <p:nvPr>
            <p:ph type="ftr" sz="quarter" idx="11"/>
          </p:nvPr>
        </p:nvSpPr>
        <p:spPr/>
        <p:txBody>
          <a:body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20F8B830-0D5E-45D4-8380-337E1767015D}"/>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978238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E153C-A630-4C24-A833-7E3A721A38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B43DD2-4E63-46BF-8D6B-52866D2310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323297-8214-465D-80CA-4A4C004F49E5}"/>
              </a:ext>
            </a:extLst>
          </p:cNvPr>
          <p:cNvSpPr>
            <a:spLocks noGrp="1"/>
          </p:cNvSpPr>
          <p:nvPr>
            <p:ph type="dt" sz="half" idx="10"/>
          </p:nvPr>
        </p:nvSpPr>
        <p:spPr/>
        <p:txBody>
          <a:bodyPr/>
          <a:lstStyle/>
          <a:p>
            <a:fld id="{50723300-6124-4823-9E0A-8B1ED879F872}" type="datetime1">
              <a:rPr lang="en-US" smtClean="0"/>
              <a:t>1/7/2021</a:t>
            </a:fld>
            <a:endParaRPr lang="en-US" dirty="0"/>
          </a:p>
        </p:txBody>
      </p:sp>
      <p:sp>
        <p:nvSpPr>
          <p:cNvPr id="5" name="Footer Placeholder 4">
            <a:extLst>
              <a:ext uri="{FF2B5EF4-FFF2-40B4-BE49-F238E27FC236}">
                <a16:creationId xmlns:a16="http://schemas.microsoft.com/office/drawing/2014/main" id="{396EA5DA-76CA-4C09-8238-0CCF2F165F1C}"/>
              </a:ext>
            </a:extLst>
          </p:cNvPr>
          <p:cNvSpPr>
            <a:spLocks noGrp="1"/>
          </p:cNvSpPr>
          <p:nvPr>
            <p:ph type="ftr" sz="quarter" idx="11"/>
          </p:nvPr>
        </p:nvSpPr>
        <p:spPr/>
        <p:txBody>
          <a:body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2930909C-A5A1-4F5C-B710-C5FC1ACBAA22}"/>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366932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A5E8B-FF6A-4991-B515-DCD9DFF474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B22E51-CEDF-4762-91E6-19054FA022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F41B67-B85F-4E85-AFF9-5F3247F66B9A}"/>
              </a:ext>
            </a:extLst>
          </p:cNvPr>
          <p:cNvSpPr>
            <a:spLocks noGrp="1"/>
          </p:cNvSpPr>
          <p:nvPr>
            <p:ph type="dt" sz="half" idx="10"/>
          </p:nvPr>
        </p:nvSpPr>
        <p:spPr/>
        <p:txBody>
          <a:bodyPr/>
          <a:lstStyle/>
          <a:p>
            <a:fld id="{378F26B9-1181-4BC1-BD11-673D702494CD}" type="datetime1">
              <a:rPr lang="en-US" smtClean="0"/>
              <a:t>1/7/2021</a:t>
            </a:fld>
            <a:endParaRPr lang="en-US" dirty="0"/>
          </a:p>
        </p:txBody>
      </p:sp>
      <p:sp>
        <p:nvSpPr>
          <p:cNvPr id="5" name="Footer Placeholder 4">
            <a:extLst>
              <a:ext uri="{FF2B5EF4-FFF2-40B4-BE49-F238E27FC236}">
                <a16:creationId xmlns:a16="http://schemas.microsoft.com/office/drawing/2014/main" id="{6000A070-3F02-4ED4-8E3C-5A8DF2204CB3}"/>
              </a:ext>
            </a:extLst>
          </p:cNvPr>
          <p:cNvSpPr>
            <a:spLocks noGrp="1"/>
          </p:cNvSpPr>
          <p:nvPr>
            <p:ph type="ftr" sz="quarter" idx="11"/>
          </p:nvPr>
        </p:nvSpPr>
        <p:spPr/>
        <p:txBody>
          <a:body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CEFFFB87-C810-40B1-B061-274E0F61E564}"/>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1410732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6000A070-3F02-4ED4-8E3C-5A8DF2204CB3}"/>
              </a:ext>
            </a:extLst>
          </p:cNvPr>
          <p:cNvSpPr>
            <a:spLocks noGrp="1"/>
          </p:cNvSpPr>
          <p:nvPr>
            <p:ph type="ftr" sz="quarter" idx="11"/>
          </p:nvPr>
        </p:nvSpPr>
        <p:spPr/>
        <p:txBody>
          <a:bodyPr/>
          <a:lstStyle>
            <a:lvl1pPr>
              <a:defRPr>
                <a:solidFill>
                  <a:schemeClr val="accent1">
                    <a:lumMod val="50000"/>
                  </a:schemeClr>
                </a:solidFill>
              </a:defRPr>
            </a:lvl1p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CEFFFB87-C810-40B1-B061-274E0F61E564}"/>
              </a:ext>
            </a:extLst>
          </p:cNvPr>
          <p:cNvSpPr>
            <a:spLocks noGrp="1"/>
          </p:cNvSpPr>
          <p:nvPr>
            <p:ph type="sldNum" sz="quarter" idx="12"/>
          </p:nvPr>
        </p:nvSpPr>
        <p:spPr/>
        <p:txBody>
          <a:bodyPr/>
          <a:lstStyle>
            <a:lvl1pPr>
              <a:defRPr>
                <a:solidFill>
                  <a:schemeClr val="accent1">
                    <a:lumMod val="50000"/>
                  </a:schemeClr>
                </a:solidFill>
              </a:defRPr>
            </a:lvl1pPr>
          </a:lstStyle>
          <a:p>
            <a:fld id="{B37260A3-0F93-425E-B400-7354DF7125B1}" type="slidenum">
              <a:rPr lang="en-US" smtClean="0"/>
              <a:pPr/>
              <a:t>‹#›</a:t>
            </a:fld>
            <a:endParaRPr lang="en-US" dirty="0"/>
          </a:p>
        </p:txBody>
      </p:sp>
      <p:sp>
        <p:nvSpPr>
          <p:cNvPr id="7" name="Oval 6"/>
          <p:cNvSpPr/>
          <p:nvPr userDrawn="1"/>
        </p:nvSpPr>
        <p:spPr>
          <a:xfrm>
            <a:off x="3222703" y="281109"/>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userDrawn="1"/>
        </p:nvSpPr>
        <p:spPr>
          <a:xfrm>
            <a:off x="2945445" y="281108"/>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userDrawn="1"/>
        </p:nvSpPr>
        <p:spPr>
          <a:xfrm>
            <a:off x="2668187" y="281107"/>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userDrawn="1"/>
        </p:nvSpPr>
        <p:spPr>
          <a:xfrm>
            <a:off x="2390929" y="281106"/>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userDrawn="1"/>
        </p:nvSpPr>
        <p:spPr>
          <a:xfrm>
            <a:off x="2113671" y="281105"/>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userDrawn="1"/>
        </p:nvSpPr>
        <p:spPr>
          <a:xfrm>
            <a:off x="1836413" y="281104"/>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userDrawn="1"/>
        </p:nvSpPr>
        <p:spPr>
          <a:xfrm>
            <a:off x="1559155" y="281103"/>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userDrawn="1"/>
        </p:nvSpPr>
        <p:spPr>
          <a:xfrm>
            <a:off x="1281897" y="281102"/>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userDrawn="1"/>
        </p:nvSpPr>
        <p:spPr>
          <a:xfrm>
            <a:off x="1004639" y="281101"/>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userDrawn="1"/>
        </p:nvSpPr>
        <p:spPr>
          <a:xfrm>
            <a:off x="727381" y="281100"/>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userDrawn="1"/>
        </p:nvSpPr>
        <p:spPr>
          <a:xfrm>
            <a:off x="450123" y="281099"/>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userDrawn="1"/>
        </p:nvSpPr>
        <p:spPr>
          <a:xfrm>
            <a:off x="172865" y="281098"/>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userDrawn="1"/>
        </p:nvSpPr>
        <p:spPr>
          <a:xfrm>
            <a:off x="-634904" y="-431137"/>
            <a:ext cx="1586429" cy="1586429"/>
          </a:xfrm>
          <a:prstGeom prst="ellipse">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userDrawn="1"/>
        </p:nvSpPr>
        <p:spPr>
          <a:xfrm>
            <a:off x="11836057" y="5941942"/>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userDrawn="1"/>
        </p:nvSpPr>
        <p:spPr>
          <a:xfrm>
            <a:off x="11558799" y="5941941"/>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p:cNvSpPr/>
          <p:nvPr userDrawn="1"/>
        </p:nvSpPr>
        <p:spPr>
          <a:xfrm>
            <a:off x="11281541" y="5941940"/>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userDrawn="1"/>
        </p:nvSpPr>
        <p:spPr>
          <a:xfrm>
            <a:off x="11004283" y="5941939"/>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userDrawn="1"/>
        </p:nvSpPr>
        <p:spPr>
          <a:xfrm>
            <a:off x="10727025" y="5941938"/>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userDrawn="1"/>
        </p:nvSpPr>
        <p:spPr>
          <a:xfrm>
            <a:off x="10449767" y="5941937"/>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userDrawn="1"/>
        </p:nvSpPr>
        <p:spPr>
          <a:xfrm>
            <a:off x="10172509" y="5941936"/>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userDrawn="1"/>
        </p:nvSpPr>
        <p:spPr>
          <a:xfrm>
            <a:off x="9895251" y="5941935"/>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userDrawn="1"/>
        </p:nvSpPr>
        <p:spPr>
          <a:xfrm>
            <a:off x="9617993" y="5941934"/>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userDrawn="1"/>
        </p:nvSpPr>
        <p:spPr>
          <a:xfrm>
            <a:off x="9340735" y="5941933"/>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userDrawn="1"/>
        </p:nvSpPr>
        <p:spPr>
          <a:xfrm>
            <a:off x="9063477" y="5941932"/>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userDrawn="1"/>
        </p:nvSpPr>
        <p:spPr>
          <a:xfrm>
            <a:off x="8786219" y="5941931"/>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3" name="Straight Connector 32"/>
          <p:cNvCxnSpPr/>
          <p:nvPr userDrawn="1"/>
        </p:nvCxnSpPr>
        <p:spPr>
          <a:xfrm>
            <a:off x="9412727" y="6356350"/>
            <a:ext cx="2772580" cy="0"/>
          </a:xfrm>
          <a:prstGeom prst="line">
            <a:avLst/>
          </a:prstGeom>
          <a:ln w="98425">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pic>
        <p:nvPicPr>
          <p:cNvPr id="34" name="Picture 33" descr="http://www.achd.org/wp-content/uploads/sites/6/2014/10/achd300wide.png"/>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334739" y="5137851"/>
            <a:ext cx="1506055" cy="612189"/>
          </a:xfrm>
          <a:prstGeom prst="rect">
            <a:avLst/>
          </a:prstGeom>
          <a:noFill/>
          <a:ln>
            <a:noFill/>
          </a:ln>
        </p:spPr>
      </p:pic>
    </p:spTree>
    <p:extLst>
      <p:ext uri="{BB962C8B-B14F-4D97-AF65-F5344CB8AC3E}">
        <p14:creationId xmlns:p14="http://schemas.microsoft.com/office/powerpoint/2010/main" val="491968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2BBEB-0D4A-478C-A193-A7917B207A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16CA2D-DDB2-41CE-A143-A57F15998C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796B7C-451D-4388-85FE-DDA825A04F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6F0DBF-D63D-40DD-9CCA-E28656C8CB98}"/>
              </a:ext>
            </a:extLst>
          </p:cNvPr>
          <p:cNvSpPr>
            <a:spLocks noGrp="1"/>
          </p:cNvSpPr>
          <p:nvPr>
            <p:ph type="dt" sz="half" idx="10"/>
          </p:nvPr>
        </p:nvSpPr>
        <p:spPr/>
        <p:txBody>
          <a:bodyPr/>
          <a:lstStyle/>
          <a:p>
            <a:fld id="{4AAD3D35-F0E1-4A02-B8ED-4B4248CA6D2D}" type="datetime1">
              <a:rPr lang="en-US" smtClean="0"/>
              <a:t>1/7/2021</a:t>
            </a:fld>
            <a:endParaRPr lang="en-US" dirty="0"/>
          </a:p>
        </p:txBody>
      </p:sp>
      <p:sp>
        <p:nvSpPr>
          <p:cNvPr id="6" name="Footer Placeholder 5">
            <a:extLst>
              <a:ext uri="{FF2B5EF4-FFF2-40B4-BE49-F238E27FC236}">
                <a16:creationId xmlns:a16="http://schemas.microsoft.com/office/drawing/2014/main" id="{7E688CAA-080E-4A00-8DC1-6CDAEDD88E41}"/>
              </a:ext>
            </a:extLst>
          </p:cNvPr>
          <p:cNvSpPr>
            <a:spLocks noGrp="1"/>
          </p:cNvSpPr>
          <p:nvPr>
            <p:ph type="ftr" sz="quarter" idx="11"/>
          </p:nvPr>
        </p:nvSpPr>
        <p:spPr/>
        <p:txBody>
          <a:bodyPr/>
          <a:lstStyle/>
          <a:p>
            <a:r>
              <a:rPr lang="en-US" dirty="0"/>
              <a:t>Good Board Work: Better Service. Better Performance.</a:t>
            </a:r>
          </a:p>
        </p:txBody>
      </p:sp>
      <p:sp>
        <p:nvSpPr>
          <p:cNvPr id="7" name="Slide Number Placeholder 6">
            <a:extLst>
              <a:ext uri="{FF2B5EF4-FFF2-40B4-BE49-F238E27FC236}">
                <a16:creationId xmlns:a16="http://schemas.microsoft.com/office/drawing/2014/main" id="{D0BC00A6-D5D3-452C-BA47-9C4FE1D8C4F0}"/>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1982160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47856-E1B7-4EF5-B464-86E3D98780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13E578-9411-4CDC-8EEB-4BAEF3D4A5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51706B-20EA-4282-8C49-2E56504D31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3B63A7-0610-4C8E-8F5E-2FCD3343A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7A309F-9DBC-4E05-899C-1FF05701CC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13F624-F15C-4879-8757-5D3582737C15}"/>
              </a:ext>
            </a:extLst>
          </p:cNvPr>
          <p:cNvSpPr>
            <a:spLocks noGrp="1"/>
          </p:cNvSpPr>
          <p:nvPr>
            <p:ph type="dt" sz="half" idx="10"/>
          </p:nvPr>
        </p:nvSpPr>
        <p:spPr/>
        <p:txBody>
          <a:bodyPr/>
          <a:lstStyle/>
          <a:p>
            <a:fld id="{9F9D58EC-1D80-4A29-8E6B-3C28450FC1D4}" type="datetime1">
              <a:rPr lang="en-US" smtClean="0"/>
              <a:t>1/7/2021</a:t>
            </a:fld>
            <a:endParaRPr lang="en-US" dirty="0"/>
          </a:p>
        </p:txBody>
      </p:sp>
      <p:sp>
        <p:nvSpPr>
          <p:cNvPr id="8" name="Footer Placeholder 7">
            <a:extLst>
              <a:ext uri="{FF2B5EF4-FFF2-40B4-BE49-F238E27FC236}">
                <a16:creationId xmlns:a16="http://schemas.microsoft.com/office/drawing/2014/main" id="{79434C6B-0206-4769-9F6F-AAB583FCCADC}"/>
              </a:ext>
            </a:extLst>
          </p:cNvPr>
          <p:cNvSpPr>
            <a:spLocks noGrp="1"/>
          </p:cNvSpPr>
          <p:nvPr>
            <p:ph type="ftr" sz="quarter" idx="11"/>
          </p:nvPr>
        </p:nvSpPr>
        <p:spPr/>
        <p:txBody>
          <a:bodyPr/>
          <a:lstStyle/>
          <a:p>
            <a:r>
              <a:rPr lang="en-US" dirty="0"/>
              <a:t>Good Board Work: Better Service. Better Performance.</a:t>
            </a:r>
          </a:p>
        </p:txBody>
      </p:sp>
      <p:sp>
        <p:nvSpPr>
          <p:cNvPr id="9" name="Slide Number Placeholder 8">
            <a:extLst>
              <a:ext uri="{FF2B5EF4-FFF2-40B4-BE49-F238E27FC236}">
                <a16:creationId xmlns:a16="http://schemas.microsoft.com/office/drawing/2014/main" id="{030FF513-1BBC-40C8-B6D9-93ED68FCD693}"/>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862123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7131F-13C8-460A-BA1C-132AAF4206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198F9D-7E4E-4981-AC68-2744DB6495F5}"/>
              </a:ext>
            </a:extLst>
          </p:cNvPr>
          <p:cNvSpPr>
            <a:spLocks noGrp="1"/>
          </p:cNvSpPr>
          <p:nvPr>
            <p:ph type="dt" sz="half" idx="10"/>
          </p:nvPr>
        </p:nvSpPr>
        <p:spPr/>
        <p:txBody>
          <a:bodyPr/>
          <a:lstStyle/>
          <a:p>
            <a:fld id="{8E6C933D-432B-4CE5-8125-AB14BD39ACD5}" type="datetime1">
              <a:rPr lang="en-US" smtClean="0"/>
              <a:t>1/7/2021</a:t>
            </a:fld>
            <a:endParaRPr lang="en-US" dirty="0"/>
          </a:p>
        </p:txBody>
      </p:sp>
      <p:sp>
        <p:nvSpPr>
          <p:cNvPr id="4" name="Footer Placeholder 3">
            <a:extLst>
              <a:ext uri="{FF2B5EF4-FFF2-40B4-BE49-F238E27FC236}">
                <a16:creationId xmlns:a16="http://schemas.microsoft.com/office/drawing/2014/main" id="{D2BA654B-FE50-4AA9-A7E5-709215CC2931}"/>
              </a:ext>
            </a:extLst>
          </p:cNvPr>
          <p:cNvSpPr>
            <a:spLocks noGrp="1"/>
          </p:cNvSpPr>
          <p:nvPr>
            <p:ph type="ftr" sz="quarter" idx="11"/>
          </p:nvPr>
        </p:nvSpPr>
        <p:spPr/>
        <p:txBody>
          <a:bodyPr/>
          <a:lstStyle/>
          <a:p>
            <a:r>
              <a:rPr lang="en-US" dirty="0"/>
              <a:t>Good Board Work: Better Service. Better Performance.</a:t>
            </a:r>
          </a:p>
        </p:txBody>
      </p:sp>
      <p:sp>
        <p:nvSpPr>
          <p:cNvPr id="5" name="Slide Number Placeholder 4">
            <a:extLst>
              <a:ext uri="{FF2B5EF4-FFF2-40B4-BE49-F238E27FC236}">
                <a16:creationId xmlns:a16="http://schemas.microsoft.com/office/drawing/2014/main" id="{54E26048-874F-4DAF-BC55-D1B582A3FC7E}"/>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615862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976C1D-DE18-434F-B5C7-F32171EBA5E7}"/>
              </a:ext>
            </a:extLst>
          </p:cNvPr>
          <p:cNvSpPr>
            <a:spLocks noGrp="1"/>
          </p:cNvSpPr>
          <p:nvPr>
            <p:ph type="dt" sz="half" idx="10"/>
          </p:nvPr>
        </p:nvSpPr>
        <p:spPr/>
        <p:txBody>
          <a:bodyPr/>
          <a:lstStyle/>
          <a:p>
            <a:fld id="{D2FDF46E-8F23-4E65-ACE5-41DB40CE3D79}" type="datetime1">
              <a:rPr lang="en-US" smtClean="0"/>
              <a:t>1/7/2021</a:t>
            </a:fld>
            <a:endParaRPr lang="en-US" dirty="0"/>
          </a:p>
        </p:txBody>
      </p:sp>
      <p:sp>
        <p:nvSpPr>
          <p:cNvPr id="3" name="Footer Placeholder 2">
            <a:extLst>
              <a:ext uri="{FF2B5EF4-FFF2-40B4-BE49-F238E27FC236}">
                <a16:creationId xmlns:a16="http://schemas.microsoft.com/office/drawing/2014/main" id="{8FACCB16-97FC-4FA1-9406-683C99AD394F}"/>
              </a:ext>
            </a:extLst>
          </p:cNvPr>
          <p:cNvSpPr>
            <a:spLocks noGrp="1"/>
          </p:cNvSpPr>
          <p:nvPr>
            <p:ph type="ftr" sz="quarter" idx="11"/>
          </p:nvPr>
        </p:nvSpPr>
        <p:spPr/>
        <p:txBody>
          <a:bodyPr/>
          <a:lstStyle/>
          <a:p>
            <a:r>
              <a:rPr lang="en-US" dirty="0"/>
              <a:t>Good Board Work: Better Service. Better Performance.</a:t>
            </a:r>
          </a:p>
        </p:txBody>
      </p:sp>
      <p:sp>
        <p:nvSpPr>
          <p:cNvPr id="4" name="Slide Number Placeholder 3">
            <a:extLst>
              <a:ext uri="{FF2B5EF4-FFF2-40B4-BE49-F238E27FC236}">
                <a16:creationId xmlns:a16="http://schemas.microsoft.com/office/drawing/2014/main" id="{BC52D219-1C5B-46D8-AEBD-47602A511AF1}"/>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1236374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C969F-4953-423C-AEE9-4C26FAE953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0C665A2-1298-4E07-A107-D8D448914D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076A5C-1DDB-4E8C-88AD-D60B8394C3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708ADA-496E-4150-8532-136111F9B9E0}"/>
              </a:ext>
            </a:extLst>
          </p:cNvPr>
          <p:cNvSpPr>
            <a:spLocks noGrp="1"/>
          </p:cNvSpPr>
          <p:nvPr>
            <p:ph type="dt" sz="half" idx="10"/>
          </p:nvPr>
        </p:nvSpPr>
        <p:spPr/>
        <p:txBody>
          <a:bodyPr/>
          <a:lstStyle/>
          <a:p>
            <a:fld id="{761DBB90-F523-4537-BFD0-FF60E4F19379}" type="datetime1">
              <a:rPr lang="en-US" smtClean="0"/>
              <a:t>1/7/2021</a:t>
            </a:fld>
            <a:endParaRPr lang="en-US" dirty="0"/>
          </a:p>
        </p:txBody>
      </p:sp>
      <p:sp>
        <p:nvSpPr>
          <p:cNvPr id="6" name="Footer Placeholder 5">
            <a:extLst>
              <a:ext uri="{FF2B5EF4-FFF2-40B4-BE49-F238E27FC236}">
                <a16:creationId xmlns:a16="http://schemas.microsoft.com/office/drawing/2014/main" id="{CD7AF0CD-D7E8-4033-885B-D09A63EA6F7D}"/>
              </a:ext>
            </a:extLst>
          </p:cNvPr>
          <p:cNvSpPr>
            <a:spLocks noGrp="1"/>
          </p:cNvSpPr>
          <p:nvPr>
            <p:ph type="ftr" sz="quarter" idx="11"/>
          </p:nvPr>
        </p:nvSpPr>
        <p:spPr/>
        <p:txBody>
          <a:bodyPr/>
          <a:lstStyle/>
          <a:p>
            <a:r>
              <a:rPr lang="en-US" dirty="0"/>
              <a:t>Good Board Work: Better Service. Better Performance.</a:t>
            </a:r>
          </a:p>
        </p:txBody>
      </p:sp>
      <p:sp>
        <p:nvSpPr>
          <p:cNvPr id="7" name="Slide Number Placeholder 6">
            <a:extLst>
              <a:ext uri="{FF2B5EF4-FFF2-40B4-BE49-F238E27FC236}">
                <a16:creationId xmlns:a16="http://schemas.microsoft.com/office/drawing/2014/main" id="{AF49A85C-1CFD-47F0-B8BB-79AC50B9FF4C}"/>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661169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3C7399-FDB7-4B50-A219-C9E3683CAC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6B2FFC-046A-4429-A932-296189ED39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CEBF7F-BB52-4302-9DB6-F4F1D5898D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1430E6-D353-4EC0-9018-62E5938EF058}" type="datetime1">
              <a:rPr lang="en-US" smtClean="0"/>
              <a:t>1/7/2021</a:t>
            </a:fld>
            <a:endParaRPr lang="en-US" dirty="0"/>
          </a:p>
        </p:txBody>
      </p:sp>
      <p:sp>
        <p:nvSpPr>
          <p:cNvPr id="5" name="Footer Placeholder 4">
            <a:extLst>
              <a:ext uri="{FF2B5EF4-FFF2-40B4-BE49-F238E27FC236}">
                <a16:creationId xmlns:a16="http://schemas.microsoft.com/office/drawing/2014/main" id="{18EAC81E-F840-4FD9-B5C1-1D3B71AB62EA}"/>
              </a:ext>
            </a:extLst>
          </p:cNvPr>
          <p:cNvSpPr>
            <a:spLocks noGrp="1"/>
          </p:cNvSpPr>
          <p:nvPr>
            <p:ph type="ftr" sz="quarter" idx="3"/>
          </p:nvPr>
        </p:nvSpPr>
        <p:spPr>
          <a:xfrm>
            <a:off x="4038600" y="6356350"/>
            <a:ext cx="4979624" cy="365125"/>
          </a:xfrm>
          <a:prstGeom prst="rect">
            <a:avLst/>
          </a:prstGeom>
        </p:spPr>
        <p:txBody>
          <a:bodyPr vert="horz" lIns="91440" tIns="45720" rIns="91440" bIns="45720" rtlCol="0" anchor="ctr"/>
          <a:lstStyle>
            <a:lvl1pPr algn="ctr">
              <a:defRPr sz="1400" b="1">
                <a:solidFill>
                  <a:schemeClr val="bg1"/>
                </a:solidFill>
              </a:defRPr>
            </a:lvl1p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1C2B04B1-FCFC-47C5-9AEE-B08DD19FB6EB}"/>
              </a:ext>
            </a:extLst>
          </p:cNvPr>
          <p:cNvSpPr>
            <a:spLocks noGrp="1"/>
          </p:cNvSpPr>
          <p:nvPr>
            <p:ph type="sldNum" sz="quarter" idx="4"/>
          </p:nvPr>
        </p:nvSpPr>
        <p:spPr>
          <a:xfrm>
            <a:off x="9018224" y="364742"/>
            <a:ext cx="2743200" cy="365125"/>
          </a:xfrm>
          <a:prstGeom prst="rect">
            <a:avLst/>
          </a:prstGeom>
        </p:spPr>
        <p:txBody>
          <a:bodyPr vert="horz" lIns="91440" tIns="45720" rIns="91440" bIns="45720" rtlCol="0" anchor="ctr"/>
          <a:lstStyle>
            <a:lvl1pPr algn="r">
              <a:defRPr sz="2000" b="1">
                <a:solidFill>
                  <a:schemeClr val="bg1"/>
                </a:solidFill>
              </a:defRPr>
            </a:lvl1pPr>
          </a:lstStyle>
          <a:p>
            <a:fld id="{B37260A3-0F93-425E-B400-7354DF7125B1}" type="slidenum">
              <a:rPr lang="en-US" smtClean="0"/>
              <a:pPr/>
              <a:t>‹#›</a:t>
            </a:fld>
            <a:endParaRPr lang="en-US" dirty="0"/>
          </a:p>
        </p:txBody>
      </p:sp>
    </p:spTree>
    <p:extLst>
      <p:ext uri="{BB962C8B-B14F-4D97-AF65-F5344CB8AC3E}">
        <p14:creationId xmlns:p14="http://schemas.microsoft.com/office/powerpoint/2010/main" val="3170943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ihi.org/resources/Pages/Publications/HospitalBoardsandQualityDashboards.aspx"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phi.org/" TargetMode="External"/><Relationship Id="rId5" Type="http://schemas.openxmlformats.org/officeDocument/2006/relationships/hyperlink" Target="https://members.achd.org/educationcalendar" TargetMode="External"/><Relationship Id="rId4" Type="http://schemas.openxmlformats.org/officeDocument/2006/relationships/hyperlink" Target="https://www.wsha.org/events-resources/governance-education/"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www.iconarchive.com/show/red-orb-alphabet-icons-by-iconarchive/Number-3-icon.html" TargetMode="External"/><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hyperlink" Target="http://www.iconarchive.com/show/red-orb-alphabet-icons-by-iconarchive/Number-1-icon.html" TargetMode="External"/><Relationship Id="rId1" Type="http://schemas.openxmlformats.org/officeDocument/2006/relationships/slideLayout" Target="../slideLayouts/slideLayout4.xml"/><Relationship Id="rId6" Type="http://schemas.openxmlformats.org/officeDocument/2006/relationships/hyperlink" Target="http://www.iconarchive.com/show/red-orb-alphabet-icons-by-iconarchive/Number-4-icon.html" TargetMode="External"/><Relationship Id="rId11" Type="http://schemas.openxmlformats.org/officeDocument/2006/relationships/image" Target="../media/image10.png"/><Relationship Id="rId5" Type="http://schemas.openxmlformats.org/officeDocument/2006/relationships/image" Target="../media/image7.png"/><Relationship Id="rId10" Type="http://schemas.openxmlformats.org/officeDocument/2006/relationships/hyperlink" Target="http://www.iconarchive.com/show/red-orb-alphabet-icons-by-iconarchive/Number-2-icon.html" TargetMode="External"/><Relationship Id="rId4" Type="http://schemas.openxmlformats.org/officeDocument/2006/relationships/hyperlink" Target="http://www.iconarchive.com/show/red-orb-alphabet-icons-by-iconarchive/Number-5-icon.html" TargetMode="External"/><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3A33-8861-4827-AED3-2A7242CAB53C}"/>
              </a:ext>
            </a:extLst>
          </p:cNvPr>
          <p:cNvSpPr>
            <a:spLocks noGrp="1"/>
          </p:cNvSpPr>
          <p:nvPr>
            <p:ph type="ctrTitle"/>
          </p:nvPr>
        </p:nvSpPr>
        <p:spPr>
          <a:xfrm>
            <a:off x="732263" y="929888"/>
            <a:ext cx="9144000" cy="2387600"/>
          </a:xfrm>
        </p:spPr>
        <p:txBody>
          <a:bodyPr>
            <a:normAutofit/>
          </a:bodyPr>
          <a:lstStyle/>
          <a:p>
            <a:pPr algn="l"/>
            <a:r>
              <a:rPr lang="en-US" sz="5400" b="1" dirty="0">
                <a:solidFill>
                  <a:schemeClr val="bg1"/>
                </a:solidFill>
                <a:latin typeface="DIN 2014 Bold" panose="020B0704020202020204" pitchFamily="34" charset="0"/>
                <a:ea typeface="DIN 2014 Bold" panose="020B0704020202020204" pitchFamily="34" charset="0"/>
              </a:rPr>
              <a:t>Governance Toolkit</a:t>
            </a:r>
          </a:p>
        </p:txBody>
      </p:sp>
      <p:sp>
        <p:nvSpPr>
          <p:cNvPr id="3" name="Subtitle 2">
            <a:extLst>
              <a:ext uri="{FF2B5EF4-FFF2-40B4-BE49-F238E27FC236}">
                <a16:creationId xmlns:a16="http://schemas.microsoft.com/office/drawing/2014/main" id="{3A068029-73AD-4D5D-901D-FF139D8AF054}"/>
              </a:ext>
            </a:extLst>
          </p:cNvPr>
          <p:cNvSpPr>
            <a:spLocks noGrp="1"/>
          </p:cNvSpPr>
          <p:nvPr>
            <p:ph type="subTitle" idx="1"/>
          </p:nvPr>
        </p:nvSpPr>
        <p:spPr>
          <a:xfrm>
            <a:off x="732263" y="3490526"/>
            <a:ext cx="9144000" cy="1655762"/>
          </a:xfrm>
        </p:spPr>
        <p:txBody>
          <a:bodyPr/>
          <a:lstStyle/>
          <a:p>
            <a:pPr algn="l"/>
            <a:r>
              <a:rPr lang="en-US" b="1" dirty="0">
                <a:solidFill>
                  <a:schemeClr val="bg1"/>
                </a:solidFill>
              </a:rPr>
              <a:t>Board Session 6</a:t>
            </a:r>
          </a:p>
          <a:p>
            <a:pPr algn="l"/>
            <a:r>
              <a:rPr lang="en-US" sz="3600" b="1" dirty="0">
                <a:solidFill>
                  <a:schemeClr val="bg1"/>
                </a:solidFill>
              </a:rPr>
              <a:t>Developing a Board Education Program</a:t>
            </a:r>
          </a:p>
        </p:txBody>
      </p:sp>
      <p:sp>
        <p:nvSpPr>
          <p:cNvPr id="4" name="TextBox 3"/>
          <p:cNvSpPr txBox="1"/>
          <p:nvPr/>
        </p:nvSpPr>
        <p:spPr>
          <a:xfrm>
            <a:off x="4256049" y="5775661"/>
            <a:ext cx="483962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Jim Rice:  1-612-703-4687 jim_rice@ajg.com</a:t>
            </a:r>
          </a:p>
        </p:txBody>
      </p:sp>
    </p:spTree>
    <p:extLst>
      <p:ext uri="{BB962C8B-B14F-4D97-AF65-F5344CB8AC3E}">
        <p14:creationId xmlns:p14="http://schemas.microsoft.com/office/powerpoint/2010/main" val="627098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Good Board Work: Better Service. Better Performance.</a:t>
            </a:r>
            <a:endParaRPr lang="en-US" dirty="0"/>
          </a:p>
        </p:txBody>
      </p:sp>
      <p:sp>
        <p:nvSpPr>
          <p:cNvPr id="5" name="Slide Number Placeholder 4"/>
          <p:cNvSpPr>
            <a:spLocks noGrp="1"/>
          </p:cNvSpPr>
          <p:nvPr>
            <p:ph type="sldNum" sz="quarter" idx="12"/>
          </p:nvPr>
        </p:nvSpPr>
        <p:spPr/>
        <p:txBody>
          <a:bodyPr/>
          <a:lstStyle/>
          <a:p>
            <a:fld id="{B37260A3-0F93-425E-B400-7354DF7125B1}" type="slidenum">
              <a:rPr lang="en-US" smtClean="0"/>
              <a:t>10</a:t>
            </a:fld>
            <a:endParaRPr lang="en-US" dirty="0"/>
          </a:p>
        </p:txBody>
      </p:sp>
      <p:sp>
        <p:nvSpPr>
          <p:cNvPr id="25" name="TextBox 24"/>
          <p:cNvSpPr txBox="1"/>
          <p:nvPr/>
        </p:nvSpPr>
        <p:spPr>
          <a:xfrm>
            <a:off x="1983457" y="605406"/>
            <a:ext cx="6807286" cy="461665"/>
          </a:xfrm>
          <a:prstGeom prst="rect">
            <a:avLst/>
          </a:prstGeom>
          <a:noFill/>
        </p:spPr>
        <p:txBody>
          <a:bodyPr wrap="square" rtlCol="0">
            <a:spAutoFit/>
          </a:bodyPr>
          <a:lstStyle/>
          <a:p>
            <a:pPr algn="ctr"/>
            <a:r>
              <a:rPr lang="en-US" sz="2400" b="1" dirty="0"/>
              <a:t>Revisit Governance Educational Framework</a:t>
            </a:r>
          </a:p>
        </p:txBody>
      </p:sp>
      <p:sp>
        <p:nvSpPr>
          <p:cNvPr id="26" name="Rectangle 25"/>
          <p:cNvSpPr/>
          <p:nvPr/>
        </p:nvSpPr>
        <p:spPr>
          <a:xfrm>
            <a:off x="2607276" y="896230"/>
            <a:ext cx="7317310" cy="5293757"/>
          </a:xfrm>
          <a:prstGeom prst="rect">
            <a:avLst/>
          </a:prstGeom>
        </p:spPr>
        <p:txBody>
          <a:bodyPr wrap="square">
            <a:spAutoFit/>
          </a:bodyPr>
          <a:lstStyle/>
          <a:p>
            <a:r>
              <a:rPr lang="en-US" sz="1400" dirty="0">
                <a:latin typeface="Arial" panose="020B0604020202020204" pitchFamily="34" charset="0"/>
                <a:ea typeface="Times New Roman" panose="02020603050405020304" pitchFamily="18" charset="0"/>
                <a:cs typeface="Times New Roman" panose="02020603050405020304" pitchFamily="18" charset="0"/>
              </a:rPr>
              <a:t> </a:t>
            </a:r>
            <a:endParaRPr lang="en-US" sz="1400" dirty="0">
              <a:latin typeface="Book Antiqua" panose="02040602050305030304" pitchFamily="18" charset="0"/>
              <a:ea typeface="Times New Roman" panose="02020603050405020304" pitchFamily="18" charset="0"/>
              <a:cs typeface="Times New Roman" panose="02020603050405020304" pitchFamily="18" charset="0"/>
            </a:endParaRPr>
          </a:p>
          <a:p>
            <a:r>
              <a:rPr lang="en-US" sz="1400" dirty="0">
                <a:latin typeface="Arial" panose="020B0604020202020204" pitchFamily="34" charset="0"/>
                <a:ea typeface="Times New Roman" panose="02020603050405020304" pitchFamily="18" charset="0"/>
                <a:cs typeface="Times New Roman" panose="02020603050405020304" pitchFamily="18" charset="0"/>
              </a:rPr>
              <a:t>Please </a:t>
            </a:r>
            <a:r>
              <a:rPr lang="en-US" sz="1600" b="1" i="1" dirty="0">
                <a:latin typeface="Arial" panose="020B0604020202020204" pitchFamily="34" charset="0"/>
                <a:ea typeface="Times New Roman" panose="02020603050405020304" pitchFamily="18" charset="0"/>
                <a:cs typeface="Times New Roman" panose="02020603050405020304" pitchFamily="18" charset="0"/>
              </a:rPr>
              <a:t>circle the 2-3 topics </a:t>
            </a:r>
            <a:r>
              <a:rPr lang="en-US" sz="1400" dirty="0">
                <a:latin typeface="Arial" panose="020B0604020202020204" pitchFamily="34" charset="0"/>
                <a:ea typeface="Times New Roman" panose="02020603050405020304" pitchFamily="18" charset="0"/>
                <a:cs typeface="Times New Roman" panose="02020603050405020304" pitchFamily="18" charset="0"/>
              </a:rPr>
              <a:t>you would most be interested in from this list:</a:t>
            </a:r>
            <a:endParaRPr lang="en-US" sz="1400" dirty="0">
              <a:latin typeface="Book Antiqua" panose="02040602050305030304" pitchFamily="18" charset="0"/>
              <a:ea typeface="Times New Roman" panose="02020603050405020304" pitchFamily="18" charset="0"/>
              <a:cs typeface="Times New Roman" panose="02020603050405020304" pitchFamily="18" charset="0"/>
            </a:endParaRPr>
          </a:p>
          <a:p>
            <a:r>
              <a:rPr lang="en-US" sz="1400" dirty="0">
                <a:latin typeface="Arial" panose="020B0604020202020204" pitchFamily="34" charset="0"/>
                <a:ea typeface="Times New Roman" panose="02020603050405020304" pitchFamily="18" charset="0"/>
                <a:cs typeface="Times New Roman" panose="02020603050405020304" pitchFamily="18" charset="0"/>
              </a:rPr>
              <a:t> </a:t>
            </a:r>
            <a:endParaRPr lang="en-US" sz="1400" dirty="0">
              <a:latin typeface="Book Antiqua" panose="02040602050305030304" pitchFamily="18" charset="0"/>
              <a:ea typeface="Times New Roman" panose="02020603050405020304" pitchFamily="18" charset="0"/>
              <a:cs typeface="Times New Roman" panose="02020603050405020304" pitchFamily="18" charset="0"/>
            </a:endParaRPr>
          </a:p>
          <a:p>
            <a:r>
              <a:rPr lang="en-US" sz="1400" b="1" dirty="0">
                <a:latin typeface="Arial" panose="020B0604020202020204" pitchFamily="34" charset="0"/>
                <a:ea typeface="Times New Roman" panose="02020603050405020304" pitchFamily="18" charset="0"/>
                <a:cs typeface="Times New Roman" panose="02020603050405020304" pitchFamily="18" charset="0"/>
              </a:rPr>
              <a:t>Topics for Board Education through end of 2020:</a:t>
            </a:r>
            <a:endParaRPr lang="en-US" sz="1400" dirty="0">
              <a:latin typeface="Book Antiqua" panose="0204060205030503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latin typeface="Arial" panose="020B0604020202020204" pitchFamily="34" charset="0"/>
                <a:ea typeface="Times New Roman" panose="02020603050405020304" pitchFamily="18" charset="0"/>
                <a:cs typeface="Times New Roman" panose="02020603050405020304" pitchFamily="18" charset="0"/>
              </a:rPr>
              <a:t>Payment system reforms and methods, especially “Pay for Performance” or “Value for Money Contracting” for physicians and for hospitals</a:t>
            </a:r>
            <a:endParaRPr lang="en-US" sz="1400" dirty="0">
              <a:latin typeface="Book Antiqua" panose="0204060205030503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latin typeface="Arial" panose="020B0604020202020204" pitchFamily="34" charset="0"/>
                <a:ea typeface="Times New Roman" panose="02020603050405020304" pitchFamily="18" charset="0"/>
                <a:cs typeface="Times New Roman" panose="02020603050405020304" pitchFamily="18" charset="0"/>
              </a:rPr>
              <a:t>Trends in hospital cost reductions</a:t>
            </a:r>
            <a:endParaRPr lang="en-US" sz="1400" dirty="0">
              <a:latin typeface="Book Antiqua" panose="0204060205030503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latin typeface="Arial" panose="020B0604020202020204" pitchFamily="34" charset="0"/>
                <a:ea typeface="Times New Roman" panose="02020603050405020304" pitchFamily="18" charset="0"/>
                <a:cs typeface="Times New Roman" panose="02020603050405020304" pitchFamily="18" charset="0"/>
              </a:rPr>
              <a:t>Patient centered care and excellent patient experiences</a:t>
            </a:r>
            <a:endParaRPr lang="en-US" sz="1400" dirty="0">
              <a:latin typeface="Book Antiqua" panose="0204060205030503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latin typeface="Arial" panose="020B0604020202020204" pitchFamily="34" charset="0"/>
                <a:ea typeface="Times New Roman" panose="02020603050405020304" pitchFamily="18" charset="0"/>
                <a:cs typeface="Times New Roman" panose="02020603050405020304" pitchFamily="18" charset="0"/>
              </a:rPr>
              <a:t>Trends in philanthropic fund raising</a:t>
            </a:r>
            <a:endParaRPr lang="en-US" sz="1400" dirty="0">
              <a:latin typeface="Book Antiqua" panose="0204060205030503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latin typeface="Arial" panose="020B0604020202020204" pitchFamily="34" charset="0"/>
                <a:ea typeface="Times New Roman" panose="02020603050405020304" pitchFamily="18" charset="0"/>
                <a:cs typeface="Times New Roman" panose="02020603050405020304" pitchFamily="18" charset="0"/>
              </a:rPr>
              <a:t>Provider burnout in hospitals</a:t>
            </a:r>
            <a:endParaRPr lang="en-US" sz="1400" dirty="0">
              <a:latin typeface="Book Antiqua" panose="0204060205030503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latin typeface="Arial" panose="020B0604020202020204" pitchFamily="34" charset="0"/>
                <a:ea typeface="Times New Roman" panose="02020603050405020304" pitchFamily="18" charset="0"/>
                <a:cs typeface="Times New Roman" panose="02020603050405020304" pitchFamily="18" charset="0"/>
              </a:rPr>
              <a:t>Balancing mental health and physical health programming </a:t>
            </a:r>
            <a:endParaRPr lang="en-US" sz="1400" dirty="0">
              <a:latin typeface="Book Antiqua" panose="0204060205030503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latin typeface="Arial" panose="020B0604020202020204" pitchFamily="34" charset="0"/>
                <a:ea typeface="Times New Roman" panose="02020603050405020304" pitchFamily="18" charset="0"/>
                <a:cs typeface="Times New Roman" panose="02020603050405020304" pitchFamily="18" charset="0"/>
              </a:rPr>
              <a:t>Maximizing relationships with primary care physicians</a:t>
            </a:r>
            <a:endParaRPr lang="en-US" sz="1400" dirty="0">
              <a:latin typeface="Book Antiqua" panose="0204060205030503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latin typeface="Arial" panose="020B0604020202020204" pitchFamily="34" charset="0"/>
                <a:ea typeface="Times New Roman" panose="02020603050405020304" pitchFamily="18" charset="0"/>
                <a:cs typeface="Times New Roman" panose="02020603050405020304" pitchFamily="18" charset="0"/>
              </a:rPr>
              <a:t>Building and governing community health partnerships</a:t>
            </a:r>
            <a:endParaRPr lang="en-US" sz="1400" dirty="0">
              <a:latin typeface="Book Antiqua" panose="0204060205030503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latin typeface="Arial" panose="020B0604020202020204" pitchFamily="34" charset="0"/>
                <a:ea typeface="Times New Roman" panose="02020603050405020304" pitchFamily="18" charset="0"/>
                <a:cs typeface="Times New Roman" panose="02020603050405020304" pitchFamily="18" charset="0"/>
              </a:rPr>
              <a:t>Trends in governance best practices</a:t>
            </a:r>
            <a:endParaRPr lang="en-US" sz="1400" dirty="0">
              <a:latin typeface="Book Antiqua" panose="0204060205030503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latin typeface="Arial" panose="020B0604020202020204" pitchFamily="34" charset="0"/>
                <a:ea typeface="Times New Roman" panose="02020603050405020304" pitchFamily="18" charset="0"/>
                <a:cs typeface="Times New Roman" panose="02020603050405020304" pitchFamily="18" charset="0"/>
              </a:rPr>
              <a:t>Health Information Technologies and Electronic Medical Records </a:t>
            </a:r>
            <a:endParaRPr lang="en-US" sz="1400" dirty="0">
              <a:latin typeface="Book Antiqua" panose="0204060205030503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latin typeface="Arial" panose="020B0604020202020204" pitchFamily="34" charset="0"/>
                <a:ea typeface="Times New Roman" panose="02020603050405020304" pitchFamily="18" charset="0"/>
                <a:cs typeface="Times New Roman" panose="02020603050405020304" pitchFamily="18" charset="0"/>
              </a:rPr>
              <a:t>Hospital Physician Integration and Alignment </a:t>
            </a:r>
            <a:endParaRPr lang="en-US" sz="1400" dirty="0">
              <a:latin typeface="Book Antiqua" panose="0204060205030503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latin typeface="Arial" panose="020B0604020202020204" pitchFamily="34" charset="0"/>
                <a:ea typeface="Times New Roman" panose="02020603050405020304" pitchFamily="18" charset="0"/>
                <a:cs typeface="Times New Roman" panose="02020603050405020304" pitchFamily="18" charset="0"/>
              </a:rPr>
              <a:t>Physician leadership development academies and programs</a:t>
            </a:r>
            <a:endParaRPr lang="en-US" sz="1400" dirty="0">
              <a:latin typeface="Book Antiqua" panose="0204060205030503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latin typeface="Arial" panose="020B0604020202020204" pitchFamily="34" charset="0"/>
                <a:ea typeface="Times New Roman" panose="02020603050405020304" pitchFamily="18" charset="0"/>
                <a:cs typeface="Times New Roman" panose="02020603050405020304" pitchFamily="18" charset="0"/>
              </a:rPr>
              <a:t>Regulatory oversight and compliance challenges for board members</a:t>
            </a:r>
            <a:endParaRPr lang="en-US" sz="1400" dirty="0">
              <a:latin typeface="Book Antiqua" panose="0204060205030503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latin typeface="Arial" panose="020B0604020202020204" pitchFamily="34" charset="0"/>
                <a:ea typeface="Times New Roman" panose="02020603050405020304" pitchFamily="18" charset="0"/>
                <a:cs typeface="Times New Roman" panose="02020603050405020304" pitchFamily="18" charset="0"/>
              </a:rPr>
              <a:t>Succession planning for boards and CEOs</a:t>
            </a:r>
            <a:endParaRPr lang="en-US" sz="1400" dirty="0">
              <a:latin typeface="Book Antiqua" panose="0204060205030503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latin typeface="Arial" panose="020B0604020202020204" pitchFamily="34" charset="0"/>
                <a:ea typeface="Times New Roman" panose="02020603050405020304" pitchFamily="18" charset="0"/>
                <a:cs typeface="Times New Roman" panose="02020603050405020304" pitchFamily="18" charset="0"/>
              </a:rPr>
              <a:t>Enhancing medical staff relationships</a:t>
            </a:r>
            <a:endParaRPr lang="en-US" sz="1400" dirty="0">
              <a:latin typeface="Book Antiqua" panose="0204060205030503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latin typeface="Arial" panose="020B0604020202020204" pitchFamily="34" charset="0"/>
                <a:ea typeface="Times New Roman" panose="02020603050405020304" pitchFamily="18" charset="0"/>
                <a:cs typeface="Times New Roman" panose="02020603050405020304" pitchFamily="18" charset="0"/>
              </a:rPr>
              <a:t>Safety and Quality </a:t>
            </a:r>
            <a:endParaRPr lang="en-US" sz="1400" dirty="0">
              <a:latin typeface="Book Antiqua" panose="0204060205030503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latin typeface="Arial" panose="020B0604020202020204" pitchFamily="34" charset="0"/>
                <a:ea typeface="Times New Roman" panose="02020603050405020304" pitchFamily="18" charset="0"/>
                <a:cs typeface="Times New Roman" panose="02020603050405020304" pitchFamily="18" charset="0"/>
              </a:rPr>
              <a:t>Health Challenges in rural health</a:t>
            </a:r>
            <a:endParaRPr lang="en-US" sz="1400" dirty="0">
              <a:latin typeface="Book Antiqua" panose="0204060205030503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latin typeface="Arial" panose="020B0604020202020204" pitchFamily="34" charset="0"/>
                <a:ea typeface="Times New Roman" panose="02020603050405020304" pitchFamily="18" charset="0"/>
                <a:cs typeface="Times New Roman" panose="02020603050405020304" pitchFamily="18" charset="0"/>
              </a:rPr>
              <a:t>Clinical integration and successful clinical service lines </a:t>
            </a:r>
            <a:endParaRPr lang="en-US" sz="1400" dirty="0">
              <a:latin typeface="Book Antiqua" panose="0204060205030503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latin typeface="Arial" panose="020B0604020202020204" pitchFamily="34" charset="0"/>
                <a:ea typeface="Times New Roman" panose="02020603050405020304" pitchFamily="18" charset="0"/>
                <a:cs typeface="Times New Roman" panose="02020603050405020304" pitchFamily="18" charset="0"/>
              </a:rPr>
              <a:t>Others you can define here?</a:t>
            </a:r>
            <a:endParaRPr lang="en-US" sz="1400" dirty="0">
              <a:effectLst/>
              <a:latin typeface="Book Antiqua" panose="020406020503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5898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p:txBody>
          <a:bodyPr/>
          <a:lstStyle/>
          <a:p>
            <a:r>
              <a:rPr lang="en-US" dirty="0"/>
              <a:t>Good Board Work: Better Service. Better Performance.</a:t>
            </a:r>
          </a:p>
        </p:txBody>
      </p:sp>
      <p:sp>
        <p:nvSpPr>
          <p:cNvPr id="10" name="Slide Number Placeholder 9"/>
          <p:cNvSpPr>
            <a:spLocks noGrp="1"/>
          </p:cNvSpPr>
          <p:nvPr>
            <p:ph type="sldNum" sz="quarter" idx="12"/>
          </p:nvPr>
        </p:nvSpPr>
        <p:spPr/>
        <p:txBody>
          <a:bodyPr/>
          <a:lstStyle/>
          <a:p>
            <a:fld id="{B37260A3-0F93-425E-B400-7354DF7125B1}" type="slidenum">
              <a:rPr lang="en-US" smtClean="0"/>
              <a:t>11</a:t>
            </a:fld>
            <a:endParaRPr lang="en-US" dirty="0"/>
          </a:p>
        </p:txBody>
      </p:sp>
      <p:sp>
        <p:nvSpPr>
          <p:cNvPr id="4" name="Rectangle 3"/>
          <p:cNvSpPr/>
          <p:nvPr/>
        </p:nvSpPr>
        <p:spPr>
          <a:xfrm>
            <a:off x="1440712" y="701856"/>
            <a:ext cx="6263253" cy="646331"/>
          </a:xfrm>
          <a:prstGeom prst="rect">
            <a:avLst/>
          </a:prstGeom>
        </p:spPr>
        <p:txBody>
          <a:bodyPr wrap="none">
            <a:spAutoFit/>
          </a:bodyPr>
          <a:lstStyle/>
          <a:p>
            <a:r>
              <a:rPr lang="en-US" sz="3600" dirty="0">
                <a:solidFill>
                  <a:srgbClr val="FFC000"/>
                </a:solidFill>
              </a:rPr>
              <a:t>5. Resources for further insights:</a:t>
            </a:r>
            <a:endParaRPr lang="en-US" sz="3600" b="1" dirty="0">
              <a:solidFill>
                <a:srgbClr val="FFC000"/>
              </a:solidFill>
              <a:latin typeface="DIN 2014 Bold" panose="020B0704020202020204" pitchFamily="34" charset="0"/>
              <a:ea typeface="DIN 2014 Bold" panose="020B0704020202020204" pitchFamily="34" charset="0"/>
            </a:endParaRPr>
          </a:p>
        </p:txBody>
      </p:sp>
      <p:sp>
        <p:nvSpPr>
          <p:cNvPr id="5" name="TextBox 4"/>
          <p:cNvSpPr txBox="1"/>
          <p:nvPr/>
        </p:nvSpPr>
        <p:spPr>
          <a:xfrm>
            <a:off x="2363431" y="2137812"/>
            <a:ext cx="9043639" cy="1938992"/>
          </a:xfrm>
          <a:prstGeom prst="rect">
            <a:avLst/>
          </a:prstGeom>
          <a:noFill/>
        </p:spPr>
        <p:txBody>
          <a:bodyPr wrap="square" rtlCol="0">
            <a:spAutoFit/>
          </a:bodyPr>
          <a:lstStyle/>
          <a:p>
            <a:pPr marL="457200" indent="-457200">
              <a:buClr>
                <a:srgbClr val="FFC000"/>
              </a:buClr>
              <a:buSzPct val="125000"/>
              <a:buFont typeface="Wingdings" panose="05000000000000000000" pitchFamily="2" charset="2"/>
              <a:buChar char="§"/>
            </a:pPr>
            <a:r>
              <a:rPr lang="en-US" sz="2400" b="1" dirty="0">
                <a:solidFill>
                  <a:schemeClr val="bg1"/>
                </a:solidFill>
              </a:rPr>
              <a:t>IHI Boards and Quality </a:t>
            </a:r>
            <a:r>
              <a:rPr lang="en-US" sz="2400" b="1" dirty="0">
                <a:solidFill>
                  <a:schemeClr val="bg1"/>
                </a:solidFill>
                <a:hlinkClick r:id="rId3"/>
              </a:rPr>
              <a:t>Programming</a:t>
            </a:r>
            <a:endParaRPr lang="en-US" sz="2400" b="1" dirty="0">
              <a:solidFill>
                <a:schemeClr val="bg1"/>
              </a:solidFill>
            </a:endParaRPr>
          </a:p>
          <a:p>
            <a:pPr marL="457200" indent="-457200">
              <a:buClr>
                <a:srgbClr val="FFC000"/>
              </a:buClr>
              <a:buSzPct val="125000"/>
              <a:buFont typeface="Wingdings" panose="05000000000000000000" pitchFamily="2" charset="2"/>
              <a:buChar char="§"/>
            </a:pPr>
            <a:r>
              <a:rPr lang="en-US" sz="2400" b="1" dirty="0">
                <a:solidFill>
                  <a:schemeClr val="bg1"/>
                </a:solidFill>
              </a:rPr>
              <a:t>State Hospital Programs: </a:t>
            </a:r>
            <a:r>
              <a:rPr lang="en-US" sz="2400" b="1" dirty="0">
                <a:solidFill>
                  <a:schemeClr val="bg1"/>
                </a:solidFill>
                <a:hlinkClick r:id="rId4"/>
              </a:rPr>
              <a:t>Washington</a:t>
            </a:r>
            <a:endParaRPr lang="en-US" sz="2400" b="1" dirty="0">
              <a:solidFill>
                <a:schemeClr val="bg1"/>
              </a:solidFill>
            </a:endParaRPr>
          </a:p>
          <a:p>
            <a:pPr marL="457200" indent="-457200">
              <a:buClr>
                <a:srgbClr val="FFC000"/>
              </a:buClr>
              <a:buSzPct val="125000"/>
              <a:buFont typeface="Wingdings" panose="05000000000000000000" pitchFamily="2" charset="2"/>
              <a:buChar char="§"/>
            </a:pPr>
            <a:r>
              <a:rPr lang="en-US" sz="2400" b="1" dirty="0">
                <a:solidFill>
                  <a:schemeClr val="bg1"/>
                </a:solidFill>
              </a:rPr>
              <a:t>State Hospital Programs: </a:t>
            </a:r>
            <a:r>
              <a:rPr lang="en-US" sz="2400" b="1" dirty="0">
                <a:solidFill>
                  <a:schemeClr val="bg1"/>
                </a:solidFill>
                <a:hlinkClick r:id="rId5"/>
              </a:rPr>
              <a:t>ACHD</a:t>
            </a:r>
            <a:endParaRPr lang="en-US" sz="2400" b="1" dirty="0">
              <a:solidFill>
                <a:schemeClr val="bg1"/>
              </a:solidFill>
            </a:endParaRPr>
          </a:p>
          <a:p>
            <a:pPr marL="457200" indent="-457200">
              <a:buClr>
                <a:srgbClr val="FFC000"/>
              </a:buClr>
              <a:buSzPct val="125000"/>
              <a:buFont typeface="Wingdings" panose="05000000000000000000" pitchFamily="2" charset="2"/>
              <a:buChar char="§"/>
            </a:pPr>
            <a:r>
              <a:rPr lang="en-US" sz="2400" b="1" dirty="0">
                <a:solidFill>
                  <a:schemeClr val="bg1"/>
                </a:solidFill>
              </a:rPr>
              <a:t>Public Health Institute </a:t>
            </a:r>
            <a:r>
              <a:rPr lang="en-US" sz="2400" b="1" dirty="0">
                <a:solidFill>
                  <a:schemeClr val="bg1"/>
                </a:solidFill>
                <a:hlinkClick r:id="rId6"/>
              </a:rPr>
              <a:t>Programs</a:t>
            </a:r>
            <a:endParaRPr lang="en-US" sz="2400" b="1" dirty="0">
              <a:solidFill>
                <a:schemeClr val="bg1"/>
              </a:solidFill>
            </a:endParaRPr>
          </a:p>
          <a:p>
            <a:pPr marL="457200" indent="-457200">
              <a:buClr>
                <a:srgbClr val="FFC000"/>
              </a:buClr>
              <a:buSzPct val="125000"/>
              <a:buFont typeface="Wingdings" panose="05000000000000000000" pitchFamily="2" charset="2"/>
              <a:buChar char="§"/>
            </a:pPr>
            <a:endParaRPr lang="en-US" sz="2400" b="1" dirty="0">
              <a:solidFill>
                <a:schemeClr val="bg1"/>
              </a:solidFill>
            </a:endParaRPr>
          </a:p>
        </p:txBody>
      </p:sp>
    </p:spTree>
    <p:extLst>
      <p:ext uri="{BB962C8B-B14F-4D97-AF65-F5344CB8AC3E}">
        <p14:creationId xmlns:p14="http://schemas.microsoft.com/office/powerpoint/2010/main" val="2924379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Slide Number Placeholder 11"/>
          <p:cNvSpPr>
            <a:spLocks noGrp="1"/>
          </p:cNvSpPr>
          <p:nvPr>
            <p:ph type="sldNum" sz="quarter" idx="12"/>
          </p:nvPr>
        </p:nvSpPr>
        <p:spPr/>
        <p:txBody>
          <a:bodyPr/>
          <a:lstStyle/>
          <a:p>
            <a:fld id="{B37260A3-0F93-425E-B400-7354DF7125B1}" type="slidenum">
              <a:rPr lang="en-US" smtClean="0"/>
              <a:t>12</a:t>
            </a:fld>
            <a:endParaRPr lang="en-US" dirty="0"/>
          </a:p>
        </p:txBody>
      </p:sp>
      <p:sp>
        <p:nvSpPr>
          <p:cNvPr id="11" name="TextBox 10"/>
          <p:cNvSpPr txBox="1"/>
          <p:nvPr/>
        </p:nvSpPr>
        <p:spPr>
          <a:xfrm>
            <a:off x="7248294" y="6021659"/>
            <a:ext cx="4348975" cy="369332"/>
          </a:xfrm>
          <a:prstGeom prst="rect">
            <a:avLst/>
          </a:prstGeom>
          <a:noFill/>
        </p:spPr>
        <p:txBody>
          <a:bodyPr wrap="square" rtlCol="0">
            <a:spAutoFit/>
          </a:bodyPr>
          <a:lstStyle/>
          <a:p>
            <a:r>
              <a:rPr lang="en-US" dirty="0"/>
              <a:t>Jim Rice: 1-612-703-4687 jim_rice@ajg.com</a:t>
            </a:r>
          </a:p>
        </p:txBody>
      </p:sp>
      <p:sp>
        <p:nvSpPr>
          <p:cNvPr id="13" name="TextBox 12"/>
          <p:cNvSpPr txBox="1"/>
          <p:nvPr/>
        </p:nvSpPr>
        <p:spPr>
          <a:xfrm>
            <a:off x="1694985" y="2174488"/>
            <a:ext cx="9210908" cy="2369880"/>
          </a:xfrm>
          <a:prstGeom prst="rect">
            <a:avLst/>
          </a:prstGeom>
          <a:noFill/>
        </p:spPr>
        <p:txBody>
          <a:bodyPr wrap="square" rtlCol="0">
            <a:spAutoFit/>
          </a:bodyPr>
          <a:lstStyle/>
          <a:p>
            <a:r>
              <a:rPr lang="en-US" sz="2800" b="1" dirty="0">
                <a:solidFill>
                  <a:srgbClr val="FFC000"/>
                </a:solidFill>
              </a:rPr>
              <a:t>Thank you </a:t>
            </a:r>
            <a:r>
              <a:rPr lang="en-US" sz="2400" b="1" dirty="0">
                <a:solidFill>
                  <a:schemeClr val="bg1"/>
                </a:solidFill>
              </a:rPr>
              <a:t>for all you do for the people in your healthcare district</a:t>
            </a:r>
            <a:r>
              <a:rPr lang="en-US" sz="2400" dirty="0">
                <a:solidFill>
                  <a:schemeClr val="bg1"/>
                </a:solidFill>
              </a:rPr>
              <a:t>!</a:t>
            </a:r>
          </a:p>
          <a:p>
            <a:endParaRPr lang="en-US" sz="2000" dirty="0">
              <a:solidFill>
                <a:schemeClr val="bg1"/>
              </a:solidFill>
            </a:endParaRPr>
          </a:p>
          <a:p>
            <a:r>
              <a:rPr lang="en-US" sz="2000" dirty="0">
                <a:solidFill>
                  <a:schemeClr val="bg1"/>
                </a:solidFill>
              </a:rPr>
              <a:t>We hope this short program stimulates your continuous pursuit of enhanced board work to strengthen your healthcare district’s support for </a:t>
            </a:r>
            <a:r>
              <a:rPr lang="en-US" sz="2000" b="1" i="1" dirty="0">
                <a:solidFill>
                  <a:schemeClr val="bg1"/>
                </a:solidFill>
              </a:rPr>
              <a:t>health care </a:t>
            </a:r>
            <a:r>
              <a:rPr lang="en-US" sz="2000" dirty="0">
                <a:solidFill>
                  <a:schemeClr val="bg1"/>
                </a:solidFill>
              </a:rPr>
              <a:t>and </a:t>
            </a:r>
            <a:r>
              <a:rPr lang="en-US" sz="2000" b="1" i="1" dirty="0">
                <a:solidFill>
                  <a:schemeClr val="bg1"/>
                </a:solidFill>
              </a:rPr>
              <a:t>health gain </a:t>
            </a:r>
            <a:r>
              <a:rPr lang="en-US" sz="2000" dirty="0">
                <a:solidFill>
                  <a:schemeClr val="bg1"/>
                </a:solidFill>
              </a:rPr>
              <a:t>in challenging times. </a:t>
            </a:r>
          </a:p>
          <a:p>
            <a:endParaRPr lang="en-US" sz="2000" dirty="0">
              <a:solidFill>
                <a:schemeClr val="bg1"/>
              </a:solidFill>
            </a:endParaRPr>
          </a:p>
          <a:p>
            <a:r>
              <a:rPr lang="en-US" sz="2000" dirty="0">
                <a:solidFill>
                  <a:schemeClr val="bg1"/>
                </a:solidFill>
              </a:rPr>
              <a:t>Please contact ACHD to access their many other board support resources.</a:t>
            </a:r>
          </a:p>
        </p:txBody>
      </p:sp>
    </p:spTree>
    <p:extLst>
      <p:ext uri="{BB962C8B-B14F-4D97-AF65-F5344CB8AC3E}">
        <p14:creationId xmlns:p14="http://schemas.microsoft.com/office/powerpoint/2010/main" val="3059425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59ADB70-57B0-44F7-AAF8-3D9CBD700964}"/>
              </a:ext>
            </a:extLst>
          </p:cNvPr>
          <p:cNvSpPr>
            <a:spLocks noGrp="1"/>
          </p:cNvSpPr>
          <p:nvPr>
            <p:ph type="title"/>
          </p:nvPr>
        </p:nvSpPr>
        <p:spPr>
          <a:xfrm>
            <a:off x="838200" y="365125"/>
            <a:ext cx="10515600" cy="1325563"/>
          </a:xfrm>
        </p:spPr>
        <p:txBody>
          <a:bodyPr>
            <a:normAutofit/>
          </a:bodyPr>
          <a:lstStyle/>
          <a:p>
            <a:r>
              <a:rPr lang="en-US" sz="3600" b="1" dirty="0">
                <a:solidFill>
                  <a:schemeClr val="bg1"/>
                </a:solidFill>
                <a:latin typeface="DIN 2014 Bold" panose="020B0704020202020204" pitchFamily="34" charset="0"/>
                <a:ea typeface="DIN 2014 Bold" panose="020B0704020202020204" pitchFamily="34" charset="0"/>
              </a:rPr>
              <a:t>ACHD Governance Series</a:t>
            </a:r>
            <a:endParaRPr lang="en-US" sz="3600" dirty="0"/>
          </a:p>
        </p:txBody>
      </p:sp>
      <p:sp>
        <p:nvSpPr>
          <p:cNvPr id="7" name="Content Placeholder 2">
            <a:extLst>
              <a:ext uri="{FF2B5EF4-FFF2-40B4-BE49-F238E27FC236}">
                <a16:creationId xmlns:a16="http://schemas.microsoft.com/office/drawing/2014/main" id="{49191CA3-5CE2-41C8-B427-45394A71F45D}"/>
              </a:ext>
            </a:extLst>
          </p:cNvPr>
          <p:cNvSpPr>
            <a:spLocks noGrp="1"/>
          </p:cNvSpPr>
          <p:nvPr>
            <p:ph idx="1"/>
          </p:nvPr>
        </p:nvSpPr>
        <p:spPr>
          <a:xfrm>
            <a:off x="2298080" y="2607954"/>
            <a:ext cx="9246220" cy="3099226"/>
          </a:xfrm>
        </p:spPr>
        <p:txBody>
          <a:bodyPr/>
          <a:lstStyle/>
          <a:p>
            <a:pPr marL="514350" indent="-514350">
              <a:buAutoNum type="arabicPeriod"/>
            </a:pPr>
            <a:r>
              <a:rPr lang="en-US" dirty="0">
                <a:solidFill>
                  <a:schemeClr val="bg1"/>
                </a:solidFill>
                <a:latin typeface="DIN 2014 Bold" panose="020B0704020202020204" pitchFamily="34" charset="0"/>
                <a:ea typeface="DIN 2014 Bold" panose="020B0704020202020204" pitchFamily="34" charset="0"/>
              </a:rPr>
              <a:t>Community Engagement</a:t>
            </a:r>
          </a:p>
          <a:p>
            <a:pPr marL="514350" indent="-514350">
              <a:buAutoNum type="arabicPeriod"/>
            </a:pPr>
            <a:r>
              <a:rPr lang="en-US" dirty="0">
                <a:solidFill>
                  <a:schemeClr val="bg1"/>
                </a:solidFill>
                <a:latin typeface="DIN 2014 Bold" panose="020B0704020202020204" pitchFamily="34" charset="0"/>
                <a:ea typeface="DIN 2014 Bold" panose="020B0704020202020204" pitchFamily="34" charset="0"/>
              </a:rPr>
              <a:t>Balancing Governance &amp; Management</a:t>
            </a:r>
          </a:p>
          <a:p>
            <a:pPr marL="514350" indent="-514350">
              <a:buAutoNum type="arabicPeriod"/>
            </a:pPr>
            <a:r>
              <a:rPr lang="en-US" dirty="0">
                <a:solidFill>
                  <a:schemeClr val="bg1"/>
                </a:solidFill>
                <a:latin typeface="DIN 2014 Bold" panose="020B0704020202020204" pitchFamily="34" charset="0"/>
                <a:ea typeface="DIN 2014 Bold" panose="020B0704020202020204" pitchFamily="34" charset="0"/>
              </a:rPr>
              <a:t>Board Orientations</a:t>
            </a:r>
          </a:p>
          <a:p>
            <a:pPr marL="514350" indent="-514350">
              <a:buAutoNum type="arabicPeriod"/>
            </a:pPr>
            <a:r>
              <a:rPr lang="en-US" dirty="0">
                <a:solidFill>
                  <a:schemeClr val="bg1"/>
                </a:solidFill>
                <a:latin typeface="DIN 2014 Bold" panose="020B0704020202020204" pitchFamily="34" charset="0"/>
                <a:ea typeface="DIN 2014 Bold" panose="020B0704020202020204" pitchFamily="34" charset="0"/>
              </a:rPr>
              <a:t>Strategic Planning</a:t>
            </a:r>
          </a:p>
          <a:p>
            <a:pPr marL="514350" indent="-514350">
              <a:buAutoNum type="arabicPeriod"/>
            </a:pPr>
            <a:r>
              <a:rPr lang="en-US" dirty="0">
                <a:solidFill>
                  <a:schemeClr val="bg1"/>
                </a:solidFill>
                <a:latin typeface="DIN 2014 Bold" panose="020B0704020202020204" pitchFamily="34" charset="0"/>
                <a:ea typeface="DIN 2014 Bold" panose="020B0704020202020204" pitchFamily="34" charset="0"/>
              </a:rPr>
              <a:t>Board Self-Assessments</a:t>
            </a:r>
          </a:p>
          <a:p>
            <a:pPr marL="514350" indent="-514350">
              <a:buAutoNum type="arabicPeriod"/>
            </a:pPr>
            <a:r>
              <a:rPr lang="en-US" sz="3200" b="1" dirty="0">
                <a:solidFill>
                  <a:srgbClr val="FFC000"/>
                </a:solidFill>
                <a:latin typeface="DIN 2014 Bold" panose="020B0704020202020204" pitchFamily="34" charset="0"/>
                <a:ea typeface="DIN 2014 Bold" panose="020B0704020202020204" pitchFamily="34" charset="0"/>
              </a:rPr>
              <a:t>Board Education Programming</a:t>
            </a:r>
          </a:p>
        </p:txBody>
      </p:sp>
      <p:sp>
        <p:nvSpPr>
          <p:cNvPr id="8" name="TextBox 7"/>
          <p:cNvSpPr txBox="1"/>
          <p:nvPr/>
        </p:nvSpPr>
        <p:spPr>
          <a:xfrm>
            <a:off x="847498" y="1282391"/>
            <a:ext cx="8363410" cy="1077218"/>
          </a:xfrm>
          <a:prstGeom prst="rect">
            <a:avLst/>
          </a:prstGeom>
          <a:noFill/>
        </p:spPr>
        <p:txBody>
          <a:bodyPr wrap="square" rtlCol="0">
            <a:spAutoFit/>
          </a:bodyPr>
          <a:lstStyle/>
          <a:p>
            <a:r>
              <a:rPr lang="en-US" sz="2400" b="1" dirty="0">
                <a:solidFill>
                  <a:schemeClr val="bg1"/>
                </a:solidFill>
              </a:rPr>
              <a:t>Effective Board Work for Enhanced Service and Performance</a:t>
            </a:r>
            <a:endParaRPr lang="en-US" sz="2000" b="1" dirty="0">
              <a:solidFill>
                <a:schemeClr val="bg1"/>
              </a:solidFill>
            </a:endParaRPr>
          </a:p>
          <a:p>
            <a:endParaRPr lang="en-US" sz="2000" dirty="0">
              <a:solidFill>
                <a:schemeClr val="bg1"/>
              </a:solidFill>
            </a:endParaRPr>
          </a:p>
          <a:p>
            <a:r>
              <a:rPr lang="en-US" sz="2000" dirty="0">
                <a:solidFill>
                  <a:schemeClr val="bg1"/>
                </a:solidFill>
              </a:rPr>
              <a:t>Six Short Programs for use by ACHD Members</a:t>
            </a:r>
          </a:p>
        </p:txBody>
      </p:sp>
      <p:sp>
        <p:nvSpPr>
          <p:cNvPr id="9" name="Footer Placeholder 8"/>
          <p:cNvSpPr>
            <a:spLocks noGrp="1"/>
          </p:cNvSpPr>
          <p:nvPr>
            <p:ph type="ftr" sz="quarter" idx="11"/>
          </p:nvPr>
        </p:nvSpPr>
        <p:spPr/>
        <p:txBody>
          <a:bodyPr/>
          <a:lstStyle/>
          <a:p>
            <a:r>
              <a:rPr lang="en-US" dirty="0"/>
              <a:t>Good Board Work: Better Service. Better Performance.</a:t>
            </a:r>
          </a:p>
        </p:txBody>
      </p:sp>
      <p:sp>
        <p:nvSpPr>
          <p:cNvPr id="10" name="Slide Number Placeholder 9"/>
          <p:cNvSpPr>
            <a:spLocks noGrp="1"/>
          </p:cNvSpPr>
          <p:nvPr>
            <p:ph type="sldNum" sz="quarter" idx="12"/>
          </p:nvPr>
        </p:nvSpPr>
        <p:spPr/>
        <p:txBody>
          <a:bodyPr/>
          <a:lstStyle/>
          <a:p>
            <a:fld id="{B37260A3-0F93-425E-B400-7354DF7125B1}" type="slidenum">
              <a:rPr lang="en-US" smtClean="0"/>
              <a:t>2</a:t>
            </a:fld>
            <a:endParaRPr lang="en-US" dirty="0"/>
          </a:p>
        </p:txBody>
      </p:sp>
    </p:spTree>
    <p:extLst>
      <p:ext uri="{BB962C8B-B14F-4D97-AF65-F5344CB8AC3E}">
        <p14:creationId xmlns:p14="http://schemas.microsoft.com/office/powerpoint/2010/main" val="10105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DD421F2-18D2-4B00-A3D7-37C62CA38842}"/>
              </a:ext>
            </a:extLst>
          </p:cNvPr>
          <p:cNvSpPr>
            <a:spLocks noGrp="1"/>
          </p:cNvSpPr>
          <p:nvPr>
            <p:ph type="title"/>
          </p:nvPr>
        </p:nvSpPr>
        <p:spPr>
          <a:xfrm>
            <a:off x="838200" y="365125"/>
            <a:ext cx="10515600" cy="1325563"/>
          </a:xfrm>
        </p:spPr>
        <p:txBody>
          <a:bodyPr>
            <a:normAutofit/>
          </a:bodyPr>
          <a:lstStyle/>
          <a:p>
            <a:r>
              <a:rPr lang="en-US" sz="2800" b="1" dirty="0">
                <a:solidFill>
                  <a:schemeClr val="bg1"/>
                </a:solidFill>
                <a:latin typeface="DIN 2014 Bold" panose="020B0704020202020204" pitchFamily="34" charset="0"/>
                <a:ea typeface="DIN 2014 Bold" panose="020B0704020202020204" pitchFamily="34" charset="0"/>
              </a:rPr>
              <a:t>Jim Rice: Governance Adviser</a:t>
            </a:r>
            <a:endParaRPr lang="en-US" sz="2800" dirty="0"/>
          </a:p>
        </p:txBody>
      </p:sp>
      <p:sp>
        <p:nvSpPr>
          <p:cNvPr id="7" name="TextBox 6"/>
          <p:cNvSpPr txBox="1"/>
          <p:nvPr/>
        </p:nvSpPr>
        <p:spPr>
          <a:xfrm>
            <a:off x="7248294" y="6021659"/>
            <a:ext cx="4348975" cy="369332"/>
          </a:xfrm>
          <a:prstGeom prst="rect">
            <a:avLst/>
          </a:prstGeom>
          <a:noFill/>
        </p:spPr>
        <p:txBody>
          <a:bodyPr wrap="square" rtlCol="0">
            <a:spAutoFit/>
          </a:bodyPr>
          <a:lstStyle/>
          <a:p>
            <a:r>
              <a:rPr lang="en-US" dirty="0"/>
              <a:t>Connect: 1-612-703-4687 jim_rice@ajg.com</a:t>
            </a:r>
          </a:p>
        </p:txBody>
      </p:sp>
      <p:pic>
        <p:nvPicPr>
          <p:cNvPr id="8" name="Picture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1834" y="1343722"/>
            <a:ext cx="1654841" cy="2068551"/>
          </a:xfrm>
          <a:prstGeom prst="rect">
            <a:avLst/>
          </a:prstGeom>
        </p:spPr>
      </p:pic>
      <p:sp>
        <p:nvSpPr>
          <p:cNvPr id="9" name="Rectangle 8"/>
          <p:cNvSpPr/>
          <p:nvPr/>
        </p:nvSpPr>
        <p:spPr>
          <a:xfrm>
            <a:off x="2973659" y="2018370"/>
            <a:ext cx="8549269" cy="2780248"/>
          </a:xfrm>
          <a:prstGeom prst="rect">
            <a:avLst/>
          </a:prstGeom>
        </p:spPr>
        <p:txBody>
          <a:bodyPr wrap="square">
            <a:spAutoFit/>
          </a:bodyPr>
          <a:lstStyle/>
          <a:p>
            <a:pPr>
              <a:spcAft>
                <a:spcPts val="750"/>
              </a:spcAft>
            </a:pPr>
            <a:r>
              <a:rPr lang="en-US" sz="14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Jim Rice, PhD, FACHE is Senior Adviser with the Governance &amp; Leadership service line of Gallagher’s Human Resources &amp; Compensation Consulting practice, and Chairman of the Akadimi Foundation. Having served on many boards, Jim focuses his consulting work on strategic governance structures and systems for high performing medical groups, hospitals, credit unions and integrated care systems. He is often engaged for enhanced strategic alliances and mergers for large and small not-for-profit organizations; as well as leadership development programming for Physicians, Boards and C-Suite Senior Leaders. </a:t>
            </a:r>
            <a:endParaRPr lang="en-US" sz="1400" dirty="0">
              <a:solidFill>
                <a:schemeClr val="bg1"/>
              </a:solidFill>
              <a:latin typeface="GN-Book"/>
              <a:ea typeface="Times New Roman" panose="02020603050405020304" pitchFamily="18" charset="0"/>
              <a:cs typeface="Times New Roman" panose="02020603050405020304" pitchFamily="18" charset="0"/>
            </a:endParaRPr>
          </a:p>
          <a:p>
            <a:pPr>
              <a:spcAft>
                <a:spcPts val="750"/>
              </a:spcAft>
            </a:pPr>
            <a:r>
              <a:rPr lang="en-US" sz="14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Dr. Rice holds a masters and doctoral degree in management and health policy from the University of Minnesota. He has received the University of Minnesota, School of Public Health Distinguished Alumni Leadership Award; a National Institute of Health Doctoral Fellowship; a US Public Health Service Traineeship in Hospital Management; a Bush Leadership Fellowship at Stanford and the National University of Singapore; and the American Hospital Association’s Corning Award for Excellence in Hospital Planning. He is a Fellow in the American College of Healthcare Executives (ACHE) and has worked in over 35 countries in North America, Asia, Africa and Latin America.</a:t>
            </a:r>
            <a:endParaRPr lang="en-US" sz="1400" dirty="0">
              <a:solidFill>
                <a:schemeClr val="bg1"/>
              </a:solidFill>
              <a:latin typeface="GN-Book"/>
              <a:ea typeface="Times New Roman" panose="02020603050405020304" pitchFamily="18" charset="0"/>
              <a:cs typeface="Times New Roman" panose="02020603050405020304" pitchFamily="18" charset="0"/>
            </a:endParaRPr>
          </a:p>
        </p:txBody>
      </p:sp>
      <p:sp>
        <p:nvSpPr>
          <p:cNvPr id="10" name="TextBox 9"/>
          <p:cNvSpPr txBox="1"/>
          <p:nvPr/>
        </p:nvSpPr>
        <p:spPr>
          <a:xfrm>
            <a:off x="2999681" y="1523423"/>
            <a:ext cx="4772721" cy="369332"/>
          </a:xfrm>
          <a:prstGeom prst="rect">
            <a:avLst/>
          </a:prstGeom>
          <a:noFill/>
        </p:spPr>
        <p:txBody>
          <a:bodyPr wrap="square" rtlCol="0">
            <a:spAutoFit/>
          </a:bodyPr>
          <a:lstStyle/>
          <a:p>
            <a:r>
              <a:rPr lang="en-US" dirty="0">
                <a:solidFill>
                  <a:schemeClr val="bg1"/>
                </a:solidFill>
              </a:rPr>
              <a:t>Experienced. Practical. Responsive.</a:t>
            </a:r>
          </a:p>
        </p:txBody>
      </p:sp>
      <p:sp>
        <p:nvSpPr>
          <p:cNvPr id="12" name="Slide Number Placeholder 11"/>
          <p:cNvSpPr>
            <a:spLocks noGrp="1"/>
          </p:cNvSpPr>
          <p:nvPr>
            <p:ph type="sldNum" sz="quarter" idx="12"/>
          </p:nvPr>
        </p:nvSpPr>
        <p:spPr/>
        <p:txBody>
          <a:bodyPr/>
          <a:lstStyle/>
          <a:p>
            <a:fld id="{B37260A3-0F93-425E-B400-7354DF7125B1}" type="slidenum">
              <a:rPr lang="en-US" smtClean="0"/>
              <a:t>3</a:t>
            </a:fld>
            <a:endParaRPr lang="en-US" dirty="0"/>
          </a:p>
        </p:txBody>
      </p:sp>
    </p:spTree>
    <p:extLst>
      <p:ext uri="{BB962C8B-B14F-4D97-AF65-F5344CB8AC3E}">
        <p14:creationId xmlns:p14="http://schemas.microsoft.com/office/powerpoint/2010/main" val="878379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p:txBody>
          <a:bodyPr/>
          <a:lstStyle/>
          <a:p>
            <a:r>
              <a:rPr lang="en-US" dirty="0"/>
              <a:t>Good Board Work: Better Service. Better Performance.</a:t>
            </a:r>
          </a:p>
        </p:txBody>
      </p:sp>
      <p:sp>
        <p:nvSpPr>
          <p:cNvPr id="10" name="Slide Number Placeholder 9"/>
          <p:cNvSpPr>
            <a:spLocks noGrp="1"/>
          </p:cNvSpPr>
          <p:nvPr>
            <p:ph type="sldNum" sz="quarter" idx="12"/>
          </p:nvPr>
        </p:nvSpPr>
        <p:spPr/>
        <p:txBody>
          <a:bodyPr/>
          <a:lstStyle/>
          <a:p>
            <a:fld id="{B37260A3-0F93-425E-B400-7354DF7125B1}" type="slidenum">
              <a:rPr lang="en-US" smtClean="0"/>
              <a:t>4</a:t>
            </a:fld>
            <a:endParaRPr lang="en-US" dirty="0"/>
          </a:p>
        </p:txBody>
      </p:sp>
      <p:sp>
        <p:nvSpPr>
          <p:cNvPr id="4" name="Rectangle 3"/>
          <p:cNvSpPr/>
          <p:nvPr/>
        </p:nvSpPr>
        <p:spPr>
          <a:xfrm>
            <a:off x="1440712" y="701856"/>
            <a:ext cx="7007046" cy="646331"/>
          </a:xfrm>
          <a:prstGeom prst="rect">
            <a:avLst/>
          </a:prstGeom>
        </p:spPr>
        <p:txBody>
          <a:bodyPr wrap="none">
            <a:spAutoFit/>
          </a:bodyPr>
          <a:lstStyle/>
          <a:p>
            <a:r>
              <a:rPr lang="en-US" sz="3600" b="1" dirty="0">
                <a:solidFill>
                  <a:srgbClr val="FFC000"/>
                </a:solidFill>
                <a:latin typeface="DIN 2014 Bold" panose="020B0704020202020204" pitchFamily="34" charset="0"/>
                <a:ea typeface="DIN 2014 Bold" panose="020B0704020202020204" pitchFamily="34" charset="0"/>
              </a:rPr>
              <a:t>Board Education Programming</a:t>
            </a:r>
          </a:p>
        </p:txBody>
      </p:sp>
      <p:sp>
        <p:nvSpPr>
          <p:cNvPr id="5" name="TextBox 4"/>
          <p:cNvSpPr txBox="1"/>
          <p:nvPr/>
        </p:nvSpPr>
        <p:spPr>
          <a:xfrm>
            <a:off x="2330605" y="1851102"/>
            <a:ext cx="8385717" cy="2800767"/>
          </a:xfrm>
          <a:prstGeom prst="rect">
            <a:avLst/>
          </a:prstGeom>
          <a:noFill/>
        </p:spPr>
        <p:txBody>
          <a:bodyPr wrap="square" rtlCol="0">
            <a:spAutoFit/>
          </a:bodyPr>
          <a:lstStyle/>
          <a:p>
            <a:r>
              <a:rPr lang="en-US" sz="2800" b="1" dirty="0">
                <a:solidFill>
                  <a:schemeClr val="bg1"/>
                </a:solidFill>
              </a:rPr>
              <a:t>Focus of Session:</a:t>
            </a:r>
          </a:p>
          <a:p>
            <a:endParaRPr lang="en-US" sz="2800" b="1" dirty="0">
              <a:solidFill>
                <a:schemeClr val="bg1"/>
              </a:solidFill>
            </a:endParaRPr>
          </a:p>
          <a:p>
            <a:pPr marL="457200" indent="-457200">
              <a:buFont typeface="+mj-lt"/>
              <a:buAutoNum type="arabicPeriod"/>
            </a:pPr>
            <a:r>
              <a:rPr lang="en-US" sz="2400" dirty="0">
                <a:solidFill>
                  <a:schemeClr val="bg1"/>
                </a:solidFill>
              </a:rPr>
              <a:t>What is a good “Board Education Program”?</a:t>
            </a:r>
          </a:p>
          <a:p>
            <a:pPr marL="457200" indent="-457200">
              <a:buFont typeface="+mj-lt"/>
              <a:buAutoNum type="arabicPeriod"/>
            </a:pPr>
            <a:r>
              <a:rPr lang="en-US" sz="2400" dirty="0">
                <a:solidFill>
                  <a:schemeClr val="bg1"/>
                </a:solidFill>
              </a:rPr>
              <a:t>Why is it important?</a:t>
            </a:r>
          </a:p>
          <a:p>
            <a:pPr marL="457200" indent="-457200">
              <a:buFont typeface="+mj-lt"/>
              <a:buAutoNum type="arabicPeriod"/>
            </a:pPr>
            <a:r>
              <a:rPr lang="en-US" sz="2400" dirty="0">
                <a:solidFill>
                  <a:schemeClr val="bg1"/>
                </a:solidFill>
              </a:rPr>
              <a:t>Common issues or challenges?</a:t>
            </a:r>
          </a:p>
          <a:p>
            <a:pPr marL="457200" indent="-457200">
              <a:buFont typeface="+mj-lt"/>
              <a:buAutoNum type="arabicPeriod"/>
            </a:pPr>
            <a:r>
              <a:rPr lang="en-US" sz="2400" dirty="0">
                <a:solidFill>
                  <a:schemeClr val="bg1"/>
                </a:solidFill>
              </a:rPr>
              <a:t>What can Boards do to be more successful?</a:t>
            </a:r>
          </a:p>
          <a:p>
            <a:pPr marL="457200" indent="-457200">
              <a:buFont typeface="+mj-lt"/>
              <a:buAutoNum type="arabicPeriod"/>
            </a:pPr>
            <a:r>
              <a:rPr lang="en-US" sz="2400" dirty="0">
                <a:solidFill>
                  <a:schemeClr val="bg1"/>
                </a:solidFill>
              </a:rPr>
              <a:t>Resources for further insights?</a:t>
            </a:r>
          </a:p>
        </p:txBody>
      </p:sp>
    </p:spTree>
    <p:extLst>
      <p:ext uri="{BB962C8B-B14F-4D97-AF65-F5344CB8AC3E}">
        <p14:creationId xmlns:p14="http://schemas.microsoft.com/office/powerpoint/2010/main" val="320877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p:txBody>
          <a:bodyPr/>
          <a:lstStyle/>
          <a:p>
            <a:r>
              <a:rPr lang="en-US" dirty="0"/>
              <a:t>Good Board Work: Better Service. Better Performance.</a:t>
            </a:r>
          </a:p>
        </p:txBody>
      </p:sp>
      <p:sp>
        <p:nvSpPr>
          <p:cNvPr id="10" name="Slide Number Placeholder 9"/>
          <p:cNvSpPr>
            <a:spLocks noGrp="1"/>
          </p:cNvSpPr>
          <p:nvPr>
            <p:ph type="sldNum" sz="quarter" idx="12"/>
          </p:nvPr>
        </p:nvSpPr>
        <p:spPr/>
        <p:txBody>
          <a:bodyPr/>
          <a:lstStyle/>
          <a:p>
            <a:fld id="{B37260A3-0F93-425E-B400-7354DF7125B1}" type="slidenum">
              <a:rPr lang="en-US" smtClean="0"/>
              <a:t>5</a:t>
            </a:fld>
            <a:endParaRPr lang="en-US" dirty="0"/>
          </a:p>
        </p:txBody>
      </p:sp>
      <p:sp>
        <p:nvSpPr>
          <p:cNvPr id="4" name="Rectangle 3"/>
          <p:cNvSpPr/>
          <p:nvPr/>
        </p:nvSpPr>
        <p:spPr>
          <a:xfrm>
            <a:off x="1440712" y="701856"/>
            <a:ext cx="8912376" cy="646331"/>
          </a:xfrm>
          <a:prstGeom prst="rect">
            <a:avLst/>
          </a:prstGeom>
        </p:spPr>
        <p:txBody>
          <a:bodyPr wrap="none">
            <a:spAutoFit/>
          </a:bodyPr>
          <a:lstStyle/>
          <a:p>
            <a:pPr marL="457200" indent="-457200">
              <a:buFont typeface="+mj-lt"/>
              <a:buAutoNum type="arabicPeriod"/>
            </a:pPr>
            <a:r>
              <a:rPr lang="en-US" sz="3600" dirty="0">
                <a:solidFill>
                  <a:srgbClr val="FFC000"/>
                </a:solidFill>
              </a:rPr>
              <a:t>What is a good “Board Education Program”?</a:t>
            </a:r>
          </a:p>
        </p:txBody>
      </p:sp>
      <p:sp>
        <p:nvSpPr>
          <p:cNvPr id="5" name="TextBox 4"/>
          <p:cNvSpPr txBox="1"/>
          <p:nvPr/>
        </p:nvSpPr>
        <p:spPr>
          <a:xfrm>
            <a:off x="2085278" y="1895120"/>
            <a:ext cx="9043639" cy="3539430"/>
          </a:xfrm>
          <a:prstGeom prst="rect">
            <a:avLst/>
          </a:prstGeom>
          <a:noFill/>
        </p:spPr>
        <p:txBody>
          <a:bodyPr wrap="square" rtlCol="0">
            <a:spAutoFit/>
          </a:bodyPr>
          <a:lstStyle/>
          <a:p>
            <a:r>
              <a:rPr lang="en-US" sz="2800" b="1" dirty="0">
                <a:solidFill>
                  <a:schemeClr val="bg1"/>
                </a:solidFill>
              </a:rPr>
              <a:t>Board education is a diverse and multi-media set of learning experiences for board members to continuously strengthen their work in three levels:</a:t>
            </a:r>
          </a:p>
          <a:p>
            <a:pPr marL="342900" indent="-342900">
              <a:buClr>
                <a:srgbClr val="FFC000"/>
              </a:buClr>
              <a:buSzPct val="125000"/>
              <a:buFont typeface="Wingdings" panose="05000000000000000000" pitchFamily="2" charset="2"/>
              <a:buChar char="§"/>
            </a:pPr>
            <a:r>
              <a:rPr lang="en-US" sz="2800" b="1" dirty="0">
                <a:solidFill>
                  <a:schemeClr val="bg1"/>
                </a:solidFill>
              </a:rPr>
              <a:t> Collective decision-making for healthcare district vitality</a:t>
            </a:r>
          </a:p>
          <a:p>
            <a:pPr marL="342900" indent="-342900">
              <a:buClr>
                <a:srgbClr val="FFC000"/>
              </a:buClr>
              <a:buSzPct val="125000"/>
              <a:buFont typeface="Wingdings" panose="05000000000000000000" pitchFamily="2" charset="2"/>
              <a:buChar char="§"/>
            </a:pPr>
            <a:r>
              <a:rPr lang="en-US" sz="2800" b="1" dirty="0">
                <a:solidFill>
                  <a:schemeClr val="bg1"/>
                </a:solidFill>
              </a:rPr>
              <a:t> Committee effectiveness</a:t>
            </a:r>
          </a:p>
          <a:p>
            <a:pPr marL="342900" indent="-342900">
              <a:buClr>
                <a:srgbClr val="FFC000"/>
              </a:buClr>
              <a:buSzPct val="125000"/>
              <a:buFont typeface="Wingdings" panose="05000000000000000000" pitchFamily="2" charset="2"/>
              <a:buChar char="§"/>
            </a:pPr>
            <a:r>
              <a:rPr lang="en-US" sz="2800" b="1" dirty="0">
                <a:solidFill>
                  <a:schemeClr val="bg1"/>
                </a:solidFill>
              </a:rPr>
              <a:t> Personal growth, effectiveness, and pride</a:t>
            </a:r>
          </a:p>
          <a:p>
            <a:pPr>
              <a:buClr>
                <a:srgbClr val="FFC000"/>
              </a:buClr>
              <a:buSzPct val="125000"/>
            </a:pPr>
            <a:r>
              <a:rPr lang="en-US" sz="2800" b="1" dirty="0">
                <a:solidFill>
                  <a:schemeClr val="bg1"/>
                </a:solidFill>
              </a:rPr>
              <a:t>content driven by self-assessments, Brown Act, and ACHD Certification topics.</a:t>
            </a:r>
            <a:endParaRPr lang="en-US" sz="2400" dirty="0">
              <a:solidFill>
                <a:schemeClr val="bg1"/>
              </a:solidFill>
            </a:endParaRPr>
          </a:p>
        </p:txBody>
      </p:sp>
    </p:spTree>
    <p:extLst>
      <p:ext uri="{BB962C8B-B14F-4D97-AF65-F5344CB8AC3E}">
        <p14:creationId xmlns:p14="http://schemas.microsoft.com/office/powerpoint/2010/main" val="1902345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p:txBody>
          <a:bodyPr/>
          <a:lstStyle/>
          <a:p>
            <a:r>
              <a:rPr lang="en-US" dirty="0"/>
              <a:t>Good Board Work: Better Service. Better Performance.</a:t>
            </a:r>
          </a:p>
        </p:txBody>
      </p:sp>
      <p:sp>
        <p:nvSpPr>
          <p:cNvPr id="10" name="Slide Number Placeholder 9"/>
          <p:cNvSpPr>
            <a:spLocks noGrp="1"/>
          </p:cNvSpPr>
          <p:nvPr>
            <p:ph type="sldNum" sz="quarter" idx="12"/>
          </p:nvPr>
        </p:nvSpPr>
        <p:spPr/>
        <p:txBody>
          <a:bodyPr/>
          <a:lstStyle/>
          <a:p>
            <a:fld id="{B37260A3-0F93-425E-B400-7354DF7125B1}" type="slidenum">
              <a:rPr lang="en-US" smtClean="0"/>
              <a:t>6</a:t>
            </a:fld>
            <a:endParaRPr lang="en-US" dirty="0"/>
          </a:p>
        </p:txBody>
      </p:sp>
      <p:sp>
        <p:nvSpPr>
          <p:cNvPr id="4" name="Rectangle 3"/>
          <p:cNvSpPr/>
          <p:nvPr/>
        </p:nvSpPr>
        <p:spPr>
          <a:xfrm>
            <a:off x="1440712" y="701856"/>
            <a:ext cx="4446154" cy="646331"/>
          </a:xfrm>
          <a:prstGeom prst="rect">
            <a:avLst/>
          </a:prstGeom>
        </p:spPr>
        <p:txBody>
          <a:bodyPr wrap="none">
            <a:spAutoFit/>
          </a:bodyPr>
          <a:lstStyle/>
          <a:p>
            <a:r>
              <a:rPr lang="en-US" sz="3600" dirty="0">
                <a:solidFill>
                  <a:srgbClr val="FFC000"/>
                </a:solidFill>
              </a:rPr>
              <a:t>2. Why is it important?</a:t>
            </a:r>
            <a:endParaRPr lang="en-US" sz="3600" b="1" dirty="0">
              <a:solidFill>
                <a:srgbClr val="FFC000"/>
              </a:solidFill>
              <a:latin typeface="DIN 2014 Bold" panose="020B0704020202020204" pitchFamily="34" charset="0"/>
              <a:ea typeface="DIN 2014 Bold" panose="020B0704020202020204" pitchFamily="34" charset="0"/>
            </a:endParaRPr>
          </a:p>
        </p:txBody>
      </p:sp>
      <p:sp>
        <p:nvSpPr>
          <p:cNvPr id="5" name="TextBox 4"/>
          <p:cNvSpPr txBox="1"/>
          <p:nvPr/>
        </p:nvSpPr>
        <p:spPr>
          <a:xfrm>
            <a:off x="2107581" y="1557949"/>
            <a:ext cx="9043639" cy="3416320"/>
          </a:xfrm>
          <a:prstGeom prst="rect">
            <a:avLst/>
          </a:prstGeom>
          <a:noFill/>
        </p:spPr>
        <p:txBody>
          <a:bodyPr wrap="square" rtlCol="0">
            <a:spAutoFit/>
          </a:bodyPr>
          <a:lstStyle/>
          <a:p>
            <a:pPr marL="457200" indent="-457200">
              <a:buClr>
                <a:srgbClr val="FFC000"/>
              </a:buClr>
              <a:buSzPct val="125000"/>
              <a:buFont typeface="Wingdings" panose="05000000000000000000" pitchFamily="2" charset="2"/>
              <a:buChar char="§"/>
            </a:pPr>
            <a:r>
              <a:rPr lang="en-US" sz="2400" b="1" dirty="0">
                <a:solidFill>
                  <a:schemeClr val="bg1"/>
                </a:solidFill>
              </a:rPr>
              <a:t>Health sector is complex and rapidly changing</a:t>
            </a:r>
          </a:p>
          <a:p>
            <a:pPr marL="457200" indent="-457200">
              <a:buClr>
                <a:srgbClr val="FFC000"/>
              </a:buClr>
              <a:buSzPct val="125000"/>
              <a:buFont typeface="Wingdings" panose="05000000000000000000" pitchFamily="2" charset="2"/>
              <a:buChar char="§"/>
            </a:pPr>
            <a:r>
              <a:rPr lang="en-US" sz="2400" b="1" dirty="0">
                <a:solidFill>
                  <a:schemeClr val="bg1"/>
                </a:solidFill>
              </a:rPr>
              <a:t>Community leaders may have limited insights into hospital fiduciary duties and board governance best practices</a:t>
            </a:r>
          </a:p>
          <a:p>
            <a:pPr marL="457200" indent="-457200">
              <a:buClr>
                <a:srgbClr val="FFC000"/>
              </a:buClr>
              <a:buSzPct val="125000"/>
              <a:buFont typeface="Wingdings" panose="05000000000000000000" pitchFamily="2" charset="2"/>
              <a:buChar char="§"/>
            </a:pPr>
            <a:r>
              <a:rPr lang="en-US" sz="2400" b="1" dirty="0">
                <a:solidFill>
                  <a:schemeClr val="bg1"/>
                </a:solidFill>
              </a:rPr>
              <a:t>Each board member is unique, as are their development needs</a:t>
            </a:r>
          </a:p>
          <a:p>
            <a:pPr marL="457200" indent="-457200">
              <a:buClr>
                <a:srgbClr val="FFC000"/>
              </a:buClr>
              <a:buSzPct val="125000"/>
              <a:buFont typeface="Wingdings" panose="05000000000000000000" pitchFamily="2" charset="2"/>
              <a:buChar char="§"/>
            </a:pPr>
            <a:r>
              <a:rPr lang="en-US" sz="2400" b="1" dirty="0">
                <a:solidFill>
                  <a:schemeClr val="bg1"/>
                </a:solidFill>
              </a:rPr>
              <a:t>ACHD Members often have a small number of board members so access to diverse expertise can be constrained </a:t>
            </a:r>
          </a:p>
          <a:p>
            <a:pPr marL="457200" indent="-457200">
              <a:buClr>
                <a:srgbClr val="FFC000"/>
              </a:buClr>
              <a:buSzPct val="125000"/>
              <a:buFont typeface="Wingdings" panose="05000000000000000000" pitchFamily="2" charset="2"/>
              <a:buChar char="§"/>
            </a:pPr>
            <a:r>
              <a:rPr lang="en-US" sz="2400" b="1" dirty="0">
                <a:solidFill>
                  <a:schemeClr val="bg1"/>
                </a:solidFill>
              </a:rPr>
              <a:t> The Board can set a tone for continuous growth and development from the top for executives, medical staff and other community leaders.</a:t>
            </a:r>
            <a:endParaRPr lang="en-US" sz="2000" dirty="0">
              <a:solidFill>
                <a:schemeClr val="bg1"/>
              </a:solidFill>
            </a:endParaRPr>
          </a:p>
        </p:txBody>
      </p:sp>
    </p:spTree>
    <p:extLst>
      <p:ext uri="{BB962C8B-B14F-4D97-AF65-F5344CB8AC3E}">
        <p14:creationId xmlns:p14="http://schemas.microsoft.com/office/powerpoint/2010/main" val="3884484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p:txBody>
          <a:bodyPr/>
          <a:lstStyle/>
          <a:p>
            <a:r>
              <a:rPr lang="en-US" dirty="0"/>
              <a:t>Good Board Work: Better Service. Better Performance.</a:t>
            </a:r>
          </a:p>
        </p:txBody>
      </p:sp>
      <p:sp>
        <p:nvSpPr>
          <p:cNvPr id="10" name="Slide Number Placeholder 9"/>
          <p:cNvSpPr>
            <a:spLocks noGrp="1"/>
          </p:cNvSpPr>
          <p:nvPr>
            <p:ph type="sldNum" sz="quarter" idx="12"/>
          </p:nvPr>
        </p:nvSpPr>
        <p:spPr/>
        <p:txBody>
          <a:bodyPr/>
          <a:lstStyle/>
          <a:p>
            <a:fld id="{B37260A3-0F93-425E-B400-7354DF7125B1}" type="slidenum">
              <a:rPr lang="en-US" smtClean="0"/>
              <a:t>7</a:t>
            </a:fld>
            <a:endParaRPr lang="en-US" dirty="0"/>
          </a:p>
        </p:txBody>
      </p:sp>
      <p:sp>
        <p:nvSpPr>
          <p:cNvPr id="4" name="Rectangle 3"/>
          <p:cNvSpPr/>
          <p:nvPr/>
        </p:nvSpPr>
        <p:spPr>
          <a:xfrm>
            <a:off x="1440712" y="701856"/>
            <a:ext cx="6370014" cy="646331"/>
          </a:xfrm>
          <a:prstGeom prst="rect">
            <a:avLst/>
          </a:prstGeom>
        </p:spPr>
        <p:txBody>
          <a:bodyPr wrap="none">
            <a:spAutoFit/>
          </a:bodyPr>
          <a:lstStyle/>
          <a:p>
            <a:r>
              <a:rPr lang="en-US" sz="3600" dirty="0">
                <a:solidFill>
                  <a:srgbClr val="FFC000"/>
                </a:solidFill>
              </a:rPr>
              <a:t>3. Common issues or challenges?</a:t>
            </a:r>
            <a:endParaRPr lang="en-US" sz="3600" b="1" dirty="0">
              <a:solidFill>
                <a:srgbClr val="FFC000"/>
              </a:solidFill>
              <a:latin typeface="DIN 2014 Bold" panose="020B0704020202020204" pitchFamily="34" charset="0"/>
              <a:ea typeface="DIN 2014 Bold" panose="020B0704020202020204" pitchFamily="34" charset="0"/>
            </a:endParaRPr>
          </a:p>
        </p:txBody>
      </p:sp>
      <p:sp>
        <p:nvSpPr>
          <p:cNvPr id="5" name="TextBox 4"/>
          <p:cNvSpPr txBox="1"/>
          <p:nvPr/>
        </p:nvSpPr>
        <p:spPr>
          <a:xfrm>
            <a:off x="2006592" y="1814427"/>
            <a:ext cx="9043639" cy="3046988"/>
          </a:xfrm>
          <a:prstGeom prst="rect">
            <a:avLst/>
          </a:prstGeom>
          <a:noFill/>
        </p:spPr>
        <p:txBody>
          <a:bodyPr wrap="square" rtlCol="0">
            <a:spAutoFit/>
          </a:bodyPr>
          <a:lstStyle/>
          <a:p>
            <a:pPr marL="457200" indent="-457200">
              <a:buClr>
                <a:srgbClr val="FFC000"/>
              </a:buClr>
              <a:buSzPct val="125000"/>
              <a:buFont typeface="Wingdings" panose="05000000000000000000" pitchFamily="2" charset="2"/>
              <a:buChar char="§"/>
            </a:pPr>
            <a:r>
              <a:rPr lang="en-US" sz="2400" b="1" dirty="0">
                <a:solidFill>
                  <a:schemeClr val="bg1"/>
                </a:solidFill>
              </a:rPr>
              <a:t>Lack of time and budget</a:t>
            </a:r>
          </a:p>
          <a:p>
            <a:pPr marL="457200" indent="-457200">
              <a:buClr>
                <a:srgbClr val="FFC000"/>
              </a:buClr>
              <a:buSzPct val="125000"/>
              <a:buFont typeface="Wingdings" panose="05000000000000000000" pitchFamily="2" charset="2"/>
              <a:buChar char="§"/>
            </a:pPr>
            <a:r>
              <a:rPr lang="en-US" sz="2400" b="1" dirty="0">
                <a:solidFill>
                  <a:schemeClr val="bg1"/>
                </a:solidFill>
              </a:rPr>
              <a:t>Lack of enthusiasm from CEO and Board Chairperson</a:t>
            </a:r>
          </a:p>
          <a:p>
            <a:pPr marL="457200" indent="-457200">
              <a:buClr>
                <a:srgbClr val="FFC000"/>
              </a:buClr>
              <a:buSzPct val="125000"/>
              <a:buFont typeface="Wingdings" panose="05000000000000000000" pitchFamily="2" charset="2"/>
              <a:buChar char="§"/>
            </a:pPr>
            <a:r>
              <a:rPr lang="en-US" sz="2400" b="1" dirty="0">
                <a:solidFill>
                  <a:schemeClr val="bg1"/>
                </a:solidFill>
              </a:rPr>
              <a:t>Lack of governance model to which educational programming is directed for continuous performance enhancements</a:t>
            </a:r>
          </a:p>
          <a:p>
            <a:pPr marL="457200" indent="-457200">
              <a:buClr>
                <a:srgbClr val="FFC000"/>
              </a:buClr>
              <a:buSzPct val="125000"/>
              <a:buFont typeface="Wingdings" panose="05000000000000000000" pitchFamily="2" charset="2"/>
              <a:buChar char="§"/>
            </a:pPr>
            <a:r>
              <a:rPr lang="en-US" sz="2400" b="1" dirty="0">
                <a:solidFill>
                  <a:schemeClr val="bg1"/>
                </a:solidFill>
              </a:rPr>
              <a:t>Unwillingness to borrow concepts and ideas from the boards of other service/membership industry governing bodies (Hotels, Banks, Chambers of Commerce, Colleges, Churches)</a:t>
            </a:r>
          </a:p>
          <a:p>
            <a:pPr marL="457200" indent="-457200">
              <a:buClr>
                <a:srgbClr val="FFC000"/>
              </a:buClr>
              <a:buSzPct val="125000"/>
              <a:buFont typeface="Wingdings" panose="05000000000000000000" pitchFamily="2" charset="2"/>
              <a:buChar char="§"/>
            </a:pPr>
            <a:r>
              <a:rPr lang="en-US" sz="2400" b="1" dirty="0">
                <a:solidFill>
                  <a:schemeClr val="bg1"/>
                </a:solidFill>
              </a:rPr>
              <a:t> Lack of commitment from board members to improve their work</a:t>
            </a:r>
            <a:endParaRPr lang="en-US" sz="2000" dirty="0">
              <a:solidFill>
                <a:schemeClr val="bg1"/>
              </a:solidFill>
            </a:endParaRPr>
          </a:p>
        </p:txBody>
      </p:sp>
    </p:spTree>
    <p:extLst>
      <p:ext uri="{BB962C8B-B14F-4D97-AF65-F5344CB8AC3E}">
        <p14:creationId xmlns:p14="http://schemas.microsoft.com/office/powerpoint/2010/main" val="189857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p:txBody>
          <a:bodyPr/>
          <a:lstStyle/>
          <a:p>
            <a:r>
              <a:rPr lang="en-US" dirty="0"/>
              <a:t>Good Board Work: Better Service. Better Performance.</a:t>
            </a:r>
          </a:p>
        </p:txBody>
      </p:sp>
      <p:sp>
        <p:nvSpPr>
          <p:cNvPr id="10" name="Slide Number Placeholder 9"/>
          <p:cNvSpPr>
            <a:spLocks noGrp="1"/>
          </p:cNvSpPr>
          <p:nvPr>
            <p:ph type="sldNum" sz="quarter" idx="12"/>
          </p:nvPr>
        </p:nvSpPr>
        <p:spPr/>
        <p:txBody>
          <a:bodyPr/>
          <a:lstStyle/>
          <a:p>
            <a:fld id="{B37260A3-0F93-425E-B400-7354DF7125B1}" type="slidenum">
              <a:rPr lang="en-US" smtClean="0"/>
              <a:t>8</a:t>
            </a:fld>
            <a:endParaRPr lang="en-US" dirty="0"/>
          </a:p>
        </p:txBody>
      </p:sp>
      <p:sp>
        <p:nvSpPr>
          <p:cNvPr id="4" name="Rectangle 3"/>
          <p:cNvSpPr/>
          <p:nvPr/>
        </p:nvSpPr>
        <p:spPr>
          <a:xfrm>
            <a:off x="1440712" y="701856"/>
            <a:ext cx="8790740" cy="646331"/>
          </a:xfrm>
          <a:prstGeom prst="rect">
            <a:avLst/>
          </a:prstGeom>
        </p:spPr>
        <p:txBody>
          <a:bodyPr wrap="none">
            <a:spAutoFit/>
          </a:bodyPr>
          <a:lstStyle/>
          <a:p>
            <a:r>
              <a:rPr lang="en-US" sz="3600" dirty="0">
                <a:solidFill>
                  <a:srgbClr val="FFC000"/>
                </a:solidFill>
              </a:rPr>
              <a:t>4. What can Boards do to be more successful?</a:t>
            </a:r>
            <a:endParaRPr lang="en-US" sz="3600" b="1" dirty="0">
              <a:solidFill>
                <a:srgbClr val="FFC000"/>
              </a:solidFill>
              <a:latin typeface="DIN 2014 Bold" panose="020B0704020202020204" pitchFamily="34" charset="0"/>
              <a:ea typeface="DIN 2014 Bold" panose="020B0704020202020204" pitchFamily="34" charset="0"/>
            </a:endParaRPr>
          </a:p>
        </p:txBody>
      </p:sp>
      <p:sp>
        <p:nvSpPr>
          <p:cNvPr id="5" name="TextBox 4"/>
          <p:cNvSpPr txBox="1"/>
          <p:nvPr/>
        </p:nvSpPr>
        <p:spPr>
          <a:xfrm>
            <a:off x="2006592" y="1814427"/>
            <a:ext cx="9043639" cy="3785652"/>
          </a:xfrm>
          <a:prstGeom prst="rect">
            <a:avLst/>
          </a:prstGeom>
          <a:noFill/>
        </p:spPr>
        <p:txBody>
          <a:bodyPr wrap="square" rtlCol="0">
            <a:spAutoFit/>
          </a:bodyPr>
          <a:lstStyle/>
          <a:p>
            <a:pPr marL="457200" indent="-457200">
              <a:buClr>
                <a:srgbClr val="FFC000"/>
              </a:buClr>
              <a:buSzPct val="125000"/>
              <a:buFont typeface="Wingdings" panose="05000000000000000000" pitchFamily="2" charset="2"/>
              <a:buChar char="§"/>
            </a:pPr>
            <a:r>
              <a:rPr lang="en-US" sz="2400" b="1" dirty="0">
                <a:solidFill>
                  <a:schemeClr val="bg1"/>
                </a:solidFill>
              </a:rPr>
              <a:t>Establish a culture and policy frame that continuous board development is valuable and essential to the district’s vitality</a:t>
            </a:r>
          </a:p>
          <a:p>
            <a:pPr marL="457200" indent="-457200">
              <a:buClr>
                <a:srgbClr val="FFC000"/>
              </a:buClr>
              <a:buSzPct val="125000"/>
              <a:buFont typeface="Wingdings" panose="05000000000000000000" pitchFamily="2" charset="2"/>
              <a:buChar char="§"/>
            </a:pPr>
            <a:r>
              <a:rPr lang="en-US" sz="2400" b="1" dirty="0">
                <a:solidFill>
                  <a:schemeClr val="bg1"/>
                </a:solidFill>
              </a:rPr>
              <a:t>Make education a part of the board member’s job description</a:t>
            </a:r>
          </a:p>
          <a:p>
            <a:pPr marL="457200" indent="-457200">
              <a:buClr>
                <a:srgbClr val="FFC000"/>
              </a:buClr>
              <a:buSzPct val="125000"/>
              <a:buFont typeface="Wingdings" panose="05000000000000000000" pitchFamily="2" charset="2"/>
              <a:buChar char="§"/>
            </a:pPr>
            <a:r>
              <a:rPr lang="en-US" sz="2400" b="1" dirty="0">
                <a:solidFill>
                  <a:schemeClr val="bg1"/>
                </a:solidFill>
              </a:rPr>
              <a:t>Drive education topics by the district’s strategic plan and Community Health Needs Assessment (CHNA)</a:t>
            </a:r>
          </a:p>
          <a:p>
            <a:pPr marL="457200" indent="-457200">
              <a:buClr>
                <a:srgbClr val="FFC000"/>
              </a:buClr>
              <a:buSzPct val="125000"/>
              <a:buFont typeface="Wingdings" panose="05000000000000000000" pitchFamily="2" charset="2"/>
              <a:buChar char="§"/>
            </a:pPr>
            <a:r>
              <a:rPr lang="en-US" sz="2400" b="1" dirty="0">
                <a:solidFill>
                  <a:schemeClr val="bg1"/>
                </a:solidFill>
              </a:rPr>
              <a:t>Be creative on “Faculty” from within and outside the healthcare district</a:t>
            </a:r>
          </a:p>
          <a:p>
            <a:pPr marL="457200" indent="-457200">
              <a:buClr>
                <a:srgbClr val="FFC000"/>
              </a:buClr>
              <a:buSzPct val="125000"/>
              <a:buFont typeface="Wingdings" panose="05000000000000000000" pitchFamily="2" charset="2"/>
              <a:buChar char="§"/>
            </a:pPr>
            <a:r>
              <a:rPr lang="en-US" sz="2400" b="1" dirty="0">
                <a:solidFill>
                  <a:schemeClr val="bg1"/>
                </a:solidFill>
              </a:rPr>
              <a:t>Build educational experiences around practical case studies and multi-media learning opportunities (See next slide)</a:t>
            </a:r>
          </a:p>
          <a:p>
            <a:pPr marL="457200" indent="-457200">
              <a:buClr>
                <a:srgbClr val="FFC000"/>
              </a:buClr>
              <a:buSzPct val="125000"/>
              <a:buFont typeface="Wingdings" panose="05000000000000000000" pitchFamily="2" charset="2"/>
              <a:buChar char="§"/>
            </a:pPr>
            <a:endParaRPr lang="en-US" sz="2400" b="1" dirty="0">
              <a:solidFill>
                <a:schemeClr val="bg1"/>
              </a:solidFill>
            </a:endParaRPr>
          </a:p>
        </p:txBody>
      </p:sp>
    </p:spTree>
    <p:extLst>
      <p:ext uri="{BB962C8B-B14F-4D97-AF65-F5344CB8AC3E}">
        <p14:creationId xmlns:p14="http://schemas.microsoft.com/office/powerpoint/2010/main" val="3335916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Good Board Work: Better Service. Better Performance.</a:t>
            </a:r>
            <a:endParaRPr lang="en-US" dirty="0"/>
          </a:p>
        </p:txBody>
      </p:sp>
      <p:sp>
        <p:nvSpPr>
          <p:cNvPr id="5" name="Slide Number Placeholder 4"/>
          <p:cNvSpPr>
            <a:spLocks noGrp="1"/>
          </p:cNvSpPr>
          <p:nvPr>
            <p:ph type="sldNum" sz="quarter" idx="12"/>
          </p:nvPr>
        </p:nvSpPr>
        <p:spPr/>
        <p:txBody>
          <a:bodyPr/>
          <a:lstStyle/>
          <a:p>
            <a:fld id="{B37260A3-0F93-425E-B400-7354DF7125B1}" type="slidenum">
              <a:rPr lang="en-US" smtClean="0"/>
              <a:t>9</a:t>
            </a:fld>
            <a:endParaRPr lang="en-US" dirty="0"/>
          </a:p>
        </p:txBody>
      </p:sp>
      <p:sp>
        <p:nvSpPr>
          <p:cNvPr id="6" name="Rectangle 5"/>
          <p:cNvSpPr/>
          <p:nvPr/>
        </p:nvSpPr>
        <p:spPr>
          <a:xfrm>
            <a:off x="3509167" y="5170995"/>
            <a:ext cx="3464989" cy="369332"/>
          </a:xfrm>
          <a:prstGeom prst="rect">
            <a:avLst/>
          </a:prstGeom>
          <a:solidFill>
            <a:srgbClr val="6FAC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7" name="Regular Pentagon 6"/>
          <p:cNvSpPr/>
          <p:nvPr/>
        </p:nvSpPr>
        <p:spPr>
          <a:xfrm>
            <a:off x="3865954" y="1922924"/>
            <a:ext cx="2582562" cy="2459583"/>
          </a:xfrm>
          <a:prstGeom prst="pentagon">
            <a:avLst/>
          </a:prstGeom>
          <a:solidFill>
            <a:srgbClr val="6FAC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4148832" y="2850633"/>
            <a:ext cx="2082886" cy="584775"/>
          </a:xfrm>
          <a:prstGeom prst="rect">
            <a:avLst/>
          </a:prstGeom>
          <a:noFill/>
        </p:spPr>
        <p:txBody>
          <a:bodyPr wrap="square" rtlCol="0">
            <a:spAutoFit/>
          </a:bodyPr>
          <a:lstStyle/>
          <a:p>
            <a:pPr algn="ctr"/>
            <a:r>
              <a:rPr lang="en-US" sz="1600" b="1" dirty="0">
                <a:solidFill>
                  <a:schemeClr val="bg1"/>
                </a:solidFill>
              </a:rPr>
              <a:t>Healthcare District </a:t>
            </a:r>
          </a:p>
          <a:p>
            <a:pPr algn="ctr"/>
            <a:r>
              <a:rPr lang="en-US" sz="1600" b="1" dirty="0">
                <a:solidFill>
                  <a:schemeClr val="bg1"/>
                </a:solidFill>
              </a:rPr>
              <a:t>Board Education Plan</a:t>
            </a:r>
          </a:p>
        </p:txBody>
      </p:sp>
      <p:sp>
        <p:nvSpPr>
          <p:cNvPr id="9" name="TextBox 8"/>
          <p:cNvSpPr txBox="1"/>
          <p:nvPr/>
        </p:nvSpPr>
        <p:spPr>
          <a:xfrm>
            <a:off x="4514132" y="5170995"/>
            <a:ext cx="1556951" cy="369332"/>
          </a:xfrm>
          <a:prstGeom prst="rect">
            <a:avLst/>
          </a:prstGeom>
          <a:noFill/>
        </p:spPr>
        <p:txBody>
          <a:bodyPr wrap="square" rtlCol="0">
            <a:spAutoFit/>
          </a:bodyPr>
          <a:lstStyle/>
          <a:p>
            <a:r>
              <a:rPr lang="en-US" dirty="0">
                <a:solidFill>
                  <a:schemeClr val="bg1"/>
                </a:solidFill>
              </a:rPr>
              <a:t>Staff Support</a:t>
            </a:r>
          </a:p>
        </p:txBody>
      </p:sp>
      <p:pic>
        <p:nvPicPr>
          <p:cNvPr id="10" name="Picture 9" descr="Number 1 icon">
            <a:hlinkClick r:id="rId2"/>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951882" y="1687231"/>
            <a:ext cx="471386" cy="47138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Number 5 icon">
            <a:hlinkClick r:id="rId4"/>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3613628" y="2716531"/>
            <a:ext cx="471414" cy="47141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Number 4 icon">
            <a:hlinkClick r:id="rId6"/>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4148832" y="4146814"/>
            <a:ext cx="471386" cy="47138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Number 3 icon">
            <a:hlinkClick r:id="rId8"/>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5756685" y="4146814"/>
            <a:ext cx="471413" cy="4714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8" descr="Number 2 icon">
            <a:hlinkClick r:id="rId10"/>
          </p:cNvPr>
          <p:cNvPicPr>
            <a:picLocks noChangeAspect="1" noChangeArrowheads="1"/>
          </p:cNvPicPr>
          <p:nvPr/>
        </p:nvPicPr>
        <p:blipFill>
          <a:blip r:embed="rId11" cstate="hqprint">
            <a:extLst>
              <a:ext uri="{28A0092B-C50C-407E-A947-70E740481C1C}">
                <a14:useLocalDpi xmlns:a14="http://schemas.microsoft.com/office/drawing/2010/main" val="0"/>
              </a:ext>
            </a:extLst>
          </a:blip>
          <a:srcRect/>
          <a:stretch>
            <a:fillRect/>
          </a:stretch>
        </p:blipFill>
        <p:spPr bwMode="auto">
          <a:xfrm>
            <a:off x="6234093" y="2681302"/>
            <a:ext cx="471413" cy="471413"/>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4690742" y="1164971"/>
            <a:ext cx="993665" cy="523220"/>
          </a:xfrm>
          <a:prstGeom prst="rect">
            <a:avLst/>
          </a:prstGeom>
          <a:noFill/>
        </p:spPr>
        <p:txBody>
          <a:bodyPr wrap="square" rtlCol="0">
            <a:spAutoFit/>
          </a:bodyPr>
          <a:lstStyle/>
          <a:p>
            <a:pPr algn="ctr"/>
            <a:r>
              <a:rPr lang="en-US" sz="1400" b="1" dirty="0"/>
              <a:t>CEO Briefings</a:t>
            </a:r>
          </a:p>
        </p:txBody>
      </p:sp>
      <p:sp>
        <p:nvSpPr>
          <p:cNvPr id="16" name="TextBox 15"/>
          <p:cNvSpPr txBox="1"/>
          <p:nvPr/>
        </p:nvSpPr>
        <p:spPr>
          <a:xfrm>
            <a:off x="6700842" y="2629495"/>
            <a:ext cx="993665" cy="738664"/>
          </a:xfrm>
          <a:prstGeom prst="rect">
            <a:avLst/>
          </a:prstGeom>
          <a:noFill/>
        </p:spPr>
        <p:txBody>
          <a:bodyPr wrap="square" rtlCol="0">
            <a:spAutoFit/>
          </a:bodyPr>
          <a:lstStyle/>
          <a:p>
            <a:pPr algn="ctr"/>
            <a:r>
              <a:rPr lang="en-US" sz="1400" b="1" dirty="0"/>
              <a:t>Speakers on Hot Topics</a:t>
            </a:r>
          </a:p>
        </p:txBody>
      </p:sp>
      <p:sp>
        <p:nvSpPr>
          <p:cNvPr id="17" name="TextBox 16"/>
          <p:cNvSpPr txBox="1"/>
          <p:nvPr/>
        </p:nvSpPr>
        <p:spPr>
          <a:xfrm>
            <a:off x="6313675" y="4146814"/>
            <a:ext cx="2165431" cy="738664"/>
          </a:xfrm>
          <a:prstGeom prst="rect">
            <a:avLst/>
          </a:prstGeom>
          <a:noFill/>
        </p:spPr>
        <p:txBody>
          <a:bodyPr wrap="square" rtlCol="0">
            <a:spAutoFit/>
          </a:bodyPr>
          <a:lstStyle/>
          <a:p>
            <a:r>
              <a:rPr lang="en-US" sz="1400" b="1" dirty="0"/>
              <a:t>Summer </a:t>
            </a:r>
          </a:p>
          <a:p>
            <a:r>
              <a:rPr lang="en-US" sz="1400" b="1" dirty="0"/>
              <a:t>Community Education Symposium</a:t>
            </a:r>
          </a:p>
        </p:txBody>
      </p:sp>
      <p:sp>
        <p:nvSpPr>
          <p:cNvPr id="18" name="TextBox 17"/>
          <p:cNvSpPr txBox="1"/>
          <p:nvPr/>
        </p:nvSpPr>
        <p:spPr>
          <a:xfrm>
            <a:off x="2792800" y="4146814"/>
            <a:ext cx="1251430" cy="523220"/>
          </a:xfrm>
          <a:prstGeom prst="rect">
            <a:avLst/>
          </a:prstGeom>
          <a:noFill/>
        </p:spPr>
        <p:txBody>
          <a:bodyPr wrap="square" rtlCol="0">
            <a:spAutoFit/>
          </a:bodyPr>
          <a:lstStyle/>
          <a:p>
            <a:pPr algn="r"/>
            <a:r>
              <a:rPr lang="en-US" sz="1400" b="1" dirty="0"/>
              <a:t>State Programs</a:t>
            </a:r>
          </a:p>
        </p:txBody>
      </p:sp>
      <p:sp>
        <p:nvSpPr>
          <p:cNvPr id="19" name="TextBox 18"/>
          <p:cNvSpPr txBox="1"/>
          <p:nvPr/>
        </p:nvSpPr>
        <p:spPr>
          <a:xfrm>
            <a:off x="2142070" y="2283990"/>
            <a:ext cx="1464812" cy="738664"/>
          </a:xfrm>
          <a:prstGeom prst="rect">
            <a:avLst/>
          </a:prstGeom>
          <a:noFill/>
        </p:spPr>
        <p:txBody>
          <a:bodyPr wrap="square" rtlCol="0">
            <a:spAutoFit/>
          </a:bodyPr>
          <a:lstStyle/>
          <a:p>
            <a:pPr algn="r"/>
            <a:r>
              <a:rPr lang="en-US" sz="1400" b="1" dirty="0"/>
              <a:t>Custom Individual Programming</a:t>
            </a:r>
          </a:p>
        </p:txBody>
      </p:sp>
      <p:sp>
        <p:nvSpPr>
          <p:cNvPr id="20" name="TextBox 19"/>
          <p:cNvSpPr txBox="1"/>
          <p:nvPr/>
        </p:nvSpPr>
        <p:spPr>
          <a:xfrm>
            <a:off x="5756685" y="1164971"/>
            <a:ext cx="3303446" cy="507831"/>
          </a:xfrm>
          <a:prstGeom prst="rect">
            <a:avLst/>
          </a:prstGeom>
          <a:noFill/>
        </p:spPr>
        <p:txBody>
          <a:bodyPr wrap="square" rtlCol="0">
            <a:spAutoFit/>
          </a:bodyPr>
          <a:lstStyle/>
          <a:p>
            <a:r>
              <a:rPr lang="en-US" sz="900" dirty="0"/>
              <a:t>Periodic memos prepared by C-Suite Team and routed through CEO to Board on challenges, trends, opportunities, and policy developments in California and US health sector.</a:t>
            </a:r>
          </a:p>
        </p:txBody>
      </p:sp>
      <p:sp>
        <p:nvSpPr>
          <p:cNvPr id="21" name="TextBox 20"/>
          <p:cNvSpPr txBox="1"/>
          <p:nvPr/>
        </p:nvSpPr>
        <p:spPr>
          <a:xfrm>
            <a:off x="7736117" y="2629495"/>
            <a:ext cx="1971714" cy="923330"/>
          </a:xfrm>
          <a:prstGeom prst="rect">
            <a:avLst/>
          </a:prstGeom>
          <a:noFill/>
        </p:spPr>
        <p:txBody>
          <a:bodyPr wrap="square" rtlCol="0">
            <a:spAutoFit/>
          </a:bodyPr>
          <a:lstStyle/>
          <a:p>
            <a:r>
              <a:rPr lang="en-US" sz="900" dirty="0"/>
              <a:t>Annually plan for at least two board meetings with Speakers for 15-20 minutes from Medical or Nursing Staff, Executive Team or other health systems on topics such as shown on next slide.</a:t>
            </a:r>
          </a:p>
        </p:txBody>
      </p:sp>
      <p:sp>
        <p:nvSpPr>
          <p:cNvPr id="22" name="TextBox 21"/>
          <p:cNvSpPr txBox="1"/>
          <p:nvPr/>
        </p:nvSpPr>
        <p:spPr>
          <a:xfrm>
            <a:off x="7536091" y="4616997"/>
            <a:ext cx="2419390" cy="923330"/>
          </a:xfrm>
          <a:prstGeom prst="rect">
            <a:avLst/>
          </a:prstGeom>
          <a:noFill/>
        </p:spPr>
        <p:txBody>
          <a:bodyPr wrap="square" rtlCol="0">
            <a:spAutoFit/>
          </a:bodyPr>
          <a:lstStyle/>
          <a:p>
            <a:r>
              <a:rPr lang="en-US" sz="900" dirty="0"/>
              <a:t>Hospital to host afternoon events with 2-3 speakers on priority topics related to CHNA and Strategic Plan with invited community leaders and media  from the region, ending in light reception with refreshments. Venue outside hospital campus.</a:t>
            </a:r>
          </a:p>
        </p:txBody>
      </p:sp>
      <p:sp>
        <p:nvSpPr>
          <p:cNvPr id="23" name="TextBox 22"/>
          <p:cNvSpPr txBox="1"/>
          <p:nvPr/>
        </p:nvSpPr>
        <p:spPr>
          <a:xfrm>
            <a:off x="1173431" y="4100648"/>
            <a:ext cx="1752600" cy="784830"/>
          </a:xfrm>
          <a:prstGeom prst="rect">
            <a:avLst/>
          </a:prstGeom>
          <a:noFill/>
        </p:spPr>
        <p:txBody>
          <a:bodyPr wrap="square" rtlCol="0">
            <a:spAutoFit/>
          </a:bodyPr>
          <a:lstStyle/>
          <a:p>
            <a:pPr algn="r"/>
            <a:r>
              <a:rPr lang="en-US" sz="900" dirty="0"/>
              <a:t>Small groups of Hospital  Board members attend state educational programs and report back to full Board on insights and materials.</a:t>
            </a:r>
          </a:p>
        </p:txBody>
      </p:sp>
      <p:sp>
        <p:nvSpPr>
          <p:cNvPr id="24" name="TextBox 23"/>
          <p:cNvSpPr txBox="1"/>
          <p:nvPr/>
        </p:nvSpPr>
        <p:spPr>
          <a:xfrm>
            <a:off x="1249631" y="3012815"/>
            <a:ext cx="2111671" cy="646331"/>
          </a:xfrm>
          <a:prstGeom prst="rect">
            <a:avLst/>
          </a:prstGeom>
          <a:noFill/>
        </p:spPr>
        <p:txBody>
          <a:bodyPr wrap="square" rtlCol="0">
            <a:spAutoFit/>
          </a:bodyPr>
          <a:lstStyle/>
          <a:p>
            <a:pPr algn="r"/>
            <a:r>
              <a:rPr lang="en-US" sz="900" dirty="0"/>
              <a:t>Provide custom set of materials for each member based on their identification of topics of interest from next slide. Also leveraged use of ACHD materials.</a:t>
            </a:r>
          </a:p>
        </p:txBody>
      </p:sp>
      <p:sp>
        <p:nvSpPr>
          <p:cNvPr id="25" name="TextBox 24"/>
          <p:cNvSpPr txBox="1"/>
          <p:nvPr/>
        </p:nvSpPr>
        <p:spPr>
          <a:xfrm>
            <a:off x="1983457" y="605406"/>
            <a:ext cx="6807286" cy="461665"/>
          </a:xfrm>
          <a:prstGeom prst="rect">
            <a:avLst/>
          </a:prstGeom>
          <a:noFill/>
        </p:spPr>
        <p:txBody>
          <a:bodyPr wrap="square" rtlCol="0">
            <a:spAutoFit/>
          </a:bodyPr>
          <a:lstStyle/>
          <a:p>
            <a:pPr algn="ctr"/>
            <a:r>
              <a:rPr lang="en-US" sz="2400" b="1" dirty="0"/>
              <a:t>Revisit Governance Educational Framework</a:t>
            </a:r>
          </a:p>
        </p:txBody>
      </p:sp>
    </p:spTree>
    <p:extLst>
      <p:ext uri="{BB962C8B-B14F-4D97-AF65-F5344CB8AC3E}">
        <p14:creationId xmlns:p14="http://schemas.microsoft.com/office/powerpoint/2010/main" val="3986368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97414ec-e8e1-47c5-b88d-8d6bc9f1dc5c" xsi:nil="true"/>
    <lcf76f155ced4ddcb4097134ff3c332f xmlns="141ecd1f-2374-411e-bbb0-b3059a3af7bb">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8F13ACAEFD4E746A6DE99A5742773B3" ma:contentTypeVersion="16" ma:contentTypeDescription="Create a new document." ma:contentTypeScope="" ma:versionID="21b9bc3c6a6ba069aa3e5eea85f67f86">
  <xsd:schema xmlns:xsd="http://www.w3.org/2001/XMLSchema" xmlns:xs="http://www.w3.org/2001/XMLSchema" xmlns:p="http://schemas.microsoft.com/office/2006/metadata/properties" xmlns:ns2="f97414ec-e8e1-47c5-b88d-8d6bc9f1dc5c" xmlns:ns3="141ecd1f-2374-411e-bbb0-b3059a3af7bb" targetNamespace="http://schemas.microsoft.com/office/2006/metadata/properties" ma:root="true" ma:fieldsID="c2005721d552be548c8e2513896304c7" ns2:_="" ns3:_="">
    <xsd:import namespace="f97414ec-e8e1-47c5-b88d-8d6bc9f1dc5c"/>
    <xsd:import namespace="141ecd1f-2374-411e-bbb0-b3059a3af7b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EventHashCode" minOccurs="0"/>
                <xsd:element ref="ns3:MediaServiceGenerationTime"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7414ec-e8e1-47c5-b88d-8d6bc9f1dc5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d0edf2d5-b58b-4f1d-ba86-8675ba6ccce4}" ma:internalName="TaxCatchAll" ma:showField="CatchAllData" ma:web="f97414ec-e8e1-47c5-b88d-8d6bc9f1dc5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41ecd1f-2374-411e-bbb0-b3059a3af7bb"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971c94f-f162-4cf6-843e-425104ee780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79F170-67FB-411A-BDB3-06EA3FFB2B3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A3A1714-4AA5-4AFF-88F6-4A70CEEBAF0C}">
  <ds:schemaRefs>
    <ds:schemaRef ds:uri="http://schemas.microsoft.com/sharepoint/v3/contenttype/forms"/>
  </ds:schemaRefs>
</ds:datastoreItem>
</file>

<file path=customXml/itemProps3.xml><?xml version="1.0" encoding="utf-8"?>
<ds:datastoreItem xmlns:ds="http://schemas.openxmlformats.org/officeDocument/2006/customXml" ds:itemID="{42AB37D5-896C-48D4-A5C9-28721F6AB130}"/>
</file>

<file path=docProps/app.xml><?xml version="1.0" encoding="utf-8"?>
<Properties xmlns="http://schemas.openxmlformats.org/officeDocument/2006/extended-properties" xmlns:vt="http://schemas.openxmlformats.org/officeDocument/2006/docPropsVTypes">
  <TotalTime>334</TotalTime>
  <Words>1155</Words>
  <Application>Microsoft Office PowerPoint</Application>
  <PresentationFormat>Widescreen</PresentationFormat>
  <Paragraphs>121</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Book Antiqua</vt:lpstr>
      <vt:lpstr>Calibri</vt:lpstr>
      <vt:lpstr>Calibri Light</vt:lpstr>
      <vt:lpstr>DIN 2014 Bold</vt:lpstr>
      <vt:lpstr>GN-Book</vt:lpstr>
      <vt:lpstr>Wingdings</vt:lpstr>
      <vt:lpstr>Office Theme</vt:lpstr>
      <vt:lpstr>Governance Toolkit</vt:lpstr>
      <vt:lpstr>ACHD Governance Series</vt:lpstr>
      <vt:lpstr>Jim Rice: Governance Adviser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ACHD Governance Toolkit</dc:title>
  <dc:creator>Marina Servantez</dc:creator>
  <cp:lastModifiedBy>Marina Servantez</cp:lastModifiedBy>
  <cp:revision>45</cp:revision>
  <cp:lastPrinted>2020-12-06T22:09:49Z</cp:lastPrinted>
  <dcterms:created xsi:type="dcterms:W3CDTF">2020-12-04T19:09:22Z</dcterms:created>
  <dcterms:modified xsi:type="dcterms:W3CDTF">2021-01-07T23:28:26Z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0x010100C8F13ACAEFD4E746A6DE99A5742773B3</vt:lpwstr>
  </property>
</Properties>
</file>