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256" r:id="rId5"/>
    <p:sldId id="257" r:id="rId6"/>
    <p:sldId id="259" r:id="rId7"/>
    <p:sldId id="261" r:id="rId8"/>
    <p:sldId id="262" r:id="rId9"/>
    <p:sldId id="263" r:id="rId10"/>
    <p:sldId id="264" r:id="rId11"/>
    <p:sldId id="265" r:id="rId12"/>
    <p:sldId id="267" r:id="rId13"/>
    <p:sldId id="268" r:id="rId14"/>
    <p:sldId id="266" r:id="rId15"/>
    <p:sldId id="260" r:id="rId16"/>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AECCE0-43DF-416B-B600-FB94E3770732}" v="4" dt="2021-01-07T23:28:04.6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69" d="100"/>
          <a:sy n="69" d="100"/>
        </p:scale>
        <p:origin x="2526"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B9AECCE0-43DF-416B-B600-FB94E3770732}"/>
    <pc:docChg chg="modHandout">
      <pc:chgData name="Marina Servantez" userId="26e9e67c-67ab-48a9-91b5-14a8ac84a894" providerId="ADAL" clId="{B9AECCE0-43DF-416B-B600-FB94E3770732}" dt="2021-01-07T23:28:04.632" v="3"/>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9080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2F85A11C-9A0A-4FA3-A34A-11E2F271A41A}" type="datetimeFigureOut">
              <a:rPr lang="en-US" smtClean="0"/>
              <a:t>1/7/2021</a:t>
            </a:fld>
            <a:endParaRPr lang="en-US" dirty="0"/>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FD5B1BA4-7330-42B9-AB0D-64F4DB8AC183}" type="slidenum">
              <a:rPr lang="en-US" smtClean="0"/>
              <a:t>‹#›</a:t>
            </a:fld>
            <a:endParaRPr lang="en-US" dirty="0"/>
          </a:p>
        </p:txBody>
      </p:sp>
    </p:spTree>
    <p:extLst>
      <p:ext uri="{BB962C8B-B14F-4D97-AF65-F5344CB8AC3E}">
        <p14:creationId xmlns:p14="http://schemas.microsoft.com/office/powerpoint/2010/main" val="1383870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84A54C69-02E7-42E9-A1EB-F89DC6C7B731}" type="datetime1">
              <a:rPr lang="en-US" smtClean="0"/>
              <a:t>1/7/2021</a:t>
            </a:fld>
            <a:endParaRPr lang="en-US" dirty="0"/>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41CCD1E3-6CA9-4E38-B2A1-1C941D2B6030}" type="datetime1">
              <a:rPr lang="en-US" smtClean="0"/>
              <a:t>1/7/2021</a:t>
            </a:fld>
            <a:endParaRPr lang="en-US" dirty="0"/>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7891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EF67FCF8-2258-4CF2-A73C-EEF9E421E77F}" type="datetime1">
              <a:rPr lang="en-US" smtClean="0"/>
              <a:t>1/7/2021</a:t>
            </a:fld>
            <a:endParaRPr lang="en-US" dirty="0"/>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221210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28A55D6F-9C83-49EF-ADFF-772950DAE705}" type="datetime1">
              <a:rPr lang="en-US" smtClean="0"/>
              <a:t>1/7/2021</a:t>
            </a:fld>
            <a:endParaRPr lang="en-US" dirty="0"/>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50723300-6124-4823-9E0A-8B1ED879F872}" type="datetime1">
              <a:rPr lang="en-US" smtClean="0"/>
              <a:t>1/7/2021</a:t>
            </a:fld>
            <a:endParaRPr lang="en-US" dirty="0"/>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A5E8B-FF6A-4991-B515-DCD9DFF47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B22E51-CEDF-4762-91E6-19054FA02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41B67-B85F-4E85-AFF9-5F3247F66B9A}"/>
              </a:ext>
            </a:extLst>
          </p:cNvPr>
          <p:cNvSpPr>
            <a:spLocks noGrp="1"/>
          </p:cNvSpPr>
          <p:nvPr>
            <p:ph type="dt" sz="half" idx="10"/>
          </p:nvPr>
        </p:nvSpPr>
        <p:spPr/>
        <p:txBody>
          <a:bodyPr/>
          <a:lstStyle/>
          <a:p>
            <a:fld id="{378F26B9-1181-4BC1-BD11-673D702494CD}" type="datetime1">
              <a:rPr lang="en-US" smtClean="0"/>
              <a:t>1/7/2021</a:t>
            </a:fld>
            <a:endParaRPr lang="en-US" dirty="0"/>
          </a:p>
        </p:txBody>
      </p:sp>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41073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lvl1pPr>
              <a:defRPr>
                <a:solidFill>
                  <a:schemeClr val="accent1">
                    <a:lumMod val="50000"/>
                  </a:schemeClr>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lvl1pPr>
              <a:defRPr>
                <a:solidFill>
                  <a:schemeClr val="accent1">
                    <a:lumMod val="50000"/>
                  </a:schemeClr>
                </a:solidFill>
              </a:defRPr>
            </a:lvl1pPr>
          </a:lstStyle>
          <a:p>
            <a:fld id="{B37260A3-0F93-425E-B400-7354DF7125B1}" type="slidenum">
              <a:rPr lang="en-US" smtClean="0"/>
              <a:pPr/>
              <a:t>‹#›</a:t>
            </a:fld>
            <a:endParaRPr lang="en-US" dirty="0"/>
          </a:p>
        </p:txBody>
      </p:sp>
      <p:sp>
        <p:nvSpPr>
          <p:cNvPr id="7" name="Oval 6"/>
          <p:cNvSpPr/>
          <p:nvPr userDrawn="1"/>
        </p:nvSpPr>
        <p:spPr>
          <a:xfrm>
            <a:off x="3222703" y="28110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2945445" y="28110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userDrawn="1"/>
        </p:nvSpPr>
        <p:spPr>
          <a:xfrm>
            <a:off x="2668187" y="281107"/>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userDrawn="1"/>
        </p:nvSpPr>
        <p:spPr>
          <a:xfrm>
            <a:off x="2390929" y="281106"/>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userDrawn="1"/>
        </p:nvSpPr>
        <p:spPr>
          <a:xfrm>
            <a:off x="2113671" y="281105"/>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userDrawn="1"/>
        </p:nvSpPr>
        <p:spPr>
          <a:xfrm>
            <a:off x="1836413" y="281104"/>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userDrawn="1"/>
        </p:nvSpPr>
        <p:spPr>
          <a:xfrm>
            <a:off x="1559155" y="281103"/>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userDrawn="1"/>
        </p:nvSpPr>
        <p:spPr>
          <a:xfrm>
            <a:off x="1281897" y="281102"/>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userDrawn="1"/>
        </p:nvSpPr>
        <p:spPr>
          <a:xfrm>
            <a:off x="1004639" y="281101"/>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userDrawn="1"/>
        </p:nvSpPr>
        <p:spPr>
          <a:xfrm>
            <a:off x="727381" y="281100"/>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userDrawn="1"/>
        </p:nvSpPr>
        <p:spPr>
          <a:xfrm>
            <a:off x="450123" y="28109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userDrawn="1"/>
        </p:nvSpPr>
        <p:spPr>
          <a:xfrm>
            <a:off x="172865" y="28109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userDrawn="1"/>
        </p:nvSpPr>
        <p:spPr>
          <a:xfrm>
            <a:off x="-634904" y="-431137"/>
            <a:ext cx="1586429" cy="1586429"/>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userDrawn="1"/>
        </p:nvSpPr>
        <p:spPr>
          <a:xfrm>
            <a:off x="11836057" y="594194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userDrawn="1"/>
        </p:nvSpPr>
        <p:spPr>
          <a:xfrm>
            <a:off x="11558799" y="594194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userDrawn="1"/>
        </p:nvSpPr>
        <p:spPr>
          <a:xfrm>
            <a:off x="11281541" y="5941940"/>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userDrawn="1"/>
        </p:nvSpPr>
        <p:spPr>
          <a:xfrm>
            <a:off x="11004283" y="5941939"/>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userDrawn="1"/>
        </p:nvSpPr>
        <p:spPr>
          <a:xfrm>
            <a:off x="10727025" y="5941938"/>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userDrawn="1"/>
        </p:nvSpPr>
        <p:spPr>
          <a:xfrm>
            <a:off x="10449767" y="5941937"/>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userDrawn="1"/>
        </p:nvSpPr>
        <p:spPr>
          <a:xfrm>
            <a:off x="10172509" y="5941936"/>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userDrawn="1"/>
        </p:nvSpPr>
        <p:spPr>
          <a:xfrm>
            <a:off x="9895251" y="5941935"/>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userDrawn="1"/>
        </p:nvSpPr>
        <p:spPr>
          <a:xfrm>
            <a:off x="9617993" y="5941934"/>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userDrawn="1"/>
        </p:nvSpPr>
        <p:spPr>
          <a:xfrm>
            <a:off x="9340735" y="5941933"/>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userDrawn="1"/>
        </p:nvSpPr>
        <p:spPr>
          <a:xfrm>
            <a:off x="9063477" y="594193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userDrawn="1"/>
        </p:nvSpPr>
        <p:spPr>
          <a:xfrm>
            <a:off x="8786219" y="594193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userDrawn="1"/>
        </p:nvCxnSpPr>
        <p:spPr>
          <a:xfrm>
            <a:off x="9412727" y="6356350"/>
            <a:ext cx="2772580" cy="0"/>
          </a:xfrm>
          <a:prstGeom prst="line">
            <a:avLst/>
          </a:prstGeom>
          <a:ln w="98425">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34" name="Picture 33" descr="http://www.achd.org/wp-content/uploads/sites/6/2014/10/achd300wide.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34739" y="5137851"/>
            <a:ext cx="1506055" cy="612189"/>
          </a:xfrm>
          <a:prstGeom prst="rect">
            <a:avLst/>
          </a:prstGeom>
          <a:noFill/>
          <a:ln>
            <a:noFill/>
          </a:ln>
        </p:spPr>
      </p:pic>
    </p:spTree>
    <p:extLst>
      <p:ext uri="{BB962C8B-B14F-4D97-AF65-F5344CB8AC3E}">
        <p14:creationId xmlns:p14="http://schemas.microsoft.com/office/powerpoint/2010/main" val="491968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4AAD3D35-F0E1-4A02-B8ED-4B4248CA6D2D}" type="datetime1">
              <a:rPr lang="en-US" smtClean="0"/>
              <a:t>1/7/2021</a:t>
            </a:fld>
            <a:endParaRPr lang="en-US" dirty="0"/>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982160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9F9D58EC-1D80-4A29-8E6B-3C28450FC1D4}" type="datetime1">
              <a:rPr lang="en-US" smtClean="0"/>
              <a:t>1/7/2021</a:t>
            </a:fld>
            <a:endParaRPr lang="en-US" dirty="0"/>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dirty="0"/>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86212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8E6C933D-432B-4CE5-8125-AB14BD39ACD5}" type="datetime1">
              <a:rPr lang="en-US" smtClean="0"/>
              <a:t>1/7/2021</a:t>
            </a:fld>
            <a:endParaRPr lang="en-US" dirty="0"/>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dirty="0"/>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158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D2FDF46E-8F23-4E65-ACE5-41DB40CE3D79}" type="datetime1">
              <a:rPr lang="en-US" smtClean="0"/>
              <a:t>1/7/2021</a:t>
            </a:fld>
            <a:endParaRPr lang="en-US" dirty="0"/>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dirty="0"/>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23637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761DBB90-F523-4537-BFD0-FF60E4F19379}" type="datetime1">
              <a:rPr lang="en-US" smtClean="0"/>
              <a:t>1/7/2021</a:t>
            </a:fld>
            <a:endParaRPr lang="en-US" dirty="0"/>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6116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430E6-D353-4EC0-9018-62E5938EF058}" type="datetime1">
              <a:rPr lang="en-US" smtClean="0"/>
              <a:t>1/7/2021</a:t>
            </a:fld>
            <a:endParaRPr lang="en-US" dirty="0"/>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4038600" y="6356350"/>
            <a:ext cx="4979624" cy="365125"/>
          </a:xfrm>
          <a:prstGeom prst="rect">
            <a:avLst/>
          </a:prstGeom>
        </p:spPr>
        <p:txBody>
          <a:bodyPr vert="horz" lIns="91440" tIns="45720" rIns="91440" bIns="45720" rtlCol="0" anchor="ctr"/>
          <a:lstStyle>
            <a:lvl1pPr algn="ctr">
              <a:defRPr sz="1400" b="1">
                <a:solidFill>
                  <a:schemeClr val="bg1"/>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9018224" y="364742"/>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dirty="0"/>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ihi.org/resources/Pages/Publications/HospitalBoardsandQualityDashboards.aspx"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phi.org/" TargetMode="External"/><Relationship Id="rId5" Type="http://schemas.openxmlformats.org/officeDocument/2006/relationships/hyperlink" Target="https://members.achd.org/educationcalendar" TargetMode="External"/><Relationship Id="rId4" Type="http://schemas.openxmlformats.org/officeDocument/2006/relationships/hyperlink" Target="https://www.wsha.org/events-resources/governance-educatio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iconarchive.com/show/red-orb-alphabet-icons-by-iconarchive/Number-3-icon.html" TargetMode="External"/><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hyperlink" Target="http://www.iconarchive.com/show/red-orb-alphabet-icons-by-iconarchive/Number-1-icon.html" TargetMode="External"/><Relationship Id="rId1" Type="http://schemas.openxmlformats.org/officeDocument/2006/relationships/slideLayout" Target="../slideLayouts/slideLayout4.xml"/><Relationship Id="rId6" Type="http://schemas.openxmlformats.org/officeDocument/2006/relationships/hyperlink" Target="http://www.iconarchive.com/show/red-orb-alphabet-icons-by-iconarchive/Number-4-icon.html" TargetMode="External"/><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hyperlink" Target="http://www.iconarchive.com/show/red-orb-alphabet-icons-by-iconarchive/Number-2-icon.html" TargetMode="External"/><Relationship Id="rId4" Type="http://schemas.openxmlformats.org/officeDocument/2006/relationships/hyperlink" Target="http://www.iconarchive.com/show/red-orb-alphabet-icons-by-iconarchive/Number-5-icon.html"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732263" y="929888"/>
            <a:ext cx="9144000" cy="2387600"/>
          </a:xfrm>
        </p:spPr>
        <p:txBody>
          <a:bodyPr>
            <a:normAutofit/>
          </a:bodyPr>
          <a:lstStyle/>
          <a:p>
            <a:pPr algn="l"/>
            <a:r>
              <a:rPr lang="en-US" sz="5400" b="1" dirty="0">
                <a:solidFill>
                  <a:schemeClr val="bg1"/>
                </a:solidFill>
                <a:latin typeface="DIN 2014 Bold" panose="020B0704020202020204" pitchFamily="34" charset="0"/>
                <a:ea typeface="DIN 2014 Bold" panose="020B0704020202020204" pitchFamily="34" charset="0"/>
              </a:rPr>
              <a:t>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732263" y="3490526"/>
            <a:ext cx="9144000" cy="1655762"/>
          </a:xfrm>
        </p:spPr>
        <p:txBody>
          <a:bodyPr/>
          <a:lstStyle/>
          <a:p>
            <a:pPr algn="l"/>
            <a:r>
              <a:rPr lang="en-US" b="1" dirty="0">
                <a:solidFill>
                  <a:schemeClr val="bg1"/>
                </a:solidFill>
              </a:rPr>
              <a:t>Board Session 6</a:t>
            </a:r>
          </a:p>
          <a:p>
            <a:pPr algn="l"/>
            <a:r>
              <a:rPr lang="en-US" sz="3600" b="1" dirty="0">
                <a:solidFill>
                  <a:schemeClr val="bg1"/>
                </a:solidFill>
              </a:rPr>
              <a:t>Developing a Board Education Program</a:t>
            </a:r>
          </a:p>
        </p:txBody>
      </p:sp>
      <p:sp>
        <p:nvSpPr>
          <p:cNvPr id="4" name="TextBox 3"/>
          <p:cNvSpPr txBox="1"/>
          <p:nvPr/>
        </p:nvSpPr>
        <p:spPr>
          <a:xfrm>
            <a:off x="4256049" y="5775661"/>
            <a:ext cx="4839629"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Jim Rice:  1-612-703-4687 jim_rice@ajg.com</a:t>
            </a:r>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Good Board Work: Better Service. Better Performance.</a:t>
            </a:r>
            <a:endParaRPr lang="en-US" dirty="0"/>
          </a:p>
        </p:txBody>
      </p:sp>
      <p:sp>
        <p:nvSpPr>
          <p:cNvPr id="5" name="Slide Number Placeholder 4"/>
          <p:cNvSpPr>
            <a:spLocks noGrp="1"/>
          </p:cNvSpPr>
          <p:nvPr>
            <p:ph type="sldNum" sz="quarter" idx="12"/>
          </p:nvPr>
        </p:nvSpPr>
        <p:spPr/>
        <p:txBody>
          <a:bodyPr/>
          <a:lstStyle/>
          <a:p>
            <a:fld id="{B37260A3-0F93-425E-B400-7354DF7125B1}" type="slidenum">
              <a:rPr lang="en-US" smtClean="0"/>
              <a:t>10</a:t>
            </a:fld>
            <a:endParaRPr lang="en-US" dirty="0"/>
          </a:p>
        </p:txBody>
      </p:sp>
      <p:sp>
        <p:nvSpPr>
          <p:cNvPr id="25" name="TextBox 24"/>
          <p:cNvSpPr txBox="1"/>
          <p:nvPr/>
        </p:nvSpPr>
        <p:spPr>
          <a:xfrm>
            <a:off x="1983457" y="605406"/>
            <a:ext cx="6807286" cy="461665"/>
          </a:xfrm>
          <a:prstGeom prst="rect">
            <a:avLst/>
          </a:prstGeom>
          <a:noFill/>
        </p:spPr>
        <p:txBody>
          <a:bodyPr wrap="square" rtlCol="0">
            <a:spAutoFit/>
          </a:bodyPr>
          <a:lstStyle/>
          <a:p>
            <a:pPr algn="ctr"/>
            <a:r>
              <a:rPr lang="en-US" sz="2400" b="1" dirty="0"/>
              <a:t>Revisit Governance Educational Framework</a:t>
            </a:r>
          </a:p>
        </p:txBody>
      </p:sp>
      <p:sp>
        <p:nvSpPr>
          <p:cNvPr id="26" name="Rectangle 25"/>
          <p:cNvSpPr/>
          <p:nvPr/>
        </p:nvSpPr>
        <p:spPr>
          <a:xfrm>
            <a:off x="2607276" y="896230"/>
            <a:ext cx="7317310" cy="5293757"/>
          </a:xfrm>
          <a:prstGeom prst="rect">
            <a:avLst/>
          </a:prstGeom>
        </p:spPr>
        <p:txBody>
          <a:bodyPr wrap="square">
            <a:spAutoFit/>
          </a:bodyPr>
          <a:lstStyle/>
          <a:p>
            <a:r>
              <a:rPr lang="en-US" sz="1400" dirty="0">
                <a:latin typeface="Arial" panose="020B0604020202020204" pitchFamily="34" charset="0"/>
                <a:ea typeface="Times New Roman" panose="02020603050405020304" pitchFamily="18" charset="0"/>
                <a:cs typeface="Times New Roman" panose="02020603050405020304" pitchFamily="18" charset="0"/>
              </a:rPr>
              <a:t>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r>
              <a:rPr lang="en-US" sz="1400" dirty="0">
                <a:latin typeface="Arial" panose="020B0604020202020204" pitchFamily="34" charset="0"/>
                <a:ea typeface="Times New Roman" panose="02020603050405020304" pitchFamily="18" charset="0"/>
                <a:cs typeface="Times New Roman" panose="02020603050405020304" pitchFamily="18" charset="0"/>
              </a:rPr>
              <a:t>Please </a:t>
            </a:r>
            <a:r>
              <a:rPr lang="en-US" sz="1600" b="1" i="1" dirty="0">
                <a:latin typeface="Arial" panose="020B0604020202020204" pitchFamily="34" charset="0"/>
                <a:ea typeface="Times New Roman" panose="02020603050405020304" pitchFamily="18" charset="0"/>
                <a:cs typeface="Times New Roman" panose="02020603050405020304" pitchFamily="18" charset="0"/>
              </a:rPr>
              <a:t>circle the 2-3 topics </a:t>
            </a:r>
            <a:r>
              <a:rPr lang="en-US" sz="1400" dirty="0">
                <a:latin typeface="Arial" panose="020B0604020202020204" pitchFamily="34" charset="0"/>
                <a:ea typeface="Times New Roman" panose="02020603050405020304" pitchFamily="18" charset="0"/>
                <a:cs typeface="Times New Roman" panose="02020603050405020304" pitchFamily="18" charset="0"/>
              </a:rPr>
              <a:t>you would most be interested in from this list:</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r>
              <a:rPr lang="en-US" sz="1400" dirty="0">
                <a:latin typeface="Arial" panose="020B0604020202020204" pitchFamily="34" charset="0"/>
                <a:ea typeface="Times New Roman" panose="02020603050405020304" pitchFamily="18" charset="0"/>
                <a:cs typeface="Times New Roman" panose="02020603050405020304" pitchFamily="18" charset="0"/>
              </a:rPr>
              <a:t>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r>
              <a:rPr lang="en-US" sz="1400" b="1" dirty="0">
                <a:latin typeface="Arial" panose="020B0604020202020204" pitchFamily="34" charset="0"/>
                <a:ea typeface="Times New Roman" panose="02020603050405020304" pitchFamily="18" charset="0"/>
                <a:cs typeface="Times New Roman" panose="02020603050405020304" pitchFamily="18" charset="0"/>
              </a:rPr>
              <a:t>Topics for Board Education through end of 2020:</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Payment system reforms and methods, especially “Pay for Performance” or “Value for Money Contracting” for physicians and for hospitals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Trends in hospital cost reductions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Patient centered care and excellent patient experiences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Trends in philanthropic fund raising</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Provider burnout in hospitals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Balancing mental health and physical health programming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Maximizing relationships with primary care physicians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Building and governing community health partnerships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Trends in governance best practices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Health Information Technologies and Electronic Medical Records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Hospital Physician Integration and Alignment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Physician leadership development academies and programs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Regulatory oversight and compliance challenges for board members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Succession planning for boards and CEOs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Enhancing medical staff relationships</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Safety and Quality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Health Challenges in rural health</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Clinical integration and successful clinical service lines </a:t>
            </a:r>
            <a:endParaRPr lang="en-US" sz="1400" dirty="0">
              <a:latin typeface="Book Antiqua" panose="0204060205030503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latin typeface="Arial" panose="020B0604020202020204" pitchFamily="34" charset="0"/>
                <a:ea typeface="Times New Roman" panose="02020603050405020304" pitchFamily="18" charset="0"/>
                <a:cs typeface="Times New Roman" panose="02020603050405020304" pitchFamily="18" charset="0"/>
              </a:rPr>
              <a:t>Others you can define here?</a:t>
            </a:r>
            <a:endParaRPr lang="en-US" sz="14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89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11</a:t>
            </a:fld>
            <a:endParaRPr lang="en-US" dirty="0"/>
          </a:p>
        </p:txBody>
      </p:sp>
      <p:sp>
        <p:nvSpPr>
          <p:cNvPr id="4" name="Rectangle 3"/>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363431" y="2137812"/>
            <a:ext cx="9043639" cy="1938992"/>
          </a:xfrm>
          <a:prstGeom prst="rect">
            <a:avLst/>
          </a:prstGeom>
          <a:noFill/>
        </p:spPr>
        <p:txBody>
          <a:bodyPr wrap="square" rtlCol="0">
            <a:spAutoFit/>
          </a:bodyPr>
          <a:lstStyle/>
          <a:p>
            <a:pPr marL="457200" indent="-457200">
              <a:buClr>
                <a:srgbClr val="FFC000"/>
              </a:buClr>
              <a:buSzPct val="125000"/>
              <a:buFont typeface="Wingdings" panose="05000000000000000000" pitchFamily="2" charset="2"/>
              <a:buChar char="§"/>
            </a:pPr>
            <a:r>
              <a:rPr lang="en-US" sz="2400" b="1" dirty="0">
                <a:solidFill>
                  <a:schemeClr val="bg1"/>
                </a:solidFill>
              </a:rPr>
              <a:t>IHI Boards and Quality </a:t>
            </a:r>
            <a:r>
              <a:rPr lang="en-US" sz="2400" b="1" dirty="0">
                <a:solidFill>
                  <a:schemeClr val="bg1"/>
                </a:solidFill>
                <a:hlinkClick r:id="rId3"/>
              </a:rPr>
              <a:t>Programming</a:t>
            </a:r>
            <a:endParaRPr lang="en-US" sz="2400" b="1" dirty="0">
              <a:solidFill>
                <a:schemeClr val="bg1"/>
              </a:solidFill>
            </a:endParaRPr>
          </a:p>
          <a:p>
            <a:pPr marL="457200" indent="-457200">
              <a:buClr>
                <a:srgbClr val="FFC000"/>
              </a:buClr>
              <a:buSzPct val="125000"/>
              <a:buFont typeface="Wingdings" panose="05000000000000000000" pitchFamily="2" charset="2"/>
              <a:buChar char="§"/>
            </a:pPr>
            <a:r>
              <a:rPr lang="en-US" sz="2400" b="1" dirty="0">
                <a:solidFill>
                  <a:schemeClr val="bg1"/>
                </a:solidFill>
              </a:rPr>
              <a:t>State Hospital Programs: </a:t>
            </a:r>
            <a:r>
              <a:rPr lang="en-US" sz="2400" b="1" dirty="0">
                <a:solidFill>
                  <a:schemeClr val="bg1"/>
                </a:solidFill>
                <a:hlinkClick r:id="rId4"/>
              </a:rPr>
              <a:t>Washington</a:t>
            </a:r>
            <a:endParaRPr lang="en-US" sz="2400" b="1" dirty="0">
              <a:solidFill>
                <a:schemeClr val="bg1"/>
              </a:solidFill>
            </a:endParaRPr>
          </a:p>
          <a:p>
            <a:pPr marL="457200" indent="-457200">
              <a:buClr>
                <a:srgbClr val="FFC000"/>
              </a:buClr>
              <a:buSzPct val="125000"/>
              <a:buFont typeface="Wingdings" panose="05000000000000000000" pitchFamily="2" charset="2"/>
              <a:buChar char="§"/>
            </a:pPr>
            <a:r>
              <a:rPr lang="en-US" sz="2400" b="1" dirty="0">
                <a:solidFill>
                  <a:schemeClr val="bg1"/>
                </a:solidFill>
              </a:rPr>
              <a:t>State Hospital Programs: </a:t>
            </a:r>
            <a:r>
              <a:rPr lang="en-US" sz="2400" b="1" dirty="0">
                <a:solidFill>
                  <a:schemeClr val="bg1"/>
                </a:solidFill>
                <a:hlinkClick r:id="rId5"/>
              </a:rPr>
              <a:t>ACHD</a:t>
            </a:r>
            <a:endParaRPr lang="en-US" sz="2400" b="1" dirty="0">
              <a:solidFill>
                <a:schemeClr val="bg1"/>
              </a:solidFill>
            </a:endParaRPr>
          </a:p>
          <a:p>
            <a:pPr marL="457200" indent="-457200">
              <a:buClr>
                <a:srgbClr val="FFC000"/>
              </a:buClr>
              <a:buSzPct val="125000"/>
              <a:buFont typeface="Wingdings" panose="05000000000000000000" pitchFamily="2" charset="2"/>
              <a:buChar char="§"/>
            </a:pPr>
            <a:r>
              <a:rPr lang="en-US" sz="2400" b="1" dirty="0">
                <a:solidFill>
                  <a:schemeClr val="bg1"/>
                </a:solidFill>
              </a:rPr>
              <a:t>Public Health Institute </a:t>
            </a:r>
            <a:r>
              <a:rPr lang="en-US" sz="2400" b="1" dirty="0">
                <a:solidFill>
                  <a:schemeClr val="bg1"/>
                </a:solidFill>
                <a:hlinkClick r:id="rId6"/>
              </a:rPr>
              <a:t>Programs</a:t>
            </a:r>
            <a:endParaRPr lang="en-US" sz="2400" b="1" dirty="0">
              <a:solidFill>
                <a:schemeClr val="bg1"/>
              </a:solidFill>
            </a:endParaRPr>
          </a:p>
          <a:p>
            <a:pPr marL="457200" indent="-457200">
              <a:buClr>
                <a:srgbClr val="FFC000"/>
              </a:buClr>
              <a:buSzPct val="125000"/>
              <a:buFont typeface="Wingdings" panose="05000000000000000000" pitchFamily="2" charset="2"/>
              <a:buChar char="§"/>
            </a:pPr>
            <a:endParaRPr lang="en-US" sz="2400" b="1" dirty="0">
              <a:solidFill>
                <a:schemeClr val="bg1"/>
              </a:solidFill>
            </a:endParaRPr>
          </a:p>
        </p:txBody>
      </p:sp>
    </p:spTree>
    <p:extLst>
      <p:ext uri="{BB962C8B-B14F-4D97-AF65-F5344CB8AC3E}">
        <p14:creationId xmlns:p14="http://schemas.microsoft.com/office/powerpoint/2010/main" val="2924379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B37260A3-0F93-425E-B400-7354DF7125B1}" type="slidenum">
              <a:rPr lang="en-US" smtClean="0"/>
              <a:t>12</a:t>
            </a:fld>
            <a:endParaRPr lang="en-US" dirty="0"/>
          </a:p>
        </p:txBody>
      </p:sp>
      <p:sp>
        <p:nvSpPr>
          <p:cNvPr id="11" name="TextBox 10"/>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3" name="TextBox 12"/>
          <p:cNvSpPr txBox="1"/>
          <p:nvPr/>
        </p:nvSpPr>
        <p:spPr>
          <a:xfrm>
            <a:off x="1694985" y="2174488"/>
            <a:ext cx="9210908"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Tree>
    <p:extLst>
      <p:ext uri="{BB962C8B-B14F-4D97-AF65-F5344CB8AC3E}">
        <p14:creationId xmlns:p14="http://schemas.microsoft.com/office/powerpoint/2010/main" val="305942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59ADB70-57B0-44F7-AAF8-3D9CBD700964}"/>
              </a:ext>
            </a:extLst>
          </p:cNvPr>
          <p:cNvSpPr>
            <a:spLocks noGrp="1"/>
          </p:cNvSpPr>
          <p:nvPr>
            <p:ph type="title"/>
          </p:nvPr>
        </p:nvSpPr>
        <p:spPr>
          <a:xfrm>
            <a:off x="838200" y="365125"/>
            <a:ext cx="10515600" cy="1325563"/>
          </a:xfrm>
        </p:spPr>
        <p:txBody>
          <a:bodyPr>
            <a:normAutofit/>
          </a:body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7" name="Content Placeholder 2">
            <a:extLst>
              <a:ext uri="{FF2B5EF4-FFF2-40B4-BE49-F238E27FC236}">
                <a16:creationId xmlns:a16="http://schemas.microsoft.com/office/drawing/2014/main" id="{49191CA3-5CE2-41C8-B427-45394A71F45D}"/>
              </a:ext>
            </a:extLst>
          </p:cNvPr>
          <p:cNvSpPr>
            <a:spLocks noGrp="1"/>
          </p:cNvSpPr>
          <p:nvPr>
            <p:ph idx="1"/>
          </p:nvPr>
        </p:nvSpPr>
        <p:spPr>
          <a:xfrm>
            <a:off x="2298080" y="2607954"/>
            <a:ext cx="9246220" cy="3099226"/>
          </a:xfrm>
        </p:spPr>
        <p:txBody>
          <a:bodyPr/>
          <a:lstStyle/>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Community Engagement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Balancing Governance &amp; Management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Orientations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Strategic Planning</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Self-Assessments</a:t>
            </a:r>
          </a:p>
          <a:p>
            <a:pPr marL="514350" indent="-514350">
              <a:buAutoNum type="arabicPeriod"/>
            </a:pPr>
            <a:r>
              <a:rPr lang="en-US" sz="3200" b="1" dirty="0">
                <a:solidFill>
                  <a:srgbClr val="FFC000"/>
                </a:solidFill>
                <a:latin typeface="DIN 2014 Bold" panose="020B0704020202020204" pitchFamily="34" charset="0"/>
                <a:ea typeface="DIN 2014 Bold" panose="020B0704020202020204" pitchFamily="34" charset="0"/>
              </a:rPr>
              <a:t>Board Education Programming</a:t>
            </a:r>
          </a:p>
        </p:txBody>
      </p:sp>
      <p:sp>
        <p:nvSpPr>
          <p:cNvPr id="8" name="TextBox 7"/>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Programs for use by ACHD Members</a:t>
            </a:r>
          </a:p>
        </p:txBody>
      </p:sp>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2</a:t>
            </a:fld>
            <a:endParaRPr lang="en-US" dirty="0"/>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sp>
        <p:nvSpPr>
          <p:cNvPr id="7" name="TextBox 6"/>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9" name="Rectangle 8"/>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10" name="TextBox 9"/>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12" name="Slide Number Placeholder 11"/>
          <p:cNvSpPr>
            <a:spLocks noGrp="1"/>
          </p:cNvSpPr>
          <p:nvPr>
            <p:ph type="sldNum" sz="quarter" idx="12"/>
          </p:nvPr>
        </p:nvSpPr>
        <p:spPr/>
        <p:txBody>
          <a:bodyPr/>
          <a:lstStyle/>
          <a:p>
            <a:fld id="{B37260A3-0F93-425E-B400-7354DF7125B1}" type="slidenum">
              <a:rPr lang="en-US" smtClean="0"/>
              <a:t>3</a:t>
            </a:fld>
            <a:endParaRPr lang="en-US" dirty="0"/>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4</a:t>
            </a:fld>
            <a:endParaRPr lang="en-US" dirty="0"/>
          </a:p>
        </p:txBody>
      </p:sp>
      <p:sp>
        <p:nvSpPr>
          <p:cNvPr id="4" name="Rectangle 3"/>
          <p:cNvSpPr/>
          <p:nvPr/>
        </p:nvSpPr>
        <p:spPr>
          <a:xfrm>
            <a:off x="1440712" y="701856"/>
            <a:ext cx="7007046" cy="646331"/>
          </a:xfrm>
          <a:prstGeom prst="rect">
            <a:avLst/>
          </a:prstGeom>
        </p:spPr>
        <p:txBody>
          <a:bodyPr wrap="none">
            <a:spAutoFit/>
          </a:bodyPr>
          <a:lstStyle/>
          <a:p>
            <a:r>
              <a:rPr lang="en-US" sz="3600" b="1" dirty="0">
                <a:solidFill>
                  <a:srgbClr val="FFC000"/>
                </a:solidFill>
                <a:latin typeface="DIN 2014 Bold" panose="020B0704020202020204" pitchFamily="34" charset="0"/>
                <a:ea typeface="DIN 2014 Bold" panose="020B0704020202020204" pitchFamily="34" charset="0"/>
              </a:rPr>
              <a:t>Board Education Programming</a:t>
            </a:r>
          </a:p>
        </p:txBody>
      </p:sp>
      <p:sp>
        <p:nvSpPr>
          <p:cNvPr id="5" name="TextBox 4"/>
          <p:cNvSpPr txBox="1"/>
          <p:nvPr/>
        </p:nvSpPr>
        <p:spPr>
          <a:xfrm>
            <a:off x="2330605" y="1851102"/>
            <a:ext cx="8385717" cy="2800767"/>
          </a:xfrm>
          <a:prstGeom prst="rect">
            <a:avLst/>
          </a:prstGeom>
          <a:noFill/>
        </p:spPr>
        <p:txBody>
          <a:bodyPr wrap="square" rtlCol="0">
            <a:spAutoFit/>
          </a:bodyPr>
          <a:lstStyle/>
          <a:p>
            <a:r>
              <a:rPr lang="en-US" sz="2800" b="1" dirty="0">
                <a:solidFill>
                  <a:schemeClr val="bg1"/>
                </a:solidFill>
              </a:rPr>
              <a:t>Focus of Session:</a:t>
            </a:r>
          </a:p>
          <a:p>
            <a:endParaRPr lang="en-US" sz="2800" b="1" dirty="0">
              <a:solidFill>
                <a:schemeClr val="bg1"/>
              </a:solidFill>
            </a:endParaRPr>
          </a:p>
          <a:p>
            <a:pPr marL="457200" indent="-457200">
              <a:buFont typeface="+mj-lt"/>
              <a:buAutoNum type="arabicPeriod"/>
            </a:pPr>
            <a:r>
              <a:rPr lang="en-US" sz="2400" dirty="0">
                <a:solidFill>
                  <a:schemeClr val="bg1"/>
                </a:solidFill>
              </a:rPr>
              <a:t>What is a good “Board Education Program”?</a:t>
            </a:r>
          </a:p>
          <a:p>
            <a:pPr marL="457200" indent="-457200">
              <a:buFont typeface="+mj-lt"/>
              <a:buAutoNum type="arabicPeriod"/>
            </a:pPr>
            <a:r>
              <a:rPr lang="en-US" sz="2400" dirty="0">
                <a:solidFill>
                  <a:schemeClr val="bg1"/>
                </a:solidFill>
              </a:rPr>
              <a:t>Why is it important?</a:t>
            </a:r>
          </a:p>
          <a:p>
            <a:pPr marL="457200" indent="-457200">
              <a:buFont typeface="+mj-lt"/>
              <a:buAutoNum type="arabicPeriod"/>
            </a:pPr>
            <a:r>
              <a:rPr lang="en-US" sz="2400" dirty="0">
                <a:solidFill>
                  <a:schemeClr val="bg1"/>
                </a:solidFill>
              </a:rPr>
              <a:t>Common issues or challenges?</a:t>
            </a:r>
          </a:p>
          <a:p>
            <a:pPr marL="457200" indent="-457200">
              <a:buFont typeface="+mj-lt"/>
              <a:buAutoNum type="arabicPeriod"/>
            </a:pPr>
            <a:r>
              <a:rPr lang="en-US" sz="2400" dirty="0">
                <a:solidFill>
                  <a:schemeClr val="bg1"/>
                </a:solidFill>
              </a:rPr>
              <a:t>What can Boards do to be more successful?</a:t>
            </a:r>
          </a:p>
          <a:p>
            <a:pPr marL="457200" indent="-457200">
              <a:buFont typeface="+mj-lt"/>
              <a:buAutoNum type="arabicPeriod"/>
            </a:pPr>
            <a:r>
              <a:rPr lang="en-US" sz="2400" dirty="0">
                <a:solidFill>
                  <a:schemeClr val="bg1"/>
                </a:solidFill>
              </a:rPr>
              <a:t>Resources for further insights?</a:t>
            </a:r>
          </a:p>
        </p:txBody>
      </p:sp>
    </p:spTree>
    <p:extLst>
      <p:ext uri="{BB962C8B-B14F-4D97-AF65-F5344CB8AC3E}">
        <p14:creationId xmlns:p14="http://schemas.microsoft.com/office/powerpoint/2010/main" val="32087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5</a:t>
            </a:fld>
            <a:endParaRPr lang="en-US" dirty="0"/>
          </a:p>
        </p:txBody>
      </p:sp>
      <p:sp>
        <p:nvSpPr>
          <p:cNvPr id="4" name="Rectangle 3"/>
          <p:cNvSpPr/>
          <p:nvPr/>
        </p:nvSpPr>
        <p:spPr>
          <a:xfrm>
            <a:off x="1440712" y="701856"/>
            <a:ext cx="8912376" cy="646331"/>
          </a:xfrm>
          <a:prstGeom prst="rect">
            <a:avLst/>
          </a:prstGeom>
        </p:spPr>
        <p:txBody>
          <a:bodyPr wrap="none">
            <a:spAutoFit/>
          </a:bodyPr>
          <a:lstStyle/>
          <a:p>
            <a:pPr marL="457200" indent="-457200">
              <a:buFont typeface="+mj-lt"/>
              <a:buAutoNum type="arabicPeriod"/>
            </a:pPr>
            <a:r>
              <a:rPr lang="en-US" sz="3600" dirty="0">
                <a:solidFill>
                  <a:srgbClr val="FFC000"/>
                </a:solidFill>
              </a:rPr>
              <a:t>What is a good “Board Education Program”?</a:t>
            </a:r>
          </a:p>
        </p:txBody>
      </p:sp>
      <p:sp>
        <p:nvSpPr>
          <p:cNvPr id="5" name="TextBox 4"/>
          <p:cNvSpPr txBox="1"/>
          <p:nvPr/>
        </p:nvSpPr>
        <p:spPr>
          <a:xfrm>
            <a:off x="2085278" y="1895120"/>
            <a:ext cx="9043639" cy="3539430"/>
          </a:xfrm>
          <a:prstGeom prst="rect">
            <a:avLst/>
          </a:prstGeom>
          <a:noFill/>
        </p:spPr>
        <p:txBody>
          <a:bodyPr wrap="square" rtlCol="0">
            <a:spAutoFit/>
          </a:bodyPr>
          <a:lstStyle/>
          <a:p>
            <a:r>
              <a:rPr lang="en-US" sz="2800" b="1" dirty="0">
                <a:solidFill>
                  <a:schemeClr val="bg1"/>
                </a:solidFill>
              </a:rPr>
              <a:t>Board education is a diverse and multi-media set of learning experiences for board members to continuously strengthen their work in three levels:</a:t>
            </a:r>
          </a:p>
          <a:p>
            <a:pPr marL="342900" indent="-342900">
              <a:buClr>
                <a:srgbClr val="FFC000"/>
              </a:buClr>
              <a:buSzPct val="125000"/>
              <a:buFont typeface="Wingdings" panose="05000000000000000000" pitchFamily="2" charset="2"/>
              <a:buChar char="§"/>
            </a:pPr>
            <a:r>
              <a:rPr lang="en-US" sz="2800" b="1" dirty="0">
                <a:solidFill>
                  <a:schemeClr val="bg1"/>
                </a:solidFill>
              </a:rPr>
              <a:t> Collective decision-making for healthcare district vitality</a:t>
            </a:r>
          </a:p>
          <a:p>
            <a:pPr marL="342900" indent="-342900">
              <a:buClr>
                <a:srgbClr val="FFC000"/>
              </a:buClr>
              <a:buSzPct val="125000"/>
              <a:buFont typeface="Wingdings" panose="05000000000000000000" pitchFamily="2" charset="2"/>
              <a:buChar char="§"/>
            </a:pPr>
            <a:r>
              <a:rPr lang="en-US" sz="2800" b="1" dirty="0">
                <a:solidFill>
                  <a:schemeClr val="bg1"/>
                </a:solidFill>
              </a:rPr>
              <a:t> Committee effectiveness</a:t>
            </a:r>
          </a:p>
          <a:p>
            <a:pPr marL="342900" indent="-342900">
              <a:buClr>
                <a:srgbClr val="FFC000"/>
              </a:buClr>
              <a:buSzPct val="125000"/>
              <a:buFont typeface="Wingdings" panose="05000000000000000000" pitchFamily="2" charset="2"/>
              <a:buChar char="§"/>
            </a:pPr>
            <a:r>
              <a:rPr lang="en-US" sz="2800" b="1" dirty="0">
                <a:solidFill>
                  <a:schemeClr val="bg1"/>
                </a:solidFill>
              </a:rPr>
              <a:t> Personal growth, effectiveness, and pride</a:t>
            </a:r>
          </a:p>
          <a:p>
            <a:pPr>
              <a:buClr>
                <a:srgbClr val="FFC000"/>
              </a:buClr>
              <a:buSzPct val="125000"/>
            </a:pPr>
            <a:r>
              <a:rPr lang="en-US" sz="2800" b="1" dirty="0">
                <a:solidFill>
                  <a:schemeClr val="bg1"/>
                </a:solidFill>
              </a:rPr>
              <a:t>content driven by self-assessments, Brown Act, and ACHD Certification topics.</a:t>
            </a:r>
            <a:endParaRPr lang="en-US" sz="2400" dirty="0">
              <a:solidFill>
                <a:schemeClr val="bg1"/>
              </a:solidFill>
            </a:endParaRPr>
          </a:p>
        </p:txBody>
      </p:sp>
    </p:spTree>
    <p:extLst>
      <p:ext uri="{BB962C8B-B14F-4D97-AF65-F5344CB8AC3E}">
        <p14:creationId xmlns:p14="http://schemas.microsoft.com/office/powerpoint/2010/main" val="190234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6</a:t>
            </a:fld>
            <a:endParaRPr lang="en-US" dirty="0"/>
          </a:p>
        </p:txBody>
      </p:sp>
      <p:sp>
        <p:nvSpPr>
          <p:cNvPr id="4" name="Rectangle 3"/>
          <p:cNvSpPr/>
          <p:nvPr/>
        </p:nvSpPr>
        <p:spPr>
          <a:xfrm>
            <a:off x="1440712" y="701856"/>
            <a:ext cx="4446154" cy="646331"/>
          </a:xfrm>
          <a:prstGeom prst="rect">
            <a:avLst/>
          </a:prstGeom>
        </p:spPr>
        <p:txBody>
          <a:bodyPr wrap="none">
            <a:spAutoFit/>
          </a:bodyPr>
          <a:lstStyle/>
          <a:p>
            <a:r>
              <a:rPr lang="en-US" sz="3600" dirty="0">
                <a:solidFill>
                  <a:srgbClr val="FFC000"/>
                </a:solidFill>
              </a:rPr>
              <a:t>2. Why is it important?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107581" y="1557949"/>
            <a:ext cx="9043639" cy="3416320"/>
          </a:xfrm>
          <a:prstGeom prst="rect">
            <a:avLst/>
          </a:prstGeom>
          <a:noFill/>
        </p:spPr>
        <p:txBody>
          <a:bodyPr wrap="square" rtlCol="0">
            <a:spAutoFit/>
          </a:bodyPr>
          <a:lstStyle/>
          <a:p>
            <a:pPr marL="457200" indent="-457200">
              <a:buClr>
                <a:srgbClr val="FFC000"/>
              </a:buClr>
              <a:buSzPct val="125000"/>
              <a:buFont typeface="Wingdings" panose="05000000000000000000" pitchFamily="2" charset="2"/>
              <a:buChar char="§"/>
            </a:pPr>
            <a:r>
              <a:rPr lang="en-US" sz="2400" b="1" dirty="0">
                <a:solidFill>
                  <a:schemeClr val="bg1"/>
                </a:solidFill>
              </a:rPr>
              <a:t>Health sector is complex and rapidly changing</a:t>
            </a:r>
          </a:p>
          <a:p>
            <a:pPr marL="457200" indent="-457200">
              <a:buClr>
                <a:srgbClr val="FFC000"/>
              </a:buClr>
              <a:buSzPct val="125000"/>
              <a:buFont typeface="Wingdings" panose="05000000000000000000" pitchFamily="2" charset="2"/>
              <a:buChar char="§"/>
            </a:pPr>
            <a:r>
              <a:rPr lang="en-US" sz="2400" b="1" dirty="0">
                <a:solidFill>
                  <a:schemeClr val="bg1"/>
                </a:solidFill>
              </a:rPr>
              <a:t>Community leaders may have limited insights into hospital fiduciary duties and board governance best practices</a:t>
            </a:r>
          </a:p>
          <a:p>
            <a:pPr marL="457200" indent="-457200">
              <a:buClr>
                <a:srgbClr val="FFC000"/>
              </a:buClr>
              <a:buSzPct val="125000"/>
              <a:buFont typeface="Wingdings" panose="05000000000000000000" pitchFamily="2" charset="2"/>
              <a:buChar char="§"/>
            </a:pPr>
            <a:r>
              <a:rPr lang="en-US" sz="2400" b="1" dirty="0">
                <a:solidFill>
                  <a:schemeClr val="bg1"/>
                </a:solidFill>
              </a:rPr>
              <a:t>Each board member is unique, as are their development needs</a:t>
            </a:r>
          </a:p>
          <a:p>
            <a:pPr marL="457200" indent="-457200">
              <a:buClr>
                <a:srgbClr val="FFC000"/>
              </a:buClr>
              <a:buSzPct val="125000"/>
              <a:buFont typeface="Wingdings" panose="05000000000000000000" pitchFamily="2" charset="2"/>
              <a:buChar char="§"/>
            </a:pPr>
            <a:r>
              <a:rPr lang="en-US" sz="2400" b="1" dirty="0">
                <a:solidFill>
                  <a:schemeClr val="bg1"/>
                </a:solidFill>
              </a:rPr>
              <a:t>ACHD Members often have a small number of board members so access to diverse expertise can be constrained </a:t>
            </a:r>
          </a:p>
          <a:p>
            <a:pPr marL="457200" indent="-457200">
              <a:buClr>
                <a:srgbClr val="FFC000"/>
              </a:buClr>
              <a:buSzPct val="125000"/>
              <a:buFont typeface="Wingdings" panose="05000000000000000000" pitchFamily="2" charset="2"/>
              <a:buChar char="§"/>
            </a:pPr>
            <a:r>
              <a:rPr lang="en-US" sz="2400" b="1" dirty="0">
                <a:solidFill>
                  <a:schemeClr val="bg1"/>
                </a:solidFill>
              </a:rPr>
              <a:t> The Board can set a tone for continuous growth and development from the top for executives, medical staff and other community leaders.</a:t>
            </a:r>
            <a:endParaRPr lang="en-US" sz="2000" dirty="0">
              <a:solidFill>
                <a:schemeClr val="bg1"/>
              </a:solidFill>
            </a:endParaRPr>
          </a:p>
        </p:txBody>
      </p:sp>
    </p:spTree>
    <p:extLst>
      <p:ext uri="{BB962C8B-B14F-4D97-AF65-F5344CB8AC3E}">
        <p14:creationId xmlns:p14="http://schemas.microsoft.com/office/powerpoint/2010/main" val="3884484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7</a:t>
            </a:fld>
            <a:endParaRPr lang="en-US" dirty="0"/>
          </a:p>
        </p:txBody>
      </p:sp>
      <p:sp>
        <p:nvSpPr>
          <p:cNvPr id="4" name="Rectangle 3"/>
          <p:cNvSpPr/>
          <p:nvPr/>
        </p:nvSpPr>
        <p:spPr>
          <a:xfrm>
            <a:off x="1440712" y="701856"/>
            <a:ext cx="6370014"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006592" y="1814427"/>
            <a:ext cx="9043639" cy="3046988"/>
          </a:xfrm>
          <a:prstGeom prst="rect">
            <a:avLst/>
          </a:prstGeom>
          <a:noFill/>
        </p:spPr>
        <p:txBody>
          <a:bodyPr wrap="square" rtlCol="0">
            <a:spAutoFit/>
          </a:bodyPr>
          <a:lstStyle/>
          <a:p>
            <a:pPr marL="457200" indent="-457200">
              <a:buClr>
                <a:srgbClr val="FFC000"/>
              </a:buClr>
              <a:buSzPct val="125000"/>
              <a:buFont typeface="Wingdings" panose="05000000000000000000" pitchFamily="2" charset="2"/>
              <a:buChar char="§"/>
            </a:pPr>
            <a:r>
              <a:rPr lang="en-US" sz="2400" b="1" dirty="0">
                <a:solidFill>
                  <a:schemeClr val="bg1"/>
                </a:solidFill>
              </a:rPr>
              <a:t>Lack of time and budget</a:t>
            </a:r>
          </a:p>
          <a:p>
            <a:pPr marL="457200" indent="-457200">
              <a:buClr>
                <a:srgbClr val="FFC000"/>
              </a:buClr>
              <a:buSzPct val="125000"/>
              <a:buFont typeface="Wingdings" panose="05000000000000000000" pitchFamily="2" charset="2"/>
              <a:buChar char="§"/>
            </a:pPr>
            <a:r>
              <a:rPr lang="en-US" sz="2400" b="1" dirty="0">
                <a:solidFill>
                  <a:schemeClr val="bg1"/>
                </a:solidFill>
              </a:rPr>
              <a:t>Lack of enthusiasm from CEO and Board Chairperson</a:t>
            </a:r>
          </a:p>
          <a:p>
            <a:pPr marL="457200" indent="-457200">
              <a:buClr>
                <a:srgbClr val="FFC000"/>
              </a:buClr>
              <a:buSzPct val="125000"/>
              <a:buFont typeface="Wingdings" panose="05000000000000000000" pitchFamily="2" charset="2"/>
              <a:buChar char="§"/>
            </a:pPr>
            <a:r>
              <a:rPr lang="en-US" sz="2400" b="1" dirty="0">
                <a:solidFill>
                  <a:schemeClr val="bg1"/>
                </a:solidFill>
              </a:rPr>
              <a:t>Lack of governance model to which educational programming is directed for continuous performance enhancements</a:t>
            </a:r>
          </a:p>
          <a:p>
            <a:pPr marL="457200" indent="-457200">
              <a:buClr>
                <a:srgbClr val="FFC000"/>
              </a:buClr>
              <a:buSzPct val="125000"/>
              <a:buFont typeface="Wingdings" panose="05000000000000000000" pitchFamily="2" charset="2"/>
              <a:buChar char="§"/>
            </a:pPr>
            <a:r>
              <a:rPr lang="en-US" sz="2400" b="1" dirty="0">
                <a:solidFill>
                  <a:schemeClr val="bg1"/>
                </a:solidFill>
              </a:rPr>
              <a:t>Unwillingness to borrow concepts and ideas from the boards of other service/membership industry governing bodies (Hotels, Banks, Chambers of Commerce, Colleges, Churches)</a:t>
            </a:r>
          </a:p>
          <a:p>
            <a:pPr marL="457200" indent="-457200">
              <a:buClr>
                <a:srgbClr val="FFC000"/>
              </a:buClr>
              <a:buSzPct val="125000"/>
              <a:buFont typeface="Wingdings" panose="05000000000000000000" pitchFamily="2" charset="2"/>
              <a:buChar char="§"/>
            </a:pPr>
            <a:r>
              <a:rPr lang="en-US" sz="2400" b="1" dirty="0">
                <a:solidFill>
                  <a:schemeClr val="bg1"/>
                </a:solidFill>
              </a:rPr>
              <a:t> Lack of commitment from board members to improve their work</a:t>
            </a:r>
            <a:endParaRPr lang="en-US" sz="2000" dirty="0">
              <a:solidFill>
                <a:schemeClr val="bg1"/>
              </a:solidFill>
            </a:endParaRPr>
          </a:p>
        </p:txBody>
      </p:sp>
    </p:spTree>
    <p:extLst>
      <p:ext uri="{BB962C8B-B14F-4D97-AF65-F5344CB8AC3E}">
        <p14:creationId xmlns:p14="http://schemas.microsoft.com/office/powerpoint/2010/main" val="18985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8</a:t>
            </a:fld>
            <a:endParaRPr lang="en-US" dirty="0"/>
          </a:p>
        </p:txBody>
      </p:sp>
      <p:sp>
        <p:nvSpPr>
          <p:cNvPr id="4" name="Rectangle 3"/>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006592" y="1814427"/>
            <a:ext cx="9043639" cy="3785652"/>
          </a:xfrm>
          <a:prstGeom prst="rect">
            <a:avLst/>
          </a:prstGeom>
          <a:noFill/>
        </p:spPr>
        <p:txBody>
          <a:bodyPr wrap="square" rtlCol="0">
            <a:spAutoFit/>
          </a:bodyPr>
          <a:lstStyle/>
          <a:p>
            <a:pPr marL="457200" indent="-457200">
              <a:buClr>
                <a:srgbClr val="FFC000"/>
              </a:buClr>
              <a:buSzPct val="125000"/>
              <a:buFont typeface="Wingdings" panose="05000000000000000000" pitchFamily="2" charset="2"/>
              <a:buChar char="§"/>
            </a:pPr>
            <a:r>
              <a:rPr lang="en-US" sz="2400" b="1" dirty="0">
                <a:solidFill>
                  <a:schemeClr val="bg1"/>
                </a:solidFill>
              </a:rPr>
              <a:t>Establish a culture and policy frame that continuous board development is valuable and essential to the district’s vitality</a:t>
            </a:r>
          </a:p>
          <a:p>
            <a:pPr marL="457200" indent="-457200">
              <a:buClr>
                <a:srgbClr val="FFC000"/>
              </a:buClr>
              <a:buSzPct val="125000"/>
              <a:buFont typeface="Wingdings" panose="05000000000000000000" pitchFamily="2" charset="2"/>
              <a:buChar char="§"/>
            </a:pPr>
            <a:r>
              <a:rPr lang="en-US" sz="2400" b="1" dirty="0">
                <a:solidFill>
                  <a:schemeClr val="bg1"/>
                </a:solidFill>
              </a:rPr>
              <a:t>Make education a part of the board member’s job description</a:t>
            </a:r>
          </a:p>
          <a:p>
            <a:pPr marL="457200" indent="-457200">
              <a:buClr>
                <a:srgbClr val="FFC000"/>
              </a:buClr>
              <a:buSzPct val="125000"/>
              <a:buFont typeface="Wingdings" panose="05000000000000000000" pitchFamily="2" charset="2"/>
              <a:buChar char="§"/>
            </a:pPr>
            <a:r>
              <a:rPr lang="en-US" sz="2400" b="1" dirty="0">
                <a:solidFill>
                  <a:schemeClr val="bg1"/>
                </a:solidFill>
              </a:rPr>
              <a:t>Drive education topics by the district’s strategic plan and Community Health Needs Assessment (CHNA)</a:t>
            </a:r>
          </a:p>
          <a:p>
            <a:pPr marL="457200" indent="-457200">
              <a:buClr>
                <a:srgbClr val="FFC000"/>
              </a:buClr>
              <a:buSzPct val="125000"/>
              <a:buFont typeface="Wingdings" panose="05000000000000000000" pitchFamily="2" charset="2"/>
              <a:buChar char="§"/>
            </a:pPr>
            <a:r>
              <a:rPr lang="en-US" sz="2400" b="1" dirty="0">
                <a:solidFill>
                  <a:schemeClr val="bg1"/>
                </a:solidFill>
              </a:rPr>
              <a:t>Be creative on “Faculty” from within and outside the healthcare district</a:t>
            </a:r>
          </a:p>
          <a:p>
            <a:pPr marL="457200" indent="-457200">
              <a:buClr>
                <a:srgbClr val="FFC000"/>
              </a:buClr>
              <a:buSzPct val="125000"/>
              <a:buFont typeface="Wingdings" panose="05000000000000000000" pitchFamily="2" charset="2"/>
              <a:buChar char="§"/>
            </a:pPr>
            <a:r>
              <a:rPr lang="en-US" sz="2400" b="1" dirty="0">
                <a:solidFill>
                  <a:schemeClr val="bg1"/>
                </a:solidFill>
              </a:rPr>
              <a:t>Build educational experiences around practical case studies and multi-media learning opportunities (See next slide)</a:t>
            </a:r>
          </a:p>
          <a:p>
            <a:pPr marL="457200" indent="-457200">
              <a:buClr>
                <a:srgbClr val="FFC000"/>
              </a:buClr>
              <a:buSzPct val="125000"/>
              <a:buFont typeface="Wingdings" panose="05000000000000000000" pitchFamily="2" charset="2"/>
              <a:buChar char="§"/>
            </a:pPr>
            <a:endParaRPr lang="en-US" sz="2400" b="1" dirty="0">
              <a:solidFill>
                <a:schemeClr val="bg1"/>
              </a:solidFill>
            </a:endParaRPr>
          </a:p>
        </p:txBody>
      </p:sp>
    </p:spTree>
    <p:extLst>
      <p:ext uri="{BB962C8B-B14F-4D97-AF65-F5344CB8AC3E}">
        <p14:creationId xmlns:p14="http://schemas.microsoft.com/office/powerpoint/2010/main" val="333591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Good Board Work: Better Service. Better Performance.</a:t>
            </a:r>
            <a:endParaRPr lang="en-US" dirty="0"/>
          </a:p>
        </p:txBody>
      </p:sp>
      <p:sp>
        <p:nvSpPr>
          <p:cNvPr id="5" name="Slide Number Placeholder 4"/>
          <p:cNvSpPr>
            <a:spLocks noGrp="1"/>
          </p:cNvSpPr>
          <p:nvPr>
            <p:ph type="sldNum" sz="quarter" idx="12"/>
          </p:nvPr>
        </p:nvSpPr>
        <p:spPr/>
        <p:txBody>
          <a:bodyPr/>
          <a:lstStyle/>
          <a:p>
            <a:fld id="{B37260A3-0F93-425E-B400-7354DF7125B1}" type="slidenum">
              <a:rPr lang="en-US" smtClean="0"/>
              <a:t>9</a:t>
            </a:fld>
            <a:endParaRPr lang="en-US" dirty="0"/>
          </a:p>
        </p:txBody>
      </p:sp>
      <p:sp>
        <p:nvSpPr>
          <p:cNvPr id="6" name="Rectangle 5"/>
          <p:cNvSpPr/>
          <p:nvPr/>
        </p:nvSpPr>
        <p:spPr>
          <a:xfrm>
            <a:off x="3509167" y="5170995"/>
            <a:ext cx="3464989" cy="369332"/>
          </a:xfrm>
          <a:prstGeom prst="rect">
            <a:avLst/>
          </a:prstGeom>
          <a:solidFill>
            <a:srgbClr val="6FAC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7" name="Regular Pentagon 6"/>
          <p:cNvSpPr/>
          <p:nvPr/>
        </p:nvSpPr>
        <p:spPr>
          <a:xfrm>
            <a:off x="3865954" y="1922924"/>
            <a:ext cx="2582562" cy="2459583"/>
          </a:xfrm>
          <a:prstGeom prst="pentagon">
            <a:avLst/>
          </a:prstGeom>
          <a:solidFill>
            <a:srgbClr val="6FAC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4148832" y="2850633"/>
            <a:ext cx="2082886" cy="584775"/>
          </a:xfrm>
          <a:prstGeom prst="rect">
            <a:avLst/>
          </a:prstGeom>
          <a:noFill/>
        </p:spPr>
        <p:txBody>
          <a:bodyPr wrap="square" rtlCol="0">
            <a:spAutoFit/>
          </a:bodyPr>
          <a:lstStyle/>
          <a:p>
            <a:pPr algn="ctr"/>
            <a:r>
              <a:rPr lang="en-US" sz="1600" b="1" dirty="0">
                <a:solidFill>
                  <a:schemeClr val="bg1"/>
                </a:solidFill>
              </a:rPr>
              <a:t>Healthcare District </a:t>
            </a:r>
          </a:p>
          <a:p>
            <a:pPr algn="ctr"/>
            <a:r>
              <a:rPr lang="en-US" sz="1600" b="1" dirty="0">
                <a:solidFill>
                  <a:schemeClr val="bg1"/>
                </a:solidFill>
              </a:rPr>
              <a:t>Board Education Plan</a:t>
            </a:r>
          </a:p>
        </p:txBody>
      </p:sp>
      <p:sp>
        <p:nvSpPr>
          <p:cNvPr id="9" name="TextBox 8"/>
          <p:cNvSpPr txBox="1"/>
          <p:nvPr/>
        </p:nvSpPr>
        <p:spPr>
          <a:xfrm>
            <a:off x="4514132" y="5170995"/>
            <a:ext cx="1556951" cy="369332"/>
          </a:xfrm>
          <a:prstGeom prst="rect">
            <a:avLst/>
          </a:prstGeom>
          <a:noFill/>
        </p:spPr>
        <p:txBody>
          <a:bodyPr wrap="square" rtlCol="0">
            <a:spAutoFit/>
          </a:bodyPr>
          <a:lstStyle/>
          <a:p>
            <a:r>
              <a:rPr lang="en-US" dirty="0">
                <a:solidFill>
                  <a:schemeClr val="bg1"/>
                </a:solidFill>
              </a:rPr>
              <a:t>Staff Support</a:t>
            </a:r>
          </a:p>
        </p:txBody>
      </p:sp>
      <p:pic>
        <p:nvPicPr>
          <p:cNvPr id="10" name="Picture 9" descr="Number 1 icon">
            <a:hlinkClick r:id="rId2"/>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51882" y="1687231"/>
            <a:ext cx="471386" cy="47138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Number 5 icon">
            <a:hlinkClick r:id="rId4"/>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613628" y="2716531"/>
            <a:ext cx="471414" cy="47141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Number 4 icon">
            <a:hlinkClick r:id="rId6"/>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4148832" y="4146814"/>
            <a:ext cx="471386" cy="4713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Number 3 icon">
            <a:hlinkClick r:id="rId8"/>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5756685" y="4146814"/>
            <a:ext cx="471413" cy="47141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Number 2 icon">
            <a:hlinkClick r:id="rId10"/>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6234093" y="2681302"/>
            <a:ext cx="471413" cy="47141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690742" y="1164971"/>
            <a:ext cx="993665" cy="523220"/>
          </a:xfrm>
          <a:prstGeom prst="rect">
            <a:avLst/>
          </a:prstGeom>
          <a:noFill/>
        </p:spPr>
        <p:txBody>
          <a:bodyPr wrap="square" rtlCol="0">
            <a:spAutoFit/>
          </a:bodyPr>
          <a:lstStyle/>
          <a:p>
            <a:pPr algn="ctr"/>
            <a:r>
              <a:rPr lang="en-US" sz="1400" b="1" dirty="0"/>
              <a:t>CEO Briefings</a:t>
            </a:r>
          </a:p>
        </p:txBody>
      </p:sp>
      <p:sp>
        <p:nvSpPr>
          <p:cNvPr id="16" name="TextBox 15"/>
          <p:cNvSpPr txBox="1"/>
          <p:nvPr/>
        </p:nvSpPr>
        <p:spPr>
          <a:xfrm>
            <a:off x="6700842" y="2629495"/>
            <a:ext cx="993665" cy="738664"/>
          </a:xfrm>
          <a:prstGeom prst="rect">
            <a:avLst/>
          </a:prstGeom>
          <a:noFill/>
        </p:spPr>
        <p:txBody>
          <a:bodyPr wrap="square" rtlCol="0">
            <a:spAutoFit/>
          </a:bodyPr>
          <a:lstStyle/>
          <a:p>
            <a:pPr algn="ctr"/>
            <a:r>
              <a:rPr lang="en-US" sz="1400" b="1" dirty="0"/>
              <a:t>Speakers on Hot Topics</a:t>
            </a:r>
          </a:p>
        </p:txBody>
      </p:sp>
      <p:sp>
        <p:nvSpPr>
          <p:cNvPr id="17" name="TextBox 16"/>
          <p:cNvSpPr txBox="1"/>
          <p:nvPr/>
        </p:nvSpPr>
        <p:spPr>
          <a:xfrm>
            <a:off x="6313675" y="4146814"/>
            <a:ext cx="2165431" cy="738664"/>
          </a:xfrm>
          <a:prstGeom prst="rect">
            <a:avLst/>
          </a:prstGeom>
          <a:noFill/>
        </p:spPr>
        <p:txBody>
          <a:bodyPr wrap="square" rtlCol="0">
            <a:spAutoFit/>
          </a:bodyPr>
          <a:lstStyle/>
          <a:p>
            <a:r>
              <a:rPr lang="en-US" sz="1400" b="1" dirty="0"/>
              <a:t>Summer </a:t>
            </a:r>
          </a:p>
          <a:p>
            <a:r>
              <a:rPr lang="en-US" sz="1400" b="1" dirty="0"/>
              <a:t>Community Education Symposium</a:t>
            </a:r>
          </a:p>
        </p:txBody>
      </p:sp>
      <p:sp>
        <p:nvSpPr>
          <p:cNvPr id="18" name="TextBox 17"/>
          <p:cNvSpPr txBox="1"/>
          <p:nvPr/>
        </p:nvSpPr>
        <p:spPr>
          <a:xfrm>
            <a:off x="2792800" y="4146814"/>
            <a:ext cx="1251430" cy="523220"/>
          </a:xfrm>
          <a:prstGeom prst="rect">
            <a:avLst/>
          </a:prstGeom>
          <a:noFill/>
        </p:spPr>
        <p:txBody>
          <a:bodyPr wrap="square" rtlCol="0">
            <a:spAutoFit/>
          </a:bodyPr>
          <a:lstStyle/>
          <a:p>
            <a:pPr algn="r"/>
            <a:r>
              <a:rPr lang="en-US" sz="1400" b="1" dirty="0"/>
              <a:t>State Programs</a:t>
            </a:r>
          </a:p>
        </p:txBody>
      </p:sp>
      <p:sp>
        <p:nvSpPr>
          <p:cNvPr id="19" name="TextBox 18"/>
          <p:cNvSpPr txBox="1"/>
          <p:nvPr/>
        </p:nvSpPr>
        <p:spPr>
          <a:xfrm>
            <a:off x="2142070" y="2283990"/>
            <a:ext cx="1464812" cy="738664"/>
          </a:xfrm>
          <a:prstGeom prst="rect">
            <a:avLst/>
          </a:prstGeom>
          <a:noFill/>
        </p:spPr>
        <p:txBody>
          <a:bodyPr wrap="square" rtlCol="0">
            <a:spAutoFit/>
          </a:bodyPr>
          <a:lstStyle/>
          <a:p>
            <a:pPr algn="r"/>
            <a:r>
              <a:rPr lang="en-US" sz="1400" b="1" dirty="0"/>
              <a:t>Custom Individual Programming</a:t>
            </a:r>
          </a:p>
        </p:txBody>
      </p:sp>
      <p:sp>
        <p:nvSpPr>
          <p:cNvPr id="20" name="TextBox 19"/>
          <p:cNvSpPr txBox="1"/>
          <p:nvPr/>
        </p:nvSpPr>
        <p:spPr>
          <a:xfrm>
            <a:off x="5756685" y="1164971"/>
            <a:ext cx="3303446" cy="507831"/>
          </a:xfrm>
          <a:prstGeom prst="rect">
            <a:avLst/>
          </a:prstGeom>
          <a:noFill/>
        </p:spPr>
        <p:txBody>
          <a:bodyPr wrap="square" rtlCol="0">
            <a:spAutoFit/>
          </a:bodyPr>
          <a:lstStyle/>
          <a:p>
            <a:r>
              <a:rPr lang="en-US" sz="900" dirty="0"/>
              <a:t>Periodic memos prepared by C-Suite Team and routed through CEO to Board on challenges, trends, opportunities, and policy developments in California and US health sector.</a:t>
            </a:r>
          </a:p>
        </p:txBody>
      </p:sp>
      <p:sp>
        <p:nvSpPr>
          <p:cNvPr id="21" name="TextBox 20"/>
          <p:cNvSpPr txBox="1"/>
          <p:nvPr/>
        </p:nvSpPr>
        <p:spPr>
          <a:xfrm>
            <a:off x="7736117" y="2629495"/>
            <a:ext cx="1971714" cy="923330"/>
          </a:xfrm>
          <a:prstGeom prst="rect">
            <a:avLst/>
          </a:prstGeom>
          <a:noFill/>
        </p:spPr>
        <p:txBody>
          <a:bodyPr wrap="square" rtlCol="0">
            <a:spAutoFit/>
          </a:bodyPr>
          <a:lstStyle/>
          <a:p>
            <a:r>
              <a:rPr lang="en-US" sz="900" dirty="0"/>
              <a:t>Annually plan for at least two board meetings with Speakers for 15-20 minutes from Medical or Nursing Staff, Executive Team or other health systems on topics such as shown on next slide.</a:t>
            </a:r>
          </a:p>
        </p:txBody>
      </p:sp>
      <p:sp>
        <p:nvSpPr>
          <p:cNvPr id="22" name="TextBox 21"/>
          <p:cNvSpPr txBox="1"/>
          <p:nvPr/>
        </p:nvSpPr>
        <p:spPr>
          <a:xfrm>
            <a:off x="7536091" y="4616997"/>
            <a:ext cx="2419390" cy="923330"/>
          </a:xfrm>
          <a:prstGeom prst="rect">
            <a:avLst/>
          </a:prstGeom>
          <a:noFill/>
        </p:spPr>
        <p:txBody>
          <a:bodyPr wrap="square" rtlCol="0">
            <a:spAutoFit/>
          </a:bodyPr>
          <a:lstStyle/>
          <a:p>
            <a:r>
              <a:rPr lang="en-US" sz="900" dirty="0"/>
              <a:t>Hospital to host afternoon events with 2-3 speakers on priority topics related to CHNA and Strategic Plan with invited community leaders and media  from the region, ending in light reception with refreshments. Venue outside hospital campus.</a:t>
            </a:r>
          </a:p>
        </p:txBody>
      </p:sp>
      <p:sp>
        <p:nvSpPr>
          <p:cNvPr id="23" name="TextBox 22"/>
          <p:cNvSpPr txBox="1"/>
          <p:nvPr/>
        </p:nvSpPr>
        <p:spPr>
          <a:xfrm>
            <a:off x="1173431" y="4100648"/>
            <a:ext cx="1752600" cy="784830"/>
          </a:xfrm>
          <a:prstGeom prst="rect">
            <a:avLst/>
          </a:prstGeom>
          <a:noFill/>
        </p:spPr>
        <p:txBody>
          <a:bodyPr wrap="square" rtlCol="0">
            <a:spAutoFit/>
          </a:bodyPr>
          <a:lstStyle/>
          <a:p>
            <a:pPr algn="r"/>
            <a:r>
              <a:rPr lang="en-US" sz="900" dirty="0"/>
              <a:t>Small groups of Hospital  Board members attend state educational programs and report back to full Board on insights and materials.</a:t>
            </a:r>
          </a:p>
        </p:txBody>
      </p:sp>
      <p:sp>
        <p:nvSpPr>
          <p:cNvPr id="24" name="TextBox 23"/>
          <p:cNvSpPr txBox="1"/>
          <p:nvPr/>
        </p:nvSpPr>
        <p:spPr>
          <a:xfrm>
            <a:off x="1249631" y="3012815"/>
            <a:ext cx="2111671" cy="646331"/>
          </a:xfrm>
          <a:prstGeom prst="rect">
            <a:avLst/>
          </a:prstGeom>
          <a:noFill/>
        </p:spPr>
        <p:txBody>
          <a:bodyPr wrap="square" rtlCol="0">
            <a:spAutoFit/>
          </a:bodyPr>
          <a:lstStyle/>
          <a:p>
            <a:pPr algn="r"/>
            <a:r>
              <a:rPr lang="en-US" sz="900" dirty="0"/>
              <a:t>Provide custom set of materials for each member based on their identification of topics of interest from next slide. Also leveraged use of ACHD materials.</a:t>
            </a:r>
          </a:p>
        </p:txBody>
      </p:sp>
      <p:sp>
        <p:nvSpPr>
          <p:cNvPr id="25" name="TextBox 24"/>
          <p:cNvSpPr txBox="1"/>
          <p:nvPr/>
        </p:nvSpPr>
        <p:spPr>
          <a:xfrm>
            <a:off x="1983457" y="605406"/>
            <a:ext cx="6807286" cy="461665"/>
          </a:xfrm>
          <a:prstGeom prst="rect">
            <a:avLst/>
          </a:prstGeom>
          <a:noFill/>
        </p:spPr>
        <p:txBody>
          <a:bodyPr wrap="square" rtlCol="0">
            <a:spAutoFit/>
          </a:bodyPr>
          <a:lstStyle/>
          <a:p>
            <a:pPr algn="ctr"/>
            <a:r>
              <a:rPr lang="en-US" sz="2400" b="1" dirty="0"/>
              <a:t>Revisit Governance Educational Framework</a:t>
            </a:r>
          </a:p>
        </p:txBody>
      </p:sp>
    </p:spTree>
    <p:extLst>
      <p:ext uri="{BB962C8B-B14F-4D97-AF65-F5344CB8AC3E}">
        <p14:creationId xmlns:p14="http://schemas.microsoft.com/office/powerpoint/2010/main" val="3986368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79F170-67FB-411A-BDB3-06EA3FFB2B3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A3A1714-4AA5-4AFF-88F6-4A70CEEBAF0C}">
  <ds:schemaRefs>
    <ds:schemaRef ds:uri="http://schemas.microsoft.com/sharepoint/v3/contenttype/forms"/>
  </ds:schemaRefs>
</ds:datastoreItem>
</file>

<file path=customXml/itemProps3.xml><?xml version="1.0" encoding="utf-8"?>
<ds:datastoreItem xmlns:ds="http://schemas.openxmlformats.org/officeDocument/2006/customXml" ds:itemID="{42AB37D5-896C-48D4-A5C9-28721F6AB130}"/>
</file>

<file path=docProps/app.xml><?xml version="1.0" encoding="utf-8"?>
<Properties xmlns="http://schemas.openxmlformats.org/officeDocument/2006/extended-properties" xmlns:vt="http://schemas.openxmlformats.org/officeDocument/2006/docPropsVTypes">
  <TotalTime>334</TotalTime>
  <Words>1155</Words>
  <Application>Microsoft Office PowerPoint</Application>
  <PresentationFormat>Widescreen</PresentationFormat>
  <Paragraphs>121</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Book Antiqua</vt:lpstr>
      <vt:lpstr>Calibri</vt:lpstr>
      <vt:lpstr>Calibri Light</vt:lpstr>
      <vt:lpstr>DIN 2014 Bold</vt:lpstr>
      <vt:lpstr>GN-Book</vt:lpstr>
      <vt:lpstr>Wingdings</vt:lpstr>
      <vt:lpstr>Office Theme</vt:lpstr>
      <vt:lpstr>Governance Toolkit</vt:lpstr>
      <vt:lpstr>ACHD Governance Series</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45</cp:revision>
  <cp:lastPrinted>2020-12-06T22:09:49Z</cp:lastPrinted>
  <dcterms:created xsi:type="dcterms:W3CDTF">2020-12-04T19:09:22Z</dcterms:created>
  <dcterms:modified xsi:type="dcterms:W3CDTF">2021-01-07T23:28:26Z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