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0"/>
  </p:notesMasterIdLst>
  <p:sldIdLst>
    <p:sldId id="544" r:id="rId2"/>
    <p:sldId id="378" r:id="rId3"/>
    <p:sldId id="510" r:id="rId4"/>
    <p:sldId id="524" r:id="rId5"/>
    <p:sldId id="538" r:id="rId6"/>
    <p:sldId id="535" r:id="rId7"/>
    <p:sldId id="568" r:id="rId8"/>
    <p:sldId id="533" r:id="rId9"/>
    <p:sldId id="528" r:id="rId10"/>
    <p:sldId id="551" r:id="rId11"/>
    <p:sldId id="536" r:id="rId12"/>
    <p:sldId id="548" r:id="rId13"/>
    <p:sldId id="371" r:id="rId14"/>
    <p:sldId id="491" r:id="rId15"/>
    <p:sldId id="492" r:id="rId16"/>
    <p:sldId id="375" r:id="rId17"/>
    <p:sldId id="493" r:id="rId18"/>
    <p:sldId id="582" r:id="rId19"/>
    <p:sldId id="572" r:id="rId20"/>
    <p:sldId id="575" r:id="rId21"/>
    <p:sldId id="571" r:id="rId22"/>
    <p:sldId id="559" r:id="rId23"/>
    <p:sldId id="563" r:id="rId24"/>
    <p:sldId id="574" r:id="rId25"/>
    <p:sldId id="580" r:id="rId26"/>
    <p:sldId id="581" r:id="rId27"/>
    <p:sldId id="370" r:id="rId28"/>
    <p:sldId id="2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 Thomas (CENSUS/CLMSO FED)" initials="AT(F" lastIdx="8" clrIdx="0">
    <p:extLst>
      <p:ext uri="{19B8F6BF-5375-455C-9EA6-DF929625EA0E}">
        <p15:presenceInfo xmlns:p15="http://schemas.microsoft.com/office/powerpoint/2012/main" userId="S::Adria.Thomas@census.gov::2a1d76f9-4180-417f-9b3d-83b7d9dfbe35" providerId="AD"/>
      </p:ext>
    </p:extLst>
  </p:cmAuthor>
  <p:cmAuthor id="2" name="Timothy A Sarko (CENSUS/CLMSO FED)" initials="TAS(F" lastIdx="1" clrIdx="1">
    <p:extLst>
      <p:ext uri="{19B8F6BF-5375-455C-9EA6-DF929625EA0E}">
        <p15:presenceInfo xmlns:p15="http://schemas.microsoft.com/office/powerpoint/2012/main" userId="S::Timothy.A.Sarko@census.gov::c1bbebc8-63e0-4535-916c-968a894d9c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82" autoAdjust="0"/>
    <p:restoredTop sz="94249" autoAdjust="0"/>
  </p:normalViewPr>
  <p:slideViewPr>
    <p:cSldViewPr snapToGrid="0">
      <p:cViewPr varScale="1">
        <p:scale>
          <a:sx n="67" d="100"/>
          <a:sy n="67" d="100"/>
        </p:scale>
        <p:origin x="5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D9654-88E1-4C28-A7D4-4234CCC720C9}" type="datetimeFigureOut">
              <a:rPr lang="en-US" smtClean="0"/>
              <a:t>8/2/2022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2CF9F-F6F4-4768-8FA8-6BB2D2D9F3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97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BA018-38AE-46D3-9FA6-73F2863DD58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37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1A39DD-407C-A746-A681-806679DA94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DAD8C69-9C7D-0247-81CE-4EFD717799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19100" y="5559104"/>
            <a:ext cx="1790700" cy="1013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FE80FF-03BA-3949-8BA6-FF512CDC7C3B}"/>
              </a:ext>
            </a:extLst>
          </p:cNvPr>
          <p:cNvSpPr txBox="1"/>
          <p:nvPr userDrawn="1"/>
        </p:nvSpPr>
        <p:spPr>
          <a:xfrm>
            <a:off x="165100" y="706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9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8EA260-B38C-764B-ACE3-36A02BE4C9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1172D5-568E-3542-B214-66C5B7F432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30" y="226060"/>
            <a:ext cx="1612900" cy="889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58EA05F-992F-3A41-83AD-A43B3895AE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4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1A3836-884A-EE4F-941D-400088A38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428" b="45952"/>
          <a:stretch/>
        </p:blipFill>
        <p:spPr>
          <a:xfrm>
            <a:off x="6270171" y="3644900"/>
            <a:ext cx="5921829" cy="321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DE15F9-34B3-CA4A-9F0A-F1E1B9312E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CC7CA3-5AEE-0D4F-A5D7-29CB95EA35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3986" y="5789613"/>
            <a:ext cx="2044700" cy="80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5F9818-1EA7-554E-AAEF-7C1B900BAF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5630" y="226060"/>
            <a:ext cx="1612900" cy="889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9229DEA-1524-7B47-A3AA-830900D7C2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67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1A3836-884A-EE4F-941D-400088A38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428" b="45952"/>
          <a:stretch/>
        </p:blipFill>
        <p:spPr>
          <a:xfrm>
            <a:off x="6270171" y="3644900"/>
            <a:ext cx="5921829" cy="321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DE15F9-34B3-CA4A-9F0A-F1E1B9312E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5F9818-1EA7-554E-AAEF-7C1B900BAF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5630" y="226060"/>
            <a:ext cx="1612900" cy="889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4FFB496-763E-954A-8870-BB216636E6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73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BCC9A8-3F06-4942-982C-383426DA94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13839E-D214-6C4E-9927-1F015651C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02986" y="5789613"/>
            <a:ext cx="2044700" cy="8001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040A388-F70C-9349-8994-7D173A30F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43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C0F897-ACE6-194B-B41C-0488CC56E0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47A21-F2EB-A841-A8F5-56836342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64C1-ED85-FC4A-AC5D-56F28EA76E8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47133-E68C-1645-B560-6E6434553D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8027" y="5515751"/>
            <a:ext cx="4039324" cy="12954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2977E67-88D4-1444-8E7D-237344636A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95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BCC9A8-3F06-4942-982C-383426DA94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363D17C-6E41-3D4E-9DA7-DF7802CB86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43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C0F897-ACE6-194B-B41C-0488CC56E0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47A21-F2EB-A841-A8F5-56836342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64C1-ED85-FC4A-AC5D-56F28EA76E8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47133-E68C-1645-B560-6E6434553D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8027" y="5515751"/>
            <a:ext cx="4039324" cy="1295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921D9FB-1F0D-694B-B8E1-00F2856A83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77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929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67CE13-1B58-FF4F-8369-647181699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FA4BAC-2DA1-B641-9AD7-18759D4315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8026" y="5515751"/>
            <a:ext cx="4185373" cy="12954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B0601C4-574C-994F-A813-AC24C5676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93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67CE13-1B58-FF4F-8369-647181699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FA4BAC-2DA1-B641-9AD7-18759D4315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8026" y="5515751"/>
            <a:ext cx="4185373" cy="12954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B0601C4-574C-994F-A813-AC24C5676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9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1A39DD-407C-A746-A681-806679DA9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0F998-2BC2-E843-8675-4ACCB9DA4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3990" y="5771515"/>
            <a:ext cx="3797300" cy="94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85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62BB5C-B72D-B040-AD8C-ACB272BBE9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7428" y="866012"/>
            <a:ext cx="2984500" cy="63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FDE62FB-77D0-BC43-B68F-E38AB3D4BD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63910" y="601114"/>
            <a:ext cx="1664181" cy="9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4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62BB5C-B72D-B040-AD8C-ACB272BBE9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7428" y="866012"/>
            <a:ext cx="2984500" cy="63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FDE62FB-77D0-BC43-B68F-E38AB3D4BD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63910" y="601114"/>
            <a:ext cx="1664181" cy="9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73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A9832A2-E79E-714A-85CD-32CDA63BF7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65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78A43FE-4867-9A4A-8E6B-E3BF00615F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42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F55C301-FBC6-9C45-8F4F-0D6DCD4B98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80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9E64297-26F8-9249-A4D6-2EDAE80650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35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8B440F1-676D-1E43-9080-CB7CC59075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1757B5-0483-8E42-910C-D746FEA77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F3142D-FDC1-5845-A57C-322B848486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428" b="45952"/>
          <a:stretch/>
        </p:blipFill>
        <p:spPr>
          <a:xfrm>
            <a:off x="6270171" y="3151414"/>
            <a:ext cx="5921829" cy="370658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A82E140-6EAB-FF41-AC1E-AD51C9F15A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3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1757B5-0483-8E42-910C-D746FEA77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922D52F-2711-FE42-9B90-87A127C3F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23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1757B5-0483-8E42-910C-D746FEA77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878AF01-0C20-164D-890F-4A7D42968F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8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8EA260-B38C-764B-ACE3-36A02BE4C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D8B43A-C35E-D444-94AC-8ED5811445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9000" y="5815584"/>
            <a:ext cx="3683000" cy="859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BE7883-5FDF-F942-A6D8-CAEE48ABC0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7050"/>
            <a:ext cx="2171700" cy="4699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7E9837D-115B-7848-A562-B2C56E4E29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48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8EA260-B38C-764B-ACE3-36A02BE4C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D8B43A-C35E-D444-94AC-8ED5811445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9000" y="5815584"/>
            <a:ext cx="3683000" cy="85953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F47D6F9-77F1-5D42-9073-E0715D41AE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1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8EA260-B38C-764B-ACE3-36A02BE4C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D8B43A-C35E-D444-94AC-8ED5811445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9000" y="5815584"/>
            <a:ext cx="3683000" cy="859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BE7883-5FDF-F942-A6D8-CAEE48ABC0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7050"/>
            <a:ext cx="2171700" cy="4699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00DBB74-47EE-0941-8CD4-4B441351D3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9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8EA260-B38C-764B-ACE3-36A02BE4C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D8B43A-C35E-D444-94AC-8ED5811445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9000" y="5815584"/>
            <a:ext cx="3683000" cy="8595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BB149E9-FC9C-FD4F-8231-10421E335F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91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2013B1-B49D-A542-A4D4-11895E90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52AC2-B03D-AE40-A31A-B5F93EEFA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D3A7F-5915-1D46-9BC2-D8C087C28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F4572-77DA-414C-98E4-624CEE4532DD}" type="datetimeFigureOut">
              <a:rPr lang="en-US" smtClean="0"/>
              <a:t>8/2/2022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D063A-67D3-9744-9244-37EF53F9E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60C3C-E5F1-724D-8B94-DF566F8CC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564C1-ED85-FC4A-AC5D-56F28EA76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1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nsus.gov/data/academy/webinars/upcoming.html" TargetMode="External"/><Relationship Id="rId3" Type="http://schemas.openxmlformats.org/officeDocument/2006/relationships/image" Target="../media/image85.png"/><Relationship Id="rId7" Type="http://schemas.openxmlformats.org/officeDocument/2006/relationships/hyperlink" Target="https://www.census.gov/data/academy/courses.html" TargetMode="External"/><Relationship Id="rId12" Type="http://schemas.openxmlformats.org/officeDocument/2006/relationships/image" Target="../media/image43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census.gov/data/academy/data-gems.html" TargetMode="External"/><Relationship Id="rId11" Type="http://schemas.openxmlformats.org/officeDocument/2006/relationships/image" Target="../media/image42.png"/><Relationship Id="rId5" Type="http://schemas.openxmlformats.org/officeDocument/2006/relationships/hyperlink" Target="mailto:census.askdata@census.gov" TargetMode="External"/><Relationship Id="rId10" Type="http://schemas.openxmlformats.org/officeDocument/2006/relationships/image" Target="../media/image88.png"/><Relationship Id="rId4" Type="http://schemas.openxmlformats.org/officeDocument/2006/relationships/image" Target="../media/image86.svg"/><Relationship Id="rId9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ata.census.gov/cedsci/all?q=&amp;g=0500000US39035&amp;d=DEC%20Redistricting%20Data%20%28PL%2094-171%29" TargetMode="Externa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63741944-A1F8-B348-8A7E-0E9A3D29DBF5}"/>
              </a:ext>
            </a:extLst>
          </p:cNvPr>
          <p:cNvSpPr txBox="1">
            <a:spLocks/>
          </p:cNvSpPr>
          <p:nvPr/>
        </p:nvSpPr>
        <p:spPr>
          <a:xfrm>
            <a:off x="315526" y="629266"/>
            <a:ext cx="4000442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Census Data Tell Us About the City of Westerville, Ohio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2D0AFB-2812-4D4B-A3C6-57401E27264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48930" y="2438400"/>
            <a:ext cx="431121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274320">
              <a:spcAft>
                <a:spcPts val="1800"/>
              </a:spcAft>
            </a:pPr>
            <a:r>
              <a:rPr lang="en-US" sz="1800" b="1" dirty="0">
                <a:solidFill>
                  <a:schemeClr val="bg1"/>
                </a:solidFill>
              </a:rPr>
              <a:t> August 2, 2022</a:t>
            </a:r>
          </a:p>
          <a:p>
            <a:pPr marL="274320"/>
            <a:r>
              <a:rPr lang="en-US" sz="1800" b="1" dirty="0">
                <a:solidFill>
                  <a:schemeClr val="bg1"/>
                </a:solidFill>
              </a:rPr>
              <a:t> Tim Sarko</a:t>
            </a:r>
          </a:p>
          <a:p>
            <a:pPr marL="274320"/>
            <a:r>
              <a:rPr lang="en-US" sz="1800" b="1" dirty="0">
                <a:solidFill>
                  <a:schemeClr val="bg1"/>
                </a:solidFill>
              </a:rPr>
              <a:t> Data Dissemination Specialist</a:t>
            </a:r>
          </a:p>
          <a:p>
            <a:pPr marL="274320" defTabSz="91440">
              <a:tabLst>
                <a:tab pos="91440" algn="l"/>
              </a:tabLst>
            </a:pPr>
            <a:r>
              <a:rPr lang="en-US" sz="1800" b="1" dirty="0">
                <a:solidFill>
                  <a:schemeClr val="bg1"/>
                </a:solidFill>
              </a:rPr>
              <a:t>U.S. Census Bureau, Data      										        Dissemination and Training Branch</a:t>
            </a:r>
          </a:p>
          <a:p>
            <a:pPr marL="0"/>
            <a:endParaRPr lang="en-US" sz="1800" b="1" dirty="0"/>
          </a:p>
          <a:p>
            <a:pPr marL="0"/>
            <a:endParaRPr lang="en-US" sz="1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3E8B43-0787-4A66-81F6-4EC5618A8B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27" r="22864" b="-2"/>
          <a:stretch/>
        </p:blipFill>
        <p:spPr>
          <a:xfrm>
            <a:off x="4960146" y="645982"/>
            <a:ext cx="6916329" cy="5577837"/>
          </a:xfrm>
          <a:prstGeom prst="rect">
            <a:avLst/>
          </a:prstGeom>
          <a:effectLst/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CC067711-9EDA-114A-9A9E-EC210BE6F20B}"/>
              </a:ext>
            </a:extLst>
          </p:cNvPr>
          <p:cNvSpPr txBox="1">
            <a:spLocks/>
          </p:cNvSpPr>
          <p:nvPr/>
        </p:nvSpPr>
        <p:spPr>
          <a:xfrm>
            <a:off x="315525" y="3622649"/>
            <a:ext cx="6715538" cy="641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17227F5-3507-48B5-9199-8391D309C556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6134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FC63ECC8-719A-498E-B101-491B6A35558E}" type="slidenum">
              <a:rPr lang="en-US" b="1" smtClean="0">
                <a:solidFill>
                  <a:schemeClr val="accent5">
                    <a:lumMod val="50000"/>
                  </a:schemeClr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59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2CC9EB-6330-4087-A891-76C278DDE784}"/>
              </a:ext>
            </a:extLst>
          </p:cNvPr>
          <p:cNvSpPr/>
          <p:nvPr/>
        </p:nvSpPr>
        <p:spPr>
          <a:xfrm>
            <a:off x="376648" y="5910470"/>
            <a:ext cx="1889474" cy="742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E14031-A3D3-422E-85B8-5457E8EEBEAF}"/>
              </a:ext>
            </a:extLst>
          </p:cNvPr>
          <p:cNvSpPr/>
          <p:nvPr/>
        </p:nvSpPr>
        <p:spPr>
          <a:xfrm>
            <a:off x="1" y="1017982"/>
            <a:ext cx="12192000" cy="4346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FE11F-DEDE-4875-8B72-F8A67898C329}"/>
              </a:ext>
            </a:extLst>
          </p:cNvPr>
          <p:cNvSpPr txBox="1"/>
          <p:nvPr/>
        </p:nvSpPr>
        <p:spPr>
          <a:xfrm>
            <a:off x="2065775" y="1371600"/>
            <a:ext cx="515015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b="1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Aft>
                <a:spcPts val="1200"/>
              </a:spcAft>
            </a:pPr>
            <a:endParaRPr lang="en-US" sz="28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9A1F077-A5D8-4644-912A-BA8E621ED5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8" y="540968"/>
            <a:ext cx="1074452" cy="2291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8B7B174-92BD-4D28-8C84-918B97E9DBCE}"/>
              </a:ext>
            </a:extLst>
          </p:cNvPr>
          <p:cNvSpPr txBox="1">
            <a:spLocks/>
          </p:cNvSpPr>
          <p:nvPr/>
        </p:nvSpPr>
        <p:spPr>
          <a:xfrm>
            <a:off x="376648" y="179992"/>
            <a:ext cx="11438704" cy="4300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/>
                <a:cs typeface="Calibri"/>
              </a:rPr>
              <a:t>Change in Race and Ethnicity for Westerville, Ohio (2010 – 2020)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40B3254-685F-4C61-95E5-EDF6AE846BF2}"/>
              </a:ext>
            </a:extLst>
          </p:cNvPr>
          <p:cNvSpPr/>
          <p:nvPr/>
        </p:nvSpPr>
        <p:spPr>
          <a:xfrm>
            <a:off x="6025592" y="4234433"/>
            <a:ext cx="810381" cy="18142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AD855E-254B-444D-9C9C-6C0744CA1DDC}"/>
              </a:ext>
            </a:extLst>
          </p:cNvPr>
          <p:cNvSpPr txBox="1"/>
          <p:nvPr/>
        </p:nvSpPr>
        <p:spPr>
          <a:xfrm>
            <a:off x="9875520" y="3078553"/>
            <a:ext cx="682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4757FD-3876-465D-80C7-FEBD1DF55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1178134"/>
            <a:ext cx="9525000" cy="485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18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2CC9EB-6330-4087-A891-76C278DDE784}"/>
              </a:ext>
            </a:extLst>
          </p:cNvPr>
          <p:cNvSpPr/>
          <p:nvPr/>
        </p:nvSpPr>
        <p:spPr>
          <a:xfrm>
            <a:off x="376648" y="5910470"/>
            <a:ext cx="1889474" cy="742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E14031-A3D3-422E-85B8-5457E8EEBEAF}"/>
              </a:ext>
            </a:extLst>
          </p:cNvPr>
          <p:cNvSpPr/>
          <p:nvPr/>
        </p:nvSpPr>
        <p:spPr>
          <a:xfrm>
            <a:off x="114300" y="1106511"/>
            <a:ext cx="12077700" cy="4346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FE11F-DEDE-4875-8B72-F8A67898C329}"/>
              </a:ext>
            </a:extLst>
          </p:cNvPr>
          <p:cNvSpPr txBox="1"/>
          <p:nvPr/>
        </p:nvSpPr>
        <p:spPr>
          <a:xfrm>
            <a:off x="2065775" y="1371600"/>
            <a:ext cx="515015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b="1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Aft>
                <a:spcPts val="1200"/>
              </a:spcAft>
            </a:pPr>
            <a:endParaRPr lang="en-US" sz="28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9A1F077-A5D8-4644-912A-BA8E621ED5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8" y="668175"/>
            <a:ext cx="1074452" cy="2291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8B7B174-92BD-4D28-8C84-918B97E9DBCE}"/>
              </a:ext>
            </a:extLst>
          </p:cNvPr>
          <p:cNvSpPr txBox="1">
            <a:spLocks/>
          </p:cNvSpPr>
          <p:nvPr/>
        </p:nvSpPr>
        <p:spPr>
          <a:xfrm>
            <a:off x="376648" y="269196"/>
            <a:ext cx="10896188" cy="4300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FFFF"/>
                </a:solidFill>
                <a:latin typeface="Calibri"/>
                <a:cs typeface="Calibri"/>
              </a:rPr>
              <a:t>Percent Change in Housing Units (2010 – 2020)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40B3254-685F-4C61-95E5-EDF6AE846BF2}"/>
              </a:ext>
            </a:extLst>
          </p:cNvPr>
          <p:cNvSpPr/>
          <p:nvPr/>
        </p:nvSpPr>
        <p:spPr>
          <a:xfrm>
            <a:off x="6025592" y="4234433"/>
            <a:ext cx="810381" cy="18142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9C1646-62EB-4E31-B92A-6E648A532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8179"/>
            <a:ext cx="5886450" cy="57598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D733F2-94B5-458E-8A78-DED1B7AD7688}"/>
              </a:ext>
            </a:extLst>
          </p:cNvPr>
          <p:cNvSpPr txBox="1"/>
          <p:nvPr/>
        </p:nvSpPr>
        <p:spPr>
          <a:xfrm>
            <a:off x="6414052" y="1371600"/>
            <a:ext cx="418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3CF8B2-DE4B-467A-BAF5-524CC09B3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8943" y="3753952"/>
            <a:ext cx="2756146" cy="2240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552AE9-BF86-4791-B52A-1CF416FD71D3}"/>
              </a:ext>
            </a:extLst>
          </p:cNvPr>
          <p:cNvSpPr txBox="1"/>
          <p:nvPr/>
        </p:nvSpPr>
        <p:spPr>
          <a:xfrm>
            <a:off x="7633253" y="6518270"/>
            <a:ext cx="534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2010 &amp; 2020 Census Redistricting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15816-D448-497B-A680-F9E863AC4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592" y="1188555"/>
            <a:ext cx="6052108" cy="210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06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7E14031-A3D3-422E-85B8-5457E8EEBEAF}"/>
              </a:ext>
            </a:extLst>
          </p:cNvPr>
          <p:cNvSpPr/>
          <p:nvPr/>
        </p:nvSpPr>
        <p:spPr>
          <a:xfrm>
            <a:off x="0" y="1067120"/>
            <a:ext cx="12192000" cy="480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FE11F-DEDE-4875-8B72-F8A67898C329}"/>
              </a:ext>
            </a:extLst>
          </p:cNvPr>
          <p:cNvSpPr txBox="1"/>
          <p:nvPr/>
        </p:nvSpPr>
        <p:spPr>
          <a:xfrm>
            <a:off x="2065775" y="1443353"/>
            <a:ext cx="515015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b="1" dirty="0">
              <a:solidFill>
                <a:schemeClr val="bg1"/>
              </a:solidFill>
              <a:ea typeface="+mn-lt"/>
              <a:cs typeface="+mn-lt"/>
            </a:endParaRPr>
          </a:p>
          <a:p>
            <a:pPr marL="457200" indent="-457200">
              <a:buFont typeface="Wingdings"/>
              <a:buChar char="ü"/>
            </a:pPr>
            <a:endParaRPr lang="en-US" sz="28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9A1F077-A5D8-4644-912A-BA8E621ED5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837940"/>
            <a:ext cx="1074452" cy="2291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8B7B174-92BD-4D28-8C84-918B97E9DBCE}"/>
              </a:ext>
            </a:extLst>
          </p:cNvPr>
          <p:cNvSpPr txBox="1">
            <a:spLocks/>
          </p:cNvSpPr>
          <p:nvPr/>
        </p:nvSpPr>
        <p:spPr>
          <a:xfrm>
            <a:off x="376649" y="368591"/>
            <a:ext cx="11438702" cy="4300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Change in Group Quarters Population by Major Group Quarters Type (2010 – 2020)</a:t>
            </a:r>
          </a:p>
          <a:p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Westerville, Ohio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7A397-2EDD-44D5-BAEE-0E2900A7CBF4}"/>
              </a:ext>
            </a:extLst>
          </p:cNvPr>
          <p:cNvSpPr txBox="1"/>
          <p:nvPr/>
        </p:nvSpPr>
        <p:spPr>
          <a:xfrm>
            <a:off x="1898966" y="3951410"/>
            <a:ext cx="1087485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ü"/>
            </a:pPr>
            <a:endParaRPr lang="en-US" sz="2000" dirty="0">
              <a:cs typeface="Calibri" panose="020F0502020204030204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40B3254-685F-4C61-95E5-EDF6AE846BF2}"/>
              </a:ext>
            </a:extLst>
          </p:cNvPr>
          <p:cNvSpPr/>
          <p:nvPr/>
        </p:nvSpPr>
        <p:spPr>
          <a:xfrm>
            <a:off x="6025592" y="4234433"/>
            <a:ext cx="810381" cy="18142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CEBD0-7A6F-4A42-981E-35E9C0904B5D}"/>
              </a:ext>
            </a:extLst>
          </p:cNvPr>
          <p:cNvSpPr txBox="1"/>
          <p:nvPr/>
        </p:nvSpPr>
        <p:spPr>
          <a:xfrm>
            <a:off x="7633253" y="6536677"/>
            <a:ext cx="473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2010 &amp; 2020 Census Redistricting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C51DF-A2F4-4298-8B64-C4E34D9B7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596" y="1391535"/>
            <a:ext cx="7110979" cy="459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7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510638" y="1420866"/>
            <a:ext cx="11170721" cy="44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8B4FEC3-332B-471B-899E-55E8C24E1AFB}"/>
              </a:ext>
            </a:extLst>
          </p:cNvPr>
          <p:cNvSpPr txBox="1">
            <a:spLocks/>
          </p:cNvSpPr>
          <p:nvPr/>
        </p:nvSpPr>
        <p:spPr>
          <a:xfrm>
            <a:off x="510638" y="1464964"/>
            <a:ext cx="7301556" cy="45642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American Community Survey is on the leading edge of survey design, continuous improvement, and data quality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nation’s most current, reliable, and accessible data source for local statistics on critical planning topics such as age, children, veterans, commuting, education, income, and employment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Surveys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 million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addresses and informs over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$675 billion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Federal government spending each year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Covers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40+ topics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supports over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evidence-based Federal government uses, and produces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billion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each year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annual data releases: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1-year Estimates (for large populations)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5-year Estimates (for very small populations)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775580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50" y="368591"/>
            <a:ext cx="7195726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American Community Survey (ACS) Basics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9BE41-56FB-4017-8078-540381FB7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194" y="1418282"/>
            <a:ext cx="4188982" cy="42829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30003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543034" y="1351230"/>
            <a:ext cx="11170721" cy="4371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tabLst>
                <a:tab pos="355600" algn="l"/>
                <a:tab pos="356235" algn="l"/>
              </a:tabLst>
            </a:pPr>
            <a:endParaRPr lang="en-US" sz="20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775580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50" y="368591"/>
            <a:ext cx="7195726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4E5BF2-AE41-924D-8D42-19D1D7B2E0BA}"/>
              </a:ext>
            </a:extLst>
          </p:cNvPr>
          <p:cNvSpPr txBox="1">
            <a:spLocks/>
          </p:cNvSpPr>
          <p:nvPr/>
        </p:nvSpPr>
        <p:spPr>
          <a:xfrm>
            <a:off x="478245" y="1351231"/>
            <a:ext cx="6711429" cy="4025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0" cap="none" spc="3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1C3565-82B0-472E-BCBC-C0987F5612EB}"/>
              </a:ext>
            </a:extLst>
          </p:cNvPr>
          <p:cNvSpPr/>
          <p:nvPr/>
        </p:nvSpPr>
        <p:spPr>
          <a:xfrm>
            <a:off x="376649" y="340735"/>
            <a:ext cx="743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American Community Survey (ACS) &amp; the Census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8D066-DB17-480F-AEAA-8845E4C41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35" y="1395289"/>
            <a:ext cx="9799320" cy="458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5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254729" y="1300970"/>
            <a:ext cx="11662951" cy="474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775580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50" y="368591"/>
            <a:ext cx="7195726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American Community Survey (ACS) Differences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6398ABCA-A419-41A3-960D-4F47844E1C59}"/>
              </a:ext>
            </a:extLst>
          </p:cNvPr>
          <p:cNvGraphicFramePr>
            <a:graphicFrameLocks noGrp="1"/>
          </p:cNvGraphicFramePr>
          <p:nvPr/>
        </p:nvGraphicFramePr>
        <p:xfrm>
          <a:off x="1158239" y="1507136"/>
          <a:ext cx="9875520" cy="4527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3952629706"/>
                    </a:ext>
                  </a:extLst>
                </a:gridCol>
                <a:gridCol w="3516089">
                  <a:extLst>
                    <a:ext uri="{9D8B030D-6E8A-4147-A177-3AD203B41FA5}">
                      <a16:colId xmlns:a16="http://schemas.microsoft.com/office/drawing/2014/main" val="3596683300"/>
                    </a:ext>
                  </a:extLst>
                </a:gridCol>
                <a:gridCol w="3067591">
                  <a:extLst>
                    <a:ext uri="{9D8B030D-6E8A-4147-A177-3AD203B41FA5}">
                      <a16:colId xmlns:a16="http://schemas.microsoft.com/office/drawing/2014/main" val="1864338197"/>
                    </a:ext>
                  </a:extLst>
                </a:gridCol>
              </a:tblGrid>
              <a:tr h="6818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ACS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Census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42675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Purpose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Sample estimates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Official counts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2408068"/>
                  </a:ext>
                </a:extLst>
              </a:tr>
              <a:tr h="1224817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Collects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Detailed social, economic, housing and demographic characteristics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Basic demographics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667390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Produces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Population and housing characteristics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Population and housing totals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911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New Data Every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10 years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37675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Data Reflect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Period of 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Point in 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259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3682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510638" y="1420866"/>
            <a:ext cx="11170721" cy="44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775580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49" y="368591"/>
            <a:ext cx="8403283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American Community Survey (ACS)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2162E1-43AF-491E-B33A-14F4B097F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37" y="1420866"/>
            <a:ext cx="11170721" cy="457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29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510638" y="1420866"/>
            <a:ext cx="11170721" cy="44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775580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49" y="368591"/>
            <a:ext cx="8403283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American Community Survey (ACS) Select Geographies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2835CF-F56B-47DB-8ABB-9E523B2F8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880" y="1474614"/>
            <a:ext cx="8183881" cy="5246226"/>
          </a:xfrm>
          <a:prstGeom prst="rect">
            <a:avLst/>
          </a:prstGeom>
          <a:ln w="127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454019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-66786" y="0"/>
            <a:ext cx="13419987" cy="5742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49" y="368591"/>
            <a:ext cx="8403283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293C0B-110A-46E2-8953-F30E421D976E}"/>
              </a:ext>
            </a:extLst>
          </p:cNvPr>
          <p:cNvSpPr txBox="1"/>
          <p:nvPr/>
        </p:nvSpPr>
        <p:spPr>
          <a:xfrm>
            <a:off x="4077252" y="583593"/>
            <a:ext cx="4702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Data Equity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9C3274-D5D0-453E-8550-FE71167E3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28" y="2233616"/>
            <a:ext cx="2011680" cy="311215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7A31C9-2376-49B5-9BF4-1D5B9BD31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661" y="2236807"/>
            <a:ext cx="2011680" cy="310896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175870-18DE-427E-A8CD-BB35B046F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894" y="2236807"/>
            <a:ext cx="2009378" cy="310896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847B5B-684B-4F8D-8FC5-1EFF8B50A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928" y="2236807"/>
            <a:ext cx="2009378" cy="310896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05600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0" y="913674"/>
            <a:ext cx="12191999" cy="5163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483670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49" y="125703"/>
            <a:ext cx="11010489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Percent of Households With a Broadband Subscription (2020)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C6EC9-9DB6-4C83-9861-2BA0FEB2B883}"/>
              </a:ext>
            </a:extLst>
          </p:cNvPr>
          <p:cNvSpPr txBox="1"/>
          <p:nvPr/>
        </p:nvSpPr>
        <p:spPr>
          <a:xfrm>
            <a:off x="8875986" y="6519446"/>
            <a:ext cx="3316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Source:  2020 ACS 5-Year Estimates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ED0963-528F-46FD-82C3-84B1C7B7E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3" y="1070817"/>
            <a:ext cx="8607973" cy="47308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21556F-56A8-400A-BE4E-9F786CD8139A}"/>
              </a:ext>
            </a:extLst>
          </p:cNvPr>
          <p:cNvSpPr txBox="1"/>
          <p:nvPr/>
        </p:nvSpPr>
        <p:spPr>
          <a:xfrm>
            <a:off x="9059917" y="1387366"/>
            <a:ext cx="232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B35521-05AE-4C35-B532-E00FED081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986" y="1010383"/>
            <a:ext cx="3142593" cy="26677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9C38D6-17FE-4C18-81F9-B02F07399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9650" y="4906548"/>
            <a:ext cx="1975787" cy="126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97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4E5BF2-AE41-924D-8D42-19D1D7B2E0BA}"/>
              </a:ext>
            </a:extLst>
          </p:cNvPr>
          <p:cNvSpPr txBox="1">
            <a:spLocks/>
          </p:cNvSpPr>
          <p:nvPr/>
        </p:nvSpPr>
        <p:spPr>
          <a:xfrm>
            <a:off x="224741" y="1371600"/>
            <a:ext cx="5749337" cy="4812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 defTabSz="91440">
              <a:spcAft>
                <a:spcPts val="1800"/>
              </a:spcAft>
              <a:buFont typeface="Wingdings" panose="05000000000000000000" pitchFamily="2" charset="2"/>
              <a:buChar char="ü"/>
              <a:tabLst>
                <a:tab pos="91440" algn="l"/>
              </a:tabLs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 Census Redistricting File – What it    		tells us about the City of Westerville, OH</a:t>
            </a:r>
          </a:p>
          <a:p>
            <a:pPr indent="-18288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American Community Survey (ACS) basics</a:t>
            </a:r>
          </a:p>
          <a:p>
            <a:pPr indent="-182880" defTabSz="91440">
              <a:spcAft>
                <a:spcPts val="1800"/>
              </a:spcAft>
              <a:buFont typeface="Wingdings" panose="05000000000000000000" pitchFamily="2" charset="2"/>
              <a:buChar char="ü"/>
              <a:tabLst>
                <a:tab pos="0" algn="l"/>
              </a:tabLs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Equity</a:t>
            </a:r>
          </a:p>
          <a:p>
            <a:pPr indent="-18288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Resources for learning more</a:t>
            </a:r>
          </a:p>
          <a:p>
            <a:pPr indent="-18288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Questions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2A7DB14-3305-4EF9-8E69-55210B2EC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40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63ECC8-719A-498E-B101-491B6A35558E}" type="slidenum">
              <a:rPr lang="en-US" smtClean="0"/>
              <a:pPr/>
              <a:t>2</a:t>
            </a:fld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0B73514-044B-43DF-9C58-786CAD4C7B08}"/>
              </a:ext>
            </a:extLst>
          </p:cNvPr>
          <p:cNvSpPr txBox="1">
            <a:spLocks/>
          </p:cNvSpPr>
          <p:nvPr/>
        </p:nvSpPr>
        <p:spPr>
          <a:xfrm>
            <a:off x="11323070" y="6356350"/>
            <a:ext cx="644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63ECC8-719A-498E-B101-491B6A35558E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D613D7-3C53-49EA-BDC8-B075C59CF507}"/>
              </a:ext>
            </a:extLst>
          </p:cNvPr>
          <p:cNvSpPr/>
          <p:nvPr/>
        </p:nvSpPr>
        <p:spPr>
          <a:xfrm>
            <a:off x="376649" y="438784"/>
            <a:ext cx="152904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dirty="0">
                <a:solidFill>
                  <a:srgbClr val="1F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endParaRPr lang="en-US" b="1" dirty="0">
              <a:solidFill>
                <a:srgbClr val="1F55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9B51021-C47D-4E0E-87EA-FC2D29BAC2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850392"/>
            <a:ext cx="1074452" cy="229180"/>
          </a:xfrm>
          <a:prstGeom prst="rect">
            <a:avLst/>
          </a:prstGeom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id="{B25F6820-2F87-42EC-8527-B74A6162BC6B}"/>
              </a:ext>
            </a:extLst>
          </p:cNvPr>
          <p:cNvSpPr/>
          <p:nvPr/>
        </p:nvSpPr>
        <p:spPr>
          <a:xfrm>
            <a:off x="6217920" y="1371600"/>
            <a:ext cx="5749338" cy="40354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37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0" y="913675"/>
            <a:ext cx="12191999" cy="5030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483670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48" y="125703"/>
            <a:ext cx="11573613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Broadband Subscription Rates by Household Income, Race &amp; Ethnicity (Ohio)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C6EC9-9DB6-4C83-9861-2BA0FEB2B883}"/>
              </a:ext>
            </a:extLst>
          </p:cNvPr>
          <p:cNvSpPr txBox="1"/>
          <p:nvPr/>
        </p:nvSpPr>
        <p:spPr>
          <a:xfrm>
            <a:off x="9463088" y="6519446"/>
            <a:ext cx="272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Source:  ACS 5-Year Estimates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C1C81A-18FB-474A-A33C-38E6F2EB9333}"/>
              </a:ext>
            </a:extLst>
          </p:cNvPr>
          <p:cNvSpPr txBox="1"/>
          <p:nvPr/>
        </p:nvSpPr>
        <p:spPr>
          <a:xfrm>
            <a:off x="913875" y="5279963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18808F-6399-4207-9005-1EFF8713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2" y="937366"/>
            <a:ext cx="7109022" cy="2898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3224E3-7C98-4DA8-8A3D-B177C0ACF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773" y="3897683"/>
            <a:ext cx="7109022" cy="289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98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0" y="913674"/>
            <a:ext cx="12191999" cy="5163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483670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49" y="125703"/>
            <a:ext cx="11010489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Poverty Rate by Race &amp; Ethnicity (Ohio, 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C6EC9-9DB6-4C83-9861-2BA0FEB2B883}"/>
              </a:ext>
            </a:extLst>
          </p:cNvPr>
          <p:cNvSpPr txBox="1"/>
          <p:nvPr/>
        </p:nvSpPr>
        <p:spPr>
          <a:xfrm>
            <a:off x="9008806" y="6555921"/>
            <a:ext cx="3183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Source: 2020 ACS 5-Year Estimates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CF465E-D5D2-4D13-967D-B18A5F8014BE}"/>
              </a:ext>
            </a:extLst>
          </p:cNvPr>
          <p:cNvSpPr txBox="1"/>
          <p:nvPr/>
        </p:nvSpPr>
        <p:spPr>
          <a:xfrm>
            <a:off x="7103165" y="6076811"/>
            <a:ext cx="4452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DB15AE-7605-4B58-AE5B-43C1904F8F83}"/>
              </a:ext>
            </a:extLst>
          </p:cNvPr>
          <p:cNvSpPr/>
          <p:nvPr/>
        </p:nvSpPr>
        <p:spPr>
          <a:xfrm>
            <a:off x="3419061" y="4505739"/>
            <a:ext cx="604402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786A0-DFB6-4AD3-8540-DCB3F63F215F}"/>
              </a:ext>
            </a:extLst>
          </p:cNvPr>
          <p:cNvSpPr txBox="1"/>
          <p:nvPr/>
        </p:nvSpPr>
        <p:spPr>
          <a:xfrm>
            <a:off x="2477729" y="4388503"/>
            <a:ext cx="734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</a:t>
            </a:r>
            <a:r>
              <a:rPr lang="en-US" b="1" dirty="0"/>
              <a:t>2010                2020</a:t>
            </a:r>
            <a:r>
              <a:rPr lang="en-US" dirty="0"/>
              <a:t>			         </a:t>
            </a:r>
            <a:r>
              <a:rPr lang="en-US" b="1" dirty="0"/>
              <a:t>2010                2020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AD65C-062B-4724-B628-AB3021B0DED3}"/>
              </a:ext>
            </a:extLst>
          </p:cNvPr>
          <p:cNvSpPr/>
          <p:nvPr/>
        </p:nvSpPr>
        <p:spPr>
          <a:xfrm>
            <a:off x="2816942" y="1312098"/>
            <a:ext cx="626806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A94758-BC41-4BDF-830D-72195FF52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76" y="1070817"/>
            <a:ext cx="10927245" cy="45209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C3B570-9802-458F-9CB6-8C1CE809B689}"/>
              </a:ext>
            </a:extLst>
          </p:cNvPr>
          <p:cNvSpPr txBox="1"/>
          <p:nvPr/>
        </p:nvSpPr>
        <p:spPr>
          <a:xfrm>
            <a:off x="7772400" y="4927631"/>
            <a:ext cx="12364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Some other race alone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7EA047-E7CB-44A0-AC3F-90E22570B518}"/>
              </a:ext>
            </a:extLst>
          </p:cNvPr>
          <p:cNvSpPr txBox="1"/>
          <p:nvPr/>
        </p:nvSpPr>
        <p:spPr>
          <a:xfrm>
            <a:off x="9088059" y="4927631"/>
            <a:ext cx="1076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Two or more races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6F1199-41DD-4679-B776-00DC0298EA9A}"/>
              </a:ext>
            </a:extLst>
          </p:cNvPr>
          <p:cNvSpPr txBox="1"/>
          <p:nvPr/>
        </p:nvSpPr>
        <p:spPr>
          <a:xfrm>
            <a:off x="632376" y="5593361"/>
            <a:ext cx="9111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Westerville had a </a:t>
            </a:r>
            <a:r>
              <a:rPr lang="en-US" sz="2000" b="1" dirty="0">
                <a:solidFill>
                  <a:srgbClr val="C00000"/>
                </a:solidFill>
              </a:rPr>
              <a:t>5.3%</a:t>
            </a:r>
            <a:r>
              <a:rPr lang="en-US" sz="2000" dirty="0"/>
              <a:t> poverty rate (2020)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5E56B-035F-490B-A1FB-8DA9580B6837}"/>
              </a:ext>
            </a:extLst>
          </p:cNvPr>
          <p:cNvSpPr/>
          <p:nvPr/>
        </p:nvSpPr>
        <p:spPr>
          <a:xfrm>
            <a:off x="4048125" y="1181100"/>
            <a:ext cx="410527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F8899C-D527-42A2-9F3F-5F719DA39CC5}"/>
              </a:ext>
            </a:extLst>
          </p:cNvPr>
          <p:cNvSpPr txBox="1"/>
          <p:nvPr/>
        </p:nvSpPr>
        <p:spPr>
          <a:xfrm>
            <a:off x="3133131" y="1212330"/>
            <a:ext cx="626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Percent Below Poverty by Race &amp; Ethnicity (Ohio, 2020)</a:t>
            </a:r>
          </a:p>
        </p:txBody>
      </p:sp>
    </p:spTree>
    <p:extLst>
      <p:ext uri="{BB962C8B-B14F-4D97-AF65-F5344CB8AC3E}">
        <p14:creationId xmlns:p14="http://schemas.microsoft.com/office/powerpoint/2010/main" val="3018873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0" y="1004760"/>
            <a:ext cx="12192000" cy="487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483670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49" y="125703"/>
            <a:ext cx="11920126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Percent of Population With a Bachelor’s Degree or Higher by Race (Ohio, 2020)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C6EC9-9DB6-4C83-9861-2BA0FEB2B883}"/>
              </a:ext>
            </a:extLst>
          </p:cNvPr>
          <p:cNvSpPr txBox="1"/>
          <p:nvPr/>
        </p:nvSpPr>
        <p:spPr>
          <a:xfrm>
            <a:off x="8972550" y="6519446"/>
            <a:ext cx="3219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Source:  2020 ACS 5-Year Estimates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53F95-8DAD-4007-AAFB-2484B025A77C}"/>
              </a:ext>
            </a:extLst>
          </p:cNvPr>
          <p:cNvSpPr txBox="1"/>
          <p:nvPr/>
        </p:nvSpPr>
        <p:spPr>
          <a:xfrm>
            <a:off x="510638" y="5189853"/>
            <a:ext cx="11401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2400" b="1" dirty="0"/>
              <a:t>		</a:t>
            </a:r>
            <a:endParaRPr lang="en-US" sz="2400" b="1" u="sng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54D610-68C7-4261-A39C-D83299766933}"/>
              </a:ext>
            </a:extLst>
          </p:cNvPr>
          <p:cNvSpPr/>
          <p:nvPr/>
        </p:nvSpPr>
        <p:spPr>
          <a:xfrm>
            <a:off x="4293704" y="1205948"/>
            <a:ext cx="3551583" cy="543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9787E9-74C0-4558-99EA-3CDD5DEC4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48" y="1184485"/>
            <a:ext cx="10478814" cy="42808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7F6B28-77E3-47E5-B4CC-90CBD46CC4A2}"/>
              </a:ext>
            </a:extLst>
          </p:cNvPr>
          <p:cNvSpPr txBox="1"/>
          <p:nvPr/>
        </p:nvSpPr>
        <p:spPr>
          <a:xfrm>
            <a:off x="861848" y="5544627"/>
            <a:ext cx="10047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55.5%</a:t>
            </a:r>
            <a:r>
              <a:rPr lang="en-US" sz="2400" dirty="0"/>
              <a:t> of the population of Westerville had a Bachelor’s degree or higher</a:t>
            </a:r>
          </a:p>
        </p:txBody>
      </p:sp>
    </p:spTree>
    <p:extLst>
      <p:ext uri="{BB962C8B-B14F-4D97-AF65-F5344CB8AC3E}">
        <p14:creationId xmlns:p14="http://schemas.microsoft.com/office/powerpoint/2010/main" val="4219036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0" y="913674"/>
            <a:ext cx="12191999" cy="5163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483670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49" y="125703"/>
            <a:ext cx="11010489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Median Household Income by Race &amp; Ethnicity (Ohio, 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C6EC9-9DB6-4C83-9861-2BA0FEB2B883}"/>
              </a:ext>
            </a:extLst>
          </p:cNvPr>
          <p:cNvSpPr txBox="1"/>
          <p:nvPr/>
        </p:nvSpPr>
        <p:spPr>
          <a:xfrm>
            <a:off x="9078865" y="6519446"/>
            <a:ext cx="6402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Source:  2020 ACS 5-Year Estimates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C1C81A-18FB-474A-A33C-38E6F2EB9333}"/>
              </a:ext>
            </a:extLst>
          </p:cNvPr>
          <p:cNvSpPr txBox="1"/>
          <p:nvPr/>
        </p:nvSpPr>
        <p:spPr>
          <a:xfrm>
            <a:off x="702366" y="5463019"/>
            <a:ext cx="11012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F13C4-63F9-4148-A515-7C5A6546A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48" y="994871"/>
            <a:ext cx="10932586" cy="4699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DEC4EB-5534-41CE-AD58-740CAF8D306C}"/>
              </a:ext>
            </a:extLst>
          </p:cNvPr>
          <p:cNvSpPr txBox="1"/>
          <p:nvPr/>
        </p:nvSpPr>
        <p:spPr>
          <a:xfrm>
            <a:off x="777765" y="5676701"/>
            <a:ext cx="901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Median household income for Westerville was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$92,287 </a:t>
            </a:r>
            <a:r>
              <a:rPr lang="en-US" sz="2000" dirty="0"/>
              <a:t>(2020)</a:t>
            </a:r>
          </a:p>
        </p:txBody>
      </p:sp>
    </p:spTree>
    <p:extLst>
      <p:ext uri="{BB962C8B-B14F-4D97-AF65-F5344CB8AC3E}">
        <p14:creationId xmlns:p14="http://schemas.microsoft.com/office/powerpoint/2010/main" val="4022331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3D771E5-C975-4F2B-9839-4F24913EDB77}"/>
              </a:ext>
            </a:extLst>
          </p:cNvPr>
          <p:cNvSpPr/>
          <p:nvPr/>
        </p:nvSpPr>
        <p:spPr>
          <a:xfrm>
            <a:off x="420067" y="6013247"/>
            <a:ext cx="1703701" cy="685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0" y="913674"/>
            <a:ext cx="12191999" cy="4949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067" y="598258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420067" y="159437"/>
            <a:ext cx="11570372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Average Monthly Earnings by Worker Sex (Ohio, 2001 – 2020)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7044A6-2443-4872-A34D-E59632DED0B2}"/>
              </a:ext>
            </a:extLst>
          </p:cNvPr>
          <p:cNvSpPr txBox="1"/>
          <p:nvPr/>
        </p:nvSpPr>
        <p:spPr>
          <a:xfrm>
            <a:off x="1665027" y="5632019"/>
            <a:ext cx="9831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209C7E-30E0-41A9-99DB-1C8131EE42EF}"/>
              </a:ext>
            </a:extLst>
          </p:cNvPr>
          <p:cNvSpPr txBox="1"/>
          <p:nvPr/>
        </p:nvSpPr>
        <p:spPr>
          <a:xfrm>
            <a:off x="5029200" y="2035277"/>
            <a:ext cx="75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8835A-AC2E-43C6-878D-D884BF2FE290}"/>
              </a:ext>
            </a:extLst>
          </p:cNvPr>
          <p:cNvSpPr txBox="1"/>
          <p:nvPr/>
        </p:nvSpPr>
        <p:spPr>
          <a:xfrm>
            <a:off x="5925312" y="3259723"/>
            <a:ext cx="881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F296B6-B09D-4C0B-B6D2-592984286D2C}"/>
              </a:ext>
            </a:extLst>
          </p:cNvPr>
          <p:cNvSpPr txBox="1"/>
          <p:nvPr/>
        </p:nvSpPr>
        <p:spPr>
          <a:xfrm>
            <a:off x="168088" y="5504995"/>
            <a:ext cx="92619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BB8633-3585-4819-94C8-A37CAB4F3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80" y="996941"/>
            <a:ext cx="10360803" cy="50351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9B67E3-C3A8-491D-BAEC-1E72172771A8}"/>
              </a:ext>
            </a:extLst>
          </p:cNvPr>
          <p:cNvSpPr txBox="1"/>
          <p:nvPr/>
        </p:nvSpPr>
        <p:spPr>
          <a:xfrm>
            <a:off x="6806974" y="6519446"/>
            <a:ext cx="76988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333333"/>
                </a:solidFill>
                <a:effectLst/>
              </a:rPr>
              <a:t>Source:  Longitudinal-Employer Household Dynamics Program</a:t>
            </a:r>
            <a:endParaRPr lang="en-US" sz="1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92B95-1141-46C1-8020-EB1C91CA2E38}"/>
              </a:ext>
            </a:extLst>
          </p:cNvPr>
          <p:cNvSpPr txBox="1"/>
          <p:nvPr/>
        </p:nvSpPr>
        <p:spPr>
          <a:xfrm>
            <a:off x="420067" y="6062906"/>
            <a:ext cx="1149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Average monthly earnings for males was </a:t>
            </a:r>
            <a:r>
              <a:rPr lang="en-US" sz="2000" b="1" dirty="0"/>
              <a:t>$6,070 </a:t>
            </a:r>
            <a:r>
              <a:rPr lang="en-US" sz="2000" dirty="0"/>
              <a:t>and females was </a:t>
            </a:r>
            <a:r>
              <a:rPr lang="en-US" sz="2000" b="1" dirty="0"/>
              <a:t>$4,224 </a:t>
            </a:r>
            <a:r>
              <a:rPr lang="en-US" sz="2000" dirty="0"/>
              <a:t>for Columbus Metro Area (2020)</a:t>
            </a:r>
          </a:p>
        </p:txBody>
      </p:sp>
    </p:spTree>
    <p:extLst>
      <p:ext uri="{BB962C8B-B14F-4D97-AF65-F5344CB8AC3E}">
        <p14:creationId xmlns:p14="http://schemas.microsoft.com/office/powerpoint/2010/main" val="2861187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0" y="1004760"/>
            <a:ext cx="12192000" cy="487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"/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483670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49" y="79676"/>
            <a:ext cx="11981793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Percent of the Population With No Health Insurance by Race &amp; Ethnicity (Ohio)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1C64A4-E2E5-48E2-9A9F-B61DA42A1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61903"/>
            <a:ext cx="10331669" cy="45241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6B494E-9E85-441D-8B19-17548D4E0D22}"/>
              </a:ext>
            </a:extLst>
          </p:cNvPr>
          <p:cNvSpPr txBox="1"/>
          <p:nvPr/>
        </p:nvSpPr>
        <p:spPr>
          <a:xfrm>
            <a:off x="945931" y="5644256"/>
            <a:ext cx="7535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2.5%</a:t>
            </a:r>
            <a:r>
              <a:rPr lang="en-US" sz="2400" dirty="0"/>
              <a:t> uninsured in Westerville (2020)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A43D02-994D-4AB7-A83D-E32ED95CDB25}"/>
              </a:ext>
            </a:extLst>
          </p:cNvPr>
          <p:cNvSpPr txBox="1"/>
          <p:nvPr/>
        </p:nvSpPr>
        <p:spPr>
          <a:xfrm>
            <a:off x="8702566" y="6547631"/>
            <a:ext cx="456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Source:  2020 ACS 5-Year Estimates</a:t>
            </a:r>
          </a:p>
        </p:txBody>
      </p:sp>
    </p:spTree>
    <p:extLst>
      <p:ext uri="{BB962C8B-B14F-4D97-AF65-F5344CB8AC3E}">
        <p14:creationId xmlns:p14="http://schemas.microsoft.com/office/powerpoint/2010/main" val="2701172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0" y="1004760"/>
            <a:ext cx="12192000" cy="487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"/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483670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49" y="79676"/>
            <a:ext cx="11981793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Homeownership Rate by Race &amp; Ethnicity (Ohio, 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B494E-9E85-441D-8B19-17548D4E0D22}"/>
              </a:ext>
            </a:extLst>
          </p:cNvPr>
          <p:cNvSpPr txBox="1"/>
          <p:nvPr/>
        </p:nvSpPr>
        <p:spPr>
          <a:xfrm>
            <a:off x="945931" y="5644256"/>
            <a:ext cx="9595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The homeownership rate for Westerville was </a:t>
            </a:r>
            <a:r>
              <a:rPr lang="en-US" sz="2400" b="1" dirty="0">
                <a:solidFill>
                  <a:srgbClr val="C00000"/>
                </a:solidFill>
              </a:rPr>
              <a:t>77.7%</a:t>
            </a:r>
            <a:r>
              <a:rPr lang="en-US" sz="2400" b="1" dirty="0"/>
              <a:t> (2020)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A43D02-994D-4AB7-A83D-E32ED95CDB25}"/>
              </a:ext>
            </a:extLst>
          </p:cNvPr>
          <p:cNvSpPr txBox="1"/>
          <p:nvPr/>
        </p:nvSpPr>
        <p:spPr>
          <a:xfrm>
            <a:off x="8702566" y="6547631"/>
            <a:ext cx="456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Source:  2020 ACS 5-Year Estimates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7934C-8D13-42EB-9179-7D0D42D31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02" y="1182222"/>
            <a:ext cx="10678511" cy="44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63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9860A9-1C34-804F-86A8-3A06F218A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12" y="4789758"/>
            <a:ext cx="2930002" cy="1655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E3752D7-AF7E-8545-ABAF-2788DAFEF4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649" y="775580"/>
            <a:ext cx="1074452" cy="2291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11FC23-D9D5-2A46-941B-DA3BA7CD54E6}"/>
              </a:ext>
            </a:extLst>
          </p:cNvPr>
          <p:cNvSpPr txBox="1">
            <a:spLocks/>
          </p:cNvSpPr>
          <p:nvPr/>
        </p:nvSpPr>
        <p:spPr>
          <a:xfrm>
            <a:off x="376650" y="368591"/>
            <a:ext cx="7195726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Data Dissemination and Training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AB700A-E912-514A-AF42-EF2EB3F8009D}"/>
              </a:ext>
            </a:extLst>
          </p:cNvPr>
          <p:cNvSpPr/>
          <p:nvPr/>
        </p:nvSpPr>
        <p:spPr>
          <a:xfrm>
            <a:off x="395189" y="890170"/>
            <a:ext cx="5224051" cy="407803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55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55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Bring our data experts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55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Request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55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free data training for your organization.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55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55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 our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55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Gems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55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55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short “how-to” videos are an easy and quick way to increase your knowledge of Census data. Get them in your inbox!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55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55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access to our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55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Courses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55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55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will learn-at-your-own-pace with these video-tutorials designed for different skill levels.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55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55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Interact with our instructors via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55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55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 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F5593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55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about our data releases and tools while attending  these live virtual classes.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1F55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55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55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BE7ED-53EB-CE45-8184-6F485B8AD7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" t="7440" r="-4" b="21940"/>
          <a:stretch/>
        </p:blipFill>
        <p:spPr>
          <a:xfrm>
            <a:off x="7009845" y="1584668"/>
            <a:ext cx="4034791" cy="2697480"/>
          </a:xfrm>
          <a:prstGeom prst="rect">
            <a:avLst/>
          </a:prstGeom>
          <a:ln w="76200">
            <a:noFill/>
          </a:ln>
          <a:effectLst>
            <a:softEdge rad="0"/>
          </a:effectLst>
        </p:spPr>
      </p:pic>
      <p:pic>
        <p:nvPicPr>
          <p:cNvPr id="7" name="Picture 13" descr="A flat screen television&#10;&#10;Description automatically generated">
            <a:extLst>
              <a:ext uri="{FF2B5EF4-FFF2-40B4-BE49-F238E27FC236}">
                <a16:creationId xmlns:a16="http://schemas.microsoft.com/office/drawing/2014/main" id="{97D2CB2F-22FB-CA47-A7EF-76E32C11A6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1326816"/>
            <a:ext cx="5801600" cy="33517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F0BD35-F8D0-BE42-B9AD-1B07206E6669}"/>
              </a:ext>
            </a:extLst>
          </p:cNvPr>
          <p:cNvSpPr txBox="1"/>
          <p:nvPr/>
        </p:nvSpPr>
        <p:spPr>
          <a:xfrm>
            <a:off x="7708697" y="5993520"/>
            <a:ext cx="2662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your ideas and feedback at census.academy@census.gov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12B299-FA0A-204A-B7C8-ED10CD946DC7}"/>
              </a:ext>
            </a:extLst>
          </p:cNvPr>
          <p:cNvSpPr txBox="1"/>
          <p:nvPr/>
        </p:nvSpPr>
        <p:spPr>
          <a:xfrm>
            <a:off x="7302934" y="4789758"/>
            <a:ext cx="34893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us: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Census.askdata@census.gov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1-844-ASK-DATA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3DFCE11-34B5-F845-A010-677E6946FE8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86382" y="775580"/>
            <a:ext cx="1074452" cy="2291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FF7D3C6-3C2F-BC4F-97DC-04A34B0E657E}"/>
              </a:ext>
            </a:extLst>
          </p:cNvPr>
          <p:cNvSpPr txBox="1">
            <a:spLocks/>
          </p:cNvSpPr>
          <p:nvPr/>
        </p:nvSpPr>
        <p:spPr>
          <a:xfrm>
            <a:off x="6286383" y="368591"/>
            <a:ext cx="7195726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Census.gov/Academy</a:t>
            </a:r>
          </a:p>
        </p:txBody>
      </p:sp>
    </p:spTree>
    <p:extLst>
      <p:ext uri="{BB962C8B-B14F-4D97-AF65-F5344CB8AC3E}">
        <p14:creationId xmlns:p14="http://schemas.microsoft.com/office/powerpoint/2010/main" val="798164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D9D97-26E4-5A48-83C6-8CCC466681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36318" y="3832542"/>
            <a:ext cx="2519363" cy="5873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31082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0" y="1339667"/>
            <a:ext cx="12192000" cy="4608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  <a:spcAft>
                <a:spcPts val="800"/>
              </a:spcAft>
              <a:buClr>
                <a:srgbClr val="002060"/>
              </a:buClr>
            </a:pPr>
            <a:r>
              <a:rPr lang="en-US" dirty="0">
                <a:cs typeface="Arial" panose="020B0604020202020204" pitchFamily="34" charset="0"/>
              </a:rPr>
              <a:t>sector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8B4FEC3-332B-471B-899E-55E8C24E1AFB}"/>
              </a:ext>
            </a:extLst>
          </p:cNvPr>
          <p:cNvSpPr txBox="1">
            <a:spLocks/>
          </p:cNvSpPr>
          <p:nvPr/>
        </p:nvSpPr>
        <p:spPr>
          <a:xfrm>
            <a:off x="510638" y="1464964"/>
            <a:ext cx="7301556" cy="45642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775580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50" y="368591"/>
            <a:ext cx="7195726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Redistricting 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125584-0BCC-4D5B-998E-45E5639FA074}"/>
              </a:ext>
            </a:extLst>
          </p:cNvPr>
          <p:cNvSpPr txBox="1"/>
          <p:nvPr/>
        </p:nvSpPr>
        <p:spPr>
          <a:xfrm>
            <a:off x="190823" y="1441808"/>
            <a:ext cx="11170721" cy="4219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90"/>
              </a:spcBef>
              <a:spcAft>
                <a:spcPts val="1200"/>
              </a:spcAft>
            </a:pPr>
            <a:r>
              <a:rPr lang="en-US" sz="2000" spc="10" dirty="0">
                <a:cs typeface="Century Gothic"/>
              </a:rPr>
              <a:t>Public </a:t>
            </a:r>
            <a:r>
              <a:rPr lang="en-US" sz="2000" dirty="0">
                <a:cs typeface="Century Gothic"/>
              </a:rPr>
              <a:t>Law 94-171 </a:t>
            </a:r>
            <a:r>
              <a:rPr lang="en-US" sz="2000" spc="5" dirty="0">
                <a:cs typeface="Century Gothic"/>
              </a:rPr>
              <a:t>directs </a:t>
            </a:r>
            <a:r>
              <a:rPr lang="en-US" sz="2000" dirty="0">
                <a:cs typeface="Century Gothic"/>
              </a:rPr>
              <a:t>the </a:t>
            </a:r>
            <a:r>
              <a:rPr lang="en-US" sz="2000" spc="10" dirty="0">
                <a:cs typeface="Century Gothic"/>
              </a:rPr>
              <a:t>Census </a:t>
            </a:r>
            <a:r>
              <a:rPr lang="en-US" sz="2000" spc="5" dirty="0">
                <a:cs typeface="Century Gothic"/>
              </a:rPr>
              <a:t>Bureau </a:t>
            </a:r>
            <a:r>
              <a:rPr lang="en-US" sz="2000" spc="-10" dirty="0">
                <a:cs typeface="Century Gothic"/>
              </a:rPr>
              <a:t>to </a:t>
            </a:r>
            <a:r>
              <a:rPr lang="en-US" sz="2000" spc="25" dirty="0">
                <a:cs typeface="Century Gothic"/>
              </a:rPr>
              <a:t>provide </a:t>
            </a:r>
            <a:r>
              <a:rPr lang="en-US" sz="2000" spc="-5" dirty="0">
                <a:cs typeface="Century Gothic"/>
              </a:rPr>
              <a:t>data </a:t>
            </a:r>
            <a:r>
              <a:rPr lang="en-US" sz="2000" spc="-10" dirty="0">
                <a:cs typeface="Century Gothic"/>
              </a:rPr>
              <a:t>to </a:t>
            </a:r>
            <a:r>
              <a:rPr lang="en-US" sz="2000" dirty="0">
                <a:cs typeface="Century Gothic"/>
              </a:rPr>
              <a:t>the </a:t>
            </a:r>
            <a:r>
              <a:rPr lang="en-US" sz="2000" spc="15" dirty="0">
                <a:cs typeface="Century Gothic"/>
              </a:rPr>
              <a:t>governors </a:t>
            </a:r>
            <a:r>
              <a:rPr lang="en-US" sz="2000" spc="10" dirty="0">
                <a:cs typeface="Century Gothic"/>
              </a:rPr>
              <a:t>and </a:t>
            </a:r>
            <a:r>
              <a:rPr lang="en-US" sz="2000" spc="20" dirty="0">
                <a:cs typeface="Century Gothic"/>
              </a:rPr>
              <a:t>legislative </a:t>
            </a:r>
            <a:r>
              <a:rPr lang="en-US" sz="2000" spc="5" dirty="0">
                <a:cs typeface="Century Gothic"/>
              </a:rPr>
              <a:t>leadership </a:t>
            </a:r>
            <a:r>
              <a:rPr lang="en-US" sz="2000" spc="35" dirty="0">
                <a:cs typeface="Century Gothic"/>
              </a:rPr>
              <a:t>in </a:t>
            </a:r>
            <a:r>
              <a:rPr lang="en-US" sz="2000" spc="10" dirty="0">
                <a:cs typeface="Century Gothic"/>
              </a:rPr>
              <a:t>each </a:t>
            </a:r>
            <a:r>
              <a:rPr lang="en-US" sz="2000" dirty="0">
                <a:cs typeface="Century Gothic"/>
              </a:rPr>
              <a:t>of the </a:t>
            </a:r>
            <a:r>
              <a:rPr lang="en-US" sz="2000" spc="5" dirty="0">
                <a:cs typeface="Century Gothic"/>
              </a:rPr>
              <a:t>50 </a:t>
            </a:r>
            <a:r>
              <a:rPr lang="en-US" sz="2000" spc="-10" dirty="0">
                <a:cs typeface="Century Gothic"/>
              </a:rPr>
              <a:t>states </a:t>
            </a:r>
            <a:r>
              <a:rPr lang="en-US" sz="2000" spc="5" dirty="0">
                <a:cs typeface="Century Gothic"/>
              </a:rPr>
              <a:t>for </a:t>
            </a:r>
            <a:r>
              <a:rPr lang="en-US" sz="2000" spc="10" dirty="0">
                <a:cs typeface="Century Gothic"/>
              </a:rPr>
              <a:t>redistricting </a:t>
            </a:r>
            <a:r>
              <a:rPr lang="en-US" sz="2000" dirty="0">
                <a:cs typeface="Century Gothic"/>
              </a:rPr>
              <a:t>purposes.  </a:t>
            </a:r>
            <a:r>
              <a:rPr lang="en-US" sz="2000" spc="20" dirty="0">
                <a:cs typeface="Century Gothic"/>
              </a:rPr>
              <a:t>This </a:t>
            </a:r>
            <a:r>
              <a:rPr lang="en-US" sz="2000" dirty="0">
                <a:cs typeface="Century Gothic"/>
              </a:rPr>
              <a:t>product is the </a:t>
            </a:r>
            <a:r>
              <a:rPr lang="en-US" sz="2000" spc="15" dirty="0">
                <a:cs typeface="Century Gothic"/>
              </a:rPr>
              <a:t>first </a:t>
            </a:r>
            <a:r>
              <a:rPr lang="en-US" sz="2000" spc="20" dirty="0">
                <a:cs typeface="Century Gothic"/>
              </a:rPr>
              <a:t>file </a:t>
            </a:r>
            <a:r>
              <a:rPr lang="en-US" sz="2000" dirty="0">
                <a:cs typeface="Century Gothic"/>
              </a:rPr>
              <a:t>released that </a:t>
            </a:r>
            <a:r>
              <a:rPr lang="en-US" sz="2000" spc="20" dirty="0">
                <a:cs typeface="Century Gothic"/>
              </a:rPr>
              <a:t>will </a:t>
            </a:r>
            <a:r>
              <a:rPr lang="en-US" sz="2000" spc="15" dirty="0">
                <a:cs typeface="Century Gothic"/>
              </a:rPr>
              <a:t>include </a:t>
            </a:r>
            <a:r>
              <a:rPr lang="en-US" sz="2000" spc="5" dirty="0">
                <a:cs typeface="Century Gothic"/>
              </a:rPr>
              <a:t>demographic</a:t>
            </a:r>
            <a:r>
              <a:rPr lang="en-US" sz="2000" spc="-40" dirty="0">
                <a:cs typeface="Century Gothic"/>
              </a:rPr>
              <a:t> </a:t>
            </a:r>
            <a:r>
              <a:rPr lang="en-US" sz="2000" spc="10" dirty="0">
                <a:cs typeface="Century Gothic"/>
              </a:rPr>
              <a:t>and</a:t>
            </a:r>
            <a:r>
              <a:rPr lang="en-US" sz="2000" spc="-50" dirty="0">
                <a:cs typeface="Century Gothic"/>
              </a:rPr>
              <a:t> </a:t>
            </a:r>
            <a:r>
              <a:rPr lang="en-US" sz="2000" spc="15" dirty="0">
                <a:cs typeface="Century Gothic"/>
              </a:rPr>
              <a:t>housing</a:t>
            </a:r>
            <a:r>
              <a:rPr lang="en-US" sz="2000" spc="-170" dirty="0">
                <a:cs typeface="Century Gothic"/>
              </a:rPr>
              <a:t> </a:t>
            </a:r>
            <a:r>
              <a:rPr lang="en-US" sz="2000" spc="5" dirty="0">
                <a:cs typeface="Century Gothic"/>
              </a:rPr>
              <a:t>characteristics</a:t>
            </a:r>
            <a:r>
              <a:rPr lang="en-US" sz="2000" spc="-114" dirty="0">
                <a:cs typeface="Century Gothic"/>
              </a:rPr>
              <a:t> </a:t>
            </a:r>
            <a:r>
              <a:rPr lang="en-US" sz="2000" spc="5" dirty="0">
                <a:cs typeface="Century Gothic"/>
              </a:rPr>
              <a:t>about</a:t>
            </a:r>
            <a:r>
              <a:rPr lang="en-US" sz="2000" spc="-75" dirty="0">
                <a:cs typeface="Century Gothic"/>
              </a:rPr>
              <a:t> </a:t>
            </a:r>
            <a:r>
              <a:rPr lang="en-US" sz="2000" spc="5" dirty="0">
                <a:cs typeface="Century Gothic"/>
              </a:rPr>
              <a:t>detailed</a:t>
            </a:r>
            <a:r>
              <a:rPr lang="en-US" sz="2000" spc="-45" dirty="0">
                <a:cs typeface="Century Gothic"/>
              </a:rPr>
              <a:t> </a:t>
            </a:r>
            <a:r>
              <a:rPr lang="en-US" sz="2000" spc="10" dirty="0">
                <a:cs typeface="Century Gothic"/>
              </a:rPr>
              <a:t>geographic</a:t>
            </a:r>
            <a:r>
              <a:rPr lang="en-US" sz="2000" spc="-114" dirty="0">
                <a:cs typeface="Century Gothic"/>
              </a:rPr>
              <a:t> </a:t>
            </a:r>
            <a:r>
              <a:rPr lang="en-US" sz="2000" dirty="0">
                <a:cs typeface="Century Gothic"/>
              </a:rPr>
              <a:t>areas.</a:t>
            </a:r>
          </a:p>
          <a:p>
            <a:pPr marL="12700" marR="5080" algn="just">
              <a:lnSpc>
                <a:spcPct val="100400"/>
              </a:lnSpc>
              <a:spcBef>
                <a:spcPts val="90"/>
              </a:spcBef>
            </a:pPr>
            <a:r>
              <a:rPr lang="en-US" sz="2000" b="1" spc="5" dirty="0">
                <a:latin typeface="Calibri" panose="020F0502020204030204" pitchFamily="34" charset="0"/>
                <a:cs typeface="Calibri" panose="020F0502020204030204" pitchFamily="34" charset="0"/>
              </a:rPr>
              <a:t>Subjects </a:t>
            </a:r>
            <a:r>
              <a:rPr lang="en-US" sz="2000" b="1" spc="-5" dirty="0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n-US" sz="2000" b="1" spc="-114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pc="5" dirty="0">
                <a:latin typeface="Calibri" panose="020F0502020204030204" pitchFamily="34" charset="0"/>
                <a:cs typeface="Calibri" panose="020F0502020204030204" pitchFamily="34" charset="0"/>
              </a:rPr>
              <a:t>include: </a:t>
            </a:r>
          </a:p>
          <a:p>
            <a:pPr marL="747395" indent="-343535">
              <a:lnSpc>
                <a:spcPts val="2290"/>
              </a:lnSpc>
              <a:spcBef>
                <a:spcPts val="125"/>
              </a:spcBef>
              <a:buFont typeface="Arial"/>
              <a:buChar char="•"/>
              <a:tabLst>
                <a:tab pos="747395" algn="l"/>
                <a:tab pos="748030" algn="l"/>
              </a:tabLst>
            </a:pPr>
            <a:r>
              <a:rPr lang="en-US" sz="2000" spc="25" dirty="0">
                <a:latin typeface="Calibri" panose="020F0502020204030204" pitchFamily="34" charset="0"/>
                <a:cs typeface="Calibri" panose="020F0502020204030204" pitchFamily="34" charset="0"/>
              </a:rPr>
              <a:t>Voting</a:t>
            </a:r>
            <a:r>
              <a:rPr lang="en-US" sz="2000" spc="-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age</a:t>
            </a:r>
          </a:p>
          <a:p>
            <a:pPr marL="747395" indent="-343535">
              <a:lnSpc>
                <a:spcPts val="2215"/>
              </a:lnSpc>
              <a:buFont typeface="Arial"/>
              <a:buChar char="•"/>
              <a:tabLst>
                <a:tab pos="747395" algn="l"/>
                <a:tab pos="748030" algn="l"/>
              </a:tabLst>
            </a:pPr>
            <a:r>
              <a:rPr lang="en-US" sz="2000" spc="-10" dirty="0">
                <a:latin typeface="Calibri" panose="020F0502020204030204" pitchFamily="34" charset="0"/>
                <a:cs typeface="Calibri" panose="020F0502020204030204" pitchFamily="34" charset="0"/>
              </a:rPr>
              <a:t>Race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7395" indent="-343535">
              <a:lnSpc>
                <a:spcPts val="2215"/>
              </a:lnSpc>
              <a:buFont typeface="Arial"/>
              <a:buChar char="•"/>
              <a:tabLst>
                <a:tab pos="747395" algn="l"/>
                <a:tab pos="748030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Hispanic </a:t>
            </a:r>
            <a:r>
              <a:rPr lang="en-US" sz="2000" spc="20" dirty="0"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2000" spc="10" dirty="0">
                <a:latin typeface="Calibri" panose="020F0502020204030204" pitchFamily="34" charset="0"/>
                <a:cs typeface="Calibri" panose="020F0502020204030204" pitchFamily="34" charset="0"/>
              </a:rPr>
              <a:t>Latino</a:t>
            </a:r>
            <a:r>
              <a:rPr lang="en-US" sz="2000" spc="-229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20" dirty="0">
                <a:latin typeface="Calibri" panose="020F0502020204030204" pitchFamily="34" charset="0"/>
                <a:cs typeface="Calibri" panose="020F0502020204030204" pitchFamily="34" charset="0"/>
              </a:rPr>
              <a:t>origin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7395" indent="-343535">
              <a:lnSpc>
                <a:spcPts val="2290"/>
              </a:lnSpc>
              <a:buFont typeface="Arial"/>
              <a:buChar char="•"/>
              <a:tabLst>
                <a:tab pos="747395" algn="l"/>
                <a:tab pos="748030" algn="l"/>
              </a:tabLst>
            </a:pPr>
            <a:r>
              <a:rPr lang="en-US"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Occupancy</a:t>
            </a:r>
            <a:r>
              <a:rPr lang="en-US" sz="2000" spc="1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10" dirty="0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</a:p>
          <a:p>
            <a:pPr marL="747395" indent="-343535">
              <a:lnSpc>
                <a:spcPts val="2290"/>
              </a:lnSpc>
              <a:spcAft>
                <a:spcPts val="600"/>
              </a:spcAft>
              <a:buFont typeface="Arial"/>
              <a:buChar char="•"/>
              <a:tabLst>
                <a:tab pos="747395" algn="l"/>
                <a:tab pos="748030" algn="l"/>
              </a:tabLst>
            </a:pPr>
            <a:r>
              <a:rPr lang="en-US" sz="2000" spc="10" dirty="0">
                <a:latin typeface="Calibri" panose="020F0502020204030204" pitchFamily="34" charset="0"/>
                <a:cs typeface="Calibri" panose="020F0502020204030204" pitchFamily="34" charset="0"/>
              </a:rPr>
              <a:t>Group quarters population by major GQ types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65">
              <a:lnSpc>
                <a:spcPct val="100000"/>
              </a:lnSpc>
              <a:spcBef>
                <a:spcPts val="770"/>
              </a:spcBef>
              <a:tabLst>
                <a:tab pos="355600" algn="l"/>
                <a:tab pos="356235" algn="l"/>
              </a:tabLst>
            </a:pPr>
            <a:r>
              <a:rPr lang="en-US" sz="2000" b="1" spc="5" dirty="0">
                <a:latin typeface="Calibri" panose="020F0502020204030204" pitchFamily="34" charset="0"/>
                <a:cs typeface="Calibri" panose="020F0502020204030204" pitchFamily="34" charset="0"/>
              </a:rPr>
              <a:t>Geography: </a:t>
            </a:r>
            <a:r>
              <a:rPr lang="en-US" sz="2000" spc="10" dirty="0">
                <a:latin typeface="Calibri" panose="020F0502020204030204" pitchFamily="34" charset="0"/>
                <a:cs typeface="Calibri" panose="020F0502020204030204" pitchFamily="34" charset="0"/>
              </a:rPr>
              <a:t>Census</a:t>
            </a:r>
            <a:r>
              <a:rPr lang="en-US" sz="2000" spc="-2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5" dirty="0">
                <a:latin typeface="Calibri" panose="020F0502020204030204" pitchFamily="34" charset="0"/>
                <a:cs typeface="Calibri" panose="020F0502020204030204" pitchFamily="34" charset="0"/>
              </a:rPr>
              <a:t>Block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65">
              <a:lnSpc>
                <a:spcPct val="100000"/>
              </a:lnSpc>
              <a:spcBef>
                <a:spcPts val="395"/>
              </a:spcBef>
              <a:tabLst>
                <a:tab pos="355600" algn="l"/>
                <a:tab pos="356235" algn="l"/>
              </a:tabLst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65">
              <a:lnSpc>
                <a:spcPct val="100000"/>
              </a:lnSpc>
              <a:spcBef>
                <a:spcPts val="395"/>
              </a:spcBef>
              <a:tabLst>
                <a:tab pos="355600" algn="l"/>
                <a:tab pos="356235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613357-7651-453C-9FC3-4B76F8291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953" y="3572037"/>
            <a:ext cx="5919047" cy="24571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0365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278296" y="1411749"/>
            <a:ext cx="11622156" cy="3981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Tables</a:t>
            </a:r>
            <a:r>
              <a:rPr lang="en-US" sz="2400">
                <a:solidFill>
                  <a:schemeClr val="tx1"/>
                </a:solidFill>
              </a:rPr>
              <a:t>:  P = Population     H = Housing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P1:  Race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P2:  Hispanic or Latino, and Not Hispanic or Latino by Race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P3:  Race for the Population 18 Years and Over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P4:  Hispanic or Latino, and Not Hispanic or Latino by Race </a:t>
            </a:r>
          </a:p>
          <a:p>
            <a:pPr marL="274320"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        for the Population 18 Years and Over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P5:  Group Quarters Population by Major Group Quarters Type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H1:  Occupancy Status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8B4FEC3-332B-471B-899E-55E8C24E1AFB}"/>
              </a:ext>
            </a:extLst>
          </p:cNvPr>
          <p:cNvSpPr txBox="1">
            <a:spLocks/>
          </p:cNvSpPr>
          <p:nvPr/>
        </p:nvSpPr>
        <p:spPr>
          <a:xfrm>
            <a:off x="510638" y="1464965"/>
            <a:ext cx="7301556" cy="39280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775580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50" y="368591"/>
            <a:ext cx="7598876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Topics are Available in the P.L. 94-171 Data?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49CE14-DF61-4216-ABB8-A7E393F3C6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21" y="583593"/>
            <a:ext cx="3040222" cy="64350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620B9D-FE64-4562-A2C6-544B72D331B7}"/>
              </a:ext>
            </a:extLst>
          </p:cNvPr>
          <p:cNvSpPr txBox="1"/>
          <p:nvPr/>
        </p:nvSpPr>
        <p:spPr>
          <a:xfrm>
            <a:off x="482227" y="5236342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https://data.census.gov/cedsci/all?q=&amp;g=0500000US39035&amp;d=DEC%20Redistricting%20Data%20%28PL%2094-171%29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094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0" y="1252326"/>
            <a:ext cx="12192000" cy="5391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8B4FEC3-332B-471B-899E-55E8C24E1AFB}"/>
              </a:ext>
            </a:extLst>
          </p:cNvPr>
          <p:cNvSpPr txBox="1">
            <a:spLocks/>
          </p:cNvSpPr>
          <p:nvPr/>
        </p:nvSpPr>
        <p:spPr>
          <a:xfrm>
            <a:off x="510638" y="1464965"/>
            <a:ext cx="7301556" cy="39280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775580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50" y="368591"/>
            <a:ext cx="7598876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Percent Change in State Population (2010 to 2020)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620B9D-FE64-4562-A2C6-544B72D331B7}"/>
              </a:ext>
            </a:extLst>
          </p:cNvPr>
          <p:cNvSpPr txBox="1"/>
          <p:nvPr/>
        </p:nvSpPr>
        <p:spPr>
          <a:xfrm>
            <a:off x="482227" y="5236342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F410B8-3ED2-4172-9A93-C593084D2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25" y="1530198"/>
            <a:ext cx="7179697" cy="374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9D240E3-5658-4B58-AD00-9ECA5CC14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9571"/>
            <a:ext cx="1915987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C519FF-7EE9-46F8-B182-C74A9D770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526" y="3026950"/>
            <a:ext cx="1924094" cy="20470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989A6B-B7C3-4BE3-9ED8-91409A13FA37}"/>
              </a:ext>
            </a:extLst>
          </p:cNvPr>
          <p:cNvSpPr txBox="1"/>
          <p:nvPr/>
        </p:nvSpPr>
        <p:spPr>
          <a:xfrm>
            <a:off x="510638" y="5163077"/>
            <a:ext cx="11227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Utah was the fastest growing state, increasing by 18.4% between 2010 to 2020.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Texas, Florida, California, Georgia and Washington accounted for nearly half of the total population numeric increase in the U.S. between 2010 and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Ohio increased by 262,944 in population (2.3%) from 2010 to 2020.</a:t>
            </a:r>
          </a:p>
        </p:txBody>
      </p:sp>
    </p:spTree>
    <p:extLst>
      <p:ext uri="{BB962C8B-B14F-4D97-AF65-F5344CB8AC3E}">
        <p14:creationId xmlns:p14="http://schemas.microsoft.com/office/powerpoint/2010/main" val="2805471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0" y="990600"/>
            <a:ext cx="12192000" cy="5590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8B4FEC3-332B-471B-899E-55E8C24E1AFB}"/>
              </a:ext>
            </a:extLst>
          </p:cNvPr>
          <p:cNvSpPr txBox="1">
            <a:spLocks/>
          </p:cNvSpPr>
          <p:nvPr/>
        </p:nvSpPr>
        <p:spPr>
          <a:xfrm>
            <a:off x="510638" y="1464965"/>
            <a:ext cx="7301556" cy="39280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252" y="490214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50" y="131552"/>
            <a:ext cx="9390202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Percent Change in Population for Ohio Counties (2010 – 2020)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620B9D-FE64-4562-A2C6-544B72D331B7}"/>
              </a:ext>
            </a:extLst>
          </p:cNvPr>
          <p:cNvSpPr txBox="1"/>
          <p:nvPr/>
        </p:nvSpPr>
        <p:spPr>
          <a:xfrm>
            <a:off x="482227" y="5236342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EAC4B7-E941-4B3C-A175-9C91012FC65A}"/>
              </a:ext>
            </a:extLst>
          </p:cNvPr>
          <p:cNvSpPr txBox="1"/>
          <p:nvPr/>
        </p:nvSpPr>
        <p:spPr>
          <a:xfrm>
            <a:off x="8126227" y="3306786"/>
            <a:ext cx="3987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411C3F-D8BE-4D19-A170-B598736BF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271" y="1277976"/>
            <a:ext cx="5592416" cy="50157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CB0F12-6F3F-40CD-98C0-400F96C05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04" y="3606195"/>
            <a:ext cx="2279867" cy="26875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6054D3-6F19-410A-BDB7-446F4E2D3AF9}"/>
              </a:ext>
            </a:extLst>
          </p:cNvPr>
          <p:cNvSpPr txBox="1"/>
          <p:nvPr/>
        </p:nvSpPr>
        <p:spPr>
          <a:xfrm>
            <a:off x="8464759" y="990600"/>
            <a:ext cx="364863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Ohio’s population increased by 262,944 (or </a:t>
            </a:r>
            <a:r>
              <a:rPr lang="en-US" sz="2200" dirty="0">
                <a:solidFill>
                  <a:srgbClr val="FF0000"/>
                </a:solidFill>
              </a:rPr>
              <a:t>2.3%</a:t>
            </a:r>
            <a:r>
              <a:rPr lang="en-US" sz="2200" dirty="0"/>
              <a:t>) from 2010 to 2020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Franklin County’s population increased by 160,393 (or </a:t>
            </a:r>
            <a:r>
              <a:rPr lang="en-US" sz="2200" dirty="0">
                <a:solidFill>
                  <a:srgbClr val="FF0000"/>
                </a:solidFill>
              </a:rPr>
              <a:t>13.8%</a:t>
            </a:r>
            <a:r>
              <a:rPr lang="en-US" sz="2200" dirty="0"/>
              <a:t>) from 2010 to 2020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Delaware County’s population increased by 39,910 (or </a:t>
            </a:r>
            <a:r>
              <a:rPr lang="en-US" sz="2200" dirty="0">
                <a:solidFill>
                  <a:srgbClr val="FF0000"/>
                </a:solidFill>
              </a:rPr>
              <a:t>22.9%</a:t>
            </a:r>
            <a:r>
              <a:rPr lang="en-US" sz="2200" dirty="0"/>
              <a:t>) from 2010 to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5 fastest growing counties in Ohio:  Delaware (22.9%), Union (20.0%), Warren (13.9%), Franklin (13.8%), Fairfield (8.7%)</a:t>
            </a:r>
          </a:p>
        </p:txBody>
      </p:sp>
    </p:spTree>
    <p:extLst>
      <p:ext uri="{BB962C8B-B14F-4D97-AF65-F5344CB8AC3E}">
        <p14:creationId xmlns:p14="http://schemas.microsoft.com/office/powerpoint/2010/main" val="4194747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0CD90E-4076-6641-9C1B-6E755E5CEF89}"/>
              </a:ext>
            </a:extLst>
          </p:cNvPr>
          <p:cNvSpPr/>
          <p:nvPr/>
        </p:nvSpPr>
        <p:spPr>
          <a:xfrm>
            <a:off x="0" y="1252326"/>
            <a:ext cx="12191999" cy="5328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8B4FEC3-332B-471B-899E-55E8C24E1AFB}"/>
              </a:ext>
            </a:extLst>
          </p:cNvPr>
          <p:cNvSpPr txBox="1">
            <a:spLocks/>
          </p:cNvSpPr>
          <p:nvPr/>
        </p:nvSpPr>
        <p:spPr>
          <a:xfrm>
            <a:off x="510638" y="1464965"/>
            <a:ext cx="7301556" cy="39280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4EB267-643F-C944-9116-A783FADB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50" y="662301"/>
            <a:ext cx="1074452" cy="229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FDB082-0063-CB48-AF53-2D343CD45012}"/>
              </a:ext>
            </a:extLst>
          </p:cNvPr>
          <p:cNvSpPr txBox="1">
            <a:spLocks/>
          </p:cNvSpPr>
          <p:nvPr/>
        </p:nvSpPr>
        <p:spPr>
          <a:xfrm>
            <a:off x="376650" y="263670"/>
            <a:ext cx="9390202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Westerville, Ohio Population (1900 - 2020)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620B9D-FE64-4562-A2C6-544B72D331B7}"/>
              </a:ext>
            </a:extLst>
          </p:cNvPr>
          <p:cNvSpPr txBox="1"/>
          <p:nvPr/>
        </p:nvSpPr>
        <p:spPr>
          <a:xfrm>
            <a:off x="482227" y="5236342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6A3C4A-17C2-4977-8A72-77369E5DB75B}"/>
              </a:ext>
            </a:extLst>
          </p:cNvPr>
          <p:cNvSpPr txBox="1"/>
          <p:nvPr/>
        </p:nvSpPr>
        <p:spPr>
          <a:xfrm>
            <a:off x="1090612" y="6181072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Westerville’s population increased by 3,070 (or 8.5%) from 2010 to 2020.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606A8A-F7CA-4939-B94B-EB4551CDA634}"/>
              </a:ext>
            </a:extLst>
          </p:cNvPr>
          <p:cNvSpPr txBox="1"/>
          <p:nvPr/>
        </p:nvSpPr>
        <p:spPr>
          <a:xfrm>
            <a:off x="9975008" y="3391612"/>
            <a:ext cx="106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0AD3F4-6CE4-4E63-980D-BFDF7C65FA56}"/>
              </a:ext>
            </a:extLst>
          </p:cNvPr>
          <p:cNvSpPr txBox="1"/>
          <p:nvPr/>
        </p:nvSpPr>
        <p:spPr>
          <a:xfrm>
            <a:off x="1889030" y="4857641"/>
            <a:ext cx="101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BC70CD-7BAD-4E80-AD70-B381981B5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974" y="1414697"/>
            <a:ext cx="9286875" cy="47047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E6251D-6A0D-439F-8D57-120B232B6575}"/>
              </a:ext>
            </a:extLst>
          </p:cNvPr>
          <p:cNvSpPr txBox="1"/>
          <p:nvPr/>
        </p:nvSpPr>
        <p:spPr>
          <a:xfrm>
            <a:off x="2130068" y="5130024"/>
            <a:ext cx="185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1,462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5F45B1-F0AC-4BC3-891C-6B9FA168FC73}"/>
              </a:ext>
            </a:extLst>
          </p:cNvPr>
          <p:cNvSpPr txBox="1"/>
          <p:nvPr/>
        </p:nvSpPr>
        <p:spPr>
          <a:xfrm>
            <a:off x="9609988" y="2162730"/>
            <a:ext cx="1217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39,190</a:t>
            </a:r>
          </a:p>
        </p:txBody>
      </p:sp>
    </p:spTree>
    <p:extLst>
      <p:ext uri="{BB962C8B-B14F-4D97-AF65-F5344CB8AC3E}">
        <p14:creationId xmlns:p14="http://schemas.microsoft.com/office/powerpoint/2010/main" val="1949137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7E14031-A3D3-422E-85B8-5457E8EEBEAF}"/>
              </a:ext>
            </a:extLst>
          </p:cNvPr>
          <p:cNvSpPr/>
          <p:nvPr/>
        </p:nvSpPr>
        <p:spPr>
          <a:xfrm>
            <a:off x="0" y="928347"/>
            <a:ext cx="12192000" cy="4977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FE11F-DEDE-4875-8B72-F8A67898C329}"/>
              </a:ext>
            </a:extLst>
          </p:cNvPr>
          <p:cNvSpPr txBox="1"/>
          <p:nvPr/>
        </p:nvSpPr>
        <p:spPr>
          <a:xfrm>
            <a:off x="2065775" y="1443353"/>
            <a:ext cx="515015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b="1" dirty="0">
              <a:solidFill>
                <a:schemeClr val="bg1"/>
              </a:solidFill>
              <a:ea typeface="+mn-lt"/>
              <a:cs typeface="+mn-lt"/>
            </a:endParaRPr>
          </a:p>
          <a:p>
            <a:pPr marL="457200" indent="-457200">
              <a:buFont typeface="Wingdings"/>
              <a:buChar char="ü"/>
            </a:pPr>
            <a:endParaRPr lang="en-US" sz="28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9A1F077-A5D8-4644-912A-BA8E621ED5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241" y="498343"/>
            <a:ext cx="1074452" cy="2291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8B7B174-92BD-4D28-8C84-918B97E9DBCE}"/>
              </a:ext>
            </a:extLst>
          </p:cNvPr>
          <p:cNvSpPr txBox="1">
            <a:spLocks/>
          </p:cNvSpPr>
          <p:nvPr/>
        </p:nvSpPr>
        <p:spPr>
          <a:xfrm>
            <a:off x="306241" y="139872"/>
            <a:ext cx="11438702" cy="4300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FFFF"/>
                </a:solidFill>
                <a:latin typeface="Calibri"/>
                <a:cs typeface="Calibri"/>
              </a:rPr>
              <a:t>Percent Change in Population 18 Years and Over for Ohio Counties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7A397-2EDD-44D5-BAEE-0E2900A7CBF4}"/>
              </a:ext>
            </a:extLst>
          </p:cNvPr>
          <p:cNvSpPr txBox="1"/>
          <p:nvPr/>
        </p:nvSpPr>
        <p:spPr>
          <a:xfrm>
            <a:off x="1898966" y="3951410"/>
            <a:ext cx="1087485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ü"/>
            </a:pPr>
            <a:endParaRPr lang="en-US" sz="2000" dirty="0">
              <a:cs typeface="Calibri" panose="020F0502020204030204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40B3254-685F-4C61-95E5-EDF6AE846BF2}"/>
              </a:ext>
            </a:extLst>
          </p:cNvPr>
          <p:cNvSpPr/>
          <p:nvPr/>
        </p:nvSpPr>
        <p:spPr>
          <a:xfrm>
            <a:off x="6025592" y="4234433"/>
            <a:ext cx="810381" cy="18142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3FC8C2-3AE5-4CC4-94D0-CC7DD4B56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1" y="1966078"/>
            <a:ext cx="4743517" cy="4718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DAEC5C-079B-420A-A18D-A654695D6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461" y="1230389"/>
            <a:ext cx="5247619" cy="112381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6741D0A-028F-49ED-8D33-28F9F4314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850" y="4259378"/>
            <a:ext cx="2195123" cy="259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DA980-AADE-48C0-8496-841116D94C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3051" y="1062590"/>
            <a:ext cx="6678164" cy="22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62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2CC9EB-6330-4087-A891-76C278DDE784}"/>
              </a:ext>
            </a:extLst>
          </p:cNvPr>
          <p:cNvSpPr/>
          <p:nvPr/>
        </p:nvSpPr>
        <p:spPr>
          <a:xfrm>
            <a:off x="376648" y="5910470"/>
            <a:ext cx="1889474" cy="742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E14031-A3D3-422E-85B8-5457E8EEBEAF}"/>
              </a:ext>
            </a:extLst>
          </p:cNvPr>
          <p:cNvSpPr/>
          <p:nvPr/>
        </p:nvSpPr>
        <p:spPr>
          <a:xfrm>
            <a:off x="1" y="777353"/>
            <a:ext cx="12192000" cy="4586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FE11F-DEDE-4875-8B72-F8A67898C329}"/>
              </a:ext>
            </a:extLst>
          </p:cNvPr>
          <p:cNvSpPr txBox="1"/>
          <p:nvPr/>
        </p:nvSpPr>
        <p:spPr>
          <a:xfrm>
            <a:off x="2065775" y="1371600"/>
            <a:ext cx="515015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b="1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Aft>
                <a:spcPts val="1200"/>
              </a:spcAft>
            </a:pPr>
            <a:endParaRPr lang="en-US" sz="28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9A1F077-A5D8-4644-912A-BA8E621ED5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8" y="509759"/>
            <a:ext cx="1074452" cy="2291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8B7B174-92BD-4D28-8C84-918B97E9DBCE}"/>
              </a:ext>
            </a:extLst>
          </p:cNvPr>
          <p:cNvSpPr txBox="1">
            <a:spLocks/>
          </p:cNvSpPr>
          <p:nvPr/>
        </p:nvSpPr>
        <p:spPr>
          <a:xfrm>
            <a:off x="376648" y="139285"/>
            <a:ext cx="9498870" cy="4300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FFFF"/>
                </a:solidFill>
                <a:latin typeface="Calibri"/>
                <a:cs typeface="Calibri"/>
              </a:rPr>
              <a:t>Diversity Index – Ohio Counties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40B3254-685F-4C61-95E5-EDF6AE846BF2}"/>
              </a:ext>
            </a:extLst>
          </p:cNvPr>
          <p:cNvSpPr/>
          <p:nvPr/>
        </p:nvSpPr>
        <p:spPr>
          <a:xfrm>
            <a:off x="6025592" y="4234433"/>
            <a:ext cx="810381" cy="18142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3188B-D2DA-42B7-B4C5-A9AE2C3D59AD}"/>
              </a:ext>
            </a:extLst>
          </p:cNvPr>
          <p:cNvSpPr txBox="1"/>
          <p:nvPr/>
        </p:nvSpPr>
        <p:spPr>
          <a:xfrm>
            <a:off x="474074" y="5341983"/>
            <a:ext cx="11243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Diversity Index measures the probability that 2 people chosen at random will be from different race and ethnicity groups.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Delaware County had a 21.5% Diversity Index in 2010 which increased to 34.8% in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Franklin County had a 49.8% Diversity Index in 2010 which increased to 58.6% in 2020.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A4B124-6404-41E7-834F-AEC0C4A8B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322" y="816552"/>
            <a:ext cx="7329487" cy="43587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128AF2-53D8-4D7D-AAF2-30C150721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833" y="3864078"/>
            <a:ext cx="1597527" cy="13111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7458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11959</TotalTime>
  <Words>1142</Words>
  <Application>Microsoft Office PowerPoint</Application>
  <PresentationFormat>Widescreen</PresentationFormat>
  <Paragraphs>139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generic</dc:title>
  <dc:creator>Ronald L Williams (CENSUS/CLMSO FED)</dc:creator>
  <cp:lastModifiedBy>Timothy A Sarko (CENSUS/CLMSO FED)</cp:lastModifiedBy>
  <cp:revision>543</cp:revision>
  <dcterms:created xsi:type="dcterms:W3CDTF">2021-04-12T19:25:25Z</dcterms:created>
  <dcterms:modified xsi:type="dcterms:W3CDTF">2022-08-02T16:52:37Z</dcterms:modified>
</cp:coreProperties>
</file>