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4018" r:id="rId2"/>
    <p:sldMasterId id="2147484035" r:id="rId3"/>
  </p:sldMasterIdLst>
  <p:notesMasterIdLst>
    <p:notesMasterId r:id="rId36"/>
  </p:notesMasterIdLst>
  <p:handoutMasterIdLst>
    <p:handoutMasterId r:id="rId37"/>
  </p:handoutMasterIdLst>
  <p:sldIdLst>
    <p:sldId id="258" r:id="rId4"/>
    <p:sldId id="259" r:id="rId5"/>
    <p:sldId id="347" r:id="rId6"/>
    <p:sldId id="261" r:id="rId7"/>
    <p:sldId id="262" r:id="rId8"/>
    <p:sldId id="263" r:id="rId9"/>
    <p:sldId id="348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34" r:id="rId27"/>
    <p:sldId id="351" r:id="rId28"/>
    <p:sldId id="349" r:id="rId29"/>
    <p:sldId id="350" r:id="rId30"/>
    <p:sldId id="352" r:id="rId31"/>
    <p:sldId id="353" r:id="rId32"/>
    <p:sldId id="354" r:id="rId33"/>
    <p:sldId id="282" r:id="rId34"/>
    <p:sldId id="346" r:id="rId35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ry, Jennifer" initials="J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8262" autoAdjust="0"/>
  </p:normalViewPr>
  <p:slideViewPr>
    <p:cSldViewPr>
      <p:cViewPr>
        <p:scale>
          <a:sx n="71" d="100"/>
          <a:sy n="71" d="100"/>
        </p:scale>
        <p:origin x="-15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2775" tIns="46388" rIns="92775" bIns="463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775" tIns="46388" rIns="92775" bIns="46388" rtlCol="0"/>
          <a:lstStyle>
            <a:lvl1pPr algn="r">
              <a:defRPr sz="1200"/>
            </a:lvl1pPr>
          </a:lstStyle>
          <a:p>
            <a:fld id="{E0A0398D-FDBF-4579-ADB3-725DADB13AE6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1"/>
            <a:ext cx="3052974" cy="467281"/>
          </a:xfrm>
          <a:prstGeom prst="rect">
            <a:avLst/>
          </a:prstGeom>
        </p:spPr>
        <p:txBody>
          <a:bodyPr vert="horz" lIns="92775" tIns="46388" rIns="92775" bIns="463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775" tIns="46388" rIns="92775" bIns="46388" rtlCol="0" anchor="b"/>
          <a:lstStyle>
            <a:lvl1pPr algn="r">
              <a:defRPr sz="1200"/>
            </a:lvl1pPr>
          </a:lstStyle>
          <a:p>
            <a:fld id="{7660761B-6000-48D4-A256-D685DFD3C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2775" tIns="46388" rIns="92775" bIns="463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775" tIns="46388" rIns="92775" bIns="46388" rtlCol="0"/>
          <a:lstStyle>
            <a:lvl1pPr algn="r">
              <a:defRPr sz="1200"/>
            </a:lvl1pPr>
          </a:lstStyle>
          <a:p>
            <a:fld id="{2C21A66E-710E-432F-857B-96F3B23C65E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73600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5" tIns="46388" rIns="92775" bIns="463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2775" tIns="46388" rIns="92775" bIns="463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1"/>
            <a:ext cx="3052974" cy="467281"/>
          </a:xfrm>
          <a:prstGeom prst="rect">
            <a:avLst/>
          </a:prstGeom>
        </p:spPr>
        <p:txBody>
          <a:bodyPr vert="horz" lIns="92775" tIns="46388" rIns="92775" bIns="463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775" tIns="46388" rIns="92775" bIns="46388" rtlCol="0" anchor="b"/>
          <a:lstStyle>
            <a:lvl1pPr algn="r">
              <a:defRPr sz="1200"/>
            </a:lvl1pPr>
          </a:lstStyle>
          <a:p>
            <a:fld id="{23838BF8-644C-4B75-9379-FD127206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7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8BF8-644C-4B75-9379-FD127206C0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8BF8-644C-4B75-9379-FD127206C0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8BF8-644C-4B75-9379-FD127206C0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79EB-4E22-42FF-AC3B-11AD13F600F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2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7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1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6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1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0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27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7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6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6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2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4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4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2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388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94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691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15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48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3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13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3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83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02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88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58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0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71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4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2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2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0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3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4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4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0663-2A83-4B37-99B8-913FD8337E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4B22-6B16-464F-93DE-C7FFCA9FB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7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tb.gov/allowable-revisions/label-generator.shtml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wmf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5562600" cy="1752600"/>
          </a:xfrm>
          <a:ln/>
        </p:spPr>
        <p:txBody>
          <a:bodyPr>
            <a:normAutofit fontScale="90000"/>
          </a:bodyPr>
          <a:lstStyle/>
          <a:p>
            <a:pPr algn="ctr"/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/>
            </a:r>
            <a:br>
              <a:rPr lang="en-US" sz="6300" b="1" dirty="0" smtClean="0"/>
            </a:br>
            <a:r>
              <a:rPr lang="en-US" sz="6300" b="1" dirty="0"/>
              <a:t/>
            </a:r>
            <a:br>
              <a:rPr lang="en-US" sz="6300" b="1" dirty="0"/>
            </a:br>
            <a:r>
              <a:rPr lang="en-US" sz="6300" b="1" dirty="0" smtClean="0"/>
              <a:t>Wine</a:t>
            </a:r>
            <a:br>
              <a:rPr lang="en-US" sz="6300" b="1" dirty="0" smtClean="0"/>
            </a:br>
            <a:r>
              <a:rPr lang="en-US" sz="6300" b="1" dirty="0" smtClean="0"/>
              <a:t>Labeling</a:t>
            </a:r>
            <a:endParaRPr lang="en-US" sz="6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4191000"/>
            <a:ext cx="3733799" cy="1600200"/>
          </a:xfrm>
        </p:spPr>
        <p:txBody>
          <a:bodyPr>
            <a:noAutofit/>
          </a:bodyPr>
          <a:lstStyle/>
          <a:p>
            <a:pPr algn="l"/>
            <a:endParaRPr lang="en-US" sz="2000" dirty="0" smtClean="0"/>
          </a:p>
          <a:p>
            <a:pPr algn="l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Demaris Brown </a:t>
            </a:r>
          </a:p>
          <a:p>
            <a:pPr algn="l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TTB Specialist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39000" y="6406488"/>
            <a:ext cx="684132" cy="365125"/>
          </a:xfrm>
        </p:spPr>
        <p:txBody>
          <a:bodyPr/>
          <a:lstStyle/>
          <a:p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06487"/>
            <a:ext cx="4622973" cy="365125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59B9-6790-45D8-ADD4-A450BBD9EC4F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237" y="1752600"/>
            <a:ext cx="30432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305482" y="6248400"/>
            <a:ext cx="495617" cy="381000"/>
          </a:xfrm>
        </p:spPr>
        <p:txBody>
          <a:bodyPr/>
          <a:lstStyle/>
          <a:p>
            <a:r>
              <a:rPr lang="en-US" dirty="0" smtClean="0"/>
              <a:t>2017</a:t>
            </a:r>
            <a:endParaRPr lang="en-US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438401" cy="158088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B5FD-BA41-4839-9249-6E9BBEDEB55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1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182" y="228600"/>
            <a:ext cx="8991818" cy="1143000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/>
              <a:t>Class/Type Designation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181" y="1102711"/>
            <a:ext cx="8648918" cy="5207542"/>
            <a:chOff x="-1" y="980"/>
            <a:chExt cx="5497" cy="3340"/>
          </a:xfrm>
        </p:grpSpPr>
        <p:pic>
          <p:nvPicPr>
            <p:cNvPr id="26132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980"/>
              <a:ext cx="2466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132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728"/>
              <a:ext cx="2616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13254" name="Text Box 6"/>
            <p:cNvSpPr txBox="1">
              <a:spLocks noChangeArrowheads="1"/>
            </p:cNvSpPr>
            <p:nvPr/>
          </p:nvSpPr>
          <p:spPr bwMode="auto">
            <a:xfrm>
              <a:off x="-1" y="980"/>
              <a:ext cx="115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Front Label</a:t>
              </a:r>
            </a:p>
          </p:txBody>
        </p:sp>
        <p:sp>
          <p:nvSpPr>
            <p:cNvPr id="2613255" name="Text Box 7"/>
            <p:cNvSpPr txBox="1">
              <a:spLocks noChangeArrowheads="1"/>
            </p:cNvSpPr>
            <p:nvPr/>
          </p:nvSpPr>
          <p:spPr bwMode="auto">
            <a:xfrm>
              <a:off x="3648" y="1440"/>
              <a:ext cx="15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Back Label</a:t>
              </a:r>
            </a:p>
          </p:txBody>
        </p:sp>
      </p:grpSp>
      <p:sp>
        <p:nvSpPr>
          <p:cNvPr id="2613256" name="Oval 8"/>
          <p:cNvSpPr>
            <a:spLocks noChangeArrowheads="1"/>
          </p:cNvSpPr>
          <p:nvPr/>
        </p:nvSpPr>
        <p:spPr bwMode="auto">
          <a:xfrm>
            <a:off x="1520210" y="4953000"/>
            <a:ext cx="1756389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4013"/>
            <a:ext cx="7770813" cy="833437"/>
          </a:xfrm>
        </p:spPr>
        <p:txBody>
          <a:bodyPr>
            <a:normAutofit/>
          </a:bodyPr>
          <a:lstStyle/>
          <a:p>
            <a:r>
              <a:rPr lang="en-US" sz="4600" b="1" dirty="0"/>
              <a:t>Alcohol Content</a:t>
            </a:r>
          </a:p>
        </p:txBody>
      </p:sp>
      <p:sp>
        <p:nvSpPr>
          <p:cNvPr id="261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7010400" cy="3886200"/>
          </a:xfrm>
          <a:noFill/>
          <a:ln/>
        </p:spPr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u="sng" dirty="0" smtClean="0"/>
              <a:t>Table Wine </a:t>
            </a:r>
            <a:r>
              <a:rPr lang="en-US" sz="2800" b="0" dirty="0"/>
              <a:t>may be used for wine with </a:t>
            </a:r>
            <a:endParaRPr lang="en-US" sz="2800" b="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0" dirty="0" smtClean="0"/>
              <a:t>     7-14% alcohol by volume</a:t>
            </a:r>
            <a:endParaRPr lang="en-US" sz="2800" b="0" dirty="0"/>
          </a:p>
          <a:p>
            <a:pPr>
              <a:lnSpc>
                <a:spcPct val="90000"/>
              </a:lnSpc>
            </a:pPr>
            <a:endParaRPr lang="en-US" sz="2800" b="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Alcohol __% by volume </a:t>
            </a:r>
          </a:p>
          <a:p>
            <a:pPr>
              <a:lnSpc>
                <a:spcPct val="90000"/>
              </a:lnSpc>
            </a:pPr>
            <a:endParaRPr lang="en-US" sz="2800" b="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Alcohol __% to __% by volume, for ranges</a:t>
            </a:r>
          </a:p>
          <a:p>
            <a:pPr>
              <a:lnSpc>
                <a:spcPct val="90000"/>
              </a:lnSpc>
            </a:pPr>
            <a:endParaRPr lang="en-US" sz="2800" b="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“Alc.” and “Vol.” or “Alc” and “Vol”</a:t>
            </a:r>
          </a:p>
          <a:p>
            <a:pPr>
              <a:lnSpc>
                <a:spcPct val="90000"/>
              </a:lnSpc>
            </a:pPr>
            <a:endParaRPr lang="en-US" sz="2800" b="0" dirty="0"/>
          </a:p>
          <a:p>
            <a:pPr>
              <a:lnSpc>
                <a:spcPct val="90000"/>
              </a:lnSpc>
            </a:pPr>
            <a:endParaRPr lang="en-US" sz="2800" b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88001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  <a:p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28944"/>
            <a:ext cx="4622973" cy="283237"/>
          </a:xfrm>
        </p:spPr>
        <p:txBody>
          <a:bodyPr/>
          <a:lstStyle/>
          <a:p>
            <a:r>
              <a:rPr lang="en-US" altLang="en-US"/>
              <a:t>Alcohol &amp; Tobacco Tax &amp; Trade Bureau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FB0-7E46-446C-B792-645BBF6F0DB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614276" name="Text Box 4"/>
          <p:cNvSpPr txBox="1">
            <a:spLocks noChangeArrowheads="1"/>
          </p:cNvSpPr>
          <p:nvPr/>
        </p:nvSpPr>
        <p:spPr bwMode="auto">
          <a:xfrm>
            <a:off x="7010400" y="5791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27 CFR 4.36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5894"/>
            <a:ext cx="7185914" cy="1320800"/>
          </a:xfrm>
        </p:spPr>
        <p:txBody>
          <a:bodyPr/>
          <a:lstStyle/>
          <a:p>
            <a:pPr algn="ctr"/>
            <a:r>
              <a:rPr lang="en-US" sz="4600" b="1" dirty="0"/>
              <a:t>Alcohol Content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305800" y="6041363"/>
            <a:ext cx="685800" cy="664237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2017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734" y="6626556"/>
            <a:ext cx="2209801" cy="158088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28F-197A-4D0D-9A53-6DFEF590CFE7}" type="slidenum">
              <a:rPr lang="en-US" altLang="en-US"/>
              <a:pPr/>
              <a:t>12</a:t>
            </a:fld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027957"/>
            <a:ext cx="8306477" cy="5378531"/>
            <a:chOff x="144" y="922"/>
            <a:chExt cx="5352" cy="3398"/>
          </a:xfrm>
        </p:grpSpPr>
        <p:pic>
          <p:nvPicPr>
            <p:cNvPr id="26153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980"/>
              <a:ext cx="2466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153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728"/>
              <a:ext cx="2616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15302" name="Text Box 6"/>
            <p:cNvSpPr txBox="1">
              <a:spLocks noChangeArrowheads="1"/>
            </p:cNvSpPr>
            <p:nvPr/>
          </p:nvSpPr>
          <p:spPr bwMode="auto">
            <a:xfrm>
              <a:off x="176" y="92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Front Label</a:t>
              </a:r>
            </a:p>
          </p:txBody>
        </p:sp>
        <p:sp>
          <p:nvSpPr>
            <p:cNvPr id="2615303" name="Text Box 7"/>
            <p:cNvSpPr txBox="1">
              <a:spLocks noChangeArrowheads="1"/>
            </p:cNvSpPr>
            <p:nvPr/>
          </p:nvSpPr>
          <p:spPr bwMode="auto">
            <a:xfrm>
              <a:off x="3648" y="1440"/>
              <a:ext cx="1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Back Label</a:t>
              </a:r>
            </a:p>
          </p:txBody>
        </p:sp>
      </p:grpSp>
      <p:sp>
        <p:nvSpPr>
          <p:cNvPr id="2615304" name="Oval 8"/>
          <p:cNvSpPr>
            <a:spLocks noChangeArrowheads="1"/>
          </p:cNvSpPr>
          <p:nvPr/>
        </p:nvSpPr>
        <p:spPr bwMode="auto">
          <a:xfrm>
            <a:off x="1261278" y="5610502"/>
            <a:ext cx="1905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65" y="112626"/>
            <a:ext cx="8610600" cy="609599"/>
          </a:xfrm>
        </p:spPr>
        <p:txBody>
          <a:bodyPr>
            <a:noAutofit/>
          </a:bodyPr>
          <a:lstStyle/>
          <a:p>
            <a:r>
              <a:rPr lang="en-US" sz="4600" b="1" dirty="0"/>
              <a:t>Appellation of Origin</a:t>
            </a:r>
          </a:p>
        </p:txBody>
      </p:sp>
      <p:sp>
        <p:nvSpPr>
          <p:cNvPr id="261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18323"/>
            <a:ext cx="7315200" cy="3429000"/>
          </a:xfrm>
        </p:spPr>
        <p:txBody>
          <a:bodyPr/>
          <a:lstStyle/>
          <a:p>
            <a:pPr>
              <a:spcBef>
                <a:spcPct val="40000"/>
              </a:spcBef>
              <a:buSzTx/>
            </a:pPr>
            <a:r>
              <a:rPr lang="en-US" sz="2800" b="0" dirty="0"/>
              <a:t>Grape Varietal</a:t>
            </a:r>
          </a:p>
          <a:p>
            <a:pPr>
              <a:spcBef>
                <a:spcPct val="40000"/>
              </a:spcBef>
              <a:buSzTx/>
            </a:pPr>
            <a:r>
              <a:rPr lang="en-US" sz="2800" b="0" dirty="0"/>
              <a:t>Vintage Date</a:t>
            </a:r>
          </a:p>
          <a:p>
            <a:pPr>
              <a:spcBef>
                <a:spcPct val="40000"/>
              </a:spcBef>
              <a:buSzTx/>
            </a:pPr>
            <a:r>
              <a:rPr lang="en-US" sz="2800" b="0" dirty="0"/>
              <a:t>Semi-Generic Designation</a:t>
            </a:r>
            <a:r>
              <a:rPr lang="en-US" b="0" dirty="0"/>
              <a:t> </a:t>
            </a:r>
          </a:p>
          <a:p>
            <a:pPr lvl="3">
              <a:spcBef>
                <a:spcPct val="40000"/>
              </a:spcBef>
              <a:buFont typeface="Wingdings" pitchFamily="2" charset="2"/>
              <a:buChar char="n"/>
            </a:pPr>
            <a:r>
              <a:rPr lang="en-US" dirty="0"/>
              <a:t>(if Grandfathered)</a:t>
            </a:r>
          </a:p>
          <a:p>
            <a:pPr>
              <a:spcBef>
                <a:spcPct val="40000"/>
              </a:spcBef>
              <a:buSzTx/>
            </a:pPr>
            <a:r>
              <a:rPr lang="en-US" sz="2800" b="0" dirty="0"/>
              <a:t>Estate Bottled/Grown</a:t>
            </a:r>
          </a:p>
          <a:p>
            <a:pPr>
              <a:spcBef>
                <a:spcPct val="40000"/>
              </a:spcBef>
              <a:buSzTx/>
            </a:pPr>
            <a:r>
              <a:rPr lang="en-US" sz="2800" b="0" dirty="0"/>
              <a:t>Must appear on the Brand Label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334" y="6488000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06488"/>
            <a:ext cx="4622973" cy="365125"/>
          </a:xfrm>
        </p:spPr>
        <p:txBody>
          <a:bodyPr/>
          <a:lstStyle/>
          <a:p>
            <a:r>
              <a:rPr lang="en-US" altLang="en-US"/>
              <a:t>Alcohol &amp; Tobacco Tax &amp; Trade Bureau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8F1-F564-407D-95C0-9100581181D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616324" name="Text Box 4"/>
          <p:cNvSpPr txBox="1">
            <a:spLocks noChangeArrowheads="1"/>
          </p:cNvSpPr>
          <p:nvPr/>
        </p:nvSpPr>
        <p:spPr bwMode="auto">
          <a:xfrm>
            <a:off x="206483" y="5841308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27 CFR 4.25, 4.23, 4.24, 4.26, 4.27</a:t>
            </a:r>
          </a:p>
        </p:txBody>
      </p:sp>
      <p:sp>
        <p:nvSpPr>
          <p:cNvPr id="2616325" name="Text Box 5"/>
          <p:cNvSpPr txBox="1">
            <a:spLocks noChangeArrowheads="1"/>
          </p:cNvSpPr>
          <p:nvPr/>
        </p:nvSpPr>
        <p:spPr bwMode="auto">
          <a:xfrm>
            <a:off x="85530" y="9034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Mandatory if any of the following appear on the label: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393" y="142310"/>
            <a:ext cx="8683207" cy="1156465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 smtClean="0"/>
              <a:t>   Appellation </a:t>
            </a:r>
            <a:r>
              <a:rPr lang="en-US" sz="4600" b="1" dirty="0"/>
              <a:t>Of Origin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534400" y="6293694"/>
            <a:ext cx="457200" cy="564306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2017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05669"/>
            <a:ext cx="2286001" cy="252331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2F3E-AA07-428F-BF82-9CB4F001CFD2}" type="slidenum">
              <a:rPr lang="en-US" altLang="en-US"/>
              <a:pPr/>
              <a:t>14</a:t>
            </a:fld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095150"/>
            <a:ext cx="8652433" cy="5286456"/>
            <a:chOff x="-53" y="954"/>
            <a:chExt cx="5549" cy="3340"/>
          </a:xfrm>
        </p:grpSpPr>
        <p:pic>
          <p:nvPicPr>
            <p:cNvPr id="261734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" y="954"/>
              <a:ext cx="2466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173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728"/>
              <a:ext cx="2616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17350" name="Text Box 6"/>
            <p:cNvSpPr txBox="1">
              <a:spLocks noChangeArrowheads="1"/>
            </p:cNvSpPr>
            <p:nvPr/>
          </p:nvSpPr>
          <p:spPr bwMode="auto">
            <a:xfrm>
              <a:off x="-53" y="1043"/>
              <a:ext cx="97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CCCC00"/>
                  </a:solidFill>
                  <a:latin typeface="Georgia" pitchFamily="18" charset="0"/>
                </a:rPr>
                <a:t>Front Label</a:t>
              </a:r>
              <a:endParaRPr lang="en-US" sz="2400" b="1" dirty="0">
                <a:solidFill>
                  <a:srgbClr val="CCCC00"/>
                </a:solidFill>
                <a:latin typeface="Georgia" pitchFamily="18" charset="0"/>
              </a:endParaRPr>
            </a:p>
          </p:txBody>
        </p:sp>
        <p:sp>
          <p:nvSpPr>
            <p:cNvPr id="2617351" name="Text Box 7"/>
            <p:cNvSpPr txBox="1">
              <a:spLocks noChangeArrowheads="1"/>
            </p:cNvSpPr>
            <p:nvPr/>
          </p:nvSpPr>
          <p:spPr bwMode="auto">
            <a:xfrm>
              <a:off x="3511" y="1305"/>
              <a:ext cx="1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Back Label</a:t>
              </a:r>
            </a:p>
          </p:txBody>
        </p:sp>
      </p:grpSp>
      <p:sp>
        <p:nvSpPr>
          <p:cNvPr id="2617352" name="Oval 8"/>
          <p:cNvSpPr>
            <a:spLocks noChangeArrowheads="1"/>
          </p:cNvSpPr>
          <p:nvPr/>
        </p:nvSpPr>
        <p:spPr bwMode="auto">
          <a:xfrm>
            <a:off x="908008" y="5334000"/>
            <a:ext cx="2798218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7077"/>
            <a:ext cx="7620000" cy="83592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Name &amp; Address Statement</a:t>
            </a:r>
            <a:endParaRPr lang="en-US" sz="4400" b="1" dirty="0"/>
          </a:p>
        </p:txBody>
      </p:sp>
      <p:sp>
        <p:nvSpPr>
          <p:cNvPr id="261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19538"/>
            <a:ext cx="7391400" cy="4271662"/>
          </a:xfrm>
          <a:noFill/>
          <a:ln/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b="0" dirty="0"/>
              <a:t>Name or Trade name of </a:t>
            </a:r>
            <a:r>
              <a:rPr lang="en-US" sz="2900" b="0" dirty="0" smtClean="0"/>
              <a:t>the Bottler </a:t>
            </a:r>
            <a:r>
              <a:rPr lang="en-US" sz="2900" b="0" dirty="0"/>
              <a:t>as </a:t>
            </a:r>
            <a:r>
              <a:rPr lang="en-US" sz="2900" b="0" spc="70" dirty="0"/>
              <a:t>listed on the </a:t>
            </a:r>
            <a:r>
              <a:rPr lang="en-US" sz="2900" b="0" spc="70" dirty="0" smtClean="0"/>
              <a:t>permit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2900" b="0" spc="7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b="0" spc="70" dirty="0" smtClean="0"/>
              <a:t>Address </a:t>
            </a:r>
            <a:r>
              <a:rPr lang="en-US" sz="2900" b="0" spc="70" dirty="0"/>
              <a:t>(City and State) of the </a:t>
            </a:r>
            <a:r>
              <a:rPr lang="en-US" sz="2900" b="0" spc="70" dirty="0" smtClean="0"/>
              <a:t>bottler </a:t>
            </a:r>
            <a:r>
              <a:rPr lang="en-US" sz="2900" b="0" dirty="0" smtClean="0"/>
              <a:t>as </a:t>
            </a:r>
            <a:r>
              <a:rPr lang="en-US" sz="2900" b="0" dirty="0"/>
              <a:t>listed on the </a:t>
            </a:r>
            <a:r>
              <a:rPr lang="en-US" sz="2900" b="0" dirty="0" smtClean="0"/>
              <a:t>permit</a:t>
            </a:r>
          </a:p>
          <a:p>
            <a:pPr>
              <a:lnSpc>
                <a:spcPct val="90000"/>
              </a:lnSpc>
            </a:pPr>
            <a:endParaRPr lang="en-US" sz="2900" b="0" dirty="0" smtClean="0"/>
          </a:p>
          <a:p>
            <a:pPr>
              <a:lnSpc>
                <a:spcPct val="90000"/>
              </a:lnSpc>
            </a:pPr>
            <a:r>
              <a:rPr lang="en-US" sz="2900" b="0" dirty="0" smtClean="0"/>
              <a:t>May appear </a:t>
            </a:r>
            <a:r>
              <a:rPr lang="en-US" sz="2900" b="0" dirty="0"/>
              <a:t>on any label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334" y="6492875"/>
            <a:ext cx="684132" cy="365125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2017</a:t>
            </a:r>
            <a:endParaRPr lang="en-US" altLang="en-US" dirty="0"/>
          </a:p>
          <a:p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50963"/>
            <a:ext cx="4622973" cy="207037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475-0B64-4352-B238-7B63F81F437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18372" name="Text Box 4"/>
          <p:cNvSpPr txBox="1">
            <a:spLocks noChangeArrowheads="1"/>
          </p:cNvSpPr>
          <p:nvPr/>
        </p:nvSpPr>
        <p:spPr bwMode="auto">
          <a:xfrm>
            <a:off x="5363434" y="5716227"/>
            <a:ext cx="2256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27 CFR </a:t>
            </a:r>
            <a:r>
              <a:rPr lang="en-US" sz="2000" b="1" dirty="0" smtClean="0">
                <a:latin typeface="Tahoma" pitchFamily="34" charset="0"/>
              </a:rPr>
              <a:t>4.35(a)</a:t>
            </a:r>
            <a:endParaRPr lang="en-US" sz="20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1"/>
            <a:ext cx="8382000" cy="7232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b="1" dirty="0"/>
              <a:t>Name </a:t>
            </a:r>
            <a:r>
              <a:rPr lang="en-US" sz="5100" b="1" dirty="0"/>
              <a:t>and</a:t>
            </a:r>
            <a:r>
              <a:rPr lang="en-US" sz="4600" b="1" dirty="0"/>
              <a:t> Address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610600" y="6041363"/>
            <a:ext cx="457200" cy="664237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2017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02081"/>
            <a:ext cx="2209801" cy="207037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24EB-C373-4DD8-B1E1-2F969C99C46B}" type="slidenum">
              <a:rPr lang="en-US" altLang="en-US"/>
              <a:pPr/>
              <a:t>16</a:t>
            </a:fld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22" y="1104791"/>
            <a:ext cx="8974610" cy="5497289"/>
            <a:chOff x="-208" y="1076"/>
            <a:chExt cx="5704" cy="3436"/>
          </a:xfrm>
        </p:grpSpPr>
        <p:pic>
          <p:nvPicPr>
            <p:cNvPr id="26193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172"/>
              <a:ext cx="2466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193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1728"/>
              <a:ext cx="2616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19398" name="Text Box 6"/>
            <p:cNvSpPr txBox="1">
              <a:spLocks noChangeArrowheads="1"/>
            </p:cNvSpPr>
            <p:nvPr/>
          </p:nvSpPr>
          <p:spPr bwMode="auto">
            <a:xfrm>
              <a:off x="-208" y="1076"/>
              <a:ext cx="30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CCCC00"/>
                  </a:solidFill>
                  <a:latin typeface="Georgia" pitchFamily="18" charset="0"/>
                </a:rPr>
                <a:t> Front </a:t>
              </a: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Label</a:t>
              </a:r>
            </a:p>
          </p:txBody>
        </p:sp>
        <p:sp>
          <p:nvSpPr>
            <p:cNvPr id="2619399" name="Text Box 7"/>
            <p:cNvSpPr txBox="1">
              <a:spLocks noChangeArrowheads="1"/>
            </p:cNvSpPr>
            <p:nvPr/>
          </p:nvSpPr>
          <p:spPr bwMode="auto">
            <a:xfrm>
              <a:off x="3648" y="1440"/>
              <a:ext cx="1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Back Label</a:t>
              </a:r>
            </a:p>
          </p:txBody>
        </p:sp>
      </p:grpSp>
      <p:sp>
        <p:nvSpPr>
          <p:cNvPr id="2619400" name="Oval 8"/>
          <p:cNvSpPr>
            <a:spLocks noChangeArrowheads="1"/>
          </p:cNvSpPr>
          <p:nvPr/>
        </p:nvSpPr>
        <p:spPr bwMode="auto">
          <a:xfrm>
            <a:off x="6629400" y="2609742"/>
            <a:ext cx="2133600" cy="1219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1313"/>
            <a:ext cx="8077200" cy="696912"/>
          </a:xfrm>
        </p:spPr>
        <p:txBody>
          <a:bodyPr>
            <a:noAutofit/>
          </a:bodyPr>
          <a:lstStyle/>
          <a:p>
            <a:r>
              <a:rPr lang="en-US" sz="4600" b="1" dirty="0"/>
              <a:t>Net Contents</a:t>
            </a:r>
          </a:p>
        </p:txBody>
      </p:sp>
      <p:sp>
        <p:nvSpPr>
          <p:cNvPr id="26204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10400" cy="4261512"/>
          </a:xfrm>
          <a:noFill/>
          <a:ln/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Metric standards of fill; authorized sizes per 27 CFR 4.72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/>
              <a:t>May </a:t>
            </a:r>
            <a:r>
              <a:rPr lang="en-US" sz="2800" b="0" dirty="0"/>
              <a:t>be on label or etched/blown into the container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/>
              <a:t>“</a:t>
            </a:r>
            <a:r>
              <a:rPr lang="en-US" sz="2800" b="0" dirty="0"/>
              <a:t>ml” on containers of less than 1 </a:t>
            </a:r>
            <a:r>
              <a:rPr lang="en-US" sz="2800" b="0" dirty="0" smtClean="0"/>
              <a:t>liter</a:t>
            </a:r>
            <a:r>
              <a:rPr lang="en-US" sz="2800" b="0" dirty="0"/>
              <a:t> </a:t>
            </a:r>
            <a:r>
              <a:rPr lang="en-US" sz="2800" b="0" dirty="0" smtClean="0"/>
              <a:t>and “L</a:t>
            </a:r>
            <a:r>
              <a:rPr lang="en-US" sz="2800" b="0" dirty="0"/>
              <a:t>” </a:t>
            </a:r>
            <a:r>
              <a:rPr lang="en-US" sz="2800" b="0" dirty="0" smtClean="0"/>
              <a:t>on container of one </a:t>
            </a:r>
            <a:r>
              <a:rPr lang="en-US" sz="2800" b="0" dirty="0"/>
              <a:t>liter or more</a:t>
            </a:r>
          </a:p>
          <a:p>
            <a:pPr>
              <a:lnSpc>
                <a:spcPct val="90000"/>
              </a:lnSpc>
            </a:pPr>
            <a:endParaRPr lang="en-US" sz="1400" b="0" dirty="0"/>
          </a:p>
          <a:p>
            <a:pPr>
              <a:lnSpc>
                <a:spcPct val="90000"/>
              </a:lnSpc>
            </a:pPr>
            <a:r>
              <a:rPr lang="en-US" sz="2800" b="0" dirty="0"/>
              <a:t>May appear on any label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92875"/>
            <a:ext cx="684132" cy="365125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2017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76087"/>
            <a:ext cx="2696035" cy="281913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876E-F0A4-49A1-9110-512F9C9CF3D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20420" name="Rectangle 4"/>
          <p:cNvSpPr>
            <a:spLocks noChangeArrowheads="1"/>
          </p:cNvSpPr>
          <p:nvPr/>
        </p:nvSpPr>
        <p:spPr bwMode="auto">
          <a:xfrm>
            <a:off x="4114801" y="56388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27 CFR 4.37, 4.72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821584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/>
              <a:t>Net Contents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180080" y="5815222"/>
            <a:ext cx="2176272" cy="201168"/>
          </a:xfrm>
        </p:spPr>
        <p:txBody>
          <a:bodyPr/>
          <a:lstStyle/>
          <a:p>
            <a:r>
              <a:rPr lang="en-US" dirty="0" smtClean="0"/>
              <a:t>2016</a:t>
            </a:r>
            <a:endParaRPr lang="en-US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" y="6629400"/>
            <a:ext cx="2743200" cy="165331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E38-19DC-4DCD-BA1B-34D4245DECAC}" type="slidenum">
              <a:rPr lang="en-US" altLang="en-US"/>
              <a:pPr/>
              <a:t>18</a:t>
            </a:fld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120696"/>
            <a:ext cx="8678813" cy="4621555"/>
            <a:chOff x="-20" y="1124"/>
            <a:chExt cx="5516" cy="3340"/>
          </a:xfrm>
        </p:grpSpPr>
        <p:pic>
          <p:nvPicPr>
            <p:cNvPr id="26214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124"/>
              <a:ext cx="2466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2144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1728"/>
              <a:ext cx="2616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21446" name="Text Box 6"/>
            <p:cNvSpPr txBox="1">
              <a:spLocks noChangeArrowheads="1"/>
            </p:cNvSpPr>
            <p:nvPr/>
          </p:nvSpPr>
          <p:spPr bwMode="auto">
            <a:xfrm>
              <a:off x="-20" y="1124"/>
              <a:ext cx="305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Front </a:t>
              </a:r>
              <a:endParaRPr lang="en-US" sz="2400" b="1" dirty="0" smtClean="0">
                <a:solidFill>
                  <a:srgbClr val="CCCC00"/>
                </a:solidFill>
                <a:latin typeface="Georgia" pitchFamily="18" charset="0"/>
              </a:endParaRPr>
            </a:p>
            <a:p>
              <a:pPr eaLnBrk="1" hangingPunct="1"/>
              <a:r>
                <a:rPr lang="en-US" sz="2400" b="1" dirty="0" smtClean="0">
                  <a:solidFill>
                    <a:srgbClr val="CCCC00"/>
                  </a:solidFill>
                  <a:latin typeface="Georgia" pitchFamily="18" charset="0"/>
                </a:rPr>
                <a:t>Label</a:t>
              </a:r>
              <a:endParaRPr lang="en-US" sz="2400" b="1" dirty="0">
                <a:solidFill>
                  <a:srgbClr val="CCCC00"/>
                </a:solidFill>
                <a:latin typeface="Georgia" pitchFamily="18" charset="0"/>
              </a:endParaRPr>
            </a:p>
          </p:txBody>
        </p:sp>
        <p:sp>
          <p:nvSpPr>
            <p:cNvPr id="2621447" name="Text Box 7"/>
            <p:cNvSpPr txBox="1">
              <a:spLocks noChangeArrowheads="1"/>
            </p:cNvSpPr>
            <p:nvPr/>
          </p:nvSpPr>
          <p:spPr bwMode="auto">
            <a:xfrm>
              <a:off x="3150" y="1440"/>
              <a:ext cx="169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Back Label</a:t>
              </a:r>
            </a:p>
          </p:txBody>
        </p:sp>
      </p:grpSp>
      <p:sp>
        <p:nvSpPr>
          <p:cNvPr id="2621448" name="Oval 8"/>
          <p:cNvSpPr>
            <a:spLocks noChangeArrowheads="1"/>
          </p:cNvSpPr>
          <p:nvPr/>
        </p:nvSpPr>
        <p:spPr bwMode="auto">
          <a:xfrm>
            <a:off x="6850983" y="3600284"/>
            <a:ext cx="990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34910" y="6158984"/>
            <a:ext cx="4283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72400" cy="760412"/>
          </a:xfrm>
        </p:spPr>
        <p:txBody>
          <a:bodyPr>
            <a:noAutofit/>
          </a:bodyPr>
          <a:lstStyle/>
          <a:p>
            <a:r>
              <a:rPr lang="en-US" sz="4600" b="1" dirty="0"/>
              <a:t>Sulfite Declaration</a:t>
            </a:r>
          </a:p>
        </p:txBody>
      </p:sp>
      <p:sp>
        <p:nvSpPr>
          <p:cNvPr id="262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9037"/>
            <a:ext cx="7580790" cy="3794126"/>
          </a:xfrm>
          <a:noFill/>
          <a:ln/>
        </p:spPr>
        <p:txBody>
          <a:bodyPr>
            <a:normAutofit/>
          </a:bodyPr>
          <a:lstStyle/>
          <a:p>
            <a:r>
              <a:rPr lang="en-US" sz="3200" b="0" dirty="0"/>
              <a:t>Must declare if 10 </a:t>
            </a:r>
            <a:r>
              <a:rPr lang="en-US" sz="3200" b="0" dirty="0" err="1"/>
              <a:t>ppm</a:t>
            </a:r>
            <a:r>
              <a:rPr lang="en-US" sz="3200" b="0" dirty="0"/>
              <a:t> or more </a:t>
            </a:r>
          </a:p>
          <a:p>
            <a:r>
              <a:rPr lang="en-US" sz="3200" b="0" dirty="0"/>
              <a:t>“Contains Sulfites” </a:t>
            </a:r>
          </a:p>
          <a:p>
            <a:r>
              <a:rPr lang="en-US" sz="3200" b="0" dirty="0"/>
              <a:t>Statement may appear on any label</a:t>
            </a:r>
          </a:p>
          <a:p>
            <a:r>
              <a:rPr lang="en-US" sz="3200" b="0" dirty="0"/>
              <a:t>If less than 10 ppm, may be omitted:</a:t>
            </a:r>
          </a:p>
          <a:p>
            <a:pPr lvl="3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3200" dirty="0" smtClean="0"/>
              <a:t>Obtain </a:t>
            </a:r>
            <a:r>
              <a:rPr lang="en-US" sz="3200" dirty="0"/>
              <a:t>Lab Analysis</a:t>
            </a:r>
          </a:p>
          <a:p>
            <a:pPr lvl="3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3200" dirty="0" smtClean="0"/>
              <a:t>Attach </a:t>
            </a:r>
            <a:r>
              <a:rPr lang="en-US" sz="3200" dirty="0"/>
              <a:t>analysis to COLA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92234" y="6492875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314" y="6492874"/>
            <a:ext cx="2362201" cy="365125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2BF-41A4-49D6-A795-6E87173037C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622468" name="Text Box 4"/>
          <p:cNvSpPr txBox="1">
            <a:spLocks noChangeArrowheads="1"/>
          </p:cNvSpPr>
          <p:nvPr/>
        </p:nvSpPr>
        <p:spPr bwMode="auto">
          <a:xfrm>
            <a:off x="5127845" y="5638800"/>
            <a:ext cx="3505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27 CFR 4.32(e)</a:t>
            </a:r>
          </a:p>
        </p:txBody>
      </p:sp>
      <p:pic>
        <p:nvPicPr>
          <p:cNvPr id="2622469" name="Picture 5" descr="MCj039704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907" y="496094"/>
            <a:ext cx="871538" cy="869950"/>
          </a:xfrm>
          <a:prstGeom prst="rect">
            <a:avLst/>
          </a:prstGeom>
          <a:noFill/>
        </p:spPr>
      </p:pic>
      <p:pic>
        <p:nvPicPr>
          <p:cNvPr id="2622470" name="Picture 6" descr="MCj03398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7990" y="990600"/>
            <a:ext cx="485775" cy="992188"/>
          </a:xfrm>
          <a:prstGeom prst="rect">
            <a:avLst/>
          </a:prstGeom>
          <a:noFill/>
        </p:spPr>
      </p:pic>
      <p:pic>
        <p:nvPicPr>
          <p:cNvPr id="2622471" name="Picture 7" descr="MCj022964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68762"/>
            <a:ext cx="1600200" cy="157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47" y="253828"/>
            <a:ext cx="7209453" cy="1639985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How To Get It </a:t>
            </a:r>
            <a:r>
              <a:rPr lang="en-US" sz="4400" b="1" smtClean="0"/>
              <a:t>Right The </a:t>
            </a:r>
            <a:r>
              <a:rPr lang="en-US" sz="4400" b="1"/>
              <a:t>F</a:t>
            </a:r>
            <a:r>
              <a:rPr lang="en-US" sz="4400" b="1" smtClean="0"/>
              <a:t>irst </a:t>
            </a:r>
            <a:r>
              <a:rPr lang="en-US" sz="4400" b="1" dirty="0" smtClean="0"/>
              <a:t>Time!!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260505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362200"/>
            <a:ext cx="7086600" cy="3226350"/>
          </a:xfrm>
          <a:noFill/>
          <a:ln/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Mandatory </a:t>
            </a:r>
            <a:r>
              <a:rPr lang="en-US" sz="3200" dirty="0"/>
              <a:t>Items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Top Reasons for Corrections for Oregon Wineries</a:t>
            </a:r>
            <a:endParaRPr lang="en-US" sz="3200" dirty="0"/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Allowable Revisions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7600" y="6525324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8937"/>
            <a:ext cx="4622973" cy="365125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425D-AA15-4C01-800F-D59C92C197A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80" y="66495"/>
            <a:ext cx="8382001" cy="1750809"/>
          </a:xfrm>
        </p:spPr>
        <p:txBody>
          <a:bodyPr/>
          <a:lstStyle/>
          <a:p>
            <a:pPr algn="ctr"/>
            <a:r>
              <a:rPr lang="en-US" sz="4600" b="1" dirty="0"/>
              <a:t>Sulfite Declaration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307467" y="6343751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526313"/>
            <a:ext cx="2362201" cy="207037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A546-81DD-4A17-B1B5-234AFE97AC63}" type="slidenum">
              <a:rPr lang="en-US" altLang="en-US"/>
              <a:pPr/>
              <a:t>20</a:t>
            </a:fld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8" y="1224063"/>
            <a:ext cx="8831432" cy="5302249"/>
            <a:chOff x="-117" y="1124"/>
            <a:chExt cx="5613" cy="3340"/>
          </a:xfrm>
        </p:grpSpPr>
        <p:pic>
          <p:nvPicPr>
            <p:cNvPr id="262349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1124"/>
              <a:ext cx="2466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2349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728"/>
              <a:ext cx="2616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23494" name="Text Box 6"/>
            <p:cNvSpPr txBox="1">
              <a:spLocks noChangeArrowheads="1"/>
            </p:cNvSpPr>
            <p:nvPr/>
          </p:nvSpPr>
          <p:spPr bwMode="auto">
            <a:xfrm>
              <a:off x="-117" y="1137"/>
              <a:ext cx="11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Front Label</a:t>
              </a:r>
            </a:p>
          </p:txBody>
        </p:sp>
        <p:sp>
          <p:nvSpPr>
            <p:cNvPr id="2623495" name="Text Box 7"/>
            <p:cNvSpPr txBox="1">
              <a:spLocks noChangeArrowheads="1"/>
            </p:cNvSpPr>
            <p:nvPr/>
          </p:nvSpPr>
          <p:spPr bwMode="auto">
            <a:xfrm>
              <a:off x="3648" y="1440"/>
              <a:ext cx="14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Back Label</a:t>
              </a:r>
            </a:p>
          </p:txBody>
        </p:sp>
      </p:grpSp>
      <p:sp>
        <p:nvSpPr>
          <p:cNvPr id="2623496" name="Oval 8"/>
          <p:cNvSpPr>
            <a:spLocks noChangeArrowheads="1"/>
          </p:cNvSpPr>
          <p:nvPr/>
        </p:nvSpPr>
        <p:spPr bwMode="auto">
          <a:xfrm>
            <a:off x="5334000" y="4191000"/>
            <a:ext cx="16764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sz="4500" b="1" dirty="0"/>
              <a:t>Health Warning Statement</a:t>
            </a:r>
          </a:p>
        </p:txBody>
      </p:sp>
      <p:sp>
        <p:nvSpPr>
          <p:cNvPr id="262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6477000" cy="3657600"/>
          </a:xfrm>
          <a:noFill/>
          <a:ln/>
        </p:spPr>
        <p:txBody>
          <a:bodyPr lIns="0">
            <a:normAutofit lnSpcReduction="10000"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GOVERNMENT WARNING:  </a:t>
            </a:r>
            <a:r>
              <a:rPr lang="en-US" sz="2800" b="0" dirty="0"/>
              <a:t>(1) ACCORDING TO THE SURGEON GENERAL, WOMEN SHOULD NOT DRINK ALCOHOLIC BEVERAGES DURING PREGNANCY BECAUSE OF THE RISK OF BIRTH DEFECTS.  (2) CONSUMPTION OF ALCOHOLIC BEVERAGES IMPAIRS YOUR ABILITY TO DRIVE A CAR OR OPERATE MACHINERY, AND MAY CAUSE HEALTH PROBLEMS.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92875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75437"/>
            <a:ext cx="2286001" cy="161263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E38D-5AF9-4557-95C5-F3DB617ECC6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624516" name="Rectangle 4"/>
          <p:cNvSpPr>
            <a:spLocks noChangeArrowheads="1"/>
          </p:cNvSpPr>
          <p:nvPr/>
        </p:nvSpPr>
        <p:spPr bwMode="auto">
          <a:xfrm>
            <a:off x="533400" y="1447800"/>
            <a:ext cx="6705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4517" name="Text Box 5"/>
          <p:cNvSpPr txBox="1">
            <a:spLocks noChangeArrowheads="1"/>
          </p:cNvSpPr>
          <p:nvPr/>
        </p:nvSpPr>
        <p:spPr bwMode="auto">
          <a:xfrm>
            <a:off x="5643211" y="5638800"/>
            <a:ext cx="1595789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000" b="1" dirty="0">
                <a:latin typeface="Tahoma" pitchFamily="34" charset="0"/>
              </a:rPr>
              <a:t>27 CFR 16</a:t>
            </a:r>
          </a:p>
        </p:txBody>
      </p:sp>
      <p:sp>
        <p:nvSpPr>
          <p:cNvPr id="2624518" name="Rectangle 6"/>
          <p:cNvSpPr>
            <a:spLocks noChangeArrowheads="1"/>
          </p:cNvSpPr>
          <p:nvPr/>
        </p:nvSpPr>
        <p:spPr bwMode="auto">
          <a:xfrm>
            <a:off x="533400" y="5486400"/>
            <a:ext cx="4937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65000"/>
              <a:buFont typeface="Wingdings" pitchFamily="2" charset="2"/>
              <a:buChar char="n"/>
            </a:pPr>
            <a:r>
              <a:rPr lang="en-US" sz="3200">
                <a:latin typeface="Arial" charset="0"/>
              </a:rPr>
              <a:t> May appear on any 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982"/>
            <a:ext cx="7772400" cy="914400"/>
          </a:xfrm>
        </p:spPr>
        <p:txBody>
          <a:bodyPr>
            <a:noAutofit/>
          </a:bodyPr>
          <a:lstStyle/>
          <a:p>
            <a:r>
              <a:rPr lang="en-US" sz="4500" b="1" dirty="0"/>
              <a:t>Health Warning Statement</a:t>
            </a:r>
          </a:p>
        </p:txBody>
      </p:sp>
      <p:sp>
        <p:nvSpPr>
          <p:cNvPr id="2625539" name="Rectangle 3"/>
          <p:cNvSpPr>
            <a:spLocks noGrp="1" noChangeArrowheads="1"/>
          </p:cNvSpPr>
          <p:nvPr>
            <p:ph idx="1"/>
          </p:nvPr>
        </p:nvSpPr>
        <p:spPr>
          <a:xfrm>
            <a:off x="784412" y="1399032"/>
            <a:ext cx="6454588" cy="4572000"/>
          </a:xfrm>
          <a:noFill/>
          <a:ln/>
        </p:spPr>
        <p:txBody>
          <a:bodyPr lIns="0">
            <a:normAutofit/>
          </a:bodyPr>
          <a:lstStyle/>
          <a:p>
            <a:pPr marL="344488" indent="-34448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The words “GOVERNMENT WARNING” must be in Capital Letters and Bold </a:t>
            </a:r>
            <a:r>
              <a:rPr lang="en-US" sz="2400" b="0" dirty="0" smtClean="0"/>
              <a:t>Type</a:t>
            </a:r>
          </a:p>
          <a:p>
            <a:pPr marL="344488" indent="-344488">
              <a:lnSpc>
                <a:spcPct val="80000"/>
              </a:lnSpc>
            </a:pPr>
            <a:endParaRPr lang="en-US" sz="2400" b="0" dirty="0"/>
          </a:p>
          <a:p>
            <a:pPr marL="344488" indent="-34448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“S” in Surgeon and “G” in General must be capitalized</a:t>
            </a:r>
          </a:p>
          <a:p>
            <a:pPr marL="344488" indent="-34448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Appear </a:t>
            </a:r>
            <a:r>
              <a:rPr lang="en-US" sz="2400" b="0" dirty="0"/>
              <a:t>as one </a:t>
            </a:r>
            <a:r>
              <a:rPr lang="en-US" sz="2400" b="0" dirty="0" smtClean="0"/>
              <a:t>statement</a:t>
            </a:r>
          </a:p>
          <a:p>
            <a:pPr marL="344488" indent="-344488">
              <a:lnSpc>
                <a:spcPct val="80000"/>
              </a:lnSpc>
            </a:pPr>
            <a:endParaRPr lang="en-US" sz="2400" b="0" dirty="0"/>
          </a:p>
          <a:p>
            <a:pPr marL="344488" indent="-34448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Legible </a:t>
            </a:r>
            <a:r>
              <a:rPr lang="en-US" sz="2400" b="0" dirty="0"/>
              <a:t>on contrasting background</a:t>
            </a:r>
          </a:p>
          <a:p>
            <a:pPr marL="344488" indent="-344488">
              <a:lnSpc>
                <a:spcPct val="80000"/>
              </a:lnSpc>
            </a:pPr>
            <a:endParaRPr lang="en-US" sz="2400" b="0" dirty="0"/>
          </a:p>
          <a:p>
            <a:pPr marL="344488" indent="-34448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Separate and Apart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92875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3712"/>
            <a:ext cx="2286001" cy="234288"/>
          </a:xfrm>
        </p:spPr>
        <p:txBody>
          <a:bodyPr/>
          <a:lstStyle/>
          <a:p>
            <a:r>
              <a:rPr lang="en-US" altLang="en-US" dirty="0" smtClean="0"/>
              <a:t>Alcohol &amp; Tobacco Tax &amp; Trade Bureau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3898-CA26-48CB-A3C8-6A6DC6CF16A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625540" name="Text Box 4"/>
          <p:cNvSpPr txBox="1">
            <a:spLocks noChangeArrowheads="1"/>
          </p:cNvSpPr>
          <p:nvPr/>
        </p:nvSpPr>
        <p:spPr bwMode="auto">
          <a:xfrm>
            <a:off x="5638800" y="5638800"/>
            <a:ext cx="16002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000" b="1" dirty="0">
                <a:latin typeface="Tahoma" pitchFamily="34" charset="0"/>
              </a:rPr>
              <a:t>27 CFR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0794" cy="777875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/>
              <a:t>Health Warning Statement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282646" y="6397157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79719"/>
            <a:ext cx="2362201" cy="185289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AACF-FBD3-4F03-ACE6-15EF735FD9C7}" type="slidenum">
              <a:rPr lang="en-US" altLang="en-US"/>
              <a:pPr/>
              <a:t>23</a:t>
            </a:fld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3869" y="1028017"/>
            <a:ext cx="8210550" cy="5012636"/>
            <a:chOff x="-96" y="1028"/>
            <a:chExt cx="5172" cy="3388"/>
          </a:xfrm>
        </p:grpSpPr>
        <p:pic>
          <p:nvPicPr>
            <p:cNvPr id="262656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6" y="1076"/>
              <a:ext cx="2466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2656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4" y="1728"/>
              <a:ext cx="2592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26566" name="Text Box 6"/>
            <p:cNvSpPr txBox="1">
              <a:spLocks noChangeArrowheads="1"/>
            </p:cNvSpPr>
            <p:nvPr/>
          </p:nvSpPr>
          <p:spPr bwMode="auto">
            <a:xfrm>
              <a:off x="-96" y="1028"/>
              <a:ext cx="105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Front Label</a:t>
              </a:r>
            </a:p>
          </p:txBody>
        </p:sp>
        <p:sp>
          <p:nvSpPr>
            <p:cNvPr id="2626567" name="Text Box 7"/>
            <p:cNvSpPr txBox="1">
              <a:spLocks noChangeArrowheads="1"/>
            </p:cNvSpPr>
            <p:nvPr/>
          </p:nvSpPr>
          <p:spPr bwMode="auto">
            <a:xfrm>
              <a:off x="3024" y="1440"/>
              <a:ext cx="17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CCCC00"/>
                  </a:solidFill>
                  <a:latin typeface="Georgia" pitchFamily="18" charset="0"/>
                </a:rPr>
                <a:t>   Back </a:t>
              </a: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Label</a:t>
              </a:r>
            </a:p>
          </p:txBody>
        </p:sp>
      </p:grpSp>
      <p:sp>
        <p:nvSpPr>
          <p:cNvPr id="2626568" name="Oval 8"/>
          <p:cNvSpPr>
            <a:spLocks noChangeArrowheads="1"/>
          </p:cNvSpPr>
          <p:nvPr/>
        </p:nvSpPr>
        <p:spPr bwMode="auto">
          <a:xfrm>
            <a:off x="3962400" y="4267199"/>
            <a:ext cx="4800600" cy="156400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543800" cy="668337"/>
          </a:xfrm>
        </p:spPr>
        <p:txBody>
          <a:bodyPr>
            <a:noAutofit/>
          </a:bodyPr>
          <a:lstStyle/>
          <a:p>
            <a:r>
              <a:rPr lang="en-US" sz="4600" b="1" dirty="0" smtClean="0"/>
              <a:t>Allowable Revisions</a:t>
            </a:r>
            <a:endParaRPr lang="en-US" sz="4600" b="1" dirty="0"/>
          </a:p>
        </p:txBody>
      </p:sp>
      <p:sp>
        <p:nvSpPr>
          <p:cNvPr id="2638851" name="Rectangle 3"/>
          <p:cNvSpPr>
            <a:spLocks noGrp="1" noChangeArrowheads="1"/>
          </p:cNvSpPr>
          <p:nvPr>
            <p:ph idx="1"/>
          </p:nvPr>
        </p:nvSpPr>
        <p:spPr>
          <a:xfrm>
            <a:off x="608045" y="1600200"/>
            <a:ext cx="6630956" cy="1866438"/>
          </a:xfrm>
        </p:spPr>
        <p:txBody>
          <a:bodyPr/>
          <a:lstStyle/>
          <a:p>
            <a:pPr algn="ctr">
              <a:buClr>
                <a:srgbClr val="990099"/>
              </a:buClr>
              <a:buFont typeface="Wingdings" pitchFamily="2" charset="2"/>
              <a:buNone/>
            </a:pPr>
            <a:r>
              <a:rPr lang="en-US" sz="3400" b="0" dirty="0" smtClean="0"/>
              <a:t>When do I </a:t>
            </a:r>
            <a:r>
              <a:rPr lang="en-US" sz="3400" dirty="0" smtClean="0"/>
              <a:t>NOT</a:t>
            </a:r>
            <a:r>
              <a:rPr lang="en-US" sz="3400" b="0" dirty="0" smtClean="0"/>
              <a:t> need to get new approval?</a:t>
            </a:r>
            <a:endParaRPr lang="en-US" sz="3400" b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20275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23712"/>
            <a:ext cx="2209801" cy="234288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970-D4A3-410D-B9FB-7B80680D6B88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263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33800"/>
            <a:ext cx="30924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57201" y="55796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Allowable Revisions-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https://ttb.gov/allowable-revisions/label-generator.shtml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08000"/>
            <a:ext cx="7530385" cy="765837"/>
          </a:xfrm>
        </p:spPr>
        <p:txBody>
          <a:bodyPr>
            <a:noAutofit/>
          </a:bodyPr>
          <a:lstStyle/>
          <a:p>
            <a:pPr algn="ctr"/>
            <a:r>
              <a:rPr lang="en-US" sz="4500" u="sng" dirty="0" smtClean="0"/>
              <a:t>Includes but not limited to:</a:t>
            </a:r>
            <a:endParaRPr lang="en-US" sz="45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3581400" cy="3810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Deleting non-mandatory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Repositioning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Change color/font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Percentage of blend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Vintage date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4185" y="6406488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2209800" cy="228600"/>
          </a:xfrm>
        </p:spPr>
        <p:txBody>
          <a:bodyPr/>
          <a:lstStyle/>
          <a:p>
            <a:r>
              <a:rPr lang="en-US" smtClean="0"/>
              <a:t>Alcohol &amp; Tobacco Tax &amp; Trade Bureau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57601" y="1828800"/>
            <a:ext cx="4267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Change name or Trade Name to reflect a name that is listed on your permit. 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Change “Produced” to “Vinted” or “Cellared”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Net Contents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Alcohol Content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Age Statement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" b="81000"/>
          <a:stretch/>
        </p:blipFill>
        <p:spPr bwMode="auto">
          <a:xfrm>
            <a:off x="0" y="676275"/>
            <a:ext cx="9067799" cy="61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5029200"/>
            <a:ext cx="1600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0186" y="1764268"/>
            <a:ext cx="168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Approved COLA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6776" y="1797390"/>
            <a:ext cx="194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Allowable revision</a:t>
            </a:r>
          </a:p>
        </p:txBody>
      </p:sp>
      <p:sp>
        <p:nvSpPr>
          <p:cNvPr id="6" name="Rounded Rectangle 5"/>
          <p:cNvSpPr/>
          <p:nvPr/>
        </p:nvSpPr>
        <p:spPr>
          <a:xfrm rot="5400000">
            <a:off x="415957" y="2121563"/>
            <a:ext cx="3810000" cy="4267200"/>
          </a:xfrm>
          <a:prstGeom prst="roundRect">
            <a:avLst/>
          </a:prstGeom>
          <a:solidFill>
            <a:srgbClr val="F2EED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10101" y="2350163"/>
            <a:ext cx="4267200" cy="3810000"/>
            <a:chOff x="4610101" y="2350163"/>
            <a:chExt cx="4267200" cy="3810000"/>
          </a:xfrm>
        </p:grpSpPr>
        <p:sp>
          <p:nvSpPr>
            <p:cNvPr id="27" name="Rounded Rectangle 26"/>
            <p:cNvSpPr/>
            <p:nvPr/>
          </p:nvSpPr>
          <p:spPr>
            <a:xfrm rot="5400000">
              <a:off x="4838701" y="2121563"/>
              <a:ext cx="3810000" cy="4267200"/>
            </a:xfrm>
            <a:prstGeom prst="roundRect">
              <a:avLst/>
            </a:prstGeom>
            <a:solidFill>
              <a:srgbClr val="F2EEDE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27338" y="2516183"/>
              <a:ext cx="22843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Euphemia" pitchFamily="34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Brush Script MT" pitchFamily="66" charset="0"/>
                </a:rPr>
                <a:t>Wine for a</a:t>
              </a:r>
            </a:p>
            <a:p>
              <a:r>
                <a:rPr lang="en-US" sz="3200" dirty="0" smtClean="0">
                  <a:solidFill>
                    <a:prstClr val="black"/>
                  </a:solidFill>
                  <a:latin typeface="Euphemia" pitchFamily="34" charset="0"/>
                </a:rPr>
                <a:t> </a:t>
              </a:r>
              <a:r>
                <a:rPr lang="en-US" sz="3200" dirty="0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uphemia" pitchFamily="34" charset="0"/>
                </a:rPr>
                <a:t>Rainy Day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21189" y="4018704"/>
              <a:ext cx="175260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Arial Rounded MT Bold" pitchFamily="34" charset="0"/>
                </a:rPr>
                <a:t>Albariño</a:t>
              </a:r>
            </a:p>
            <a:p>
              <a:endParaRPr lang="en-US" sz="1100" dirty="0" smtClean="0">
                <a:solidFill>
                  <a:prstClr val="black"/>
                </a:solidFill>
                <a:latin typeface="Arial Rounded MT Bold" pitchFamily="34" charset="0"/>
              </a:endParaRPr>
            </a:p>
            <a:p>
              <a:r>
                <a:rPr lang="en-US" dirty="0" smtClean="0">
                  <a:solidFill>
                    <a:prstClr val="black"/>
                  </a:solidFill>
                  <a:latin typeface="Euphemia" pitchFamily="34" charset="0"/>
                </a:rPr>
                <a:t>   </a:t>
              </a:r>
              <a:r>
                <a:rPr lang="en-US" sz="1400" dirty="0" smtClean="0">
                  <a:solidFill>
                    <a:prstClr val="black"/>
                  </a:solidFill>
                  <a:latin typeface="Euphemia" pitchFamily="34" charset="0"/>
                </a:rPr>
                <a:t>Virginia</a:t>
              </a:r>
            </a:p>
            <a:p>
              <a:endParaRPr lang="en-US" sz="1400" i="1" dirty="0" smtClean="0">
                <a:solidFill>
                  <a:prstClr val="black"/>
                </a:solidFill>
                <a:latin typeface="Euphemia" pitchFamily="34" charset="0"/>
              </a:endParaRPr>
            </a:p>
            <a:p>
              <a:r>
                <a:rPr lang="en-US" sz="1400" i="1" dirty="0">
                  <a:solidFill>
                    <a:prstClr val="black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Euphemia" pitchFamily="34" charset="0"/>
                </a:rPr>
                <a:t> </a:t>
              </a:r>
              <a:r>
                <a:rPr lang="en-US" sz="1400" i="1" dirty="0" smtClean="0">
                  <a:solidFill>
                    <a:prstClr val="black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Euphemia" pitchFamily="34" charset="0"/>
                </a:rPr>
                <a:t>   </a:t>
              </a:r>
              <a:r>
                <a:rPr lang="en-US" sz="2000" dirty="0" smtClean="0">
                  <a:solidFill>
                    <a:prstClr val="black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auhaus 93" pitchFamily="82" charset="0"/>
                </a:rPr>
                <a:t>2014</a:t>
              </a:r>
              <a:endParaRPr lang="en-US" sz="2000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uhaus 93" pitchFamily="82" charset="0"/>
              </a:endParaRPr>
            </a:p>
            <a:p>
              <a:endParaRPr lang="en-US" sz="1400" i="1" dirty="0" smtClean="0">
                <a:solidFill>
                  <a:prstClr val="black"/>
                </a:solidFill>
                <a:latin typeface="Euphemi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48217" y="5640911"/>
              <a:ext cx="3718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</a:rPr>
                <a:t>12.5% Alc. by Vol.                                                                             750 ml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pic>
          <p:nvPicPr>
            <p:cNvPr id="34" name="5f209259-fc1d-4330-9cd6-94c6c4dba4db" descr="directory.cgi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0383">
              <a:off x="6198868" y="3369348"/>
              <a:ext cx="2497953" cy="190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33400" y="2350163"/>
            <a:ext cx="4076701" cy="3136237"/>
            <a:chOff x="451386" y="2350163"/>
            <a:chExt cx="4158715" cy="3826347"/>
          </a:xfrm>
        </p:grpSpPr>
        <p:sp>
          <p:nvSpPr>
            <p:cNvPr id="19" name="TextBox 18"/>
            <p:cNvSpPr txBox="1"/>
            <p:nvPr/>
          </p:nvSpPr>
          <p:spPr>
            <a:xfrm>
              <a:off x="451386" y="2546713"/>
              <a:ext cx="22843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Euphemia" pitchFamily="34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Brush Script MT" pitchFamily="66" charset="0"/>
                </a:rPr>
                <a:t>Wine for a</a:t>
              </a:r>
            </a:p>
            <a:p>
              <a:r>
                <a:rPr lang="en-US" sz="3200" dirty="0" smtClean="0">
                  <a:solidFill>
                    <a:prstClr val="black"/>
                  </a:solidFill>
                  <a:latin typeface="Euphemia" pitchFamily="34" charset="0"/>
                </a:rPr>
                <a:t> </a:t>
              </a:r>
              <a:r>
                <a:rPr lang="en-US" sz="3200" dirty="0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uphemia" pitchFamily="34" charset="0"/>
                </a:rPr>
                <a:t>Rainy Day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237" y="4049234"/>
              <a:ext cx="175260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Arial Rounded MT Bold" pitchFamily="34" charset="0"/>
                </a:rPr>
                <a:t>Albariño</a:t>
              </a:r>
            </a:p>
            <a:p>
              <a:endParaRPr lang="en-US" sz="1100" dirty="0" smtClean="0">
                <a:solidFill>
                  <a:prstClr val="black"/>
                </a:solidFill>
                <a:latin typeface="Arial Rounded MT Bold" pitchFamily="34" charset="0"/>
              </a:endParaRPr>
            </a:p>
            <a:p>
              <a:r>
                <a:rPr lang="en-US" dirty="0" smtClean="0">
                  <a:solidFill>
                    <a:prstClr val="black"/>
                  </a:solidFill>
                  <a:latin typeface="Euphemia" pitchFamily="34" charset="0"/>
                </a:rPr>
                <a:t>   </a:t>
              </a:r>
              <a:r>
                <a:rPr lang="en-US" sz="1400" dirty="0" smtClean="0">
                  <a:solidFill>
                    <a:prstClr val="black"/>
                  </a:solidFill>
                  <a:latin typeface="Euphemia" pitchFamily="34" charset="0"/>
                </a:rPr>
                <a:t>Virginia</a:t>
              </a:r>
            </a:p>
            <a:p>
              <a:endParaRPr lang="en-US" sz="1400" i="1" dirty="0" smtClean="0">
                <a:solidFill>
                  <a:prstClr val="black"/>
                </a:solidFill>
                <a:latin typeface="Euphemia" pitchFamily="34" charset="0"/>
              </a:endParaRPr>
            </a:p>
            <a:p>
              <a:r>
                <a:rPr lang="en-US" sz="1400" i="1" dirty="0">
                  <a:solidFill>
                    <a:prstClr val="black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Euphemia" pitchFamily="34" charset="0"/>
                </a:rPr>
                <a:t> </a:t>
              </a:r>
              <a:r>
                <a:rPr lang="en-US" sz="1400" i="1" dirty="0" smtClean="0">
                  <a:solidFill>
                    <a:prstClr val="black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Euphemia" pitchFamily="34" charset="0"/>
                </a:rPr>
                <a:t>   </a:t>
              </a:r>
              <a:r>
                <a:rPr lang="en-US" sz="2000" dirty="0" smtClean="0">
                  <a:solidFill>
                    <a:prstClr val="black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auhaus 93" pitchFamily="82" charset="0"/>
                </a:rPr>
                <a:t>2014</a:t>
              </a:r>
              <a:endParaRPr lang="en-US" sz="2000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uhaus 93" pitchFamily="82" charset="0"/>
              </a:endParaRPr>
            </a:p>
            <a:p>
              <a:endParaRPr lang="en-US" sz="1400" i="1" dirty="0" smtClean="0">
                <a:solidFill>
                  <a:prstClr val="black"/>
                </a:solidFill>
                <a:latin typeface="Euphemi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5237" y="5714845"/>
              <a:ext cx="3645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</a:rPr>
                <a:t>12.5% Alc. by Vol.                   </a:t>
              </a:r>
              <a:r>
                <a:rPr lang="en-US" sz="1400" dirty="0" smtClean="0">
                  <a:solidFill>
                    <a:prstClr val="black"/>
                  </a:solidFill>
                  <a:latin typeface="Bernard MT Condensed" pitchFamily="18" charset="0"/>
                </a:rPr>
                <a:t>Reserve </a:t>
              </a:r>
              <a:r>
                <a:rPr lang="en-US" sz="1000" dirty="0" smtClean="0">
                  <a:solidFill>
                    <a:prstClr val="black"/>
                  </a:solidFill>
                </a:rPr>
                <a:t>                                      750 ml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pic>
          <p:nvPicPr>
            <p:cNvPr id="1026" name="5f209259-fc1d-4330-9cd6-94c6c4dba4db" descr="directory.cgi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0383">
              <a:off x="993127" y="3813151"/>
              <a:ext cx="2497953" cy="190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sbstewart\AppData\Local\Microsoft\Windows\Temporary Internet Files\Content.IE5\K3UNEU6G\MC900361508[1].wmf"/>
            <p:cNvPicPr>
              <a:picLocks noChangeAspect="1" noChangeArrowheads="1"/>
            </p:cNvPicPr>
            <p:nvPr/>
          </p:nvPicPr>
          <p:blipFill>
            <a:blip r:embed="rId6" cstate="print">
              <a:lum bright="-4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498" y="2508446"/>
              <a:ext cx="830573" cy="86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2046323" y="5610380"/>
              <a:ext cx="1300808" cy="5497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735727" y="2350163"/>
              <a:ext cx="1874374" cy="9984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1915" y="6557309"/>
            <a:ext cx="41417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</a:rPr>
              <a:t>Alcohol &amp; Tobacco Tax &amp; Trade Bureau</a:t>
            </a:r>
          </a:p>
        </p:txBody>
      </p:sp>
    </p:spTree>
    <p:extLst>
      <p:ext uri="{BB962C8B-B14F-4D97-AF65-F5344CB8AC3E}">
        <p14:creationId xmlns:p14="http://schemas.microsoft.com/office/powerpoint/2010/main" val="24625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0886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58486"/>
          <a:stretch/>
        </p:blipFill>
        <p:spPr bwMode="auto">
          <a:xfrm>
            <a:off x="1" y="687161"/>
            <a:ext cx="9133114" cy="7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8905" y="1491734"/>
            <a:ext cx="168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Approved COLA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5770" y="1471392"/>
            <a:ext cx="194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Allowable revision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010" y="1861066"/>
            <a:ext cx="3915353" cy="4548702"/>
            <a:chOff x="65639" y="1905000"/>
            <a:chExt cx="4038600" cy="487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65639" y="6087966"/>
              <a:ext cx="4038600" cy="36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 smtClean="0">
                  <a:solidFill>
                    <a:prstClr val="black"/>
                  </a:solidFill>
                  <a:latin typeface="Copperplate Gothic Bold" pitchFamily="34" charset="0"/>
                </a:rPr>
                <a:t>White Wine</a:t>
              </a:r>
              <a:endParaRPr lang="en-US" sz="1600" b="1" dirty="0">
                <a:solidFill>
                  <a:prstClr val="black"/>
                </a:solidFill>
                <a:latin typeface="Copperplate Gothic Bold" pitchFamily="34" charset="0"/>
              </a:endParaRPr>
            </a:p>
          </p:txBody>
        </p:sp>
        <p:sp>
          <p:nvSpPr>
            <p:cNvPr id="21512" name="Text Box 9"/>
            <p:cNvSpPr txBox="1">
              <a:spLocks noChangeArrowheads="1"/>
            </p:cNvSpPr>
            <p:nvPr/>
          </p:nvSpPr>
          <p:spPr bwMode="auto">
            <a:xfrm>
              <a:off x="488033" y="5015583"/>
              <a:ext cx="3147579" cy="88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 smtClean="0">
                  <a:solidFill>
                    <a:prstClr val="black"/>
                  </a:solidFill>
                </a:rPr>
                <a:t>Finger Lakes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prstClr val="black"/>
                  </a:solidFill>
                </a:rPr>
                <a:t>New York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0382" y="1905000"/>
              <a:ext cx="3975407" cy="48768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4034" y="2237981"/>
              <a:ext cx="3575579" cy="494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kern="10" dirty="0" smtClean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SUNNYSIDE 	ACRES</a:t>
              </a:r>
              <a:endParaRPr lang="en-US" sz="24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  <p:pic>
          <p:nvPicPr>
            <p:cNvPr id="2051" name="Picture 3" descr="C:\Users\sbstewart\AppData\Local\Microsoft\Windows\Temporary Internet Files\Content.IE5\1E3D5I26\MC90002686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31" y="2858811"/>
              <a:ext cx="2203108" cy="1967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7DD5-F2C9-4505-A2B8-870F5932C8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854389" y="4593106"/>
            <a:ext cx="3915353" cy="3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defTabSz="10191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191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191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191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191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Bold" pitchFamily="34" charset="0"/>
              </a:rPr>
              <a:t>White Wine</a:t>
            </a:r>
            <a:endParaRPr lang="en-US" sz="16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321460" y="5173138"/>
            <a:ext cx="3051524" cy="88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Finger Lakes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20178" y="1860395"/>
            <a:ext cx="3854088" cy="4548702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3991" y="3979347"/>
            <a:ext cx="346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SUNNYSIDE 	ACRES</a:t>
            </a:r>
          </a:p>
        </p:txBody>
      </p:sp>
      <p:pic>
        <p:nvPicPr>
          <p:cNvPr id="31" name="Picture 3" descr="C:\Users\sbstewart\AppData\Local\Microsoft\Windows\Temporary Internet Files\Content.IE5\1E3D5I26\MC9000268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38" y="2057400"/>
            <a:ext cx="2135875" cy="18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886" y="6599567"/>
            <a:ext cx="22172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Alcohol &amp; Tobacco Tax &amp; Trade Bureau</a:t>
            </a:r>
          </a:p>
        </p:txBody>
      </p:sp>
    </p:spTree>
    <p:extLst>
      <p:ext uri="{BB962C8B-B14F-4D97-AF65-F5344CB8AC3E}">
        <p14:creationId xmlns:p14="http://schemas.microsoft.com/office/powerpoint/2010/main" val="3697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2860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8" b="29033"/>
          <a:stretch/>
        </p:blipFill>
        <p:spPr bwMode="auto">
          <a:xfrm>
            <a:off x="1" y="1066800"/>
            <a:ext cx="9144000" cy="65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8314" y="1840077"/>
            <a:ext cx="168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Approved COLA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5621" y="1840077"/>
            <a:ext cx="194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Allowable revision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9094" y="2520174"/>
            <a:ext cx="3257550" cy="3962400"/>
            <a:chOff x="539094" y="2520174"/>
            <a:chExt cx="3257550" cy="3962400"/>
          </a:xfrm>
        </p:grpSpPr>
        <p:pic>
          <p:nvPicPr>
            <p:cNvPr id="3074" name="Picture 2" descr="C:\Users\ncburckhardt\AppData\Local\Microsoft\Windows\Temporary Internet Files\Content.IE5\NWGCSK3X\MC90043391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848" y="3162432"/>
              <a:ext cx="1714500" cy="17145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iamond 4"/>
            <p:cNvSpPr/>
            <p:nvPr/>
          </p:nvSpPr>
          <p:spPr>
            <a:xfrm>
              <a:off x="539094" y="2520174"/>
              <a:ext cx="3257550" cy="3962400"/>
            </a:xfrm>
            <a:prstGeom prst="diamond">
              <a:avLst/>
            </a:prstGeom>
            <a:noFill/>
            <a:ln w="762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0526" y="4864469"/>
              <a:ext cx="16562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Berlin Sans FB Demi" pitchFamily="34" charset="0"/>
                </a:rPr>
                <a:t>Dog House</a:t>
              </a:r>
            </a:p>
            <a:p>
              <a:pPr algn="ctr"/>
              <a:r>
                <a:rPr lang="en-US" sz="1400" dirty="0">
                  <a:solidFill>
                    <a:srgbClr val="960000"/>
                  </a:solidFill>
                  <a:latin typeface="Berlin Sans FB Demi" pitchFamily="34" charset="0"/>
                </a:rPr>
                <a:t>Red </a:t>
              </a:r>
              <a:r>
                <a:rPr lang="en-US" sz="1400" dirty="0" smtClean="0">
                  <a:solidFill>
                    <a:srgbClr val="960000"/>
                  </a:solidFill>
                  <a:latin typeface="Berlin Sans FB Demi" pitchFamily="34" charset="0"/>
                </a:rPr>
                <a:t>Table Wine</a:t>
              </a:r>
              <a:endParaRPr lang="en-US" sz="1400" dirty="0">
                <a:solidFill>
                  <a:srgbClr val="960000"/>
                </a:solidFill>
                <a:latin typeface="Berlin Sans FB Dem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6269" y="588183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750 ml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8298" y="2472901"/>
            <a:ext cx="3257550" cy="3962400"/>
            <a:chOff x="5168298" y="2472901"/>
            <a:chExt cx="3257550" cy="3962400"/>
          </a:xfrm>
        </p:grpSpPr>
        <p:pic>
          <p:nvPicPr>
            <p:cNvPr id="21" name="Picture 2" descr="C:\Users\ncburckhardt\AppData\Local\Microsoft\Windows\Temporary Internet Files\Content.IE5\NWGCSK3X\MC90043391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052" y="3115159"/>
              <a:ext cx="1714500" cy="17145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Diamond 21"/>
            <p:cNvSpPr/>
            <p:nvPr/>
          </p:nvSpPr>
          <p:spPr>
            <a:xfrm>
              <a:off x="5168298" y="2472901"/>
              <a:ext cx="3257550" cy="3962400"/>
            </a:xfrm>
            <a:prstGeom prst="diamond">
              <a:avLst/>
            </a:prstGeom>
            <a:noFill/>
            <a:ln w="762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9730" y="4817196"/>
              <a:ext cx="16562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Berlin Sans FB Demi" pitchFamily="34" charset="0"/>
                </a:rPr>
                <a:t>Dog House</a:t>
              </a:r>
            </a:p>
            <a:p>
              <a:pPr algn="ctr"/>
              <a:r>
                <a:rPr lang="en-US" sz="1400" dirty="0">
                  <a:solidFill>
                    <a:srgbClr val="960000"/>
                  </a:solidFill>
                  <a:latin typeface="Berlin Sans FB Demi" pitchFamily="34" charset="0"/>
                </a:rPr>
                <a:t>Red </a:t>
              </a:r>
              <a:r>
                <a:rPr lang="en-US" sz="1400" dirty="0" smtClean="0">
                  <a:solidFill>
                    <a:srgbClr val="960000"/>
                  </a:solidFill>
                  <a:latin typeface="Berlin Sans FB Demi" pitchFamily="34" charset="0"/>
                </a:rPr>
                <a:t>Table Wine</a:t>
              </a:r>
              <a:endParaRPr lang="en-US" sz="1400" dirty="0">
                <a:solidFill>
                  <a:srgbClr val="960000"/>
                </a:solidFill>
                <a:latin typeface="Berlin Sans FB Dem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16073" y="5827019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1 Liter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074791" y="5834040"/>
              <a:ext cx="1444564" cy="4000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-76871" y="6578969"/>
            <a:ext cx="22172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00" dirty="0">
                <a:solidFill>
                  <a:srgbClr val="000000">
                    <a:tint val="75000"/>
                  </a:srgbClr>
                </a:solidFill>
                <a:latin typeface="Trebuchet MS" panose="020B0603020202020204"/>
              </a:rPr>
              <a:t>Alcohol &amp; Tobacco Tax &amp; Trade Bureau</a:t>
            </a:r>
          </a:p>
        </p:txBody>
      </p:sp>
    </p:spTree>
    <p:extLst>
      <p:ext uri="{BB962C8B-B14F-4D97-AF65-F5344CB8AC3E}">
        <p14:creationId xmlns:p14="http://schemas.microsoft.com/office/powerpoint/2010/main" val="12408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" y="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8723" y="2667000"/>
            <a:ext cx="168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Approved COLA</a:t>
            </a:r>
          </a:p>
        </p:txBody>
      </p:sp>
      <p:sp>
        <p:nvSpPr>
          <p:cNvPr id="3" name="Rectangle 2"/>
          <p:cNvSpPr/>
          <p:nvPr/>
        </p:nvSpPr>
        <p:spPr>
          <a:xfrm>
            <a:off x="5772246" y="2667000"/>
            <a:ext cx="194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Allowable revision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4978" y="3124200"/>
            <a:ext cx="3142492" cy="3352800"/>
            <a:chOff x="457200" y="3124200"/>
            <a:chExt cx="3142492" cy="3352800"/>
          </a:xfrm>
        </p:grpSpPr>
        <p:sp>
          <p:nvSpPr>
            <p:cNvPr id="10" name="Rectangle 9"/>
            <p:cNvSpPr/>
            <p:nvPr/>
          </p:nvSpPr>
          <p:spPr>
            <a:xfrm>
              <a:off x="457200" y="3124200"/>
              <a:ext cx="3124200" cy="3352800"/>
            </a:xfrm>
            <a:prstGeom prst="rect">
              <a:avLst/>
            </a:prstGeom>
            <a:solidFill>
              <a:srgbClr val="FFFFE5"/>
            </a:solidFill>
            <a:ln w="53975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6157" y="3645187"/>
              <a:ext cx="275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Algerian" pitchFamily="82" charset="0"/>
                </a:rPr>
                <a:t>Whistlin’ Jack’s</a:t>
              </a:r>
              <a:endParaRPr lang="en-US" sz="3200" dirty="0">
                <a:solidFill>
                  <a:prstClr val="black"/>
                </a:solidFill>
                <a:latin typeface="Algerian" pitchFamily="8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74517" y="3955837"/>
              <a:ext cx="168956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Texas</a:t>
              </a:r>
              <a:r>
                <a:rPr lang="en-US" sz="3600" dirty="0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Chardonnay</a:t>
              </a:r>
              <a:endParaRPr lang="en-US" sz="2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378" y="6123019"/>
              <a:ext cx="3113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12% Alc./Vol.	                                              750ml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3" descr="C:\Users\sbstewart\AppData\Local\Microsoft\Windows\Temporary Internet Files\Content.IE5\77Z7KP5H\MC900024334[1]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258681"/>
              <a:ext cx="3124201" cy="443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7DD5-F2C9-4505-A2B8-870F5932C8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" y="665780"/>
            <a:ext cx="91468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00600" y="3124200"/>
            <a:ext cx="3494164" cy="3404018"/>
            <a:chOff x="4800600" y="3124200"/>
            <a:chExt cx="3494164" cy="3404018"/>
          </a:xfrm>
        </p:grpSpPr>
        <p:sp>
          <p:nvSpPr>
            <p:cNvPr id="23" name="Rectangle 22"/>
            <p:cNvSpPr/>
            <p:nvPr/>
          </p:nvSpPr>
          <p:spPr>
            <a:xfrm>
              <a:off x="5152272" y="3124200"/>
              <a:ext cx="3124200" cy="3352800"/>
            </a:xfrm>
            <a:prstGeom prst="rect">
              <a:avLst/>
            </a:prstGeom>
            <a:solidFill>
              <a:srgbClr val="FFFFE5"/>
            </a:solidFill>
            <a:ln w="53975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1229" y="3645187"/>
              <a:ext cx="275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Algerian" pitchFamily="82" charset="0"/>
                </a:rPr>
                <a:t>Whistlin’ Jack’s</a:t>
              </a:r>
              <a:endParaRPr lang="en-US" sz="3200" dirty="0">
                <a:solidFill>
                  <a:prstClr val="black"/>
                </a:solidFill>
                <a:latin typeface="Algerian" pitchFamily="8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9589" y="3955837"/>
              <a:ext cx="168956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Texas</a:t>
              </a:r>
              <a:r>
                <a:rPr lang="en-US" sz="3600" dirty="0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Chardonnay</a:t>
              </a:r>
              <a:endParaRPr lang="en-US" sz="2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81450" y="6123019"/>
              <a:ext cx="3113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15% Alc./Vol.	                                              750ml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27" name="Picture 3" descr="C:\Users\sbstewart\AppData\Local\Microsoft\Windows\Temporary Internet Files\Content.IE5\77Z7KP5H\MC900024334[1]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272" y="5258681"/>
              <a:ext cx="3124201" cy="443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4800600" y="5994818"/>
              <a:ext cx="17526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10" y="6579046"/>
            <a:ext cx="215817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700" b="1" dirty="0"/>
              <a:t>Mandatory Label Information</a:t>
            </a:r>
            <a:r>
              <a:rPr lang="en-US" b="1" dirty="0"/>
              <a:t/>
            </a:r>
            <a:br>
              <a:rPr lang="en-US" b="1" dirty="0"/>
            </a:br>
            <a:endParaRPr lang="en-US" sz="3400" b="1" dirty="0"/>
          </a:p>
        </p:txBody>
      </p:sp>
      <p:sp>
        <p:nvSpPr>
          <p:cNvPr id="260710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64919" y="1670180"/>
            <a:ext cx="7239000" cy="3983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800" u="sng" dirty="0" smtClean="0"/>
              <a:t>Brand Label must have:</a:t>
            </a:r>
            <a:endParaRPr lang="en-US" sz="4800" dirty="0"/>
          </a:p>
          <a:p>
            <a:r>
              <a:rPr lang="en-US" sz="2600" b="0" dirty="0"/>
              <a:t>Brand Name</a:t>
            </a:r>
          </a:p>
          <a:p>
            <a:r>
              <a:rPr lang="en-US" sz="2600" b="0" dirty="0"/>
              <a:t>Class/Type</a:t>
            </a:r>
          </a:p>
          <a:p>
            <a:r>
              <a:rPr lang="en-US" sz="2600" b="0" dirty="0" smtClean="0"/>
              <a:t>Appellation</a:t>
            </a:r>
            <a:endParaRPr lang="en-US" sz="2600" b="0" dirty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000" b="0" dirty="0"/>
              <a:t>	(under certain circumstances)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92875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492874"/>
            <a:ext cx="4622973" cy="365125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454-8520-4E7C-81D5-6AFD762F164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22860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7" b="40462"/>
          <a:stretch/>
        </p:blipFill>
        <p:spPr bwMode="auto">
          <a:xfrm>
            <a:off x="10887" y="1099457"/>
            <a:ext cx="9133114" cy="51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3410" y="1656348"/>
            <a:ext cx="168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Approved COLA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1664565"/>
            <a:ext cx="194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Allowable revision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4709" y="5105308"/>
            <a:ext cx="3443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white"/>
                </a:solidFill>
              </a:rPr>
              <a:t>Ale aged in Bourbon Barrels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5952" y="1907821"/>
            <a:ext cx="3687955" cy="4569179"/>
            <a:chOff x="275952" y="1907821"/>
            <a:chExt cx="3687955" cy="4721579"/>
          </a:xfrm>
        </p:grpSpPr>
        <p:sp>
          <p:nvSpPr>
            <p:cNvPr id="3" name="Rectangle 2"/>
            <p:cNvSpPr/>
            <p:nvPr/>
          </p:nvSpPr>
          <p:spPr>
            <a:xfrm>
              <a:off x="381000" y="2033897"/>
              <a:ext cx="3429000" cy="4595503"/>
            </a:xfrm>
            <a:prstGeom prst="rect">
              <a:avLst/>
            </a:prstGeom>
            <a:solidFill>
              <a:srgbClr val="F8E8A6"/>
            </a:solidFill>
            <a:ln>
              <a:solidFill>
                <a:srgbClr val="7D70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608" y="1907821"/>
              <a:ext cx="279916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prstClr val="black"/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B</a:t>
              </a:r>
              <a:r>
                <a:rPr lang="en-US" sz="3200" b="1" dirty="0" smtClean="0">
                  <a:solidFill>
                    <a:prstClr val="black"/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ailey</a:t>
              </a:r>
              <a:r>
                <a:rPr lang="en-US" sz="4400" b="1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 </a:t>
              </a:r>
              <a:r>
                <a:rPr lang="en-US" sz="8800" dirty="0">
                  <a:solidFill>
                    <a:prstClr val="black"/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B</a:t>
              </a:r>
              <a:r>
                <a:rPr lang="en-US" sz="3200" b="1" dirty="0">
                  <a:solidFill>
                    <a:prstClr val="black"/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est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5952" y="3216021"/>
              <a:ext cx="36879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Bernard MT Condensed" pitchFamily="18" charset="0"/>
                </a:rPr>
                <a:t>Zinfandel</a:t>
              </a:r>
              <a:endParaRPr lang="en-US" sz="6000" dirty="0">
                <a:solidFill>
                  <a:prstClr val="black"/>
                </a:solidFill>
                <a:latin typeface="Bernard MT Condensed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5929" y="3660964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Wide Latin" pitchFamily="18" charset="0"/>
                </a:rPr>
                <a:t>California</a:t>
              </a:r>
              <a:endParaRPr lang="en-US" sz="2400" dirty="0">
                <a:solidFill>
                  <a:prstClr val="black"/>
                </a:solidFill>
                <a:latin typeface="Wide Latin" pitchFamily="18" charset="0"/>
              </a:endParaRPr>
            </a:p>
          </p:txBody>
        </p:sp>
        <p:pic>
          <p:nvPicPr>
            <p:cNvPr id="7173" name="Picture 5" descr="C:\Program Files\Microsoft Office\MEDIA\OFFICE14\Lines\BD14594_.gif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2" y="4113979"/>
              <a:ext cx="3160456" cy="12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 descr="http://t1.gstatic.com/images?q=tbn:ANd9GcRZHdYlXipfst1j67-LhM3nOU8sZXGvUWeT37DvfVnurPFi03k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38" l="9896" r="97917">
                          <a14:foregroundMark x1="15625" y1="13359" x2="23958" y2="12214"/>
                          <a14:foregroundMark x1="32292" y1="3053" x2="32292" y2="3053"/>
                          <a14:foregroundMark x1="13021" y1="33588" x2="13021" y2="33588"/>
                          <a14:foregroundMark x1="14583" y1="45038" x2="14583" y2="45038"/>
                          <a14:foregroundMark x1="14063" y1="55344" x2="14063" y2="55344"/>
                          <a14:foregroundMark x1="17188" y1="65649" x2="17188" y2="65649"/>
                          <a14:foregroundMark x1="20313" y1="74427" x2="20313" y2="74427"/>
                          <a14:foregroundMark x1="25000" y1="82443" x2="25000" y2="82443"/>
                          <a14:foregroundMark x1="31250" y1="86260" x2="31250" y2="86260"/>
                          <a14:foregroundMark x1="44792" y1="87405" x2="44792" y2="87405"/>
                          <a14:foregroundMark x1="69271" y1="87786" x2="69271" y2="87786"/>
                          <a14:foregroundMark x1="83333" y1="84733" x2="83333" y2="84733"/>
                          <a14:foregroundMark x1="91146" y1="70992" x2="91146" y2="70992"/>
                          <a14:foregroundMark x1="92188" y1="64504" x2="92188" y2="64504"/>
                          <a14:foregroundMark x1="95313" y1="54580" x2="95313" y2="54580"/>
                          <a14:foregroundMark x1="77604" y1="3053" x2="77604" y2="3053"/>
                          <a14:foregroundMark x1="86979" y1="6107" x2="86979" y2="6107"/>
                          <a14:foregroundMark x1="91146" y1="9160" x2="91146" y2="9160"/>
                          <a14:foregroundMark x1="94792" y1="20611" x2="94792" y2="20611"/>
                          <a14:foregroundMark x1="94792" y1="27099" x2="94792" y2="27099"/>
                          <a14:foregroundMark x1="40104" y1="91221" x2="40104" y2="91221"/>
                          <a14:foregroundMark x1="53646" y1="92366" x2="53646" y2="92366"/>
                          <a14:foregroundMark x1="64583" y1="92748" x2="64583" y2="92748"/>
                          <a14:foregroundMark x1="70313" y1="91221" x2="70313" y2="91221"/>
                          <a14:foregroundMark x1="77604" y1="90840" x2="77604" y2="90840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86" y="4442120"/>
              <a:ext cx="775200" cy="105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Program Files\Microsoft Office\MEDIA\OFFICE14\Lines\BD14594_.gif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79" y="3095845"/>
              <a:ext cx="3160456" cy="12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252652" y="5718591"/>
              <a:ext cx="170271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ECE1">
                      <a:lumMod val="10000"/>
                    </a:srgbClr>
                  </a:solidFill>
                  <a:latin typeface="Poor Richard" pitchFamily="18" charset="0"/>
                </a:rPr>
                <a:t>Aged </a:t>
              </a:r>
              <a:r>
                <a:rPr lang="en-US" sz="1600" dirty="0" smtClean="0">
                  <a:solidFill>
                    <a:srgbClr val="EEECE1">
                      <a:lumMod val="10000"/>
                    </a:srgbClr>
                  </a:solidFill>
                  <a:latin typeface="Poor Richard" pitchFamily="18" charset="0"/>
                </a:rPr>
                <a:t>18 months</a:t>
              </a:r>
            </a:p>
            <a:p>
              <a:pPr algn="ctr"/>
              <a:r>
                <a:rPr lang="en-US" sz="1600" dirty="0" smtClean="0">
                  <a:solidFill>
                    <a:srgbClr val="EEECE1">
                      <a:lumMod val="10000"/>
                    </a:srgbClr>
                  </a:solidFill>
                  <a:latin typeface="Poor Richard" pitchFamily="18" charset="0"/>
                </a:rPr>
                <a:t>in New Oak Barrels</a:t>
              </a:r>
              <a:endParaRPr lang="en-US" sz="1600" dirty="0">
                <a:solidFill>
                  <a:srgbClr val="EEECE1">
                    <a:lumMod val="10000"/>
                  </a:srgbClr>
                </a:solidFill>
                <a:latin typeface="Poor Richard" pitchFamily="18" charset="0"/>
              </a:endParaRPr>
            </a:p>
          </p:txBody>
        </p:sp>
        <p:pic>
          <p:nvPicPr>
            <p:cNvPr id="23" name="Picture 7" descr="http://t1.gstatic.com/images?q=tbn:ANd9GcRZHdYlXipfst1j67-LhM3nOU8sZXGvUWeT37DvfVnurPFi03k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38" l="9896" r="97917">
                          <a14:foregroundMark x1="15625" y1="13359" x2="23958" y2="12214"/>
                          <a14:foregroundMark x1="32292" y1="3053" x2="32292" y2="3053"/>
                          <a14:foregroundMark x1="13021" y1="33588" x2="13021" y2="33588"/>
                          <a14:foregroundMark x1="14583" y1="45038" x2="14583" y2="45038"/>
                          <a14:foregroundMark x1="14063" y1="55344" x2="14063" y2="55344"/>
                          <a14:foregroundMark x1="17188" y1="65649" x2="17188" y2="65649"/>
                          <a14:foregroundMark x1="20313" y1="74427" x2="20313" y2="74427"/>
                          <a14:foregroundMark x1="25000" y1="82443" x2="25000" y2="82443"/>
                          <a14:foregroundMark x1="31250" y1="86260" x2="31250" y2="86260"/>
                          <a14:foregroundMark x1="44792" y1="87405" x2="44792" y2="87405"/>
                          <a14:foregroundMark x1="69271" y1="87786" x2="69271" y2="87786"/>
                          <a14:foregroundMark x1="83333" y1="84733" x2="83333" y2="84733"/>
                          <a14:foregroundMark x1="91146" y1="70992" x2="91146" y2="70992"/>
                          <a14:foregroundMark x1="92188" y1="64504" x2="92188" y2="64504"/>
                          <a14:foregroundMark x1="95313" y1="54580" x2="95313" y2="54580"/>
                          <a14:foregroundMark x1="77604" y1="3053" x2="77604" y2="3053"/>
                          <a14:foregroundMark x1="86979" y1="6107" x2="86979" y2="6107"/>
                          <a14:foregroundMark x1="91146" y1="9160" x2="91146" y2="9160"/>
                          <a14:foregroundMark x1="94792" y1="20611" x2="94792" y2="20611"/>
                          <a14:foregroundMark x1="94792" y1="27099" x2="94792" y2="27099"/>
                          <a14:foregroundMark x1="40104" y1="91221" x2="40104" y2="91221"/>
                          <a14:foregroundMark x1="53646" y1="92366" x2="53646" y2="92366"/>
                          <a14:foregroundMark x1="64583" y1="92748" x2="64583" y2="92748"/>
                          <a14:foregroundMark x1="70313" y1="91221" x2="70313" y2="91221"/>
                          <a14:foregroundMark x1="77604" y1="90840" x2="77604" y2="90840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589" y="4442120"/>
              <a:ext cx="775200" cy="105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http://t1.gstatic.com/images?q=tbn:ANd9GcRZHdYlXipfst1j67-LhM3nOU8sZXGvUWeT37DvfVnurPFi03k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38" l="9896" r="97917">
                          <a14:foregroundMark x1="15625" y1="13359" x2="23958" y2="12214"/>
                          <a14:foregroundMark x1="32292" y1="3053" x2="32292" y2="3053"/>
                          <a14:foregroundMark x1="13021" y1="33588" x2="13021" y2="33588"/>
                          <a14:foregroundMark x1="14583" y1="45038" x2="14583" y2="45038"/>
                          <a14:foregroundMark x1="14063" y1="55344" x2="14063" y2="55344"/>
                          <a14:foregroundMark x1="17188" y1="65649" x2="17188" y2="65649"/>
                          <a14:foregroundMark x1="20313" y1="74427" x2="20313" y2="74427"/>
                          <a14:foregroundMark x1="25000" y1="82443" x2="25000" y2="82443"/>
                          <a14:foregroundMark x1="31250" y1="86260" x2="31250" y2="86260"/>
                          <a14:foregroundMark x1="44792" y1="87405" x2="44792" y2="87405"/>
                          <a14:foregroundMark x1="69271" y1="87786" x2="69271" y2="87786"/>
                          <a14:foregroundMark x1="83333" y1="84733" x2="83333" y2="84733"/>
                          <a14:foregroundMark x1="91146" y1="70992" x2="91146" y2="70992"/>
                          <a14:foregroundMark x1="92188" y1="64504" x2="92188" y2="64504"/>
                          <a14:foregroundMark x1="95313" y1="54580" x2="95313" y2="54580"/>
                          <a14:foregroundMark x1="77604" y1="3053" x2="77604" y2="3053"/>
                          <a14:foregroundMark x1="86979" y1="6107" x2="86979" y2="6107"/>
                          <a14:foregroundMark x1="91146" y1="9160" x2="91146" y2="9160"/>
                          <a14:foregroundMark x1="94792" y1="20611" x2="94792" y2="20611"/>
                          <a14:foregroundMark x1="94792" y1="27099" x2="94792" y2="27099"/>
                          <a14:foregroundMark x1="40104" y1="91221" x2="40104" y2="91221"/>
                          <a14:foregroundMark x1="53646" y1="92366" x2="53646" y2="92366"/>
                          <a14:foregroundMark x1="64583" y1="92748" x2="64583" y2="92748"/>
                          <a14:foregroundMark x1="70313" y1="91221" x2="70313" y2="91221"/>
                          <a14:foregroundMark x1="77604" y1="90840" x2="77604" y2="90840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894" y="4442120"/>
              <a:ext cx="775200" cy="105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107092" y="6367790"/>
              <a:ext cx="7305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750 ML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2645" y="1907821"/>
            <a:ext cx="3687955" cy="4569179"/>
            <a:chOff x="5012645" y="1907821"/>
            <a:chExt cx="3687955" cy="4721579"/>
          </a:xfrm>
        </p:grpSpPr>
        <p:sp>
          <p:nvSpPr>
            <p:cNvPr id="44" name="Rectangle 43"/>
            <p:cNvSpPr/>
            <p:nvPr/>
          </p:nvSpPr>
          <p:spPr>
            <a:xfrm>
              <a:off x="5117693" y="2033897"/>
              <a:ext cx="3429000" cy="4595503"/>
            </a:xfrm>
            <a:prstGeom prst="rect">
              <a:avLst/>
            </a:prstGeom>
            <a:solidFill>
              <a:srgbClr val="F8E8A6"/>
            </a:solidFill>
            <a:ln>
              <a:solidFill>
                <a:srgbClr val="7D70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82301" y="1907821"/>
              <a:ext cx="279916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prstClr val="black"/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B</a:t>
              </a:r>
              <a:r>
                <a:rPr lang="en-US" sz="3200" b="1" dirty="0" smtClean="0">
                  <a:solidFill>
                    <a:prstClr val="black"/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ailey</a:t>
              </a:r>
              <a:r>
                <a:rPr lang="en-US" sz="4400" b="1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 </a:t>
              </a:r>
              <a:r>
                <a:rPr lang="en-US" sz="8800" dirty="0">
                  <a:solidFill>
                    <a:prstClr val="black"/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B</a:t>
              </a:r>
              <a:r>
                <a:rPr lang="en-US" sz="3200" b="1" dirty="0">
                  <a:solidFill>
                    <a:prstClr val="black"/>
                  </a:solidFill>
                  <a:effectLst>
                    <a:glow rad="101600">
                      <a:srgbClr val="D6AA2E">
                        <a:alpha val="60000"/>
                      </a:srgbClr>
                    </a:glow>
                  </a:effectLst>
                  <a:latin typeface="Tempus Sans ITC" pitchFamily="82" charset="0"/>
                </a:rPr>
                <a:t>est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12645" y="3216021"/>
              <a:ext cx="36879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Bernard MT Condensed" pitchFamily="18" charset="0"/>
                </a:rPr>
                <a:t>Zinfandel</a:t>
              </a:r>
              <a:endParaRPr lang="en-US" sz="6000" dirty="0">
                <a:solidFill>
                  <a:prstClr val="black"/>
                </a:solidFill>
                <a:latin typeface="Bernard MT Condensed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2622" y="3660964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Wide Latin" pitchFamily="18" charset="0"/>
                </a:rPr>
                <a:t>California</a:t>
              </a:r>
              <a:endParaRPr lang="en-US" sz="2400" dirty="0">
                <a:solidFill>
                  <a:prstClr val="black"/>
                </a:solidFill>
                <a:latin typeface="Wide Latin" pitchFamily="18" charset="0"/>
              </a:endParaRPr>
            </a:p>
          </p:txBody>
        </p:sp>
        <p:pic>
          <p:nvPicPr>
            <p:cNvPr id="48" name="Picture 5" descr="C:\Program Files\Microsoft Office\MEDIA\OFFICE14\Lines\BD14594_.gif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395" y="4113979"/>
              <a:ext cx="3160456" cy="12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" descr="http://t1.gstatic.com/images?q=tbn:ANd9GcRZHdYlXipfst1j67-LhM3nOU8sZXGvUWeT37DvfVnurPFi03k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38" l="9896" r="97917">
                          <a14:foregroundMark x1="15625" y1="13359" x2="23958" y2="12214"/>
                          <a14:foregroundMark x1="32292" y1="3053" x2="32292" y2="3053"/>
                          <a14:foregroundMark x1="13021" y1="33588" x2="13021" y2="33588"/>
                          <a14:foregroundMark x1="14583" y1="45038" x2="14583" y2="45038"/>
                          <a14:foregroundMark x1="14063" y1="55344" x2="14063" y2="55344"/>
                          <a14:foregroundMark x1="17188" y1="65649" x2="17188" y2="65649"/>
                          <a14:foregroundMark x1="20313" y1="74427" x2="20313" y2="74427"/>
                          <a14:foregroundMark x1="25000" y1="82443" x2="25000" y2="82443"/>
                          <a14:foregroundMark x1="31250" y1="86260" x2="31250" y2="86260"/>
                          <a14:foregroundMark x1="44792" y1="87405" x2="44792" y2="87405"/>
                          <a14:foregroundMark x1="69271" y1="87786" x2="69271" y2="87786"/>
                          <a14:foregroundMark x1="83333" y1="84733" x2="83333" y2="84733"/>
                          <a14:foregroundMark x1="91146" y1="70992" x2="91146" y2="70992"/>
                          <a14:foregroundMark x1="92188" y1="64504" x2="92188" y2="64504"/>
                          <a14:foregroundMark x1="95313" y1="54580" x2="95313" y2="54580"/>
                          <a14:foregroundMark x1="77604" y1="3053" x2="77604" y2="3053"/>
                          <a14:foregroundMark x1="86979" y1="6107" x2="86979" y2="6107"/>
                          <a14:foregroundMark x1="91146" y1="9160" x2="91146" y2="9160"/>
                          <a14:foregroundMark x1="94792" y1="20611" x2="94792" y2="20611"/>
                          <a14:foregroundMark x1="94792" y1="27099" x2="94792" y2="27099"/>
                          <a14:foregroundMark x1="40104" y1="91221" x2="40104" y2="91221"/>
                          <a14:foregroundMark x1="53646" y1="92366" x2="53646" y2="92366"/>
                          <a14:foregroundMark x1="64583" y1="92748" x2="64583" y2="92748"/>
                          <a14:foregroundMark x1="70313" y1="91221" x2="70313" y2="91221"/>
                          <a14:foregroundMark x1="77604" y1="90840" x2="77604" y2="90840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079" y="4442120"/>
              <a:ext cx="775200" cy="105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5" descr="C:\Program Files\Microsoft Office\MEDIA\OFFICE14\Lines\BD14594_.gif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472" y="3095845"/>
              <a:ext cx="3160456" cy="12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989345" y="5718591"/>
              <a:ext cx="170271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ECE1">
                      <a:lumMod val="10000"/>
                    </a:srgbClr>
                  </a:solidFill>
                  <a:latin typeface="Poor Richard" pitchFamily="18" charset="0"/>
                </a:rPr>
                <a:t>Aged </a:t>
              </a:r>
              <a:r>
                <a:rPr lang="en-US" sz="1600" dirty="0" smtClean="0">
                  <a:solidFill>
                    <a:srgbClr val="EEECE1">
                      <a:lumMod val="10000"/>
                    </a:srgbClr>
                  </a:solidFill>
                  <a:latin typeface="Poor Richard" pitchFamily="18" charset="0"/>
                </a:rPr>
                <a:t>28 months</a:t>
              </a:r>
            </a:p>
            <a:p>
              <a:pPr algn="ctr"/>
              <a:r>
                <a:rPr lang="en-US" sz="1600" dirty="0" smtClean="0">
                  <a:solidFill>
                    <a:srgbClr val="EEECE1">
                      <a:lumMod val="10000"/>
                    </a:srgbClr>
                  </a:solidFill>
                  <a:latin typeface="Poor Richard" pitchFamily="18" charset="0"/>
                </a:rPr>
                <a:t>in New Oak Barrels</a:t>
              </a:r>
              <a:endParaRPr lang="en-US" sz="1600" dirty="0">
                <a:solidFill>
                  <a:srgbClr val="EEECE1">
                    <a:lumMod val="10000"/>
                  </a:srgbClr>
                </a:solidFill>
                <a:latin typeface="Poor Richard" pitchFamily="18" charset="0"/>
              </a:endParaRPr>
            </a:p>
          </p:txBody>
        </p:sp>
        <p:pic>
          <p:nvPicPr>
            <p:cNvPr id="52" name="Picture 7" descr="http://t1.gstatic.com/images?q=tbn:ANd9GcRZHdYlXipfst1j67-LhM3nOU8sZXGvUWeT37DvfVnurPFi03k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38" l="9896" r="97917">
                          <a14:foregroundMark x1="15625" y1="13359" x2="23958" y2="12214"/>
                          <a14:foregroundMark x1="32292" y1="3053" x2="32292" y2="3053"/>
                          <a14:foregroundMark x1="13021" y1="33588" x2="13021" y2="33588"/>
                          <a14:foregroundMark x1="14583" y1="45038" x2="14583" y2="45038"/>
                          <a14:foregroundMark x1="14063" y1="55344" x2="14063" y2="55344"/>
                          <a14:foregroundMark x1="17188" y1="65649" x2="17188" y2="65649"/>
                          <a14:foregroundMark x1="20313" y1="74427" x2="20313" y2="74427"/>
                          <a14:foregroundMark x1="25000" y1="82443" x2="25000" y2="82443"/>
                          <a14:foregroundMark x1="31250" y1="86260" x2="31250" y2="86260"/>
                          <a14:foregroundMark x1="44792" y1="87405" x2="44792" y2="87405"/>
                          <a14:foregroundMark x1="69271" y1="87786" x2="69271" y2="87786"/>
                          <a14:foregroundMark x1="83333" y1="84733" x2="83333" y2="84733"/>
                          <a14:foregroundMark x1="91146" y1="70992" x2="91146" y2="70992"/>
                          <a14:foregroundMark x1="92188" y1="64504" x2="92188" y2="64504"/>
                          <a14:foregroundMark x1="95313" y1="54580" x2="95313" y2="54580"/>
                          <a14:foregroundMark x1="77604" y1="3053" x2="77604" y2="3053"/>
                          <a14:foregroundMark x1="86979" y1="6107" x2="86979" y2="6107"/>
                          <a14:foregroundMark x1="91146" y1="9160" x2="91146" y2="9160"/>
                          <a14:foregroundMark x1="94792" y1="20611" x2="94792" y2="20611"/>
                          <a14:foregroundMark x1="94792" y1="27099" x2="94792" y2="27099"/>
                          <a14:foregroundMark x1="40104" y1="91221" x2="40104" y2="91221"/>
                          <a14:foregroundMark x1="53646" y1="92366" x2="53646" y2="92366"/>
                          <a14:foregroundMark x1="64583" y1="92748" x2="64583" y2="92748"/>
                          <a14:foregroundMark x1="70313" y1="91221" x2="70313" y2="91221"/>
                          <a14:foregroundMark x1="77604" y1="90840" x2="77604" y2="90840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82" y="4442120"/>
              <a:ext cx="775200" cy="105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 descr="http://t1.gstatic.com/images?q=tbn:ANd9GcRZHdYlXipfst1j67-LhM3nOU8sZXGvUWeT37DvfVnurPFi03k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38" l="9896" r="97917">
                          <a14:foregroundMark x1="15625" y1="13359" x2="23958" y2="12214"/>
                          <a14:foregroundMark x1="32292" y1="3053" x2="32292" y2="3053"/>
                          <a14:foregroundMark x1="13021" y1="33588" x2="13021" y2="33588"/>
                          <a14:foregroundMark x1="14583" y1="45038" x2="14583" y2="45038"/>
                          <a14:foregroundMark x1="14063" y1="55344" x2="14063" y2="55344"/>
                          <a14:foregroundMark x1="17188" y1="65649" x2="17188" y2="65649"/>
                          <a14:foregroundMark x1="20313" y1="74427" x2="20313" y2="74427"/>
                          <a14:foregroundMark x1="25000" y1="82443" x2="25000" y2="82443"/>
                          <a14:foregroundMark x1="31250" y1="86260" x2="31250" y2="86260"/>
                          <a14:foregroundMark x1="44792" y1="87405" x2="44792" y2="87405"/>
                          <a14:foregroundMark x1="69271" y1="87786" x2="69271" y2="87786"/>
                          <a14:foregroundMark x1="83333" y1="84733" x2="83333" y2="84733"/>
                          <a14:foregroundMark x1="91146" y1="70992" x2="91146" y2="70992"/>
                          <a14:foregroundMark x1="92188" y1="64504" x2="92188" y2="64504"/>
                          <a14:foregroundMark x1="95313" y1="54580" x2="95313" y2="54580"/>
                          <a14:foregroundMark x1="77604" y1="3053" x2="77604" y2="3053"/>
                          <a14:foregroundMark x1="86979" y1="6107" x2="86979" y2="6107"/>
                          <a14:foregroundMark x1="91146" y1="9160" x2="91146" y2="9160"/>
                          <a14:foregroundMark x1="94792" y1="20611" x2="94792" y2="20611"/>
                          <a14:foregroundMark x1="94792" y1="27099" x2="94792" y2="27099"/>
                          <a14:foregroundMark x1="40104" y1="91221" x2="40104" y2="91221"/>
                          <a14:foregroundMark x1="53646" y1="92366" x2="53646" y2="92366"/>
                          <a14:foregroundMark x1="64583" y1="92748" x2="64583" y2="92748"/>
                          <a14:foregroundMark x1="70313" y1="91221" x2="70313" y2="91221"/>
                          <a14:foregroundMark x1="77604" y1="90840" x2="77604" y2="90840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587" y="4442120"/>
              <a:ext cx="775200" cy="105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7843785" y="6367790"/>
              <a:ext cx="7305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750 ML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938049" y="5707512"/>
              <a:ext cx="1801605" cy="6602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0434" y="6573172"/>
            <a:ext cx="22172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00" dirty="0">
                <a:solidFill>
                  <a:srgbClr val="000000">
                    <a:tint val="75000"/>
                  </a:srgbClr>
                </a:solidFill>
                <a:latin typeface="Trebuchet MS" panose="020B0603020202020204"/>
              </a:rPr>
              <a:t>Alcohol &amp; Tobacco Tax &amp; Trade Bureau</a:t>
            </a:r>
          </a:p>
        </p:txBody>
      </p:sp>
    </p:spTree>
    <p:extLst>
      <p:ext uri="{BB962C8B-B14F-4D97-AF65-F5344CB8AC3E}">
        <p14:creationId xmlns:p14="http://schemas.microsoft.com/office/powerpoint/2010/main" val="14232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199" y="304800"/>
            <a:ext cx="7620000" cy="1371600"/>
          </a:xfrm>
        </p:spPr>
        <p:txBody>
          <a:bodyPr>
            <a:noAutofit/>
          </a:bodyPr>
          <a:lstStyle/>
          <a:p>
            <a:r>
              <a:rPr lang="en-US" sz="4500" b="1" u="sng" dirty="0" smtClean="0"/>
              <a:t>Top Reasons for Correction</a:t>
            </a:r>
            <a:endParaRPr lang="en-US" sz="4500" b="1" u="sng" dirty="0"/>
          </a:p>
        </p:txBody>
      </p:sp>
      <p:sp>
        <p:nvSpPr>
          <p:cNvPr id="26286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599"/>
            <a:ext cx="3713514" cy="4800601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C/T Designation is missing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0000"/>
                </a:solidFill>
              </a:rPr>
              <a:t>Name or Trade Name are incorrect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Clarification Needed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0000"/>
                </a:solidFill>
              </a:rPr>
              <a:t>Application Omissions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Application not submitted by the bottler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54134" y="6441348"/>
            <a:ext cx="684132" cy="365125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2017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3712"/>
            <a:ext cx="2209801" cy="234288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DFFA-523E-4921-8583-835694114D5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657600" y="1371599"/>
            <a:ext cx="4038600" cy="503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FF0000"/>
                </a:solidFill>
              </a:rPr>
              <a:t>Wrong Label uploaded as the Brand label</a:t>
            </a:r>
          </a:p>
          <a:p>
            <a:pPr marL="457200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b="0" dirty="0" smtClean="0"/>
              <a:t>General Misleading</a:t>
            </a:r>
          </a:p>
          <a:p>
            <a:pPr marL="457200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FF0000"/>
                </a:solidFill>
              </a:rPr>
              <a:t>Appellation Conflict</a:t>
            </a:r>
          </a:p>
          <a:p>
            <a:pPr marL="457200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FF0000"/>
                </a:solidFill>
              </a:rPr>
              <a:t>C/T info in Brand, Fan-</a:t>
            </a:r>
            <a:r>
              <a:rPr lang="en-US" sz="2400" b="0" dirty="0" err="1" smtClean="0">
                <a:solidFill>
                  <a:srgbClr val="FF0000"/>
                </a:solidFill>
              </a:rPr>
              <a:t>ciful</a:t>
            </a:r>
            <a:r>
              <a:rPr lang="en-US" sz="2400" b="0" dirty="0" smtClean="0">
                <a:solidFill>
                  <a:srgbClr val="FF0000"/>
                </a:solidFill>
              </a:rPr>
              <a:t> Name or Appellation field</a:t>
            </a:r>
          </a:p>
          <a:p>
            <a:pPr marL="457200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b="0" dirty="0" smtClean="0"/>
              <a:t>Appellation is missing 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84858" y="5672031"/>
            <a:ext cx="422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*Highlighted in Red are application errors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098" y="2514600"/>
            <a:ext cx="5825502" cy="2589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38937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629400"/>
            <a:ext cx="2285999" cy="228600"/>
          </a:xfrm>
        </p:spPr>
        <p:txBody>
          <a:bodyPr/>
          <a:lstStyle/>
          <a:p>
            <a:r>
              <a:rPr lang="en-US" dirty="0" smtClean="0"/>
              <a:t>Alcohol &amp; Tobacco Tax &amp; Trade Bureau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02856"/>
            <a:ext cx="8001000" cy="716344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/>
              <a:t>Mandatory </a:t>
            </a:r>
            <a:r>
              <a:rPr lang="en-US" sz="4700" b="1" dirty="0"/>
              <a:t>Label Information</a:t>
            </a:r>
            <a:r>
              <a:rPr lang="en-US" b="1" dirty="0"/>
              <a:t/>
            </a:r>
            <a:br>
              <a:rPr lang="en-US" b="1" dirty="0"/>
            </a:br>
            <a:endParaRPr lang="en-US" sz="3400" b="1" dirty="0"/>
          </a:p>
        </p:txBody>
      </p:sp>
      <p:sp>
        <p:nvSpPr>
          <p:cNvPr id="260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76200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u="sng" dirty="0" smtClean="0"/>
              <a:t>Any </a:t>
            </a:r>
            <a:r>
              <a:rPr lang="en-US" sz="4800" b="1" u="sng" dirty="0"/>
              <a:t>Label</a:t>
            </a:r>
            <a:endParaRPr lang="en-US" sz="4800" dirty="0"/>
          </a:p>
          <a:p>
            <a:r>
              <a:rPr lang="en-US" sz="2600" b="0" dirty="0" smtClean="0"/>
              <a:t>Bottler’s </a:t>
            </a:r>
            <a:r>
              <a:rPr lang="en-US" sz="2600" b="0" dirty="0"/>
              <a:t>Name and Address</a:t>
            </a:r>
          </a:p>
          <a:p>
            <a:r>
              <a:rPr lang="en-US" sz="2600" b="0" dirty="0"/>
              <a:t>Net </a:t>
            </a:r>
            <a:r>
              <a:rPr lang="en-US" sz="2600" b="0" dirty="0" smtClean="0"/>
              <a:t>Contents</a:t>
            </a:r>
          </a:p>
          <a:p>
            <a:r>
              <a:rPr lang="en-US" sz="2600" b="0" dirty="0" smtClean="0"/>
              <a:t>Sulfite Declaration</a:t>
            </a:r>
          </a:p>
          <a:p>
            <a:r>
              <a:rPr lang="en-US" sz="2600" b="0" dirty="0" smtClean="0"/>
              <a:t>Alcohol Content</a:t>
            </a:r>
            <a:endParaRPr lang="en-US" sz="2600" b="0" dirty="0"/>
          </a:p>
          <a:p>
            <a:r>
              <a:rPr lang="en-US" sz="2600" b="0" dirty="0"/>
              <a:t>Health Warning </a:t>
            </a:r>
            <a:r>
              <a:rPr lang="en-US" sz="2600" b="0" dirty="0" smtClean="0"/>
              <a:t>Statement</a:t>
            </a:r>
          </a:p>
          <a:p>
            <a:r>
              <a:rPr lang="en-US" sz="2600" b="0" dirty="0" smtClean="0"/>
              <a:t>Country of Origin Statement- </a:t>
            </a:r>
            <a:r>
              <a:rPr lang="en-US" sz="2600" b="0" i="1" dirty="0" smtClean="0"/>
              <a:t>Imports only</a:t>
            </a:r>
            <a:endParaRPr lang="en-US" sz="2600" b="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85286" y="6488001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449124"/>
            <a:ext cx="4622973" cy="365125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454-8520-4E7C-81D5-6AFD762F164E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130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6477000" cy="38147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Name under which the product is </a:t>
            </a:r>
            <a:r>
              <a:rPr lang="en-US" sz="2400" b="0" dirty="0" smtClean="0"/>
              <a:t>sold, usually the most prominent piece of information on the label.</a:t>
            </a:r>
            <a:endParaRPr lang="en-US" sz="2400" b="0" dirty="0"/>
          </a:p>
          <a:p>
            <a:endParaRPr lang="en-US" sz="5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If there is no brand name, name of the </a:t>
            </a:r>
            <a:r>
              <a:rPr lang="en-US" sz="2400" b="0" dirty="0" smtClean="0"/>
              <a:t>bottler/importer as </a:t>
            </a:r>
            <a:r>
              <a:rPr lang="en-US" sz="2400" b="0" dirty="0"/>
              <a:t>shown on the brand label</a:t>
            </a:r>
          </a:p>
          <a:p>
            <a:endParaRPr lang="en-US" sz="5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May not create a misleading impression</a:t>
            </a:r>
          </a:p>
          <a:p>
            <a:endParaRPr lang="en-US" sz="5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Must appear on the Brand Label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88112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  <a:p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57" y="6492875"/>
            <a:ext cx="4622973" cy="365125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5AAC-5FE3-49C8-AFB8-8D08F19D3ED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08131" name="Text Box 3"/>
          <p:cNvSpPr txBox="1">
            <a:spLocks noChangeArrowheads="1"/>
          </p:cNvSpPr>
          <p:nvPr/>
        </p:nvSpPr>
        <p:spPr bwMode="auto">
          <a:xfrm>
            <a:off x="0" y="336551"/>
            <a:ext cx="5278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Arial" charset="0"/>
              </a:rPr>
              <a:t>Brand </a:t>
            </a:r>
            <a:r>
              <a:rPr lang="en-US" sz="4800" b="1" dirty="0">
                <a:solidFill>
                  <a:schemeClr val="accent1"/>
                </a:solidFill>
                <a:latin typeface="+mj-lt"/>
              </a:rPr>
              <a:t>Name</a:t>
            </a:r>
          </a:p>
        </p:txBody>
      </p:sp>
      <p:sp>
        <p:nvSpPr>
          <p:cNvPr id="2608132" name="Rectangle 4"/>
          <p:cNvSpPr>
            <a:spLocks noChangeArrowheads="1"/>
          </p:cNvSpPr>
          <p:nvPr/>
        </p:nvSpPr>
        <p:spPr bwMode="auto">
          <a:xfrm>
            <a:off x="6934200" y="57150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27 CFR 4.33</a:t>
            </a:r>
          </a:p>
        </p:txBody>
      </p:sp>
      <p:pic>
        <p:nvPicPr>
          <p:cNvPr id="2608133" name="Picture 5" descr="MCj033444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212" y="304800"/>
            <a:ext cx="890588" cy="247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0" y="6041363"/>
            <a:ext cx="533400" cy="441988"/>
          </a:xfrm>
        </p:spPr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183" y="6586577"/>
            <a:ext cx="2286001" cy="130837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96A-B340-4294-A3EA-78E948472F0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0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736"/>
            <a:ext cx="87249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Brand </a:t>
            </a:r>
            <a:r>
              <a:rPr lang="en-US" sz="4800" b="1" dirty="0"/>
              <a:t>Name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0183" y="1066801"/>
            <a:ext cx="8571823" cy="5416550"/>
            <a:chOff x="48" y="1009"/>
            <a:chExt cx="5448" cy="3455"/>
          </a:xfrm>
        </p:grpSpPr>
        <p:pic>
          <p:nvPicPr>
            <p:cNvPr id="26091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" y="1124"/>
              <a:ext cx="2466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091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728"/>
              <a:ext cx="2616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09158" name="Text Box 6"/>
            <p:cNvSpPr txBox="1">
              <a:spLocks noChangeArrowheads="1"/>
            </p:cNvSpPr>
            <p:nvPr/>
          </p:nvSpPr>
          <p:spPr bwMode="auto">
            <a:xfrm>
              <a:off x="48" y="1009"/>
              <a:ext cx="87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Front Label</a:t>
              </a:r>
            </a:p>
          </p:txBody>
        </p:sp>
        <p:sp>
          <p:nvSpPr>
            <p:cNvPr id="2609159" name="Text Box 7"/>
            <p:cNvSpPr txBox="1">
              <a:spLocks noChangeArrowheads="1"/>
            </p:cNvSpPr>
            <p:nvPr/>
          </p:nvSpPr>
          <p:spPr bwMode="auto">
            <a:xfrm>
              <a:off x="2991" y="1440"/>
              <a:ext cx="185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CCCC00"/>
                  </a:solidFill>
                  <a:latin typeface="Georgia" pitchFamily="18" charset="0"/>
                </a:rPr>
                <a:t>Back Label</a:t>
              </a:r>
            </a:p>
          </p:txBody>
        </p:sp>
      </p:grpSp>
      <p:sp>
        <p:nvSpPr>
          <p:cNvPr id="2609160" name="Oval 8"/>
          <p:cNvSpPr>
            <a:spLocks noChangeArrowheads="1"/>
          </p:cNvSpPr>
          <p:nvPr/>
        </p:nvSpPr>
        <p:spPr bwMode="auto">
          <a:xfrm>
            <a:off x="609600" y="1797051"/>
            <a:ext cx="3429000" cy="2698749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146002"/>
            <a:ext cx="8077200" cy="920798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Class and Type </a:t>
            </a:r>
            <a:r>
              <a:rPr lang="en-US" sz="4500" b="1" dirty="0"/>
              <a:t>D</a:t>
            </a:r>
            <a:r>
              <a:rPr lang="en-US" sz="4500" b="1" dirty="0" smtClean="0"/>
              <a:t>esignation</a:t>
            </a:r>
            <a:endParaRPr lang="en-US" sz="45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7162800" cy="5181600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 smtClean="0"/>
              <a:t>Definition</a:t>
            </a:r>
            <a:r>
              <a:rPr lang="en-US" sz="2200" dirty="0" smtClean="0"/>
              <a:t>- </a:t>
            </a:r>
            <a:r>
              <a:rPr lang="en-US" sz="2200" b="0" dirty="0" smtClean="0"/>
              <a:t>The specific identity of the wine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/>
              <a:t>The required class and type designation is based on the defined classes and types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/>
              <a:t>The required designation identifies the labeled wine as to its specific class and/or type</a:t>
            </a:r>
          </a:p>
          <a:p>
            <a:pPr marL="9144" lvl="1" indent="0">
              <a:buNone/>
            </a:pPr>
            <a:r>
              <a:rPr lang="en-US" sz="2200" b="1" dirty="0" smtClean="0"/>
              <a:t>		</a:t>
            </a:r>
            <a:r>
              <a:rPr lang="en-US" sz="2400" b="1" dirty="0" smtClean="0"/>
              <a:t>CLASS</a:t>
            </a:r>
            <a:endParaRPr lang="en-US" sz="2400" b="1" dirty="0"/>
          </a:p>
          <a:p>
            <a:pPr marL="9144" lvl="1" indent="0">
              <a:buNone/>
            </a:pPr>
            <a:r>
              <a:rPr lang="en-US" sz="2100" dirty="0" smtClean="0"/>
              <a:t>The broad category “wine” is divided, under standards of identity, into 9 defined classes, e.g., “grape wine,” “Aperitif Wine,” “Fruit Wine” </a:t>
            </a:r>
            <a:r>
              <a:rPr lang="en-US" sz="2100" dirty="0" err="1" smtClean="0"/>
              <a:t>etc</a:t>
            </a:r>
            <a:r>
              <a:rPr lang="en-US" sz="2100" dirty="0" smtClean="0"/>
              <a:t>…</a:t>
            </a:r>
          </a:p>
          <a:p>
            <a:pPr marL="9144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	</a:t>
            </a:r>
            <a:r>
              <a:rPr lang="en-US" sz="2400" b="1" dirty="0" smtClean="0"/>
              <a:t>TYPE</a:t>
            </a:r>
          </a:p>
          <a:p>
            <a:pPr marL="9144" lvl="1" indent="0">
              <a:buNone/>
            </a:pPr>
            <a:r>
              <a:rPr lang="en-US" sz="2100" dirty="0" smtClean="0"/>
              <a:t>Except for Other than Standard Wine, the types are defined as: “Table Wine,” “Dessert Wine,” “Vermouth,” </a:t>
            </a:r>
            <a:r>
              <a:rPr lang="en-US" sz="2100" dirty="0" err="1" smtClean="0"/>
              <a:t>etc</a:t>
            </a:r>
            <a:r>
              <a:rPr lang="en-US" sz="2100" dirty="0" smtClean="0"/>
              <a:t>…</a:t>
            </a:r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41024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84510"/>
            <a:ext cx="4622973" cy="268825"/>
          </a:xfrm>
        </p:spPr>
        <p:txBody>
          <a:bodyPr/>
          <a:lstStyle/>
          <a:p>
            <a:r>
              <a:rPr lang="en-US" dirty="0" smtClean="0"/>
              <a:t>Alcohol &amp; Tobacco Tax &amp; Trade Bureau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91400" y="597538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</a:rPr>
              <a:t>27 CFR </a:t>
            </a:r>
            <a:r>
              <a:rPr lang="en-US" b="1" dirty="0" smtClean="0">
                <a:latin typeface="Tahoma" pitchFamily="34" charset="0"/>
              </a:rPr>
              <a:t>4.34</a:t>
            </a:r>
            <a:endParaRPr lang="en-US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78157" cy="971267"/>
          </a:xfrm>
        </p:spPr>
        <p:txBody>
          <a:bodyPr/>
          <a:lstStyle/>
          <a:p>
            <a:r>
              <a:rPr lang="en-US" sz="4600" b="1" dirty="0"/>
              <a:t>Standards of Identity</a:t>
            </a:r>
          </a:p>
        </p:txBody>
      </p:sp>
      <p:sp>
        <p:nvSpPr>
          <p:cNvPr id="261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97963"/>
            <a:ext cx="3810000" cy="417680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Grape Wine 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Sparkling Grape Wine 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Carbonated Grape Wine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Citrus Wine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Fruit Wine</a:t>
            </a:r>
          </a:p>
        </p:txBody>
      </p:sp>
      <p:sp>
        <p:nvSpPr>
          <p:cNvPr id="261018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733801" y="1697964"/>
            <a:ext cx="3886200" cy="3769104"/>
          </a:xfrm>
          <a:noFill/>
          <a:ln/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Wine from Other </a:t>
            </a:r>
            <a:r>
              <a:rPr lang="en-US" sz="2400" b="0" dirty="0" smtClean="0"/>
              <a:t>Agricultural </a:t>
            </a:r>
            <a:r>
              <a:rPr lang="en-US" sz="2400" b="0" dirty="0"/>
              <a:t>Products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Aperitif Wine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Imitation or Other than Standard Wine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Retsina </a:t>
            </a:r>
            <a:r>
              <a:rPr lang="en-US" sz="2400" b="0" dirty="0" smtClean="0"/>
              <a:t>Wine</a:t>
            </a:r>
            <a:endParaRPr lang="en-US" sz="2400" b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82313"/>
            <a:ext cx="684132" cy="365125"/>
          </a:xfrm>
        </p:spPr>
        <p:txBody>
          <a:bodyPr/>
          <a:lstStyle/>
          <a:p>
            <a:r>
              <a:rPr lang="en-US" altLang="en-US" dirty="0"/>
              <a:t>2017</a:t>
            </a:r>
          </a:p>
          <a:p>
            <a:endParaRPr lang="en-US" alt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513" y="6452800"/>
            <a:ext cx="4622973" cy="365125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60C-C760-423F-BC21-D43636082C7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10180" name="Text Box 4"/>
          <p:cNvSpPr txBox="1">
            <a:spLocks noChangeArrowheads="1"/>
          </p:cNvSpPr>
          <p:nvPr/>
        </p:nvSpPr>
        <p:spPr bwMode="auto">
          <a:xfrm>
            <a:off x="2574925" y="3079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610181" name="Text Box 5"/>
          <p:cNvSpPr txBox="1">
            <a:spLocks noChangeArrowheads="1"/>
          </p:cNvSpPr>
          <p:nvPr/>
        </p:nvSpPr>
        <p:spPr bwMode="auto">
          <a:xfrm>
            <a:off x="5436361" y="5776253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27 CFR 4.21</a:t>
            </a:r>
          </a:p>
        </p:txBody>
      </p:sp>
      <p:sp>
        <p:nvSpPr>
          <p:cNvPr id="2610182" name="Rectangle 6"/>
          <p:cNvSpPr>
            <a:spLocks noChangeArrowheads="1"/>
          </p:cNvSpPr>
          <p:nvPr/>
        </p:nvSpPr>
        <p:spPr bwMode="auto">
          <a:xfrm>
            <a:off x="1219200" y="1295400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endParaRPr lang="en-US" sz="3400" b="1">
              <a:solidFill>
                <a:schemeClr val="hlink"/>
              </a:solidFill>
              <a:latin typeface="Broadway" pitchFamily="82" charset="0"/>
            </a:endParaRPr>
          </a:p>
        </p:txBody>
      </p:sp>
      <p:sp>
        <p:nvSpPr>
          <p:cNvPr id="2610184" name="Rectangle 8"/>
          <p:cNvSpPr>
            <a:spLocks noChangeArrowheads="1"/>
          </p:cNvSpPr>
          <p:nvPr/>
        </p:nvSpPr>
        <p:spPr bwMode="auto">
          <a:xfrm>
            <a:off x="1905000" y="999308"/>
            <a:ext cx="350025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latin typeface="Tahoma" pitchFamily="34" charset="0"/>
              </a:rPr>
              <a:t>Nine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b="1" dirty="0">
                <a:latin typeface="Tahoma" pitchFamily="34" charset="0"/>
              </a:rPr>
              <a:t>classes</a:t>
            </a:r>
            <a:r>
              <a:rPr lang="en-US" sz="3200" dirty="0">
                <a:latin typeface="Tahom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/>
              <a:t>Class and Type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223925"/>
            <a:ext cx="1219200" cy="396875"/>
          </a:xfrm>
        </p:spPr>
        <p:txBody>
          <a:bodyPr/>
          <a:lstStyle/>
          <a:p>
            <a:r>
              <a:rPr lang="en-US" altLang="en-US" dirty="0"/>
              <a:t>2017</a:t>
            </a:r>
          </a:p>
          <a:p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406489"/>
            <a:ext cx="4622973" cy="375311"/>
          </a:xfrm>
        </p:spPr>
        <p:txBody>
          <a:bodyPr/>
          <a:lstStyle/>
          <a:p>
            <a:r>
              <a:rPr lang="en-US" altLang="en-US" dirty="0"/>
              <a:t>Alcohol &amp; Tobacco Tax &amp; Trade Bureau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7314" y="5943601"/>
            <a:ext cx="357886" cy="462888"/>
          </a:xfrm>
        </p:spPr>
        <p:txBody>
          <a:bodyPr/>
          <a:lstStyle/>
          <a:p>
            <a:fld id="{30A18E76-FB4B-45D4-A4E4-19D31F52758C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261120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75526" y="914399"/>
            <a:ext cx="7696200" cy="5492089"/>
          </a:xfrm>
        </p:spPr>
        <p:txBody>
          <a:bodyPr>
            <a:normAutofit/>
          </a:bodyPr>
          <a:lstStyle/>
          <a:p>
            <a:pPr marL="0" indent="0"/>
            <a:r>
              <a:rPr lang="en-US" sz="2200" b="1" dirty="0" smtClean="0"/>
              <a:t>Examples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“</a:t>
            </a:r>
            <a:r>
              <a:rPr lang="en-US" b="0" dirty="0"/>
              <a:t>Red Wine”, “White Wine”, “Sparkling </a:t>
            </a:r>
            <a:r>
              <a:rPr lang="en-US" b="0" dirty="0" smtClean="0"/>
              <a:t>Wine,” </a:t>
            </a:r>
            <a:r>
              <a:rPr lang="en-US" b="0" dirty="0"/>
              <a:t>“Peach </a:t>
            </a:r>
            <a:r>
              <a:rPr lang="en-US" b="0" dirty="0" smtClean="0"/>
              <a:t>Wine,” </a:t>
            </a:r>
            <a:r>
              <a:rPr lang="en-US" b="0" dirty="0"/>
              <a:t>“Honey Wine</a:t>
            </a:r>
            <a:r>
              <a:rPr lang="en-US" b="0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“Table wine” and “Dessert wine" may appear in lieu of the class designation for grape wine.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Table Wine: 7 – 14% alc/</a:t>
            </a:r>
            <a:r>
              <a:rPr lang="en-US" dirty="0" err="1" smtClean="0"/>
              <a:t>vol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Dessert Wine: 14.1% - 24% alc/</a:t>
            </a:r>
            <a:r>
              <a:rPr lang="en-US" dirty="0" err="1" smtClean="0"/>
              <a:t>vol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A varietal designation(grape type)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Chardonnay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Pinot Noir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truthful and adequate statement of composition may be used in lieu of a class designation that is not defined in the Standards of Identity.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  Sangria-</a:t>
            </a:r>
            <a:r>
              <a:rPr lang="en-US" dirty="0" smtClean="0"/>
              <a:t>Grape </a:t>
            </a:r>
            <a:r>
              <a:rPr lang="en-US" dirty="0"/>
              <a:t>wine with Natural flavors added</a:t>
            </a:r>
          </a:p>
          <a:p>
            <a:pPr marL="0" indent="0">
              <a:buNone/>
            </a:pPr>
            <a:r>
              <a:rPr lang="en-US" b="1" dirty="0" smtClean="0"/>
              <a:t>  Margarita </a:t>
            </a:r>
            <a:r>
              <a:rPr lang="en-US" b="1" dirty="0"/>
              <a:t>Wine </a:t>
            </a:r>
            <a:r>
              <a:rPr lang="en-US" b="1" dirty="0" smtClean="0"/>
              <a:t>Cocktail-</a:t>
            </a:r>
            <a:r>
              <a:rPr lang="en-US" dirty="0" smtClean="0"/>
              <a:t>Grape </a:t>
            </a:r>
            <a:r>
              <a:rPr lang="en-US" dirty="0"/>
              <a:t>wine with Natural flavors added</a:t>
            </a:r>
          </a:p>
          <a:p>
            <a:pPr lvl="1"/>
            <a:endParaRPr lang="en-US" sz="1800" u="sng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  <a:buNone/>
            </a:pPr>
            <a:endParaRPr lang="en-US" sz="900" dirty="0" smtClean="0"/>
          </a:p>
          <a:p>
            <a:pPr>
              <a:buClr>
                <a:schemeClr val="tx1"/>
              </a:buClr>
              <a:buNone/>
            </a:pPr>
            <a:endParaRPr lang="en-US" sz="900" dirty="0" smtClean="0"/>
          </a:p>
        </p:txBody>
      </p:sp>
      <p:sp>
        <p:nvSpPr>
          <p:cNvPr id="2611204" name="Text Box 4"/>
          <p:cNvSpPr txBox="1">
            <a:spLocks noChangeArrowheads="1"/>
          </p:cNvSpPr>
          <p:nvPr/>
        </p:nvSpPr>
        <p:spPr bwMode="auto">
          <a:xfrm>
            <a:off x="6957314" y="6223925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</a:rPr>
              <a:t>27 CFR 4.34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1029</TotalTime>
  <Words>1232</Words>
  <Application>Microsoft Office PowerPoint</Application>
  <PresentationFormat>On-screen Show (4:3)</PresentationFormat>
  <Paragraphs>336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2_Office Theme</vt:lpstr>
      <vt:lpstr>Facet</vt:lpstr>
      <vt:lpstr>Office Theme</vt:lpstr>
      <vt:lpstr>                                      Wine Labeling</vt:lpstr>
      <vt:lpstr>How To Get It Right The First Time!! </vt:lpstr>
      <vt:lpstr>Mandatory Label Information </vt:lpstr>
      <vt:lpstr>Mandatory Label Information </vt:lpstr>
      <vt:lpstr>PowerPoint Presentation</vt:lpstr>
      <vt:lpstr>Brand Name</vt:lpstr>
      <vt:lpstr>Class and Type Designation</vt:lpstr>
      <vt:lpstr>Standards of Identity</vt:lpstr>
      <vt:lpstr>Class and Type</vt:lpstr>
      <vt:lpstr>Class/Type Designation</vt:lpstr>
      <vt:lpstr>Alcohol Content</vt:lpstr>
      <vt:lpstr>Alcohol Content</vt:lpstr>
      <vt:lpstr>Appellation of Origin</vt:lpstr>
      <vt:lpstr>   Appellation Of Origin</vt:lpstr>
      <vt:lpstr>Name &amp; Address Statement</vt:lpstr>
      <vt:lpstr>Name and Address</vt:lpstr>
      <vt:lpstr>Net Contents</vt:lpstr>
      <vt:lpstr>Net Contents</vt:lpstr>
      <vt:lpstr>Sulfite Declaration</vt:lpstr>
      <vt:lpstr>Sulfite Declaration</vt:lpstr>
      <vt:lpstr>Health Warning Statement</vt:lpstr>
      <vt:lpstr>Health Warning Statement</vt:lpstr>
      <vt:lpstr>Health Warning Statement</vt:lpstr>
      <vt:lpstr>Allowable Revisions</vt:lpstr>
      <vt:lpstr>Includes but not limited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Reasons for Correction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Marin, Doreen C.</dc:creator>
  <cp:lastModifiedBy>Jessica Blauert</cp:lastModifiedBy>
  <cp:revision>117</cp:revision>
  <dcterms:created xsi:type="dcterms:W3CDTF">2006-08-16T00:00:00Z</dcterms:created>
  <dcterms:modified xsi:type="dcterms:W3CDTF">2017-03-21T20:04:06Z</dcterms:modified>
</cp:coreProperties>
</file>