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B8F"/>
    <a:srgbClr val="ECEAC6"/>
    <a:srgbClr val="E8E6B8"/>
    <a:srgbClr val="0000FF"/>
    <a:srgbClr val="444C32"/>
    <a:srgbClr val="5A0000"/>
    <a:srgbClr val="663300"/>
    <a:srgbClr val="8E8E8E"/>
    <a:srgbClr val="820000"/>
    <a:srgbClr val="2251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60"/>
  </p:normalViewPr>
  <p:slideViewPr>
    <p:cSldViewPr snapToGrid="0">
      <p:cViewPr varScale="1">
        <p:scale>
          <a:sx n="109" d="100"/>
          <a:sy n="109" d="100"/>
        </p:scale>
        <p:origin x="165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B0820-C8CB-430E-A4B2-4F3D0D33DE07}" type="datetimeFigureOut">
              <a:rPr lang="en-US" smtClean="0"/>
              <a:t>7/23/2021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52EFE6-B508-4C4F-BEAB-07E223A6C6F5}" type="slidenum">
              <a:rPr lang="en-US" smtClean="0"/>
              <a:t>‹#›</a:t>
            </a:fld>
            <a:endParaRPr lang="en-US"/>
          </a:p>
        </p:txBody>
      </p:sp>
    </p:spTree>
    <p:extLst>
      <p:ext uri="{BB962C8B-B14F-4D97-AF65-F5344CB8AC3E}">
        <p14:creationId xmlns:p14="http://schemas.microsoft.com/office/powerpoint/2010/main" val="219451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sffma.org/web"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sffma.org/web"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sffma.org/web" TargetMode="Externa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sffma.org/web" TargetMode="Externa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sffma.org/web"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sffma.org/web" TargetMode="Externa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3274154" y="3400092"/>
            <a:ext cx="5501769" cy="51335"/>
          </a:xfrm>
          <a:prstGeom prst="rect">
            <a:avLst/>
          </a:prstGeom>
          <a:solidFill>
            <a:srgbClr val="024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575" y="2057400"/>
            <a:ext cx="2709600" cy="2743200"/>
          </a:xfrm>
          <a:prstGeom prst="rect">
            <a:avLst/>
          </a:prstGeom>
        </p:spPr>
      </p:pic>
      <p:sp>
        <p:nvSpPr>
          <p:cNvPr id="24" name="Subtitle 2">
            <a:extLst>
              <a:ext uri="{FF2B5EF4-FFF2-40B4-BE49-F238E27FC236}">
                <a16:creationId xmlns:a16="http://schemas.microsoft.com/office/drawing/2014/main" id="{ED74C6A7-5113-4DCA-88E4-328E297D7CF9}"/>
              </a:ext>
            </a:extLst>
          </p:cNvPr>
          <p:cNvSpPr>
            <a:spLocks noGrp="1"/>
          </p:cNvSpPr>
          <p:nvPr>
            <p:ph type="subTitle" idx="1"/>
          </p:nvPr>
        </p:nvSpPr>
        <p:spPr>
          <a:xfrm>
            <a:off x="3269583" y="3757534"/>
            <a:ext cx="5511094" cy="1185672"/>
          </a:xfrm>
          <a:prstGeom prst="rect">
            <a:avLst/>
          </a:prstGeom>
        </p:spPr>
        <p:txBody>
          <a:bodyPr/>
          <a:lstStyle>
            <a:lvl1pPr marL="0" indent="0" algn="ct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31" name="Group 30">
            <a:extLst>
              <a:ext uri="{FF2B5EF4-FFF2-40B4-BE49-F238E27FC236}">
                <a16:creationId xmlns:a16="http://schemas.microsoft.com/office/drawing/2014/main" id="{AF77DC53-D29D-4F59-ADD5-DCFA6ACB1A20}"/>
              </a:ext>
            </a:extLst>
          </p:cNvPr>
          <p:cNvGrpSpPr>
            <a:grpSpLocks noChangeAspect="1"/>
          </p:cNvGrpSpPr>
          <p:nvPr userDrawn="1"/>
        </p:nvGrpSpPr>
        <p:grpSpPr>
          <a:xfrm>
            <a:off x="370575" y="6328278"/>
            <a:ext cx="2150283" cy="365760"/>
            <a:chOff x="265176" y="6165454"/>
            <a:chExt cx="2864356" cy="487223"/>
          </a:xfrm>
        </p:grpSpPr>
        <p:pic>
          <p:nvPicPr>
            <p:cNvPr id="32" name="Picture 28">
              <a:extLst>
                <a:ext uri="{FF2B5EF4-FFF2-40B4-BE49-F238E27FC236}">
                  <a16:creationId xmlns:a16="http://schemas.microsoft.com/office/drawing/2014/main" id="{58BC0B78-009C-45FE-A963-23DF99399ADA}"/>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0334" y="6195477"/>
              <a:ext cx="23791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0" descr="http://www.sffma.org/web/images/Logos/new%20logo%202.png">
              <a:hlinkClick r:id="rId4"/>
              <a:extLst>
                <a:ext uri="{FF2B5EF4-FFF2-40B4-BE49-F238E27FC236}">
                  <a16:creationId xmlns:a16="http://schemas.microsoft.com/office/drawing/2014/main" id="{4934DADA-4587-471A-B2A9-26E49C199656}"/>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65176" y="6165454"/>
              <a:ext cx="466432" cy="4572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a:extLst>
              <a:ext uri="{FF2B5EF4-FFF2-40B4-BE49-F238E27FC236}">
                <a16:creationId xmlns:a16="http://schemas.microsoft.com/office/drawing/2014/main" id="{2C336A17-4F4B-43D9-A54E-AE313DDD3D78}"/>
              </a:ext>
            </a:extLst>
          </p:cNvPr>
          <p:cNvGrpSpPr>
            <a:grpSpLocks noChangeAspect="1"/>
          </p:cNvGrpSpPr>
          <p:nvPr userDrawn="1"/>
        </p:nvGrpSpPr>
        <p:grpSpPr>
          <a:xfrm>
            <a:off x="7056168" y="6137705"/>
            <a:ext cx="1703874" cy="548640"/>
            <a:chOff x="6368401" y="5929316"/>
            <a:chExt cx="2388483" cy="769081"/>
          </a:xfrm>
        </p:grpSpPr>
        <p:sp>
          <p:nvSpPr>
            <p:cNvPr id="35" name="TextBox 34">
              <a:extLst>
                <a:ext uri="{FF2B5EF4-FFF2-40B4-BE49-F238E27FC236}">
                  <a16:creationId xmlns:a16="http://schemas.microsoft.com/office/drawing/2014/main" id="{A2382476-52B3-4E15-AFA4-E29572A6B1B6}"/>
                </a:ext>
              </a:extLst>
            </p:cNvPr>
            <p:cNvSpPr txBox="1"/>
            <p:nvPr userDrawn="1"/>
          </p:nvSpPr>
          <p:spPr>
            <a:xfrm>
              <a:off x="6988489" y="5929316"/>
              <a:ext cx="1072308" cy="302008"/>
            </a:xfrm>
            <a:prstGeom prst="rect">
              <a:avLst/>
            </a:prstGeom>
            <a:noFill/>
          </p:spPr>
          <p:txBody>
            <a:bodyPr wrap="none" rtlCol="0">
              <a:spAutoFit/>
            </a:bodyPr>
            <a:lstStyle/>
            <a:p>
              <a:r>
                <a:rPr lang="en-US" sz="800" i="1" dirty="0">
                  <a:solidFill>
                    <a:srgbClr val="22518A"/>
                  </a:solidFill>
                </a:rPr>
                <a:t>Sponsored by </a:t>
              </a:r>
            </a:p>
          </p:txBody>
        </p:sp>
        <p:pic>
          <p:nvPicPr>
            <p:cNvPr id="36" name="Picture 2" descr="http://www.sffma.org/web/images/VFIS%20Texas%20Mutual.jpg">
              <a:extLst>
                <a:ext uri="{FF2B5EF4-FFF2-40B4-BE49-F238E27FC236}">
                  <a16:creationId xmlns:a16="http://schemas.microsoft.com/office/drawing/2014/main" id="{AEEC376E-56A5-4155-AF35-20DBE6E00D78}"/>
                </a:ext>
              </a:extLst>
            </p:cNvPr>
            <p:cNvPicPr>
              <a:picLocks noChangeAspect="1" noChangeArrowheads="1"/>
            </p:cNvPicPr>
            <p:nvPr userDrawn="1"/>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6368401" y="6149757"/>
              <a:ext cx="1215187" cy="54864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6E855E05-5438-44BE-945E-D3AFF7640F41}"/>
                </a:ext>
              </a:extLst>
            </p:cNvPr>
            <p:cNvPicPr>
              <a:picLocks noChangeAspect="1"/>
            </p:cNvPicPr>
            <p:nvPr userDrawn="1"/>
          </p:nvPicPr>
          <p:blipFill>
            <a:blip r:embed="rId7"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583588" y="6223900"/>
              <a:ext cx="1173296" cy="457200"/>
            </a:xfrm>
            <a:prstGeom prst="rect">
              <a:avLst/>
            </a:prstGeom>
          </p:spPr>
        </p:pic>
      </p:grpSp>
      <p:sp>
        <p:nvSpPr>
          <p:cNvPr id="14" name="TextBox 13">
            <a:extLst>
              <a:ext uri="{FF2B5EF4-FFF2-40B4-BE49-F238E27FC236}">
                <a16:creationId xmlns:a16="http://schemas.microsoft.com/office/drawing/2014/main" id="{527AA65E-34EA-4EAB-96F5-BA510FEAA633}"/>
              </a:ext>
            </a:extLst>
          </p:cNvPr>
          <p:cNvSpPr txBox="1"/>
          <p:nvPr userDrawn="1"/>
        </p:nvSpPr>
        <p:spPr>
          <a:xfrm>
            <a:off x="4291230" y="369725"/>
            <a:ext cx="3467616" cy="1569660"/>
          </a:xfrm>
          <a:prstGeom prst="rect">
            <a:avLst/>
          </a:prstGeom>
          <a:noFill/>
        </p:spPr>
        <p:txBody>
          <a:bodyPr wrap="none" rtlCol="0">
            <a:spAutoFit/>
          </a:bodyPr>
          <a:lstStyle/>
          <a:p>
            <a:r>
              <a:rPr lang="en-US" sz="9600" dirty="0">
                <a:solidFill>
                  <a:schemeClr val="accent1">
                    <a:lumMod val="40000"/>
                    <a:lumOff val="60000"/>
                  </a:schemeClr>
                </a:solidFill>
                <a:latin typeface="Arial Black" panose="020B0A04020102020204" pitchFamily="34" charset="0"/>
              </a:rPr>
              <a:t>2021</a:t>
            </a:r>
          </a:p>
        </p:txBody>
      </p:sp>
      <p:sp>
        <p:nvSpPr>
          <p:cNvPr id="19" name="TextBox 18">
            <a:extLst>
              <a:ext uri="{FF2B5EF4-FFF2-40B4-BE49-F238E27FC236}">
                <a16:creationId xmlns:a16="http://schemas.microsoft.com/office/drawing/2014/main" id="{075EF6FD-8816-488D-BFCD-5405F9D42D1B}"/>
              </a:ext>
            </a:extLst>
          </p:cNvPr>
          <p:cNvSpPr txBox="1"/>
          <p:nvPr userDrawn="1"/>
        </p:nvSpPr>
        <p:spPr>
          <a:xfrm>
            <a:off x="3269583" y="1959955"/>
            <a:ext cx="5490458" cy="1200329"/>
          </a:xfrm>
          <a:prstGeom prst="rect">
            <a:avLst/>
          </a:prstGeom>
          <a:noFill/>
        </p:spPr>
        <p:txBody>
          <a:bodyPr wrap="square">
            <a:spAutoFit/>
          </a:bodyPr>
          <a:lstStyle/>
          <a:p>
            <a:pPr algn="ctr"/>
            <a:r>
              <a:rPr kumimoji="0" lang="en-US" sz="3600" b="1" i="0" u="none" strike="noStrike" kern="1200" cap="none" spc="0" normalizeH="0" baseline="0" noProof="0" dirty="0">
                <a:ln>
                  <a:solidFill>
                    <a:prstClr val="white"/>
                  </a:solidFill>
                </a:ln>
                <a:solidFill>
                  <a:prstClr val="black"/>
                </a:solidFill>
                <a:effectLst>
                  <a:outerShdw blurRad="50800" dist="38100" dir="2700000" algn="tl" rotWithShape="0">
                    <a:srgbClr val="D7C65F"/>
                  </a:outerShdw>
                </a:effectLst>
                <a:uLnTx/>
                <a:uFillTx/>
                <a:latin typeface="Tahoma" panose="020B0604030504040204" pitchFamily="34" charset="0"/>
                <a:ea typeface="Tahoma" panose="020B0604030504040204" pitchFamily="34" charset="0"/>
                <a:cs typeface="Tahoma" panose="020B0604030504040204" pitchFamily="34" charset="0"/>
              </a:rPr>
              <a:t>SFFMA Leadership Development Program</a:t>
            </a:r>
            <a:endParaRPr lang="en-US" dirty="0"/>
          </a:p>
        </p:txBody>
      </p:sp>
    </p:spTree>
    <p:extLst>
      <p:ext uri="{BB962C8B-B14F-4D97-AF65-F5344CB8AC3E}">
        <p14:creationId xmlns:p14="http://schemas.microsoft.com/office/powerpoint/2010/main" val="183200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191" y="182880"/>
            <a:ext cx="7529855" cy="704088"/>
          </a:xfrm>
          <a:prstGeom prst="rect">
            <a:avLst/>
          </a:prstGeom>
        </p:spPr>
        <p:txBody>
          <a:bodyPr/>
          <a:lstStyle>
            <a:lvl1pPr algn="l">
              <a:defRPr>
                <a:effectLst>
                  <a:outerShdw blurRad="50800" dist="38100" dir="2700000" algn="tl" rotWithShape="0">
                    <a:schemeClr val="tx2">
                      <a:lumMod val="20000"/>
                      <a:lumOff val="80000"/>
                    </a:schemeClr>
                  </a:outerShdw>
                </a:effectLst>
              </a:defRPr>
            </a:lvl1pPr>
          </a:lstStyle>
          <a:p>
            <a:r>
              <a:rPr lang="en-US" dirty="0"/>
              <a:t>Click to edit Master title style</a:t>
            </a:r>
          </a:p>
        </p:txBody>
      </p:sp>
      <p:sp>
        <p:nvSpPr>
          <p:cNvPr id="3" name="Content Placeholder 2"/>
          <p:cNvSpPr>
            <a:spLocks noGrp="1"/>
          </p:cNvSpPr>
          <p:nvPr>
            <p:ph idx="1"/>
          </p:nvPr>
        </p:nvSpPr>
        <p:spPr>
          <a:xfrm>
            <a:off x="448056" y="1307592"/>
            <a:ext cx="8065008" cy="4658459"/>
          </a:xfrm>
          <a:prstGeom prst="rect">
            <a:avLst/>
          </a:prstGeom>
        </p:spPr>
        <p:txBody>
          <a:bodyPr/>
          <a:lstStyle>
            <a:lvl1pPr>
              <a:buClr>
                <a:srgbClr val="024B8F"/>
              </a:buClr>
              <a:defRPr sz="2800"/>
            </a:lvl1pPr>
            <a:lvl2pPr>
              <a:buClr>
                <a:schemeClr val="tx2">
                  <a:lumMod val="60000"/>
                  <a:lumOff val="40000"/>
                </a:schemeClr>
              </a:buClr>
              <a:defRPr sz="2400"/>
            </a:lvl2pPr>
            <a:lvl3pPr>
              <a:buClr>
                <a:schemeClr val="accent1">
                  <a:lumMod val="60000"/>
                  <a:lumOff val="40000"/>
                </a:schemeClr>
              </a:buClr>
              <a:defRPr sz="1800">
                <a:solidFill>
                  <a:srgbClr val="444C32"/>
                </a:solidFill>
              </a:defRPr>
            </a:lvl3pPr>
          </a:lstStyle>
          <a:p>
            <a:pPr lvl="0"/>
            <a:r>
              <a:rPr lang="en-US" dirty="0"/>
              <a:t>Click to edit Master text styles</a:t>
            </a:r>
          </a:p>
          <a:p>
            <a:pPr lvl="1"/>
            <a:r>
              <a:rPr lang="en-US" dirty="0"/>
              <a:t>Second level</a:t>
            </a:r>
          </a:p>
          <a:p>
            <a:pPr lvl="2"/>
            <a:r>
              <a:rPr lang="en-US" dirty="0"/>
              <a:t>Third level</a:t>
            </a:r>
          </a:p>
        </p:txBody>
      </p:sp>
      <p:sp>
        <p:nvSpPr>
          <p:cNvPr id="8" name="Rectangle 7"/>
          <p:cNvSpPr/>
          <p:nvPr userDrawn="1"/>
        </p:nvSpPr>
        <p:spPr>
          <a:xfrm>
            <a:off x="370575" y="891949"/>
            <a:ext cx="7680960" cy="51335"/>
          </a:xfrm>
          <a:prstGeom prst="rect">
            <a:avLst/>
          </a:prstGeom>
          <a:solidFill>
            <a:srgbClr val="024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41185" y="581685"/>
            <a:ext cx="632240" cy="640080"/>
          </a:xfrm>
          <a:prstGeom prst="rect">
            <a:avLst/>
          </a:prstGeom>
        </p:spPr>
      </p:pic>
      <p:grpSp>
        <p:nvGrpSpPr>
          <p:cNvPr id="5" name="Group 4">
            <a:extLst>
              <a:ext uri="{FF2B5EF4-FFF2-40B4-BE49-F238E27FC236}">
                <a16:creationId xmlns:a16="http://schemas.microsoft.com/office/drawing/2014/main" id="{FB726E43-F50F-42F7-B6D9-EE76B77EA033}"/>
              </a:ext>
            </a:extLst>
          </p:cNvPr>
          <p:cNvGrpSpPr>
            <a:grpSpLocks noChangeAspect="1"/>
          </p:cNvGrpSpPr>
          <p:nvPr userDrawn="1"/>
        </p:nvGrpSpPr>
        <p:grpSpPr>
          <a:xfrm>
            <a:off x="370575" y="6328278"/>
            <a:ext cx="2150283" cy="365760"/>
            <a:chOff x="265176" y="6165454"/>
            <a:chExt cx="2864356" cy="487223"/>
          </a:xfrm>
        </p:grpSpPr>
        <p:pic>
          <p:nvPicPr>
            <p:cNvPr id="12" name="Picture 28">
              <a:extLst>
                <a:ext uri="{FF2B5EF4-FFF2-40B4-BE49-F238E27FC236}">
                  <a16:creationId xmlns:a16="http://schemas.microsoft.com/office/drawing/2014/main" id="{5C7A91E4-29AA-42B8-9876-D0594A9B24A5}"/>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0334" y="6195477"/>
              <a:ext cx="23791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0" descr="http://www.sffma.org/web/images/Logos/new%20logo%202.png">
              <a:hlinkClick r:id="rId4"/>
              <a:extLst>
                <a:ext uri="{FF2B5EF4-FFF2-40B4-BE49-F238E27FC236}">
                  <a16:creationId xmlns:a16="http://schemas.microsoft.com/office/drawing/2014/main" id="{E7EB6B88-84B1-41AE-8B97-24188C9C5C97}"/>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65176" y="6165454"/>
              <a:ext cx="466432" cy="4572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a:extLst>
              <a:ext uri="{FF2B5EF4-FFF2-40B4-BE49-F238E27FC236}">
                <a16:creationId xmlns:a16="http://schemas.microsoft.com/office/drawing/2014/main" id="{FF43711A-21ED-42DF-98E1-FD4371ED9DC7}"/>
              </a:ext>
            </a:extLst>
          </p:cNvPr>
          <p:cNvGrpSpPr>
            <a:grpSpLocks noChangeAspect="1"/>
          </p:cNvGrpSpPr>
          <p:nvPr userDrawn="1"/>
        </p:nvGrpSpPr>
        <p:grpSpPr>
          <a:xfrm>
            <a:off x="7056168" y="6137705"/>
            <a:ext cx="1703874" cy="548640"/>
            <a:chOff x="6368401" y="5929316"/>
            <a:chExt cx="2388483" cy="769081"/>
          </a:xfrm>
        </p:grpSpPr>
        <p:sp>
          <p:nvSpPr>
            <p:cNvPr id="11" name="TextBox 10">
              <a:extLst>
                <a:ext uri="{FF2B5EF4-FFF2-40B4-BE49-F238E27FC236}">
                  <a16:creationId xmlns:a16="http://schemas.microsoft.com/office/drawing/2014/main" id="{F66A07E4-FF27-41FA-9C11-315BF6590ABC}"/>
                </a:ext>
              </a:extLst>
            </p:cNvPr>
            <p:cNvSpPr txBox="1"/>
            <p:nvPr userDrawn="1"/>
          </p:nvSpPr>
          <p:spPr>
            <a:xfrm>
              <a:off x="6988489" y="5929316"/>
              <a:ext cx="1072308" cy="302008"/>
            </a:xfrm>
            <a:prstGeom prst="rect">
              <a:avLst/>
            </a:prstGeom>
            <a:noFill/>
          </p:spPr>
          <p:txBody>
            <a:bodyPr wrap="none" rtlCol="0">
              <a:spAutoFit/>
            </a:bodyPr>
            <a:lstStyle/>
            <a:p>
              <a:r>
                <a:rPr lang="en-US" sz="800" i="1" dirty="0">
                  <a:solidFill>
                    <a:srgbClr val="22518A"/>
                  </a:solidFill>
                </a:rPr>
                <a:t>Sponsored by </a:t>
              </a:r>
            </a:p>
          </p:txBody>
        </p:sp>
        <p:pic>
          <p:nvPicPr>
            <p:cNvPr id="14" name="Picture 2" descr="http://www.sffma.org/web/images/VFIS%20Texas%20Mutual.jpg">
              <a:extLst>
                <a:ext uri="{FF2B5EF4-FFF2-40B4-BE49-F238E27FC236}">
                  <a16:creationId xmlns:a16="http://schemas.microsoft.com/office/drawing/2014/main" id="{2B3AF07D-8D35-4E99-888E-0D76FAF1ACFB}"/>
                </a:ext>
              </a:extLst>
            </p:cNvPr>
            <p:cNvPicPr>
              <a:picLocks noChangeAspect="1" noChangeArrowheads="1"/>
            </p:cNvPicPr>
            <p:nvPr userDrawn="1"/>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6368401" y="6149757"/>
              <a:ext cx="1215187" cy="548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CFD8F41A-6521-4089-A700-5F342E683976}"/>
                </a:ext>
              </a:extLst>
            </p:cNvPr>
            <p:cNvPicPr>
              <a:picLocks noChangeAspect="1"/>
            </p:cNvPicPr>
            <p:nvPr userDrawn="1"/>
          </p:nvPicPr>
          <p:blipFill>
            <a:blip r:embed="rId7"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583588" y="6223900"/>
              <a:ext cx="1173296" cy="457200"/>
            </a:xfrm>
            <a:prstGeom prst="rect">
              <a:avLst/>
            </a:prstGeom>
          </p:spPr>
        </p:pic>
      </p:grpSp>
      <p:sp>
        <p:nvSpPr>
          <p:cNvPr id="15" name="TextBox 14">
            <a:extLst>
              <a:ext uri="{FF2B5EF4-FFF2-40B4-BE49-F238E27FC236}">
                <a16:creationId xmlns:a16="http://schemas.microsoft.com/office/drawing/2014/main" id="{D6394AFA-B075-42FA-AD8A-07476A5A8FE0}"/>
              </a:ext>
            </a:extLst>
          </p:cNvPr>
          <p:cNvSpPr txBox="1"/>
          <p:nvPr userDrawn="1"/>
        </p:nvSpPr>
        <p:spPr>
          <a:xfrm>
            <a:off x="8061198" y="219421"/>
            <a:ext cx="800219" cy="369332"/>
          </a:xfrm>
          <a:prstGeom prst="rect">
            <a:avLst/>
          </a:prstGeom>
          <a:noFill/>
        </p:spPr>
        <p:txBody>
          <a:bodyPr wrap="none" rtlCol="0">
            <a:spAutoFit/>
          </a:bodyPr>
          <a:lstStyle/>
          <a:p>
            <a:pPr algn="ctr"/>
            <a:r>
              <a:rPr lang="en-US" sz="1800" dirty="0">
                <a:solidFill>
                  <a:schemeClr val="accent1">
                    <a:lumMod val="40000"/>
                    <a:lumOff val="60000"/>
                  </a:schemeClr>
                </a:solidFill>
                <a:latin typeface="Arial Black" panose="020B0A04020102020204" pitchFamily="34" charset="0"/>
              </a:rPr>
              <a:t>2021</a:t>
            </a:r>
          </a:p>
        </p:txBody>
      </p:sp>
    </p:spTree>
    <p:extLst>
      <p:ext uri="{BB962C8B-B14F-4D97-AF65-F5344CB8AC3E}">
        <p14:creationId xmlns:p14="http://schemas.microsoft.com/office/powerpoint/2010/main" val="378686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B3D675E-FC8A-4E7B-A1D3-F1992D3D5205}"/>
              </a:ext>
            </a:extLst>
          </p:cNvPr>
          <p:cNvGrpSpPr>
            <a:grpSpLocks noChangeAspect="1"/>
          </p:cNvGrpSpPr>
          <p:nvPr userDrawn="1"/>
        </p:nvGrpSpPr>
        <p:grpSpPr>
          <a:xfrm>
            <a:off x="370575" y="6328278"/>
            <a:ext cx="2150283" cy="365760"/>
            <a:chOff x="265176" y="6165454"/>
            <a:chExt cx="2864356" cy="487223"/>
          </a:xfrm>
        </p:grpSpPr>
        <p:pic>
          <p:nvPicPr>
            <p:cNvPr id="19" name="Picture 28">
              <a:extLst>
                <a:ext uri="{FF2B5EF4-FFF2-40B4-BE49-F238E27FC236}">
                  <a16:creationId xmlns:a16="http://schemas.microsoft.com/office/drawing/2014/main" id="{56B4BDAB-374F-489B-B454-8D2106BC734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0334" y="6195477"/>
              <a:ext cx="23791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0" descr="http://www.sffma.org/web/images/Logos/new%20logo%202.png">
              <a:hlinkClick r:id="rId3"/>
              <a:extLst>
                <a:ext uri="{FF2B5EF4-FFF2-40B4-BE49-F238E27FC236}">
                  <a16:creationId xmlns:a16="http://schemas.microsoft.com/office/drawing/2014/main" id="{EDCCD8C9-3195-4B67-9E76-D216439D21D3}"/>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5176" y="6165454"/>
              <a:ext cx="466432" cy="4572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a:extLst>
              <a:ext uri="{FF2B5EF4-FFF2-40B4-BE49-F238E27FC236}">
                <a16:creationId xmlns:a16="http://schemas.microsoft.com/office/drawing/2014/main" id="{0F0F734C-4A0F-4A3D-B001-94B47F19A7B0}"/>
              </a:ext>
            </a:extLst>
          </p:cNvPr>
          <p:cNvGrpSpPr>
            <a:grpSpLocks noChangeAspect="1"/>
          </p:cNvGrpSpPr>
          <p:nvPr userDrawn="1"/>
        </p:nvGrpSpPr>
        <p:grpSpPr>
          <a:xfrm>
            <a:off x="7056168" y="6137705"/>
            <a:ext cx="1703874" cy="548640"/>
            <a:chOff x="6368401" y="5929316"/>
            <a:chExt cx="2388483" cy="769081"/>
          </a:xfrm>
        </p:grpSpPr>
        <p:sp>
          <p:nvSpPr>
            <p:cNvPr id="22" name="TextBox 21">
              <a:extLst>
                <a:ext uri="{FF2B5EF4-FFF2-40B4-BE49-F238E27FC236}">
                  <a16:creationId xmlns:a16="http://schemas.microsoft.com/office/drawing/2014/main" id="{1EF6E0E2-DDE5-445E-8B39-3B5ABEB0D960}"/>
                </a:ext>
              </a:extLst>
            </p:cNvPr>
            <p:cNvSpPr txBox="1"/>
            <p:nvPr userDrawn="1"/>
          </p:nvSpPr>
          <p:spPr>
            <a:xfrm>
              <a:off x="6988489" y="5929316"/>
              <a:ext cx="1072308" cy="302008"/>
            </a:xfrm>
            <a:prstGeom prst="rect">
              <a:avLst/>
            </a:prstGeom>
            <a:noFill/>
          </p:spPr>
          <p:txBody>
            <a:bodyPr wrap="none" rtlCol="0">
              <a:spAutoFit/>
            </a:bodyPr>
            <a:lstStyle/>
            <a:p>
              <a:r>
                <a:rPr lang="en-US" sz="800" i="1" dirty="0">
                  <a:solidFill>
                    <a:srgbClr val="22518A"/>
                  </a:solidFill>
                </a:rPr>
                <a:t>Sponsored by </a:t>
              </a:r>
            </a:p>
          </p:txBody>
        </p:sp>
        <p:pic>
          <p:nvPicPr>
            <p:cNvPr id="23" name="Picture 2" descr="http://www.sffma.org/web/images/VFIS%20Texas%20Mutual.jpg">
              <a:extLst>
                <a:ext uri="{FF2B5EF4-FFF2-40B4-BE49-F238E27FC236}">
                  <a16:creationId xmlns:a16="http://schemas.microsoft.com/office/drawing/2014/main" id="{AAB60595-9BDE-4800-88A8-1ACF902FA4D4}"/>
                </a:ext>
              </a:extLst>
            </p:cNvPr>
            <p:cNvPicPr>
              <a:picLocks noChangeAspect="1" noChangeArrowheads="1"/>
            </p:cNvPicPr>
            <p:nvPr userDrawn="1"/>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6368401" y="6149757"/>
              <a:ext cx="1215187" cy="54864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298CB1C7-467B-44BC-B783-5BAAE0CB6CB7}"/>
                </a:ext>
              </a:extLst>
            </p:cNvPr>
            <p:cNvPicPr>
              <a:picLocks noChangeAspect="1"/>
            </p:cNvPicPr>
            <p:nvPr userDrawn="1"/>
          </p:nvPicPr>
          <p:blipFill>
            <a:blip r:embed="rId6"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583588" y="6223900"/>
              <a:ext cx="1173296" cy="457200"/>
            </a:xfrm>
            <a:prstGeom prst="rect">
              <a:avLst/>
            </a:prstGeom>
          </p:spPr>
        </p:pic>
      </p:grpSp>
      <p:sp>
        <p:nvSpPr>
          <p:cNvPr id="25" name="Content Placeholder 2">
            <a:extLst>
              <a:ext uri="{FF2B5EF4-FFF2-40B4-BE49-F238E27FC236}">
                <a16:creationId xmlns:a16="http://schemas.microsoft.com/office/drawing/2014/main" id="{741B71D2-FEFF-4FAC-90E8-12A1FEBAB7C1}"/>
              </a:ext>
            </a:extLst>
          </p:cNvPr>
          <p:cNvSpPr>
            <a:spLocks noGrp="1"/>
          </p:cNvSpPr>
          <p:nvPr>
            <p:ph idx="10"/>
          </p:nvPr>
        </p:nvSpPr>
        <p:spPr>
          <a:xfrm>
            <a:off x="448056" y="1307592"/>
            <a:ext cx="3983736" cy="4605452"/>
          </a:xfrm>
          <a:prstGeom prst="rect">
            <a:avLst/>
          </a:prstGeom>
        </p:spPr>
        <p:txBody>
          <a:bodyPr/>
          <a:lstStyle>
            <a:lvl1pPr>
              <a:buClr>
                <a:srgbClr val="024B8F"/>
              </a:buClr>
              <a:defRPr sz="2800"/>
            </a:lvl1pPr>
            <a:lvl2pPr>
              <a:buClr>
                <a:schemeClr val="tx2">
                  <a:lumMod val="60000"/>
                  <a:lumOff val="40000"/>
                </a:schemeClr>
              </a:buClr>
              <a:defRPr sz="2400"/>
            </a:lvl2pPr>
            <a:lvl3pPr>
              <a:buClr>
                <a:schemeClr val="accent1">
                  <a:lumMod val="60000"/>
                  <a:lumOff val="40000"/>
                </a:schemeClr>
              </a:buClr>
              <a:defRPr sz="1800">
                <a:solidFill>
                  <a:srgbClr val="444C32"/>
                </a:solidFill>
              </a:defRPr>
            </a:lvl3pPr>
          </a:lstStyle>
          <a:p>
            <a:pPr lvl="0"/>
            <a:r>
              <a:rPr lang="en-US" dirty="0"/>
              <a:t>Click to edit Master text styles</a:t>
            </a:r>
          </a:p>
          <a:p>
            <a:pPr lvl="1"/>
            <a:r>
              <a:rPr lang="en-US" dirty="0"/>
              <a:t>Second level</a:t>
            </a:r>
          </a:p>
          <a:p>
            <a:pPr lvl="2"/>
            <a:r>
              <a:rPr lang="en-US" dirty="0"/>
              <a:t>Third level</a:t>
            </a:r>
          </a:p>
        </p:txBody>
      </p:sp>
      <p:sp>
        <p:nvSpPr>
          <p:cNvPr id="26" name="Content Placeholder 2">
            <a:extLst>
              <a:ext uri="{FF2B5EF4-FFF2-40B4-BE49-F238E27FC236}">
                <a16:creationId xmlns:a16="http://schemas.microsoft.com/office/drawing/2014/main" id="{18CD1FBA-2924-4745-8C97-C53D093B3861}"/>
              </a:ext>
            </a:extLst>
          </p:cNvPr>
          <p:cNvSpPr>
            <a:spLocks noGrp="1"/>
          </p:cNvSpPr>
          <p:nvPr>
            <p:ph idx="11"/>
          </p:nvPr>
        </p:nvSpPr>
        <p:spPr>
          <a:xfrm>
            <a:off x="4499427" y="1307592"/>
            <a:ext cx="3983736" cy="4605452"/>
          </a:xfrm>
          <a:prstGeom prst="rect">
            <a:avLst/>
          </a:prstGeom>
        </p:spPr>
        <p:txBody>
          <a:bodyPr/>
          <a:lstStyle>
            <a:lvl1pPr>
              <a:buClr>
                <a:srgbClr val="024B8F"/>
              </a:buClr>
              <a:defRPr sz="2800"/>
            </a:lvl1pPr>
            <a:lvl2pPr>
              <a:buClr>
                <a:schemeClr val="tx2">
                  <a:lumMod val="60000"/>
                  <a:lumOff val="40000"/>
                </a:schemeClr>
              </a:buClr>
              <a:defRPr sz="2400"/>
            </a:lvl2pPr>
            <a:lvl3pPr>
              <a:buClr>
                <a:schemeClr val="accent1">
                  <a:lumMod val="60000"/>
                  <a:lumOff val="40000"/>
                </a:schemeClr>
              </a:buClr>
              <a:defRPr sz="1800">
                <a:solidFill>
                  <a:srgbClr val="444C32"/>
                </a:solidFill>
              </a:defRPr>
            </a:lvl3pPr>
          </a:lstStyle>
          <a:p>
            <a:pPr lvl="0"/>
            <a:r>
              <a:rPr lang="en-US" dirty="0"/>
              <a:t>Click to edit Master text styles</a:t>
            </a:r>
          </a:p>
          <a:p>
            <a:pPr lvl="1"/>
            <a:r>
              <a:rPr lang="en-US" dirty="0"/>
              <a:t>Second level</a:t>
            </a:r>
          </a:p>
          <a:p>
            <a:pPr lvl="2"/>
            <a:r>
              <a:rPr lang="en-US" dirty="0"/>
              <a:t>Third level</a:t>
            </a:r>
          </a:p>
        </p:txBody>
      </p:sp>
      <p:sp>
        <p:nvSpPr>
          <p:cNvPr id="27" name="Title 1">
            <a:extLst>
              <a:ext uri="{FF2B5EF4-FFF2-40B4-BE49-F238E27FC236}">
                <a16:creationId xmlns:a16="http://schemas.microsoft.com/office/drawing/2014/main" id="{0F748F20-8CE0-4D6B-BA05-CB61BE2CF847}"/>
              </a:ext>
            </a:extLst>
          </p:cNvPr>
          <p:cNvSpPr>
            <a:spLocks noGrp="1"/>
          </p:cNvSpPr>
          <p:nvPr>
            <p:ph type="title"/>
          </p:nvPr>
        </p:nvSpPr>
        <p:spPr>
          <a:xfrm>
            <a:off x="393191" y="182880"/>
            <a:ext cx="7529855" cy="704088"/>
          </a:xfrm>
          <a:prstGeom prst="rect">
            <a:avLst/>
          </a:prstGeom>
        </p:spPr>
        <p:txBody>
          <a:bodyPr/>
          <a:lstStyle>
            <a:lvl1pPr algn="l">
              <a:defRPr>
                <a:effectLst>
                  <a:outerShdw blurRad="50800" dist="38100" dir="2700000" algn="tl" rotWithShape="0">
                    <a:schemeClr val="tx2">
                      <a:lumMod val="20000"/>
                      <a:lumOff val="80000"/>
                    </a:schemeClr>
                  </a:outerShdw>
                </a:effectLst>
              </a:defRPr>
            </a:lvl1pPr>
          </a:lstStyle>
          <a:p>
            <a:r>
              <a:rPr lang="en-US" dirty="0"/>
              <a:t>Click to edit Master title style</a:t>
            </a:r>
          </a:p>
        </p:txBody>
      </p:sp>
      <p:sp>
        <p:nvSpPr>
          <p:cNvPr id="28" name="Rectangle 27">
            <a:extLst>
              <a:ext uri="{FF2B5EF4-FFF2-40B4-BE49-F238E27FC236}">
                <a16:creationId xmlns:a16="http://schemas.microsoft.com/office/drawing/2014/main" id="{678FB7D4-FC6E-490F-84A0-C837EC0E30AB}"/>
              </a:ext>
            </a:extLst>
          </p:cNvPr>
          <p:cNvSpPr/>
          <p:nvPr userDrawn="1"/>
        </p:nvSpPr>
        <p:spPr>
          <a:xfrm>
            <a:off x="370575" y="891949"/>
            <a:ext cx="7680960" cy="51335"/>
          </a:xfrm>
          <a:prstGeom prst="rect">
            <a:avLst/>
          </a:prstGeom>
          <a:solidFill>
            <a:srgbClr val="024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05A44D20-E020-4EC1-96E5-8EAC1A78A32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41185" y="581685"/>
            <a:ext cx="632240" cy="640080"/>
          </a:xfrm>
          <a:prstGeom prst="rect">
            <a:avLst/>
          </a:prstGeom>
        </p:spPr>
      </p:pic>
      <p:sp>
        <p:nvSpPr>
          <p:cNvPr id="14" name="TextBox 13">
            <a:extLst>
              <a:ext uri="{FF2B5EF4-FFF2-40B4-BE49-F238E27FC236}">
                <a16:creationId xmlns:a16="http://schemas.microsoft.com/office/drawing/2014/main" id="{F0CA8245-EE2A-457B-978C-0F5CEB673F53}"/>
              </a:ext>
            </a:extLst>
          </p:cNvPr>
          <p:cNvSpPr txBox="1"/>
          <p:nvPr userDrawn="1"/>
        </p:nvSpPr>
        <p:spPr>
          <a:xfrm>
            <a:off x="8061198" y="219421"/>
            <a:ext cx="800219" cy="369332"/>
          </a:xfrm>
          <a:prstGeom prst="rect">
            <a:avLst/>
          </a:prstGeom>
          <a:noFill/>
        </p:spPr>
        <p:txBody>
          <a:bodyPr wrap="none" rtlCol="0">
            <a:spAutoFit/>
          </a:bodyPr>
          <a:lstStyle/>
          <a:p>
            <a:pPr algn="ctr"/>
            <a:r>
              <a:rPr lang="en-US" sz="1800" dirty="0">
                <a:solidFill>
                  <a:schemeClr val="accent1">
                    <a:lumMod val="40000"/>
                    <a:lumOff val="60000"/>
                  </a:schemeClr>
                </a:solidFill>
                <a:latin typeface="Arial Black" panose="020B0A04020102020204" pitchFamily="34" charset="0"/>
              </a:rPr>
              <a:t>2021</a:t>
            </a:r>
          </a:p>
        </p:txBody>
      </p:sp>
    </p:spTree>
    <p:extLst>
      <p:ext uri="{BB962C8B-B14F-4D97-AF65-F5344CB8AC3E}">
        <p14:creationId xmlns:p14="http://schemas.microsoft.com/office/powerpoint/2010/main" val="40424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4904" y="1071539"/>
            <a:ext cx="4040188" cy="639762"/>
          </a:xfrm>
          <a:prstGeom prst="rect">
            <a:avLst/>
          </a:prstGeom>
        </p:spPr>
        <p:txBody>
          <a:bodyPr anchor="b"/>
          <a:lstStyle>
            <a:lvl1pPr marL="0" indent="0">
              <a:buNone/>
              <a:defRPr sz="2400" b="1">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493721" y="1071539"/>
            <a:ext cx="4041775" cy="639762"/>
          </a:xfrm>
          <a:prstGeom prst="rect">
            <a:avLst/>
          </a:prstGeom>
        </p:spPr>
        <p:txBody>
          <a:bodyPr anchor="b"/>
          <a:lstStyle>
            <a:lvl1pPr marL="0" indent="0">
              <a:buNone/>
              <a:defRPr sz="2400" b="1">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Content Placeholder 2">
            <a:extLst>
              <a:ext uri="{FF2B5EF4-FFF2-40B4-BE49-F238E27FC236}">
                <a16:creationId xmlns:a16="http://schemas.microsoft.com/office/drawing/2014/main" id="{EBF52A04-0A80-465D-9FB2-9FA1E162EE12}"/>
              </a:ext>
            </a:extLst>
          </p:cNvPr>
          <p:cNvSpPr>
            <a:spLocks noGrp="1"/>
          </p:cNvSpPr>
          <p:nvPr>
            <p:ph idx="13"/>
          </p:nvPr>
        </p:nvSpPr>
        <p:spPr>
          <a:xfrm>
            <a:off x="448056" y="1730282"/>
            <a:ext cx="3983736" cy="4184434"/>
          </a:xfrm>
          <a:prstGeom prst="rect">
            <a:avLst/>
          </a:prstGeom>
        </p:spPr>
        <p:txBody>
          <a:bodyPr/>
          <a:lstStyle>
            <a:lvl1pPr>
              <a:buClr>
                <a:srgbClr val="024B8F"/>
              </a:buClr>
              <a:defRPr sz="2800"/>
            </a:lvl1pPr>
            <a:lvl2pPr>
              <a:buClr>
                <a:schemeClr val="tx2">
                  <a:lumMod val="60000"/>
                  <a:lumOff val="40000"/>
                </a:schemeClr>
              </a:buClr>
              <a:defRPr sz="2400"/>
            </a:lvl2pPr>
            <a:lvl3pPr>
              <a:buClr>
                <a:schemeClr val="accent1">
                  <a:lumMod val="60000"/>
                  <a:lumOff val="40000"/>
                </a:schemeClr>
              </a:buClr>
              <a:defRPr sz="1800">
                <a:solidFill>
                  <a:srgbClr val="444C32"/>
                </a:solidFill>
              </a:defRPr>
            </a:lvl3pPr>
          </a:lstStyle>
          <a:p>
            <a:pPr lvl="0"/>
            <a:r>
              <a:rPr lang="en-US" dirty="0"/>
              <a:t>Click to edit Master text styles</a:t>
            </a:r>
          </a:p>
          <a:p>
            <a:pPr lvl="1"/>
            <a:r>
              <a:rPr lang="en-US" dirty="0"/>
              <a:t>Second level</a:t>
            </a:r>
          </a:p>
          <a:p>
            <a:pPr lvl="2"/>
            <a:r>
              <a:rPr lang="en-US" dirty="0"/>
              <a:t>Third level</a:t>
            </a:r>
          </a:p>
        </p:txBody>
      </p:sp>
      <p:sp>
        <p:nvSpPr>
          <p:cNvPr id="21" name="Content Placeholder 2">
            <a:extLst>
              <a:ext uri="{FF2B5EF4-FFF2-40B4-BE49-F238E27FC236}">
                <a16:creationId xmlns:a16="http://schemas.microsoft.com/office/drawing/2014/main" id="{B97B0D9E-57A9-44F2-931E-84D2C4551581}"/>
              </a:ext>
            </a:extLst>
          </p:cNvPr>
          <p:cNvSpPr>
            <a:spLocks noGrp="1"/>
          </p:cNvSpPr>
          <p:nvPr>
            <p:ph idx="11"/>
          </p:nvPr>
        </p:nvSpPr>
        <p:spPr>
          <a:xfrm>
            <a:off x="4499427" y="1730282"/>
            <a:ext cx="3983736" cy="4184434"/>
          </a:xfrm>
          <a:prstGeom prst="rect">
            <a:avLst/>
          </a:prstGeom>
        </p:spPr>
        <p:txBody>
          <a:bodyPr/>
          <a:lstStyle>
            <a:lvl1pPr>
              <a:buClr>
                <a:srgbClr val="024B8F"/>
              </a:buClr>
              <a:defRPr sz="2800"/>
            </a:lvl1pPr>
            <a:lvl2pPr>
              <a:buClr>
                <a:schemeClr val="tx2">
                  <a:lumMod val="60000"/>
                  <a:lumOff val="40000"/>
                </a:schemeClr>
              </a:buClr>
              <a:defRPr sz="2400"/>
            </a:lvl2pPr>
            <a:lvl3pPr>
              <a:buClr>
                <a:schemeClr val="accent1">
                  <a:lumMod val="60000"/>
                  <a:lumOff val="40000"/>
                </a:schemeClr>
              </a:buClr>
              <a:defRPr sz="1800">
                <a:solidFill>
                  <a:srgbClr val="444C32"/>
                </a:solidFill>
              </a:defRPr>
            </a:lvl3pPr>
          </a:lstStyle>
          <a:p>
            <a:pPr lvl="0"/>
            <a:r>
              <a:rPr lang="en-US" dirty="0"/>
              <a:t>Click to edit Master text styles</a:t>
            </a:r>
          </a:p>
          <a:p>
            <a:pPr lvl="1"/>
            <a:r>
              <a:rPr lang="en-US" dirty="0"/>
              <a:t>Second level</a:t>
            </a:r>
          </a:p>
          <a:p>
            <a:pPr lvl="2"/>
            <a:r>
              <a:rPr lang="en-US" dirty="0"/>
              <a:t>Third level</a:t>
            </a:r>
          </a:p>
        </p:txBody>
      </p:sp>
      <p:grpSp>
        <p:nvGrpSpPr>
          <p:cNvPr id="22" name="Group 21">
            <a:extLst>
              <a:ext uri="{FF2B5EF4-FFF2-40B4-BE49-F238E27FC236}">
                <a16:creationId xmlns:a16="http://schemas.microsoft.com/office/drawing/2014/main" id="{119115E3-D168-403C-B838-C8125502D05D}"/>
              </a:ext>
            </a:extLst>
          </p:cNvPr>
          <p:cNvGrpSpPr>
            <a:grpSpLocks noChangeAspect="1"/>
          </p:cNvGrpSpPr>
          <p:nvPr userDrawn="1"/>
        </p:nvGrpSpPr>
        <p:grpSpPr>
          <a:xfrm>
            <a:off x="370575" y="6328278"/>
            <a:ext cx="2150283" cy="365760"/>
            <a:chOff x="265176" y="6165454"/>
            <a:chExt cx="2864356" cy="487223"/>
          </a:xfrm>
        </p:grpSpPr>
        <p:pic>
          <p:nvPicPr>
            <p:cNvPr id="23" name="Picture 28">
              <a:extLst>
                <a:ext uri="{FF2B5EF4-FFF2-40B4-BE49-F238E27FC236}">
                  <a16:creationId xmlns:a16="http://schemas.microsoft.com/office/drawing/2014/main" id="{332EBDF4-7F5A-4E37-B0F4-F8CF302532D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0334" y="6195477"/>
              <a:ext cx="23791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30" descr="http://www.sffma.org/web/images/Logos/new%20logo%202.png">
              <a:hlinkClick r:id="rId3"/>
              <a:extLst>
                <a:ext uri="{FF2B5EF4-FFF2-40B4-BE49-F238E27FC236}">
                  <a16:creationId xmlns:a16="http://schemas.microsoft.com/office/drawing/2014/main" id="{56901CB0-77F8-4821-B479-BF49EF51832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5176" y="6165454"/>
              <a:ext cx="466432" cy="4572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Group 24">
            <a:extLst>
              <a:ext uri="{FF2B5EF4-FFF2-40B4-BE49-F238E27FC236}">
                <a16:creationId xmlns:a16="http://schemas.microsoft.com/office/drawing/2014/main" id="{0A082508-1936-4516-B8BD-BE955547848E}"/>
              </a:ext>
            </a:extLst>
          </p:cNvPr>
          <p:cNvGrpSpPr>
            <a:grpSpLocks noChangeAspect="1"/>
          </p:cNvGrpSpPr>
          <p:nvPr userDrawn="1"/>
        </p:nvGrpSpPr>
        <p:grpSpPr>
          <a:xfrm>
            <a:off x="7056168" y="6137705"/>
            <a:ext cx="1703874" cy="548640"/>
            <a:chOff x="6368401" y="5929316"/>
            <a:chExt cx="2388483" cy="769081"/>
          </a:xfrm>
        </p:grpSpPr>
        <p:sp>
          <p:nvSpPr>
            <p:cNvPr id="26" name="TextBox 25">
              <a:extLst>
                <a:ext uri="{FF2B5EF4-FFF2-40B4-BE49-F238E27FC236}">
                  <a16:creationId xmlns:a16="http://schemas.microsoft.com/office/drawing/2014/main" id="{7CCAB607-A7A5-459F-81B0-F26AE89DB294}"/>
                </a:ext>
              </a:extLst>
            </p:cNvPr>
            <p:cNvSpPr txBox="1"/>
            <p:nvPr userDrawn="1"/>
          </p:nvSpPr>
          <p:spPr>
            <a:xfrm>
              <a:off x="6988489" y="5929316"/>
              <a:ext cx="1072308" cy="302008"/>
            </a:xfrm>
            <a:prstGeom prst="rect">
              <a:avLst/>
            </a:prstGeom>
            <a:noFill/>
          </p:spPr>
          <p:txBody>
            <a:bodyPr wrap="none" rtlCol="0">
              <a:spAutoFit/>
            </a:bodyPr>
            <a:lstStyle/>
            <a:p>
              <a:r>
                <a:rPr lang="en-US" sz="800" i="1" dirty="0">
                  <a:solidFill>
                    <a:srgbClr val="22518A"/>
                  </a:solidFill>
                </a:rPr>
                <a:t>Sponsored by </a:t>
              </a:r>
            </a:p>
          </p:txBody>
        </p:sp>
        <p:pic>
          <p:nvPicPr>
            <p:cNvPr id="27" name="Picture 2" descr="http://www.sffma.org/web/images/VFIS%20Texas%20Mutual.jpg">
              <a:extLst>
                <a:ext uri="{FF2B5EF4-FFF2-40B4-BE49-F238E27FC236}">
                  <a16:creationId xmlns:a16="http://schemas.microsoft.com/office/drawing/2014/main" id="{208D3E10-86C9-407B-8E3B-E7A6F2CB558A}"/>
                </a:ext>
              </a:extLst>
            </p:cNvPr>
            <p:cNvPicPr>
              <a:picLocks noChangeAspect="1" noChangeArrowheads="1"/>
            </p:cNvPicPr>
            <p:nvPr userDrawn="1"/>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6368401" y="6149757"/>
              <a:ext cx="1215187" cy="54864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25EAD8EA-6B91-4AD1-AFFA-63DF8655FDFE}"/>
                </a:ext>
              </a:extLst>
            </p:cNvPr>
            <p:cNvPicPr>
              <a:picLocks noChangeAspect="1"/>
            </p:cNvPicPr>
            <p:nvPr userDrawn="1"/>
          </p:nvPicPr>
          <p:blipFill>
            <a:blip r:embed="rId6"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583588" y="6223900"/>
              <a:ext cx="1173296" cy="457200"/>
            </a:xfrm>
            <a:prstGeom prst="rect">
              <a:avLst/>
            </a:prstGeom>
          </p:spPr>
        </p:pic>
      </p:grpSp>
      <p:sp>
        <p:nvSpPr>
          <p:cNvPr id="29" name="Title 1">
            <a:extLst>
              <a:ext uri="{FF2B5EF4-FFF2-40B4-BE49-F238E27FC236}">
                <a16:creationId xmlns:a16="http://schemas.microsoft.com/office/drawing/2014/main" id="{A4D07B03-3F6D-4081-A0E7-B9D89EA83681}"/>
              </a:ext>
            </a:extLst>
          </p:cNvPr>
          <p:cNvSpPr>
            <a:spLocks noGrp="1"/>
          </p:cNvSpPr>
          <p:nvPr>
            <p:ph type="title"/>
          </p:nvPr>
        </p:nvSpPr>
        <p:spPr>
          <a:xfrm>
            <a:off x="393191" y="182880"/>
            <a:ext cx="7529855" cy="704088"/>
          </a:xfrm>
          <a:prstGeom prst="rect">
            <a:avLst/>
          </a:prstGeom>
        </p:spPr>
        <p:txBody>
          <a:bodyPr/>
          <a:lstStyle>
            <a:lvl1pPr algn="l">
              <a:defRPr>
                <a:effectLst>
                  <a:outerShdw blurRad="50800" dist="38100" dir="2700000" algn="tl" rotWithShape="0">
                    <a:schemeClr val="tx2">
                      <a:lumMod val="20000"/>
                      <a:lumOff val="80000"/>
                    </a:schemeClr>
                  </a:outerShdw>
                </a:effectLst>
              </a:defRPr>
            </a:lvl1pPr>
          </a:lstStyle>
          <a:p>
            <a:r>
              <a:rPr lang="en-US" dirty="0"/>
              <a:t>Click to edit Master title style</a:t>
            </a:r>
          </a:p>
        </p:txBody>
      </p:sp>
      <p:sp>
        <p:nvSpPr>
          <p:cNvPr id="30" name="Rectangle 29">
            <a:extLst>
              <a:ext uri="{FF2B5EF4-FFF2-40B4-BE49-F238E27FC236}">
                <a16:creationId xmlns:a16="http://schemas.microsoft.com/office/drawing/2014/main" id="{AF5A2D35-62F0-4989-9FB3-065481454D3B}"/>
              </a:ext>
            </a:extLst>
          </p:cNvPr>
          <p:cNvSpPr/>
          <p:nvPr userDrawn="1"/>
        </p:nvSpPr>
        <p:spPr>
          <a:xfrm>
            <a:off x="370575" y="891949"/>
            <a:ext cx="7680960" cy="51335"/>
          </a:xfrm>
          <a:prstGeom prst="rect">
            <a:avLst/>
          </a:prstGeom>
          <a:solidFill>
            <a:srgbClr val="024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A7EE83D5-084B-4CA0-B32D-05988E67213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41185" y="581685"/>
            <a:ext cx="632240" cy="640080"/>
          </a:xfrm>
          <a:prstGeom prst="rect">
            <a:avLst/>
          </a:prstGeom>
        </p:spPr>
      </p:pic>
      <p:sp>
        <p:nvSpPr>
          <p:cNvPr id="16" name="TextBox 15">
            <a:extLst>
              <a:ext uri="{FF2B5EF4-FFF2-40B4-BE49-F238E27FC236}">
                <a16:creationId xmlns:a16="http://schemas.microsoft.com/office/drawing/2014/main" id="{F32E7747-E6D1-4334-A07F-745C54BFDD3B}"/>
              </a:ext>
            </a:extLst>
          </p:cNvPr>
          <p:cNvSpPr txBox="1"/>
          <p:nvPr userDrawn="1"/>
        </p:nvSpPr>
        <p:spPr>
          <a:xfrm>
            <a:off x="8061198" y="219421"/>
            <a:ext cx="800219" cy="369332"/>
          </a:xfrm>
          <a:prstGeom prst="rect">
            <a:avLst/>
          </a:prstGeom>
          <a:noFill/>
        </p:spPr>
        <p:txBody>
          <a:bodyPr wrap="none" rtlCol="0">
            <a:spAutoFit/>
          </a:bodyPr>
          <a:lstStyle/>
          <a:p>
            <a:pPr algn="ctr"/>
            <a:r>
              <a:rPr lang="en-US" sz="1800" dirty="0">
                <a:solidFill>
                  <a:schemeClr val="accent1">
                    <a:lumMod val="40000"/>
                    <a:lumOff val="60000"/>
                  </a:schemeClr>
                </a:solidFill>
                <a:latin typeface="Arial Black" panose="020B0A04020102020204" pitchFamily="34" charset="0"/>
              </a:rPr>
              <a:t>2021</a:t>
            </a:r>
          </a:p>
        </p:txBody>
      </p:sp>
    </p:spTree>
    <p:extLst>
      <p:ext uri="{BB962C8B-B14F-4D97-AF65-F5344CB8AC3E}">
        <p14:creationId xmlns:p14="http://schemas.microsoft.com/office/powerpoint/2010/main" val="323935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401D93F-DD15-4DB0-A1C1-C5F8CB376514}"/>
              </a:ext>
            </a:extLst>
          </p:cNvPr>
          <p:cNvSpPr>
            <a:spLocks noGrp="1"/>
          </p:cNvSpPr>
          <p:nvPr>
            <p:ph type="title"/>
          </p:nvPr>
        </p:nvSpPr>
        <p:spPr>
          <a:xfrm>
            <a:off x="393191" y="182880"/>
            <a:ext cx="7529855" cy="704088"/>
          </a:xfrm>
          <a:prstGeom prst="rect">
            <a:avLst/>
          </a:prstGeom>
        </p:spPr>
        <p:txBody>
          <a:bodyPr/>
          <a:lstStyle>
            <a:lvl1pPr algn="l">
              <a:defRPr>
                <a:effectLst>
                  <a:outerShdw blurRad="50800" dist="38100" dir="2700000" algn="tl" rotWithShape="0">
                    <a:schemeClr val="tx2">
                      <a:lumMod val="20000"/>
                      <a:lumOff val="80000"/>
                    </a:schemeClr>
                  </a:outerShdw>
                </a:effectLst>
              </a:defRPr>
            </a:lvl1pPr>
          </a:lstStyle>
          <a:p>
            <a:r>
              <a:rPr lang="en-US" dirty="0"/>
              <a:t>Click to edit Master title style</a:t>
            </a:r>
          </a:p>
        </p:txBody>
      </p:sp>
      <p:sp>
        <p:nvSpPr>
          <p:cNvPr id="18" name="Rectangle 17">
            <a:extLst>
              <a:ext uri="{FF2B5EF4-FFF2-40B4-BE49-F238E27FC236}">
                <a16:creationId xmlns:a16="http://schemas.microsoft.com/office/drawing/2014/main" id="{5B0EE454-C843-458E-A28F-9A3997A5C1A4}"/>
              </a:ext>
            </a:extLst>
          </p:cNvPr>
          <p:cNvSpPr/>
          <p:nvPr userDrawn="1"/>
        </p:nvSpPr>
        <p:spPr>
          <a:xfrm>
            <a:off x="370575" y="891949"/>
            <a:ext cx="7680960" cy="51335"/>
          </a:xfrm>
          <a:prstGeom prst="rect">
            <a:avLst/>
          </a:prstGeom>
          <a:solidFill>
            <a:srgbClr val="024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3920DAE-CECC-457C-8EAC-02D53328E9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41185" y="581685"/>
            <a:ext cx="632240" cy="640080"/>
          </a:xfrm>
          <a:prstGeom prst="rect">
            <a:avLst/>
          </a:prstGeom>
        </p:spPr>
      </p:pic>
      <p:grpSp>
        <p:nvGrpSpPr>
          <p:cNvPr id="20" name="Group 19">
            <a:extLst>
              <a:ext uri="{FF2B5EF4-FFF2-40B4-BE49-F238E27FC236}">
                <a16:creationId xmlns:a16="http://schemas.microsoft.com/office/drawing/2014/main" id="{989EA26F-0F06-4D86-92F6-3CD740245EAB}"/>
              </a:ext>
            </a:extLst>
          </p:cNvPr>
          <p:cNvGrpSpPr>
            <a:grpSpLocks noChangeAspect="1"/>
          </p:cNvGrpSpPr>
          <p:nvPr userDrawn="1"/>
        </p:nvGrpSpPr>
        <p:grpSpPr>
          <a:xfrm>
            <a:off x="370575" y="6328278"/>
            <a:ext cx="2150283" cy="365760"/>
            <a:chOff x="265176" y="6165454"/>
            <a:chExt cx="2864356" cy="487223"/>
          </a:xfrm>
        </p:grpSpPr>
        <p:pic>
          <p:nvPicPr>
            <p:cNvPr id="21" name="Picture 28">
              <a:extLst>
                <a:ext uri="{FF2B5EF4-FFF2-40B4-BE49-F238E27FC236}">
                  <a16:creationId xmlns:a16="http://schemas.microsoft.com/office/drawing/2014/main" id="{FC2AED46-A8D0-404F-90B0-CA34326B299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0334" y="6195477"/>
              <a:ext cx="23791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30" descr="http://www.sffma.org/web/images/Logos/new%20logo%202.png">
              <a:hlinkClick r:id="rId4"/>
              <a:extLst>
                <a:ext uri="{FF2B5EF4-FFF2-40B4-BE49-F238E27FC236}">
                  <a16:creationId xmlns:a16="http://schemas.microsoft.com/office/drawing/2014/main" id="{2E196848-B864-490A-A8C3-14D3E78676CA}"/>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65176" y="6165454"/>
              <a:ext cx="466432" cy="4572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 22">
            <a:extLst>
              <a:ext uri="{FF2B5EF4-FFF2-40B4-BE49-F238E27FC236}">
                <a16:creationId xmlns:a16="http://schemas.microsoft.com/office/drawing/2014/main" id="{E7D6BBBA-71B1-4E84-ADD7-744342D54BB2}"/>
              </a:ext>
            </a:extLst>
          </p:cNvPr>
          <p:cNvGrpSpPr>
            <a:grpSpLocks noChangeAspect="1"/>
          </p:cNvGrpSpPr>
          <p:nvPr userDrawn="1"/>
        </p:nvGrpSpPr>
        <p:grpSpPr>
          <a:xfrm>
            <a:off x="7056168" y="6137705"/>
            <a:ext cx="1703874" cy="548640"/>
            <a:chOff x="6368401" y="5929316"/>
            <a:chExt cx="2388483" cy="769081"/>
          </a:xfrm>
        </p:grpSpPr>
        <p:sp>
          <p:nvSpPr>
            <p:cNvPr id="24" name="TextBox 23">
              <a:extLst>
                <a:ext uri="{FF2B5EF4-FFF2-40B4-BE49-F238E27FC236}">
                  <a16:creationId xmlns:a16="http://schemas.microsoft.com/office/drawing/2014/main" id="{330D0A64-118F-4496-A2AD-70D64548D6C6}"/>
                </a:ext>
              </a:extLst>
            </p:cNvPr>
            <p:cNvSpPr txBox="1"/>
            <p:nvPr userDrawn="1"/>
          </p:nvSpPr>
          <p:spPr>
            <a:xfrm>
              <a:off x="6988489" y="5929316"/>
              <a:ext cx="1072308" cy="302008"/>
            </a:xfrm>
            <a:prstGeom prst="rect">
              <a:avLst/>
            </a:prstGeom>
            <a:noFill/>
          </p:spPr>
          <p:txBody>
            <a:bodyPr wrap="none" rtlCol="0">
              <a:spAutoFit/>
            </a:bodyPr>
            <a:lstStyle/>
            <a:p>
              <a:r>
                <a:rPr lang="en-US" sz="800" i="1" dirty="0">
                  <a:solidFill>
                    <a:srgbClr val="22518A"/>
                  </a:solidFill>
                </a:rPr>
                <a:t>Sponsored by </a:t>
              </a:r>
            </a:p>
          </p:txBody>
        </p:sp>
        <p:pic>
          <p:nvPicPr>
            <p:cNvPr id="25" name="Picture 2" descr="http://www.sffma.org/web/images/VFIS%20Texas%20Mutual.jpg">
              <a:extLst>
                <a:ext uri="{FF2B5EF4-FFF2-40B4-BE49-F238E27FC236}">
                  <a16:creationId xmlns:a16="http://schemas.microsoft.com/office/drawing/2014/main" id="{2BA54ACD-1E74-45C1-B9B4-DB4D034C9D31}"/>
                </a:ext>
              </a:extLst>
            </p:cNvPr>
            <p:cNvPicPr>
              <a:picLocks noChangeAspect="1" noChangeArrowheads="1"/>
            </p:cNvPicPr>
            <p:nvPr userDrawn="1"/>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6368401" y="6149757"/>
              <a:ext cx="1215187" cy="54864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9213EFC3-E8A6-4E16-94EE-6112F43DE4C4}"/>
                </a:ext>
              </a:extLst>
            </p:cNvPr>
            <p:cNvPicPr>
              <a:picLocks noChangeAspect="1"/>
            </p:cNvPicPr>
            <p:nvPr userDrawn="1"/>
          </p:nvPicPr>
          <p:blipFill>
            <a:blip r:embed="rId7"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583588" y="6223900"/>
              <a:ext cx="1173296" cy="457200"/>
            </a:xfrm>
            <a:prstGeom prst="rect">
              <a:avLst/>
            </a:prstGeom>
          </p:spPr>
        </p:pic>
      </p:grpSp>
      <p:sp>
        <p:nvSpPr>
          <p:cNvPr id="12" name="TextBox 11">
            <a:extLst>
              <a:ext uri="{FF2B5EF4-FFF2-40B4-BE49-F238E27FC236}">
                <a16:creationId xmlns:a16="http://schemas.microsoft.com/office/drawing/2014/main" id="{077539AE-FFEA-4A98-B810-8C1D00DAD1BB}"/>
              </a:ext>
            </a:extLst>
          </p:cNvPr>
          <p:cNvSpPr txBox="1"/>
          <p:nvPr userDrawn="1"/>
        </p:nvSpPr>
        <p:spPr>
          <a:xfrm>
            <a:off x="8061198" y="219421"/>
            <a:ext cx="800219" cy="369332"/>
          </a:xfrm>
          <a:prstGeom prst="rect">
            <a:avLst/>
          </a:prstGeom>
          <a:noFill/>
        </p:spPr>
        <p:txBody>
          <a:bodyPr wrap="none" rtlCol="0">
            <a:spAutoFit/>
          </a:bodyPr>
          <a:lstStyle/>
          <a:p>
            <a:pPr algn="ctr"/>
            <a:r>
              <a:rPr lang="en-US" sz="1800" dirty="0">
                <a:solidFill>
                  <a:schemeClr val="accent1">
                    <a:lumMod val="40000"/>
                    <a:lumOff val="60000"/>
                  </a:schemeClr>
                </a:solidFill>
                <a:latin typeface="Arial Black" panose="020B0A04020102020204" pitchFamily="34" charset="0"/>
              </a:rPr>
              <a:t>2021</a:t>
            </a:r>
          </a:p>
        </p:txBody>
      </p:sp>
    </p:spTree>
    <p:extLst>
      <p:ext uri="{BB962C8B-B14F-4D97-AF65-F5344CB8AC3E}">
        <p14:creationId xmlns:p14="http://schemas.microsoft.com/office/powerpoint/2010/main" val="3082123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989EA26F-0F06-4D86-92F6-3CD740245EAB}"/>
              </a:ext>
            </a:extLst>
          </p:cNvPr>
          <p:cNvGrpSpPr>
            <a:grpSpLocks noChangeAspect="1"/>
          </p:cNvGrpSpPr>
          <p:nvPr userDrawn="1"/>
        </p:nvGrpSpPr>
        <p:grpSpPr>
          <a:xfrm>
            <a:off x="370575" y="6328278"/>
            <a:ext cx="2150283" cy="365760"/>
            <a:chOff x="265176" y="6165454"/>
            <a:chExt cx="2864356" cy="487223"/>
          </a:xfrm>
        </p:grpSpPr>
        <p:pic>
          <p:nvPicPr>
            <p:cNvPr id="21" name="Picture 28">
              <a:extLst>
                <a:ext uri="{FF2B5EF4-FFF2-40B4-BE49-F238E27FC236}">
                  <a16:creationId xmlns:a16="http://schemas.microsoft.com/office/drawing/2014/main" id="{FC2AED46-A8D0-404F-90B0-CA34326B299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0334" y="6195477"/>
              <a:ext cx="23791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30" descr="http://www.sffma.org/web/images/Logos/new%20logo%202.png">
              <a:hlinkClick r:id="rId3"/>
              <a:extLst>
                <a:ext uri="{FF2B5EF4-FFF2-40B4-BE49-F238E27FC236}">
                  <a16:creationId xmlns:a16="http://schemas.microsoft.com/office/drawing/2014/main" id="{2E196848-B864-490A-A8C3-14D3E78676CA}"/>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5176" y="6165454"/>
              <a:ext cx="466432" cy="4572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 22">
            <a:extLst>
              <a:ext uri="{FF2B5EF4-FFF2-40B4-BE49-F238E27FC236}">
                <a16:creationId xmlns:a16="http://schemas.microsoft.com/office/drawing/2014/main" id="{E7D6BBBA-71B1-4E84-ADD7-744342D54BB2}"/>
              </a:ext>
            </a:extLst>
          </p:cNvPr>
          <p:cNvGrpSpPr>
            <a:grpSpLocks noChangeAspect="1"/>
          </p:cNvGrpSpPr>
          <p:nvPr userDrawn="1"/>
        </p:nvGrpSpPr>
        <p:grpSpPr>
          <a:xfrm>
            <a:off x="7056168" y="6137705"/>
            <a:ext cx="1703874" cy="548640"/>
            <a:chOff x="6368401" y="5929316"/>
            <a:chExt cx="2388483" cy="769081"/>
          </a:xfrm>
        </p:grpSpPr>
        <p:sp>
          <p:nvSpPr>
            <p:cNvPr id="24" name="TextBox 23">
              <a:extLst>
                <a:ext uri="{FF2B5EF4-FFF2-40B4-BE49-F238E27FC236}">
                  <a16:creationId xmlns:a16="http://schemas.microsoft.com/office/drawing/2014/main" id="{330D0A64-118F-4496-A2AD-70D64548D6C6}"/>
                </a:ext>
              </a:extLst>
            </p:cNvPr>
            <p:cNvSpPr txBox="1"/>
            <p:nvPr userDrawn="1"/>
          </p:nvSpPr>
          <p:spPr>
            <a:xfrm>
              <a:off x="6988489" y="5929316"/>
              <a:ext cx="1072308" cy="302008"/>
            </a:xfrm>
            <a:prstGeom prst="rect">
              <a:avLst/>
            </a:prstGeom>
            <a:noFill/>
          </p:spPr>
          <p:txBody>
            <a:bodyPr wrap="none" rtlCol="0">
              <a:spAutoFit/>
            </a:bodyPr>
            <a:lstStyle/>
            <a:p>
              <a:r>
                <a:rPr lang="en-US" sz="800" i="1" dirty="0">
                  <a:solidFill>
                    <a:srgbClr val="22518A"/>
                  </a:solidFill>
                </a:rPr>
                <a:t>Sponsored by </a:t>
              </a:r>
            </a:p>
          </p:txBody>
        </p:sp>
        <p:pic>
          <p:nvPicPr>
            <p:cNvPr id="25" name="Picture 2" descr="http://www.sffma.org/web/images/VFIS%20Texas%20Mutual.jpg">
              <a:extLst>
                <a:ext uri="{FF2B5EF4-FFF2-40B4-BE49-F238E27FC236}">
                  <a16:creationId xmlns:a16="http://schemas.microsoft.com/office/drawing/2014/main" id="{2BA54ACD-1E74-45C1-B9B4-DB4D034C9D31}"/>
                </a:ext>
              </a:extLst>
            </p:cNvPr>
            <p:cNvPicPr>
              <a:picLocks noChangeAspect="1" noChangeArrowheads="1"/>
            </p:cNvPicPr>
            <p:nvPr userDrawn="1"/>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6368401" y="6149757"/>
              <a:ext cx="1215187" cy="54864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9213EFC3-E8A6-4E16-94EE-6112F43DE4C4}"/>
                </a:ext>
              </a:extLst>
            </p:cNvPr>
            <p:cNvPicPr>
              <a:picLocks noChangeAspect="1"/>
            </p:cNvPicPr>
            <p:nvPr userDrawn="1"/>
          </p:nvPicPr>
          <p:blipFill>
            <a:blip r:embed="rId6" cstate="print">
              <a:clrChange>
                <a:clrFrom>
                  <a:srgbClr val="FFFFFD"/>
                </a:clrFrom>
                <a:clrTo>
                  <a:srgbClr val="FFFFFD">
                    <a:alpha val="0"/>
                  </a:srgbClr>
                </a:clrTo>
              </a:clrChange>
              <a:extLst>
                <a:ext uri="{28A0092B-C50C-407E-A947-70E740481C1C}">
                  <a14:useLocalDpi xmlns:a14="http://schemas.microsoft.com/office/drawing/2010/main" val="0"/>
                </a:ext>
              </a:extLst>
            </a:blip>
            <a:stretch>
              <a:fillRect/>
            </a:stretch>
          </p:blipFill>
          <p:spPr>
            <a:xfrm>
              <a:off x="7583588" y="6223900"/>
              <a:ext cx="1173296" cy="457200"/>
            </a:xfrm>
            <a:prstGeom prst="rect">
              <a:avLst/>
            </a:prstGeom>
          </p:spPr>
        </p:pic>
      </p:grpSp>
    </p:spTree>
    <p:extLst>
      <p:ext uri="{BB962C8B-B14F-4D97-AF65-F5344CB8AC3E}">
        <p14:creationId xmlns:p14="http://schemas.microsoft.com/office/powerpoint/2010/main" val="23175987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6388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Lst>
  <p:txStyles>
    <p:titleStyle>
      <a:lvl1pPr algn="ctr" defTabSz="914400" rtl="0" eaLnBrk="1" latinLnBrk="0" hangingPunct="1">
        <a:spcBef>
          <a:spcPct val="0"/>
        </a:spcBef>
        <a:buNone/>
        <a:defRPr sz="3600" b="1" kern="1200">
          <a:ln>
            <a:solidFill>
              <a:schemeClr val="bg1"/>
            </a:solidFill>
          </a:ln>
          <a:solidFill>
            <a:schemeClr val="tx1"/>
          </a:solidFill>
          <a:effectLst>
            <a:outerShdw blurRad="50800" dist="38100" dir="2700000" algn="tl" rotWithShape="0">
              <a:srgbClr val="D7C65F"/>
            </a:outerShdw>
          </a:effectLst>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Clr>
          <a:srgbClr val="630000"/>
        </a:buClr>
        <a:buFont typeface="Arial" panose="020B0604020202020204"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Clr>
          <a:schemeClr val="accent1">
            <a:lumMod val="75000"/>
          </a:schemeClr>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lumMod val="75000"/>
          </a:schemeClr>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2C95FCF-9E49-489A-A2DC-6C898AC95E25}"/>
              </a:ext>
            </a:extLst>
          </p:cNvPr>
          <p:cNvSpPr>
            <a:spLocks noGrp="1"/>
          </p:cNvSpPr>
          <p:nvPr>
            <p:ph type="subTitle" idx="1"/>
          </p:nvPr>
        </p:nvSpPr>
        <p:spPr>
          <a:xfrm>
            <a:off x="3263928" y="3757533"/>
            <a:ext cx="5511094" cy="1996721"/>
          </a:xfrm>
        </p:spPr>
        <p:txBody>
          <a:bodyPr/>
          <a:lstStyle/>
          <a:p>
            <a:r>
              <a:rPr lang="en-US" dirty="0" smtClean="0"/>
              <a:t>EMERGENCY MEDICAL SERVICES</a:t>
            </a:r>
            <a:endParaRPr lang="en-US" dirty="0"/>
          </a:p>
          <a:p>
            <a:endParaRPr lang="en-US" sz="1600" dirty="0"/>
          </a:p>
          <a:p>
            <a:r>
              <a:rPr lang="en-US" sz="1600" dirty="0"/>
              <a:t>Presented by</a:t>
            </a:r>
          </a:p>
          <a:p>
            <a:r>
              <a:rPr lang="en-US" sz="1600" dirty="0" smtClean="0"/>
              <a:t>Brent Hahn</a:t>
            </a:r>
            <a:endParaRPr lang="en-US" sz="1600" dirty="0"/>
          </a:p>
          <a:p>
            <a:r>
              <a:rPr lang="en-US" sz="1600" dirty="0" smtClean="0"/>
              <a:t>Assistant Chief</a:t>
            </a:r>
            <a:endParaRPr lang="en-US" sz="1600" dirty="0"/>
          </a:p>
          <a:p>
            <a:r>
              <a:rPr lang="en-US" sz="1600" dirty="0" smtClean="0"/>
              <a:t>Mont Belvieu Fire Department</a:t>
            </a:r>
            <a:endParaRPr lang="en-US" sz="1600" dirty="0"/>
          </a:p>
        </p:txBody>
      </p:sp>
    </p:spTree>
    <p:extLst>
      <p:ext uri="{BB962C8B-B14F-4D97-AF65-F5344CB8AC3E}">
        <p14:creationId xmlns:p14="http://schemas.microsoft.com/office/powerpoint/2010/main" val="406281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80-85% of calls are EMS related in most departments</a:t>
            </a:r>
          </a:p>
          <a:p>
            <a:r>
              <a:rPr lang="en-US" dirty="0" smtClean="0"/>
              <a:t>Community Based Paramedic Programs are being established and are gaining popularity</a:t>
            </a:r>
          </a:p>
          <a:p>
            <a:r>
              <a:rPr lang="en-US" dirty="0" smtClean="0"/>
              <a:t>Are there plans in the future for your department to create, expand, or abolish your EMS Program?</a:t>
            </a:r>
          </a:p>
          <a:p>
            <a:endParaRPr lang="en-US" dirty="0"/>
          </a:p>
        </p:txBody>
      </p:sp>
    </p:spTree>
    <p:extLst>
      <p:ext uri="{BB962C8B-B14F-4D97-AF65-F5344CB8AC3E}">
        <p14:creationId xmlns:p14="http://schemas.microsoft.com/office/powerpoint/2010/main" val="49564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Funding Sources for EMS Programs</a:t>
            </a:r>
          </a:p>
          <a:p>
            <a:r>
              <a:rPr lang="en-US" dirty="0"/>
              <a:t>ECA Training Funds: Eligible organizations include department licensed EMS providers and registered first responder organizations located in a rural or underserved areas. You must have at least three people who are interested in taking the training and are willing to commit a year of service to your organization after achieving ECA certification.</a:t>
            </a:r>
          </a:p>
        </p:txBody>
      </p:sp>
    </p:spTree>
    <p:extLst>
      <p:ext uri="{BB962C8B-B14F-4D97-AF65-F5344CB8AC3E}">
        <p14:creationId xmlns:p14="http://schemas.microsoft.com/office/powerpoint/2010/main" val="59901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a:t>Governor's Extraordinary Emergency Fund: Funding is set aside each fiscal year from the EMS and Trauma Care System Account (911 Funds), the Trauma Facilities and Trauma Care System Fund (enacted by Senate Bill 1131, 78th Legislature) and the Designated Trauma Facility and Emergency Medical Services Account (enacted by House Bill 3588, 78th Legislature) to support the emergent, unexpected needs of EMS providers or DSHS-approved organizations.</a:t>
            </a:r>
          </a:p>
        </p:txBody>
      </p:sp>
    </p:spTree>
    <p:extLst>
      <p:ext uri="{BB962C8B-B14F-4D97-AF65-F5344CB8AC3E}">
        <p14:creationId xmlns:p14="http://schemas.microsoft.com/office/powerpoint/2010/main" val="324310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How is/are your relationship(s) with your primary EMS Provider, EMS Mutual-Aid, Air Ambulance etc.</a:t>
            </a:r>
          </a:p>
          <a:p>
            <a:endParaRPr lang="en-US" dirty="0"/>
          </a:p>
          <a:p>
            <a:r>
              <a:rPr lang="en-US" dirty="0" smtClean="0"/>
              <a:t>Do you have the ability for volunteers to be only First Responders?  </a:t>
            </a:r>
          </a:p>
          <a:p>
            <a:endParaRPr lang="en-US" dirty="0"/>
          </a:p>
          <a:p>
            <a:r>
              <a:rPr lang="en-US" dirty="0" smtClean="0"/>
              <a:t>What does the future hold for your department pertaining to EMS?</a:t>
            </a:r>
          </a:p>
          <a:p>
            <a:endParaRPr lang="en-US" dirty="0"/>
          </a:p>
        </p:txBody>
      </p:sp>
    </p:spTree>
    <p:extLst>
      <p:ext uri="{BB962C8B-B14F-4D97-AF65-F5344CB8AC3E}">
        <p14:creationId xmlns:p14="http://schemas.microsoft.com/office/powerpoint/2010/main" val="89903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Questions/Comments</a:t>
            </a:r>
            <a:endParaRPr lang="en-US" dirty="0"/>
          </a:p>
        </p:txBody>
      </p:sp>
    </p:spTree>
    <p:extLst>
      <p:ext uri="{BB962C8B-B14F-4D97-AF65-F5344CB8AC3E}">
        <p14:creationId xmlns:p14="http://schemas.microsoft.com/office/powerpoint/2010/main" val="359323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8B2BF9-B3F9-4681-9118-E87DD8FD3A01}"/>
              </a:ext>
            </a:extLst>
          </p:cNvPr>
          <p:cNvSpPr>
            <a:spLocks noGrp="1"/>
          </p:cNvSpPr>
          <p:nvPr>
            <p:ph type="title"/>
          </p:nvPr>
        </p:nvSpPr>
        <p:spPr/>
        <p:txBody>
          <a:bodyPr/>
          <a:lstStyle/>
          <a:p>
            <a:r>
              <a:rPr lang="en-US" dirty="0" smtClean="0"/>
              <a:t>Emergency Medical Services</a:t>
            </a:r>
            <a:endParaRPr lang="en-US" dirty="0"/>
          </a:p>
        </p:txBody>
      </p:sp>
      <p:sp>
        <p:nvSpPr>
          <p:cNvPr id="7" name="Content Placeholder 6">
            <a:extLst>
              <a:ext uri="{FF2B5EF4-FFF2-40B4-BE49-F238E27FC236}">
                <a16:creationId xmlns:a16="http://schemas.microsoft.com/office/drawing/2014/main" id="{C3E12D95-F434-4E52-B09E-0DAE0AC76911}"/>
              </a:ext>
            </a:extLst>
          </p:cNvPr>
          <p:cNvSpPr>
            <a:spLocks noGrp="1"/>
          </p:cNvSpPr>
          <p:nvPr>
            <p:ph idx="1"/>
          </p:nvPr>
        </p:nvSpPr>
        <p:spPr/>
        <p:txBody>
          <a:bodyPr/>
          <a:lstStyle/>
          <a:p>
            <a:r>
              <a:rPr lang="en-US" dirty="0" smtClean="0"/>
              <a:t>The Texas Department of State Health Services is the Governing Agency for EMS in Texas (TDSHS)</a:t>
            </a:r>
          </a:p>
          <a:p>
            <a:r>
              <a:rPr lang="en-US" dirty="0"/>
              <a:t>Texas Health &amp; Safety Code; Title 9, </a:t>
            </a:r>
            <a:r>
              <a:rPr lang="en-US" dirty="0" smtClean="0"/>
              <a:t>Safety</a:t>
            </a:r>
          </a:p>
          <a:p>
            <a:r>
              <a:rPr lang="en-US" dirty="0"/>
              <a:t>Chapter 773. Emergency Medical Services </a:t>
            </a:r>
          </a:p>
          <a:p>
            <a:r>
              <a:rPr lang="en-US" dirty="0"/>
              <a:t>Chapter 780 Trauma Facilities and Emergency Medical </a:t>
            </a:r>
            <a:r>
              <a:rPr lang="en-US" dirty="0" smtClean="0"/>
              <a:t>Services</a:t>
            </a:r>
            <a:endParaRPr lang="en-US" dirty="0"/>
          </a:p>
          <a:p>
            <a:r>
              <a:rPr lang="en-US" dirty="0"/>
              <a:t>Texas Government Code; Tittle 4, Executive </a:t>
            </a:r>
            <a:r>
              <a:rPr lang="en-US" dirty="0" smtClean="0"/>
              <a:t>Branch</a:t>
            </a:r>
          </a:p>
          <a:p>
            <a:r>
              <a:rPr lang="en-US" dirty="0"/>
              <a:t>Chapter 403, Sec. 403.106.  Permanent Fund for Emergency Medical Services and Trauma Care</a:t>
            </a:r>
          </a:p>
          <a:p>
            <a:endParaRPr lang="en-US" dirty="0"/>
          </a:p>
        </p:txBody>
      </p:sp>
    </p:spTree>
    <p:extLst>
      <p:ext uri="{BB962C8B-B14F-4D97-AF65-F5344CB8AC3E}">
        <p14:creationId xmlns:p14="http://schemas.microsoft.com/office/powerpoint/2010/main" val="196724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The TDSHS currently uses the National Registry of Emergency Medical Technicians for testing and skills verification</a:t>
            </a:r>
          </a:p>
          <a:p>
            <a:r>
              <a:rPr lang="en-US" dirty="0" smtClean="0"/>
              <a:t>There are four levels of certification:</a:t>
            </a:r>
          </a:p>
          <a:p>
            <a:r>
              <a:rPr lang="en-US" dirty="0" smtClean="0"/>
              <a:t>EMR (ECA)</a:t>
            </a:r>
          </a:p>
          <a:p>
            <a:r>
              <a:rPr lang="en-US" dirty="0" smtClean="0"/>
              <a:t>EMT (EMT-B)</a:t>
            </a:r>
          </a:p>
          <a:p>
            <a:r>
              <a:rPr lang="en-US" dirty="0" smtClean="0"/>
              <a:t>AEMT (EMT-I)</a:t>
            </a:r>
          </a:p>
          <a:p>
            <a:r>
              <a:rPr lang="en-US" dirty="0" smtClean="0"/>
              <a:t>Paramedic (EMT-P)</a:t>
            </a:r>
          </a:p>
          <a:p>
            <a:r>
              <a:rPr lang="en-US" dirty="0" smtClean="0"/>
              <a:t>Licensed Paramedic (LP, specific to Texas)</a:t>
            </a:r>
            <a:endParaRPr lang="en-US" dirty="0"/>
          </a:p>
        </p:txBody>
      </p:sp>
    </p:spTree>
    <p:extLst>
      <p:ext uri="{BB962C8B-B14F-4D97-AF65-F5344CB8AC3E}">
        <p14:creationId xmlns:p14="http://schemas.microsoft.com/office/powerpoint/2010/main" val="186936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Agency Licensing is determined and regulated by the TDSHS</a:t>
            </a:r>
          </a:p>
          <a:p>
            <a:endParaRPr lang="en-US" dirty="0"/>
          </a:p>
          <a:p>
            <a:r>
              <a:rPr lang="en-US" dirty="0" smtClean="0"/>
              <a:t>First Responder Organization (Basic-Advanced)</a:t>
            </a:r>
          </a:p>
          <a:p>
            <a:r>
              <a:rPr lang="en-US" dirty="0" smtClean="0"/>
              <a:t>Provider (ground transport):</a:t>
            </a:r>
          </a:p>
          <a:p>
            <a:r>
              <a:rPr lang="en-US" dirty="0" smtClean="0"/>
              <a:t>Basic Life Support (BLS)</a:t>
            </a:r>
          </a:p>
          <a:p>
            <a:r>
              <a:rPr lang="en-US" dirty="0" smtClean="0"/>
              <a:t>Advanced Life Support (ALS)</a:t>
            </a:r>
          </a:p>
          <a:p>
            <a:r>
              <a:rPr lang="en-US" dirty="0" smtClean="0"/>
              <a:t>Basic-MICU Capable (Mobile Intensive Care Unit)</a:t>
            </a:r>
          </a:p>
          <a:p>
            <a:r>
              <a:rPr lang="en-US" dirty="0" smtClean="0"/>
              <a:t>Mobile Intensive Care Unit (MICU)</a:t>
            </a:r>
          </a:p>
          <a:p>
            <a:pPr marL="0" indent="0">
              <a:buNone/>
            </a:pPr>
            <a:endParaRPr lang="en-US" dirty="0"/>
          </a:p>
        </p:txBody>
      </p:sp>
    </p:spTree>
    <p:extLst>
      <p:ext uri="{BB962C8B-B14F-4D97-AF65-F5344CB8AC3E}">
        <p14:creationId xmlns:p14="http://schemas.microsoft.com/office/powerpoint/2010/main" val="3830555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Each FRO/Provider must have a Medical </a:t>
            </a:r>
            <a:r>
              <a:rPr lang="en-US" dirty="0" err="1" smtClean="0"/>
              <a:t>Driector</a:t>
            </a:r>
            <a:r>
              <a:rPr lang="en-US" dirty="0" smtClean="0"/>
              <a:t> with Medical Guidelines/Protocols</a:t>
            </a:r>
          </a:p>
          <a:p>
            <a:r>
              <a:rPr lang="en-US" dirty="0" smtClean="0"/>
              <a:t>Guidelines/Protocols determine types of treatments, transport locations, and other special related skills responders can perform</a:t>
            </a:r>
          </a:p>
          <a:p>
            <a:r>
              <a:rPr lang="en-US" dirty="0" smtClean="0"/>
              <a:t>Guideline/Protocols must be evaluated annually and more often if there are current changes in scope of practice (it is recommended frequent review of Guidelines/Protocols with the Medical Director)</a:t>
            </a:r>
            <a:endParaRPr lang="en-US" dirty="0"/>
          </a:p>
        </p:txBody>
      </p:sp>
    </p:spTree>
    <p:extLst>
      <p:ext uri="{BB962C8B-B14F-4D97-AF65-F5344CB8AC3E}">
        <p14:creationId xmlns:p14="http://schemas.microsoft.com/office/powerpoint/2010/main" val="214700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Medial Services</a:t>
            </a:r>
            <a:endParaRPr lang="en-US" dirty="0"/>
          </a:p>
        </p:txBody>
      </p:sp>
      <p:sp>
        <p:nvSpPr>
          <p:cNvPr id="3" name="Content Placeholder 2"/>
          <p:cNvSpPr>
            <a:spLocks noGrp="1"/>
          </p:cNvSpPr>
          <p:nvPr>
            <p:ph idx="1"/>
          </p:nvPr>
        </p:nvSpPr>
        <p:spPr/>
        <p:txBody>
          <a:bodyPr/>
          <a:lstStyle/>
          <a:p>
            <a:r>
              <a:rPr lang="en-US" dirty="0" smtClean="0"/>
              <a:t>Online Medical Control:  EMS contacts a facility or Medical Control staffed 24/7/365.  </a:t>
            </a:r>
          </a:p>
          <a:p>
            <a:pPr marL="0" indent="0">
              <a:buNone/>
            </a:pPr>
            <a:endParaRPr lang="en-US" dirty="0"/>
          </a:p>
          <a:p>
            <a:pPr marL="0" indent="0">
              <a:buNone/>
            </a:pPr>
            <a:endParaRPr lang="en-US" dirty="0" smtClean="0"/>
          </a:p>
          <a:p>
            <a:r>
              <a:rPr lang="en-US" dirty="0" smtClean="0"/>
              <a:t>Offline Medical Control:  Can either be Guidelines/Protocols, or a Medical Director that is on-call 24/7/365.  It can also be calling a transporting facility for orders</a:t>
            </a:r>
          </a:p>
          <a:p>
            <a:endParaRPr lang="en-US" dirty="0"/>
          </a:p>
        </p:txBody>
      </p:sp>
    </p:spTree>
    <p:extLst>
      <p:ext uri="{BB962C8B-B14F-4D97-AF65-F5344CB8AC3E}">
        <p14:creationId xmlns:p14="http://schemas.microsoft.com/office/powerpoint/2010/main" val="60747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Patient Care Records are required for ALL patient encounters.  FRO is included in this requirement</a:t>
            </a:r>
          </a:p>
          <a:p>
            <a:r>
              <a:rPr lang="en-US" dirty="0" smtClean="0"/>
              <a:t>Electronic and paper copies must be kept securely for patient privacy</a:t>
            </a:r>
          </a:p>
          <a:p>
            <a:r>
              <a:rPr lang="en-US" dirty="0"/>
              <a:t>HIPPA:  The Health Insurance Portability and Accountability Act of 1996 (HIPAA) is a federal law that required the creation of national standards to protect sensitive patient health information from being disclosed without the patient’s consent or knowledge. </a:t>
            </a:r>
          </a:p>
        </p:txBody>
      </p:sp>
    </p:spTree>
    <p:extLst>
      <p:ext uri="{BB962C8B-B14F-4D97-AF65-F5344CB8AC3E}">
        <p14:creationId xmlns:p14="http://schemas.microsoft.com/office/powerpoint/2010/main" val="52439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Each agency must have a QA/QC Program.  If an FRO is licensed under a Medical Provider, they can be covered under the agency their FRO is under.</a:t>
            </a:r>
          </a:p>
          <a:p>
            <a:r>
              <a:rPr lang="en-US" dirty="0" smtClean="0"/>
              <a:t>If an FRO holds it independent FRO, a QA/QC Program must be established and maintained.</a:t>
            </a:r>
          </a:p>
          <a:p>
            <a:r>
              <a:rPr lang="en-US" dirty="0" smtClean="0"/>
              <a:t>Performance standard should be evaluated at least annually</a:t>
            </a:r>
            <a:endParaRPr lang="en-US" dirty="0"/>
          </a:p>
        </p:txBody>
      </p:sp>
    </p:spTree>
    <p:extLst>
      <p:ext uri="{BB962C8B-B14F-4D97-AF65-F5344CB8AC3E}">
        <p14:creationId xmlns:p14="http://schemas.microsoft.com/office/powerpoint/2010/main" val="3024494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Medical Services</a:t>
            </a:r>
            <a:endParaRPr lang="en-US" dirty="0"/>
          </a:p>
        </p:txBody>
      </p:sp>
      <p:sp>
        <p:nvSpPr>
          <p:cNvPr id="3" name="Content Placeholder 2"/>
          <p:cNvSpPr>
            <a:spLocks noGrp="1"/>
          </p:cNvSpPr>
          <p:nvPr>
            <p:ph idx="1"/>
          </p:nvPr>
        </p:nvSpPr>
        <p:spPr/>
        <p:txBody>
          <a:bodyPr/>
          <a:lstStyle/>
          <a:p>
            <a:r>
              <a:rPr lang="en-US" dirty="0" smtClean="0"/>
              <a:t>Continuing Education Requirements (Every 4 years)</a:t>
            </a:r>
          </a:p>
          <a:p>
            <a:r>
              <a:rPr lang="en-US" dirty="0" smtClean="0"/>
              <a:t>ECA/EMR: 36hrs</a:t>
            </a:r>
          </a:p>
          <a:p>
            <a:r>
              <a:rPr lang="en-US" dirty="0" smtClean="0"/>
              <a:t>EMT: 72hrs</a:t>
            </a:r>
          </a:p>
          <a:p>
            <a:r>
              <a:rPr lang="en-US" dirty="0" smtClean="0"/>
              <a:t>AEMT/EMT-I: 108hrs</a:t>
            </a:r>
          </a:p>
          <a:p>
            <a:r>
              <a:rPr lang="en-US" dirty="0" smtClean="0"/>
              <a:t>Paramedic: 144</a:t>
            </a:r>
          </a:p>
          <a:p>
            <a:endParaRPr lang="en-US" dirty="0"/>
          </a:p>
          <a:p>
            <a:r>
              <a:rPr lang="en-US" dirty="0" smtClean="0"/>
              <a:t>There are specific categories required for CE.  NREMT has specific CE requirements as well</a:t>
            </a:r>
            <a:endParaRPr lang="en-US" dirty="0"/>
          </a:p>
        </p:txBody>
      </p:sp>
    </p:spTree>
    <p:extLst>
      <p:ext uri="{BB962C8B-B14F-4D97-AF65-F5344CB8AC3E}">
        <p14:creationId xmlns:p14="http://schemas.microsoft.com/office/powerpoint/2010/main" val="377211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1122</TotalTime>
  <Words>692</Words>
  <Application>Microsoft Office PowerPoint</Application>
  <PresentationFormat>On-screen Show (4:3)</PresentationFormat>
  <Paragraphs>75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Tahoma</vt:lpstr>
      <vt:lpstr>Office Theme</vt:lpstr>
      <vt:lpstr>PowerPoint Presentation</vt:lpstr>
      <vt:lpstr>Emergency Medical Services</vt:lpstr>
      <vt:lpstr>Emergency Medical Services</vt:lpstr>
      <vt:lpstr>Emergency Medical Services</vt:lpstr>
      <vt:lpstr>Emergency Medical Services</vt:lpstr>
      <vt:lpstr>Emergency Medial Services</vt:lpstr>
      <vt:lpstr>Emergency Medical Services</vt:lpstr>
      <vt:lpstr>Emergency Medical Services</vt:lpstr>
      <vt:lpstr>Emergency Medical Services</vt:lpstr>
      <vt:lpstr>Emergency Medical Services</vt:lpstr>
      <vt:lpstr>Emergency Medical Services</vt:lpstr>
      <vt:lpstr>Emergency Medical Services</vt:lpstr>
      <vt:lpstr>Emergency Medical Services</vt:lpstr>
      <vt:lpstr>Emergency Medical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Montgomery</dc:creator>
  <cp:lastModifiedBy>Windows User</cp:lastModifiedBy>
  <cp:revision>98</cp:revision>
  <dcterms:created xsi:type="dcterms:W3CDTF">2015-11-05T05:57:29Z</dcterms:created>
  <dcterms:modified xsi:type="dcterms:W3CDTF">2021-07-23T18:59:38Z</dcterms:modified>
</cp:coreProperties>
</file>