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30"/>
  </p:notesMasterIdLst>
  <p:handoutMasterIdLst>
    <p:handoutMasterId r:id="rId31"/>
  </p:handoutMasterIdLst>
  <p:sldIdLst>
    <p:sldId id="289" r:id="rId3"/>
    <p:sldId id="271" r:id="rId4"/>
    <p:sldId id="275" r:id="rId5"/>
    <p:sldId id="276" r:id="rId6"/>
    <p:sldId id="277" r:id="rId7"/>
    <p:sldId id="278" r:id="rId8"/>
    <p:sldId id="319" r:id="rId9"/>
    <p:sldId id="316" r:id="rId10"/>
    <p:sldId id="320" r:id="rId11"/>
    <p:sldId id="321" r:id="rId12"/>
    <p:sldId id="322" r:id="rId13"/>
    <p:sldId id="280" r:id="rId14"/>
    <p:sldId id="281" r:id="rId15"/>
    <p:sldId id="282" r:id="rId16"/>
    <p:sldId id="283" r:id="rId17"/>
    <p:sldId id="284" r:id="rId18"/>
    <p:sldId id="293" r:id="rId19"/>
    <p:sldId id="291" r:id="rId20"/>
    <p:sldId id="292" r:id="rId21"/>
    <p:sldId id="323" r:id="rId22"/>
    <p:sldId id="285" r:id="rId23"/>
    <p:sldId id="286" r:id="rId24"/>
    <p:sldId id="325" r:id="rId25"/>
    <p:sldId id="324" r:id="rId26"/>
    <p:sldId id="287" r:id="rId27"/>
    <p:sldId id="288" r:id="rId28"/>
    <p:sldId id="326"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Budget Concepts </a:t>
            </a:r>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DD41B11-975A-4953-8857-48EDB360ABF0}" type="datetimeFigureOut">
              <a:rPr lang="en-US" smtClean="0"/>
              <a:t>6/1/2021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2018 SFFMA Volunteer Fire Chiefs Academy</a:t>
            </a: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E4AB609-8449-448E-B1A3-85AC0C75712F}" type="slidenum">
              <a:rPr lang="en-US" smtClean="0"/>
              <a:t>‹#›</a:t>
            </a:fld>
            <a:endParaRPr lang="en-US"/>
          </a:p>
        </p:txBody>
      </p:sp>
    </p:spTree>
    <p:extLst>
      <p:ext uri="{BB962C8B-B14F-4D97-AF65-F5344CB8AC3E}">
        <p14:creationId xmlns:p14="http://schemas.microsoft.com/office/powerpoint/2010/main" val="1899000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C1075E9-20B4-4E04-8B45-A7E8F44AF3D0}" type="datetimeFigureOut">
              <a:rPr lang="en-US" smtClean="0"/>
              <a:t>6/1/2021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D8BD22A-415F-4FF9-BFAD-5D1F0A5E9001}" type="slidenum">
              <a:rPr lang="en-US" smtClean="0"/>
              <a:t>‹#›</a:t>
            </a:fld>
            <a:endParaRPr lang="en-US" dirty="0"/>
          </a:p>
        </p:txBody>
      </p:sp>
    </p:spTree>
    <p:extLst>
      <p:ext uri="{BB962C8B-B14F-4D97-AF65-F5344CB8AC3E}">
        <p14:creationId xmlns:p14="http://schemas.microsoft.com/office/powerpoint/2010/main" val="201053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important definition is that Budget</a:t>
            </a:r>
            <a:r>
              <a:rPr lang="en-US" baseline="0" dirty="0"/>
              <a:t>ing is a Planning Process. It is critical that Fire Chiefs be active in all aspects of the budget process. Over the time of the course will go into details of the different types of budgets, things that the Chief need to be aware of, the budget progress. </a:t>
            </a:r>
            <a:endParaRPr lang="en-US" dirty="0"/>
          </a:p>
        </p:txBody>
      </p:sp>
      <p:sp>
        <p:nvSpPr>
          <p:cNvPr id="4" name="Slide Number Placeholder 3"/>
          <p:cNvSpPr>
            <a:spLocks noGrp="1"/>
          </p:cNvSpPr>
          <p:nvPr>
            <p:ph type="sldNum" sz="quarter" idx="10"/>
          </p:nvPr>
        </p:nvSpPr>
        <p:spPr/>
        <p:txBody>
          <a:bodyPr/>
          <a:lstStyle/>
          <a:p>
            <a:fld id="{AD8BD22A-415F-4FF9-BFAD-5D1F0A5E9001}" type="slidenum">
              <a:rPr lang="en-US" smtClean="0"/>
              <a:t>3</a:t>
            </a:fld>
            <a:endParaRPr lang="en-US" dirty="0"/>
          </a:p>
        </p:txBody>
      </p:sp>
    </p:spTree>
    <p:extLst>
      <p:ext uri="{BB962C8B-B14F-4D97-AF65-F5344CB8AC3E}">
        <p14:creationId xmlns:p14="http://schemas.microsoft.com/office/powerpoint/2010/main" val="312136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based budgets are</a:t>
            </a:r>
            <a:r>
              <a:rPr lang="en-US" baseline="0" dirty="0"/>
              <a:t> common in cities over 10,000 and are transparent and accountable method of developing budgets. Take time to do it. Can help the fire department break stereotypes with City Council, City Managers, Boards, etc. </a:t>
            </a:r>
            <a:endParaRPr lang="en-US" dirty="0"/>
          </a:p>
        </p:txBody>
      </p:sp>
      <p:sp>
        <p:nvSpPr>
          <p:cNvPr id="4" name="Slide Number Placeholder 3"/>
          <p:cNvSpPr>
            <a:spLocks noGrp="1"/>
          </p:cNvSpPr>
          <p:nvPr>
            <p:ph type="sldNum" sz="quarter" idx="10"/>
          </p:nvPr>
        </p:nvSpPr>
        <p:spPr/>
        <p:txBody>
          <a:bodyPr/>
          <a:lstStyle/>
          <a:p>
            <a:fld id="{AD8BD22A-415F-4FF9-BFAD-5D1F0A5E9001}" type="slidenum">
              <a:rPr lang="en-US" smtClean="0"/>
              <a:t>12</a:t>
            </a:fld>
            <a:endParaRPr lang="en-US" dirty="0"/>
          </a:p>
        </p:txBody>
      </p:sp>
    </p:spTree>
    <p:extLst>
      <p:ext uri="{BB962C8B-B14F-4D97-AF65-F5344CB8AC3E}">
        <p14:creationId xmlns:p14="http://schemas.microsoft.com/office/powerpoint/2010/main" val="2521226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and Objectives need to be SMART,</a:t>
            </a:r>
            <a:r>
              <a:rPr lang="en-US" baseline="0" dirty="0"/>
              <a:t> Inputs (expenditures) are grouped by typed. Outputs are what your fire department does, and outcomes is the results of your inputs &amp; outputs.</a:t>
            </a:r>
            <a:endParaRPr lang="en-US" dirty="0"/>
          </a:p>
        </p:txBody>
      </p:sp>
      <p:sp>
        <p:nvSpPr>
          <p:cNvPr id="4" name="Slide Number Placeholder 3"/>
          <p:cNvSpPr>
            <a:spLocks noGrp="1"/>
          </p:cNvSpPr>
          <p:nvPr>
            <p:ph type="sldNum" sz="quarter" idx="10"/>
          </p:nvPr>
        </p:nvSpPr>
        <p:spPr/>
        <p:txBody>
          <a:bodyPr/>
          <a:lstStyle/>
          <a:p>
            <a:fld id="{AD8BD22A-415F-4FF9-BFAD-5D1F0A5E9001}" type="slidenum">
              <a:rPr lang="en-US" smtClean="0"/>
              <a:t>13</a:t>
            </a:fld>
            <a:endParaRPr lang="en-US" dirty="0"/>
          </a:p>
        </p:txBody>
      </p:sp>
    </p:spTree>
    <p:extLst>
      <p:ext uri="{BB962C8B-B14F-4D97-AF65-F5344CB8AC3E}">
        <p14:creationId xmlns:p14="http://schemas.microsoft.com/office/powerpoint/2010/main" val="444688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based budgeting is</a:t>
            </a:r>
            <a:r>
              <a:rPr lang="en-US" baseline="0" dirty="0"/>
              <a:t> gaining steam due to Lean Six Sigma. According to Zero Based budgeting one-size-fits-all (line item and even performance based) will give way to Zero based  which is based on placing a emphasis on changing the rules due to producing outcomes effectively rather than spending all of the allocated budget </a:t>
            </a:r>
            <a:endParaRPr lang="en-US" dirty="0"/>
          </a:p>
        </p:txBody>
      </p:sp>
      <p:sp>
        <p:nvSpPr>
          <p:cNvPr id="4" name="Slide Number Placeholder 3"/>
          <p:cNvSpPr>
            <a:spLocks noGrp="1"/>
          </p:cNvSpPr>
          <p:nvPr>
            <p:ph type="sldNum" sz="quarter" idx="10"/>
          </p:nvPr>
        </p:nvSpPr>
        <p:spPr/>
        <p:txBody>
          <a:bodyPr/>
          <a:lstStyle/>
          <a:p>
            <a:fld id="{AD8BD22A-415F-4FF9-BFAD-5D1F0A5E9001}" type="slidenum">
              <a:rPr lang="en-US" smtClean="0"/>
              <a:t>14</a:t>
            </a:fld>
            <a:endParaRPr lang="en-US" dirty="0"/>
          </a:p>
        </p:txBody>
      </p:sp>
    </p:spTree>
    <p:extLst>
      <p:ext uri="{BB962C8B-B14F-4D97-AF65-F5344CB8AC3E}">
        <p14:creationId xmlns:p14="http://schemas.microsoft.com/office/powerpoint/2010/main" val="320476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a:t>
            </a:r>
            <a:r>
              <a:rPr lang="en-US" baseline="0" dirty="0"/>
              <a:t> Chief needs to take a Leadership role. Engaged your officers! Be pro-active in your outputs and outcomes. This is critical no matter how large or small your department is. </a:t>
            </a:r>
            <a:endParaRPr lang="en-US" dirty="0"/>
          </a:p>
        </p:txBody>
      </p:sp>
      <p:sp>
        <p:nvSpPr>
          <p:cNvPr id="4" name="Slide Number Placeholder 3"/>
          <p:cNvSpPr>
            <a:spLocks noGrp="1"/>
          </p:cNvSpPr>
          <p:nvPr>
            <p:ph type="sldNum" sz="quarter" idx="10"/>
          </p:nvPr>
        </p:nvSpPr>
        <p:spPr/>
        <p:txBody>
          <a:bodyPr/>
          <a:lstStyle/>
          <a:p>
            <a:fld id="{AD8BD22A-415F-4FF9-BFAD-5D1F0A5E9001}" type="slidenum">
              <a:rPr lang="en-US" smtClean="0"/>
              <a:t>15</a:t>
            </a:fld>
            <a:endParaRPr lang="en-US" dirty="0"/>
          </a:p>
        </p:txBody>
      </p:sp>
    </p:spTree>
    <p:extLst>
      <p:ext uri="{BB962C8B-B14F-4D97-AF65-F5344CB8AC3E}">
        <p14:creationId xmlns:p14="http://schemas.microsoft.com/office/powerpoint/2010/main" val="191769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Year around process.</a:t>
            </a:r>
            <a:r>
              <a:rPr lang="en-US" baseline="0" dirty="0"/>
              <a:t> Internal review takes on different methods depending on the community. Many internal review process is formal and results in a polished product. The internal review process is where “give and take” is formulated between the Chief and his or her Boss (City Manager, ESD Board President, etc.). The External review is completed in a public setting and takes many steps. Some councils, ESD boards, etc. go line item by line item while others just stay elevated in their review. </a:t>
            </a:r>
            <a:endParaRPr lang="en-US" dirty="0"/>
          </a:p>
        </p:txBody>
      </p:sp>
      <p:sp>
        <p:nvSpPr>
          <p:cNvPr id="4" name="Slide Number Placeholder 3"/>
          <p:cNvSpPr>
            <a:spLocks noGrp="1"/>
          </p:cNvSpPr>
          <p:nvPr>
            <p:ph type="sldNum" sz="quarter" idx="10"/>
          </p:nvPr>
        </p:nvSpPr>
        <p:spPr/>
        <p:txBody>
          <a:bodyPr/>
          <a:lstStyle/>
          <a:p>
            <a:fld id="{AD8BD22A-415F-4FF9-BFAD-5D1F0A5E9001}" type="slidenum">
              <a:rPr lang="en-US" smtClean="0"/>
              <a:t>21</a:t>
            </a:fld>
            <a:endParaRPr lang="en-US" dirty="0"/>
          </a:p>
        </p:txBody>
      </p:sp>
    </p:spTree>
    <p:extLst>
      <p:ext uri="{BB962C8B-B14F-4D97-AF65-F5344CB8AC3E}">
        <p14:creationId xmlns:p14="http://schemas.microsoft.com/office/powerpoint/2010/main" val="46667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city budget process showing all the meetings and public hearings </a:t>
            </a:r>
          </a:p>
        </p:txBody>
      </p:sp>
      <p:sp>
        <p:nvSpPr>
          <p:cNvPr id="4" name="Slide Number Placeholder 3"/>
          <p:cNvSpPr>
            <a:spLocks noGrp="1"/>
          </p:cNvSpPr>
          <p:nvPr>
            <p:ph type="sldNum" sz="quarter" idx="10"/>
          </p:nvPr>
        </p:nvSpPr>
        <p:spPr/>
        <p:txBody>
          <a:bodyPr/>
          <a:lstStyle/>
          <a:p>
            <a:fld id="{AD8BD22A-415F-4FF9-BFAD-5D1F0A5E9001}" type="slidenum">
              <a:rPr lang="en-US" smtClean="0"/>
              <a:t>22</a:t>
            </a:fld>
            <a:endParaRPr lang="en-US" dirty="0"/>
          </a:p>
        </p:txBody>
      </p:sp>
    </p:spTree>
    <p:extLst>
      <p:ext uri="{BB962C8B-B14F-4D97-AF65-F5344CB8AC3E}">
        <p14:creationId xmlns:p14="http://schemas.microsoft.com/office/powerpoint/2010/main" val="368987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8BD22A-415F-4FF9-BFAD-5D1F0A5E9001}" type="slidenum">
              <a:rPr lang="en-US" smtClean="0"/>
              <a:t>25</a:t>
            </a:fld>
            <a:endParaRPr lang="en-US" dirty="0"/>
          </a:p>
        </p:txBody>
      </p:sp>
    </p:spTree>
    <p:extLst>
      <p:ext uri="{BB962C8B-B14F-4D97-AF65-F5344CB8AC3E}">
        <p14:creationId xmlns:p14="http://schemas.microsoft.com/office/powerpoint/2010/main" val="126922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of why we have budget controls </a:t>
            </a:r>
          </a:p>
        </p:txBody>
      </p:sp>
      <p:sp>
        <p:nvSpPr>
          <p:cNvPr id="4" name="Slide Number Placeholder 3"/>
          <p:cNvSpPr>
            <a:spLocks noGrp="1"/>
          </p:cNvSpPr>
          <p:nvPr>
            <p:ph type="sldNum" sz="quarter" idx="10"/>
          </p:nvPr>
        </p:nvSpPr>
        <p:spPr/>
        <p:txBody>
          <a:bodyPr/>
          <a:lstStyle/>
          <a:p>
            <a:fld id="{AD8BD22A-415F-4FF9-BFAD-5D1F0A5E9001}" type="slidenum">
              <a:rPr lang="en-US" smtClean="0"/>
              <a:t>4</a:t>
            </a:fld>
            <a:endParaRPr lang="en-US" dirty="0"/>
          </a:p>
        </p:txBody>
      </p:sp>
    </p:spTree>
    <p:extLst>
      <p:ext uri="{BB962C8B-B14F-4D97-AF65-F5344CB8AC3E}">
        <p14:creationId xmlns:p14="http://schemas.microsoft.com/office/powerpoint/2010/main" val="288058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large number of VFD in Texas that ARE NOT political subdivisions. This</a:t>
            </a:r>
            <a:r>
              <a:rPr lang="en-US" baseline="0" dirty="0"/>
              <a:t> slide shows the different types of political subdivisions and who approves their budgets. For those fire departments that are not political subdivisions BUT receive funding from political subdivisions are impacted by state laws related to budgeting. However for FD that are not political subdivisions and do not receive any funds from any political subdivisions are not required by law to complete a budget BUT their BYLAWS may require it. Regardless of the law budgeting is a planning process and is critical to any department </a:t>
            </a:r>
            <a:endParaRPr lang="en-US" dirty="0"/>
          </a:p>
        </p:txBody>
      </p:sp>
      <p:sp>
        <p:nvSpPr>
          <p:cNvPr id="4" name="Slide Number Placeholder 3"/>
          <p:cNvSpPr>
            <a:spLocks noGrp="1"/>
          </p:cNvSpPr>
          <p:nvPr>
            <p:ph type="sldNum" sz="quarter" idx="10"/>
          </p:nvPr>
        </p:nvSpPr>
        <p:spPr/>
        <p:txBody>
          <a:bodyPr/>
          <a:lstStyle/>
          <a:p>
            <a:fld id="{AD8BD22A-415F-4FF9-BFAD-5D1F0A5E9001}" type="slidenum">
              <a:rPr lang="en-US" smtClean="0"/>
              <a:t>5</a:t>
            </a:fld>
            <a:endParaRPr lang="en-US" dirty="0"/>
          </a:p>
        </p:txBody>
      </p:sp>
    </p:spTree>
    <p:extLst>
      <p:ext uri="{BB962C8B-B14F-4D97-AF65-F5344CB8AC3E}">
        <p14:creationId xmlns:p14="http://schemas.microsoft.com/office/powerpoint/2010/main" val="268571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local government budgets in Texas are balanced budgets (unlike the federal</a:t>
            </a:r>
            <a:r>
              <a:rPr lang="en-US" baseline="0" dirty="0"/>
              <a:t> government ). Line Item budget is most common type of budget. One key item to consider that line-item budgets do not require completing a needs assessment </a:t>
            </a:r>
            <a:endParaRPr lang="en-US" dirty="0"/>
          </a:p>
        </p:txBody>
      </p:sp>
      <p:sp>
        <p:nvSpPr>
          <p:cNvPr id="4" name="Slide Number Placeholder 3"/>
          <p:cNvSpPr>
            <a:spLocks noGrp="1"/>
          </p:cNvSpPr>
          <p:nvPr>
            <p:ph type="sldNum" sz="quarter" idx="10"/>
          </p:nvPr>
        </p:nvSpPr>
        <p:spPr/>
        <p:txBody>
          <a:bodyPr/>
          <a:lstStyle/>
          <a:p>
            <a:fld id="{AD8BD22A-415F-4FF9-BFAD-5D1F0A5E9001}" type="slidenum">
              <a:rPr lang="en-US" smtClean="0"/>
              <a:t>6</a:t>
            </a:fld>
            <a:endParaRPr lang="en-US" dirty="0"/>
          </a:p>
        </p:txBody>
      </p:sp>
    </p:spTree>
    <p:extLst>
      <p:ext uri="{BB962C8B-B14F-4D97-AF65-F5344CB8AC3E}">
        <p14:creationId xmlns:p14="http://schemas.microsoft.com/office/powerpoint/2010/main" val="271068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line-item budget showing each expense object with a annual expense budget. </a:t>
            </a:r>
          </a:p>
        </p:txBody>
      </p:sp>
      <p:sp>
        <p:nvSpPr>
          <p:cNvPr id="4" name="Slide Number Placeholder 3"/>
          <p:cNvSpPr>
            <a:spLocks noGrp="1"/>
          </p:cNvSpPr>
          <p:nvPr>
            <p:ph type="sldNum" sz="quarter" idx="10"/>
          </p:nvPr>
        </p:nvSpPr>
        <p:spPr/>
        <p:txBody>
          <a:bodyPr/>
          <a:lstStyle/>
          <a:p>
            <a:fld id="{AD8BD22A-415F-4FF9-BFAD-5D1F0A5E9001}" type="slidenum">
              <a:rPr lang="en-US" smtClean="0"/>
              <a:t>7</a:t>
            </a:fld>
            <a:endParaRPr lang="en-US" dirty="0"/>
          </a:p>
        </p:txBody>
      </p:sp>
    </p:spTree>
    <p:extLst>
      <p:ext uri="{BB962C8B-B14F-4D97-AF65-F5344CB8AC3E}">
        <p14:creationId xmlns:p14="http://schemas.microsoft.com/office/powerpoint/2010/main" val="37852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line-item budget showing each expense object with a annual expense budget. </a:t>
            </a:r>
          </a:p>
        </p:txBody>
      </p:sp>
      <p:sp>
        <p:nvSpPr>
          <p:cNvPr id="4" name="Slide Number Placeholder 3"/>
          <p:cNvSpPr>
            <a:spLocks noGrp="1"/>
          </p:cNvSpPr>
          <p:nvPr>
            <p:ph type="sldNum" sz="quarter" idx="10"/>
          </p:nvPr>
        </p:nvSpPr>
        <p:spPr/>
        <p:txBody>
          <a:bodyPr/>
          <a:lstStyle/>
          <a:p>
            <a:fld id="{AD8BD22A-415F-4FF9-BFAD-5D1F0A5E9001}" type="slidenum">
              <a:rPr lang="en-US" smtClean="0"/>
              <a:t>8</a:t>
            </a:fld>
            <a:endParaRPr lang="en-US" dirty="0"/>
          </a:p>
        </p:txBody>
      </p:sp>
    </p:spTree>
    <p:extLst>
      <p:ext uri="{BB962C8B-B14F-4D97-AF65-F5344CB8AC3E}">
        <p14:creationId xmlns:p14="http://schemas.microsoft.com/office/powerpoint/2010/main" val="175040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line-item budget showing each expense object with a annual expense budget. </a:t>
            </a:r>
          </a:p>
        </p:txBody>
      </p:sp>
      <p:sp>
        <p:nvSpPr>
          <p:cNvPr id="4" name="Slide Number Placeholder 3"/>
          <p:cNvSpPr>
            <a:spLocks noGrp="1"/>
          </p:cNvSpPr>
          <p:nvPr>
            <p:ph type="sldNum" sz="quarter" idx="10"/>
          </p:nvPr>
        </p:nvSpPr>
        <p:spPr/>
        <p:txBody>
          <a:bodyPr/>
          <a:lstStyle/>
          <a:p>
            <a:fld id="{AD8BD22A-415F-4FF9-BFAD-5D1F0A5E9001}" type="slidenum">
              <a:rPr lang="en-US" smtClean="0"/>
              <a:t>9</a:t>
            </a:fld>
            <a:endParaRPr lang="en-US" dirty="0"/>
          </a:p>
        </p:txBody>
      </p:sp>
    </p:spTree>
    <p:extLst>
      <p:ext uri="{BB962C8B-B14F-4D97-AF65-F5344CB8AC3E}">
        <p14:creationId xmlns:p14="http://schemas.microsoft.com/office/powerpoint/2010/main" val="272632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line-item budget showing each expense object with a annual expense budget. </a:t>
            </a:r>
          </a:p>
        </p:txBody>
      </p:sp>
      <p:sp>
        <p:nvSpPr>
          <p:cNvPr id="4" name="Slide Number Placeholder 3"/>
          <p:cNvSpPr>
            <a:spLocks noGrp="1"/>
          </p:cNvSpPr>
          <p:nvPr>
            <p:ph type="sldNum" sz="quarter" idx="10"/>
          </p:nvPr>
        </p:nvSpPr>
        <p:spPr/>
        <p:txBody>
          <a:bodyPr/>
          <a:lstStyle/>
          <a:p>
            <a:fld id="{AD8BD22A-415F-4FF9-BFAD-5D1F0A5E9001}" type="slidenum">
              <a:rPr lang="en-US" smtClean="0"/>
              <a:t>10</a:t>
            </a:fld>
            <a:endParaRPr lang="en-US" dirty="0"/>
          </a:p>
        </p:txBody>
      </p:sp>
    </p:spTree>
    <p:extLst>
      <p:ext uri="{BB962C8B-B14F-4D97-AF65-F5344CB8AC3E}">
        <p14:creationId xmlns:p14="http://schemas.microsoft.com/office/powerpoint/2010/main" val="214987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line-item budget showing each expense object with a annual expense budget. </a:t>
            </a:r>
          </a:p>
        </p:txBody>
      </p:sp>
      <p:sp>
        <p:nvSpPr>
          <p:cNvPr id="4" name="Slide Number Placeholder 3"/>
          <p:cNvSpPr>
            <a:spLocks noGrp="1"/>
          </p:cNvSpPr>
          <p:nvPr>
            <p:ph type="sldNum" sz="quarter" idx="10"/>
          </p:nvPr>
        </p:nvSpPr>
        <p:spPr/>
        <p:txBody>
          <a:bodyPr/>
          <a:lstStyle/>
          <a:p>
            <a:fld id="{AD8BD22A-415F-4FF9-BFAD-5D1F0A5E9001}" type="slidenum">
              <a:rPr lang="en-US" smtClean="0"/>
              <a:t>11</a:t>
            </a:fld>
            <a:endParaRPr lang="en-US" dirty="0"/>
          </a:p>
        </p:txBody>
      </p:sp>
    </p:spTree>
    <p:extLst>
      <p:ext uri="{BB962C8B-B14F-4D97-AF65-F5344CB8AC3E}">
        <p14:creationId xmlns:p14="http://schemas.microsoft.com/office/powerpoint/2010/main" val="424841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sffma.org/web" TargetMode="External"/></Relationships>
</file>

<file path=ppt/slideLayouts/_rels/slideLayout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sffma.org/web" TargetMode="Externa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www.sffma.org/web" TargetMode="Externa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sffma.org/web"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http://www.sffma.org/web"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sffma.org/web" TargetMode="External"/><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sffma.org/web" TargetMode="External"/><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sffma.org/web" TargetMode="External"/><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sffma.org/web" TargetMode="External"/><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358951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423886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1735923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4720" y="2578608"/>
            <a:ext cx="5404104" cy="1185672"/>
          </a:xfrm>
          <a:prstGeom prst="rect">
            <a:avLst/>
          </a:prstGeom>
        </p:spPr>
        <p:txBody>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Box 12"/>
          <p:cNvSpPr txBox="1"/>
          <p:nvPr userDrawn="1"/>
        </p:nvSpPr>
        <p:spPr>
          <a:xfrm>
            <a:off x="7789378" y="5806440"/>
            <a:ext cx="1049518" cy="276999"/>
          </a:xfrm>
          <a:prstGeom prst="rect">
            <a:avLst/>
          </a:prstGeom>
          <a:noFill/>
        </p:spPr>
        <p:txBody>
          <a:bodyPr wrap="none" rtlCol="0">
            <a:spAutoFit/>
          </a:bodyPr>
          <a:lstStyle/>
          <a:p>
            <a:r>
              <a:rPr lang="en-US" sz="1200" i="1" dirty="0">
                <a:solidFill>
                  <a:srgbClr val="22518A"/>
                </a:solidFill>
              </a:rPr>
              <a:t>Sponsored by </a:t>
            </a:r>
          </a:p>
        </p:txBody>
      </p:sp>
      <p:pic>
        <p:nvPicPr>
          <p:cNvPr id="27"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4672" y="6074207"/>
            <a:ext cx="3065590" cy="58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descr="http://www.sffma.org/web/images/Logos/new%20logo%202.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3665" y="6044184"/>
            <a:ext cx="655920" cy="6429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463411" y="2281837"/>
            <a:ext cx="539496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5176" y="692546"/>
            <a:ext cx="3019793" cy="3057240"/>
          </a:xfrm>
          <a:prstGeom prst="rect">
            <a:avLst/>
          </a:prstGeom>
        </p:spPr>
      </p:pic>
      <p:sp>
        <p:nvSpPr>
          <p:cNvPr id="14" name="Title 1"/>
          <p:cNvSpPr>
            <a:spLocks noGrp="1"/>
          </p:cNvSpPr>
          <p:nvPr>
            <p:ph type="ctrTitle"/>
          </p:nvPr>
        </p:nvSpPr>
        <p:spPr>
          <a:xfrm>
            <a:off x="3463411" y="447929"/>
            <a:ext cx="5394960" cy="14700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703385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3463411" y="2281837"/>
            <a:ext cx="539496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176" y="692546"/>
            <a:ext cx="3019793" cy="3057240"/>
          </a:xfrm>
          <a:prstGeom prst="rect">
            <a:avLst/>
          </a:prstGeom>
        </p:spPr>
      </p:pic>
      <p:sp>
        <p:nvSpPr>
          <p:cNvPr id="2" name="Title 1"/>
          <p:cNvSpPr>
            <a:spLocks noGrp="1"/>
          </p:cNvSpPr>
          <p:nvPr>
            <p:ph type="ctrTitle"/>
          </p:nvPr>
        </p:nvSpPr>
        <p:spPr>
          <a:xfrm>
            <a:off x="3463411" y="447929"/>
            <a:ext cx="5394960" cy="1470025"/>
          </a:xfrm>
          <a:prstGeom prst="rect">
            <a:avLst/>
          </a:prstGeom>
        </p:spPr>
        <p:txBody>
          <a:bodyPr/>
          <a:lstStyle>
            <a:lvl1pPr>
              <a:defRPr/>
            </a:lvl1pPr>
          </a:lstStyle>
          <a:p>
            <a:endParaRPr lang="en-US" dirty="0"/>
          </a:p>
        </p:txBody>
      </p:sp>
      <p:sp>
        <p:nvSpPr>
          <p:cNvPr id="13" name="TextBox 12"/>
          <p:cNvSpPr txBox="1"/>
          <p:nvPr userDrawn="1"/>
        </p:nvSpPr>
        <p:spPr>
          <a:xfrm>
            <a:off x="7789378" y="5806440"/>
            <a:ext cx="1049518" cy="276999"/>
          </a:xfrm>
          <a:prstGeom prst="rect">
            <a:avLst/>
          </a:prstGeom>
          <a:noFill/>
        </p:spPr>
        <p:txBody>
          <a:bodyPr wrap="none" rtlCol="0">
            <a:spAutoFit/>
          </a:bodyPr>
          <a:lstStyle/>
          <a:p>
            <a:r>
              <a:rPr lang="en-US" sz="1200" i="1" dirty="0">
                <a:solidFill>
                  <a:srgbClr val="22518A"/>
                </a:solidFill>
              </a:rPr>
              <a:t>Sponsored by </a:t>
            </a:r>
          </a:p>
        </p:txBody>
      </p:sp>
      <p:pic>
        <p:nvPicPr>
          <p:cNvPr id="27" name="Picture 2" descr="http://www.sffma.org/web/images/VFIS%20Texas%20Mutual.jpg"/>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4672" y="6074207"/>
            <a:ext cx="3065590" cy="58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descr="http://www.sffma.org/web/images/Logos/new%20logo%202.png">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3665" y="6044184"/>
            <a:ext cx="655920" cy="642938"/>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p:cNvPicPr>
            <a:picLocks noChangeAspect="1" noChangeArrowheads="1"/>
          </p:cNvPicPr>
          <p:nvPr userDrawn="1"/>
        </p:nvPicPr>
        <p:blipFill rotWithShape="1">
          <a:blip r:embed="rId7">
            <a:extLst>
              <a:ext uri="{BEBA8EAE-BF5A-486C-A8C5-ECC9F3942E4B}">
                <a14:imgProps xmlns:a14="http://schemas.microsoft.com/office/drawing/2010/main">
                  <a14:imgLayer r:embed="rId8">
                    <a14:imgEffect>
                      <a14:backgroundRemoval t="23438" b="64258" l="0" r="100000">
                        <a14:foregroundMark x1="51250" y1="34863" x2="98438" y2="27051"/>
                        <a14:foregroundMark x1="45234" y1="37207" x2="51016" y2="35352"/>
                        <a14:foregroundMark x1="15703" y1="38965" x2="15703" y2="38965"/>
                        <a14:foregroundMark x1="17188" y1="39160" x2="17031" y2="40137"/>
                        <a14:foregroundMark x1="15391" y1="41602" x2="16719" y2="40332"/>
                        <a14:foregroundMark x1="703" y1="50977" x2="1953" y2="50000"/>
                        <a14:backgroundMark x1="2891" y1="27148" x2="17734" y2="26172"/>
                        <a14:backgroundMark x1="2344" y1="39746" x2="96797" y2="25000"/>
                        <a14:backgroundMark x1="625" y1="47363" x2="13359" y2="39941"/>
                        <a14:backgroundMark x1="781" y1="60449" x2="625" y2="48340"/>
                        <a14:backgroundMark x1="7734" y1="44238" x2="12188" y2="44336"/>
                        <a14:backgroundMark x1="44219" y1="38184" x2="44219" y2="38184"/>
                        <a14:backgroundMark x1="63516" y1="32324" x2="63516" y2="32324"/>
                        <a14:backgroundMark x1="62500" y1="32520" x2="62500" y2="32520"/>
                        <a14:backgroundMark x1="57031" y1="33496" x2="57031" y2="33496"/>
                        <a14:backgroundMark x1="56016" y1="33691" x2="56016" y2="33691"/>
                        <a14:backgroundMark x1="57578" y1="33398" x2="57578" y2="33398"/>
                        <a14:backgroundMark x1="64063" y1="32324" x2="64063" y2="32324"/>
                        <a14:backgroundMark x1="62031" y1="32617" x2="62031" y2="32617"/>
                        <a14:backgroundMark x1="17656" y1="39551" x2="17656" y2="39844"/>
                        <a14:backgroundMark x1="15391" y1="39941" x2="16016" y2="39746"/>
                        <a14:backgroundMark x1="16328" y1="39648" x2="16563" y2="39648"/>
                        <a14:backgroundMark x1="13047" y1="43359" x2="13906" y2="42480"/>
                        <a14:backgroundMark x1="12344" y1="44336" x2="15859" y2="40820"/>
                        <a14:backgroundMark x1="1563" y1="52344" x2="1563" y2="54102"/>
                        <a14:backgroundMark x1="781" y1="50781" x2="4375" y2="46777"/>
                        <a14:backgroundMark x1="18203" y1="40234" x2="18203" y2="40234"/>
                        <a14:backgroundMark x1="19141" y1="40527" x2="19219" y2="40430"/>
                        <a14:backgroundMark x1="21875" y1="40723" x2="21875" y2="40723"/>
                        <a14:backgroundMark x1="86172" y1="28809" x2="86172" y2="28809"/>
                        <a14:backgroundMark x1="89453" y1="28223" x2="89453" y2="28223"/>
                        <a14:backgroundMark x1="69531" y1="31543" x2="92734" y2="27832"/>
                        <a14:backgroundMark x1="92813" y1="27734" x2="98516" y2="26855"/>
                        <a14:backgroundMark x1="58203" y1="33496" x2="69297" y2="31543"/>
                        <a14:backgroundMark x1="50938" y1="34766" x2="58203" y2="33496"/>
                      </a14:backgroundRemoval>
                    </a14:imgEffect>
                  </a14:imgLayer>
                </a14:imgProps>
              </a:ext>
              <a:ext uri="{28A0092B-C50C-407E-A947-70E740481C1C}">
                <a14:useLocalDpi xmlns:a14="http://schemas.microsoft.com/office/drawing/2010/main" val="0"/>
              </a:ext>
            </a:extLst>
          </a:blip>
          <a:srcRect t="23896" r="1136" b="35784"/>
          <a:stretch/>
        </p:blipFill>
        <p:spPr bwMode="auto">
          <a:xfrm>
            <a:off x="-20741" y="3867912"/>
            <a:ext cx="9164741" cy="299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1"/>
          <p:cNvGrpSpPr/>
          <p:nvPr userDrawn="1"/>
        </p:nvGrpSpPr>
        <p:grpSpPr>
          <a:xfrm>
            <a:off x="4898908" y="2677082"/>
            <a:ext cx="2523966" cy="640080"/>
            <a:chOff x="4256746" y="2677082"/>
            <a:chExt cx="2523966" cy="640080"/>
          </a:xfrm>
        </p:grpSpPr>
        <p:sp>
          <p:nvSpPr>
            <p:cNvPr id="42" name="TextBox 41"/>
            <p:cNvSpPr txBox="1"/>
            <p:nvPr userDrawn="1"/>
          </p:nvSpPr>
          <p:spPr>
            <a:xfrm>
              <a:off x="4256746" y="2858623"/>
              <a:ext cx="1049518" cy="276999"/>
            </a:xfrm>
            <a:prstGeom prst="rect">
              <a:avLst/>
            </a:prstGeom>
            <a:noFill/>
          </p:spPr>
          <p:txBody>
            <a:bodyPr wrap="none" rtlCol="0">
              <a:spAutoFit/>
            </a:bodyPr>
            <a:lstStyle/>
            <a:p>
              <a:r>
                <a:rPr lang="en-US" sz="1200" i="1" dirty="0">
                  <a:solidFill>
                    <a:srgbClr val="22518A"/>
                  </a:solidFill>
                </a:rPr>
                <a:t>Sponsored by </a:t>
              </a:r>
            </a:p>
          </p:txBody>
        </p:sp>
        <p:pic>
          <p:nvPicPr>
            <p:cNvPr id="43" name="Picture 2" descr="http://www.sffma.org/web/images/VFIS%20Texas%20Mutual.jpg"/>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5362995" y="2677082"/>
              <a:ext cx="1417717" cy="64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9370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3463411" y="2281837"/>
            <a:ext cx="539496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176" y="692546"/>
            <a:ext cx="3019793" cy="3057240"/>
          </a:xfrm>
          <a:prstGeom prst="rect">
            <a:avLst/>
          </a:prstGeom>
        </p:spPr>
      </p:pic>
      <p:sp>
        <p:nvSpPr>
          <p:cNvPr id="2" name="Title 1"/>
          <p:cNvSpPr>
            <a:spLocks noGrp="1"/>
          </p:cNvSpPr>
          <p:nvPr>
            <p:ph type="ctrTitle"/>
          </p:nvPr>
        </p:nvSpPr>
        <p:spPr>
          <a:xfrm>
            <a:off x="3463411" y="447929"/>
            <a:ext cx="5394960" cy="1470025"/>
          </a:xfrm>
          <a:prstGeom prst="rect">
            <a:avLst/>
          </a:prstGeom>
        </p:spPr>
        <p:txBody>
          <a:bodyPr/>
          <a:lstStyle>
            <a:lvl1pPr>
              <a:defRPr/>
            </a:lvl1pPr>
          </a:lstStyle>
          <a:p>
            <a:endParaRPr lang="en-US" dirty="0"/>
          </a:p>
        </p:txBody>
      </p:sp>
      <p:sp>
        <p:nvSpPr>
          <p:cNvPr id="13" name="TextBox 12"/>
          <p:cNvSpPr txBox="1"/>
          <p:nvPr userDrawn="1"/>
        </p:nvSpPr>
        <p:spPr>
          <a:xfrm>
            <a:off x="7789378" y="5806440"/>
            <a:ext cx="1049518" cy="276999"/>
          </a:xfrm>
          <a:prstGeom prst="rect">
            <a:avLst/>
          </a:prstGeom>
          <a:noFill/>
        </p:spPr>
        <p:txBody>
          <a:bodyPr wrap="none" rtlCol="0">
            <a:spAutoFit/>
          </a:bodyPr>
          <a:lstStyle/>
          <a:p>
            <a:r>
              <a:rPr lang="en-US" sz="1200" i="1" dirty="0">
                <a:solidFill>
                  <a:srgbClr val="22518A"/>
                </a:solidFill>
              </a:rPr>
              <a:t>Sponsored by </a:t>
            </a:r>
          </a:p>
        </p:txBody>
      </p:sp>
      <p:pic>
        <p:nvPicPr>
          <p:cNvPr id="27" name="Picture 2" descr="http://www.sffma.org/web/images/VFIS%20Texas%20Mutual.jpg"/>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4672" y="6074207"/>
            <a:ext cx="3065590" cy="58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descr="http://www.sffma.org/web/images/Logos/new%20logo%202.png">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43665" y="6044184"/>
            <a:ext cx="655920" cy="642938"/>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p:cNvPicPr>
            <a:picLocks noChangeAspect="1" noChangeArrowheads="1"/>
          </p:cNvPicPr>
          <p:nvPr userDrawn="1"/>
        </p:nvPicPr>
        <p:blipFill rotWithShape="1">
          <a:blip r:embed="rId7">
            <a:extLst>
              <a:ext uri="{BEBA8EAE-BF5A-486C-A8C5-ECC9F3942E4B}">
                <a14:imgProps xmlns:a14="http://schemas.microsoft.com/office/drawing/2010/main">
                  <a14:imgLayer r:embed="rId8">
                    <a14:imgEffect>
                      <a14:backgroundRemoval t="23438" b="64258" l="0" r="100000">
                        <a14:foregroundMark x1="51250" y1="34863" x2="98438" y2="27051"/>
                        <a14:foregroundMark x1="45234" y1="37207" x2="51016" y2="35352"/>
                        <a14:foregroundMark x1="15703" y1="38965" x2="15703" y2="38965"/>
                        <a14:foregroundMark x1="17188" y1="39160" x2="17031" y2="40137"/>
                        <a14:foregroundMark x1="15391" y1="41602" x2="16719" y2="40332"/>
                        <a14:foregroundMark x1="703" y1="50977" x2="1953" y2="50000"/>
                        <a14:backgroundMark x1="2891" y1="27148" x2="17734" y2="26172"/>
                        <a14:backgroundMark x1="2344" y1="39746" x2="96797" y2="25000"/>
                        <a14:backgroundMark x1="625" y1="47363" x2="13359" y2="39941"/>
                        <a14:backgroundMark x1="781" y1="60449" x2="625" y2="48340"/>
                        <a14:backgroundMark x1="7734" y1="44238" x2="12188" y2="44336"/>
                        <a14:backgroundMark x1="44219" y1="38184" x2="44219" y2="38184"/>
                        <a14:backgroundMark x1="63516" y1="32324" x2="63516" y2="32324"/>
                        <a14:backgroundMark x1="62500" y1="32520" x2="62500" y2="32520"/>
                        <a14:backgroundMark x1="57031" y1="33496" x2="57031" y2="33496"/>
                        <a14:backgroundMark x1="56016" y1="33691" x2="56016" y2="33691"/>
                        <a14:backgroundMark x1="57578" y1="33398" x2="57578" y2="33398"/>
                        <a14:backgroundMark x1="64063" y1="32324" x2="64063" y2="32324"/>
                        <a14:backgroundMark x1="62031" y1="32617" x2="62031" y2="32617"/>
                        <a14:backgroundMark x1="17656" y1="39551" x2="17656" y2="39844"/>
                        <a14:backgroundMark x1="15391" y1="39941" x2="16016" y2="39746"/>
                        <a14:backgroundMark x1="16328" y1="39648" x2="16563" y2="39648"/>
                        <a14:backgroundMark x1="13047" y1="43359" x2="13906" y2="42480"/>
                        <a14:backgroundMark x1="12344" y1="44336" x2="15859" y2="40820"/>
                        <a14:backgroundMark x1="1563" y1="52344" x2="1563" y2="54102"/>
                        <a14:backgroundMark x1="781" y1="50781" x2="4375" y2="46777"/>
                        <a14:backgroundMark x1="18203" y1="40234" x2="18203" y2="40234"/>
                        <a14:backgroundMark x1="19141" y1="40527" x2="19219" y2="40430"/>
                        <a14:backgroundMark x1="21875" y1="40723" x2="21875" y2="40723"/>
                        <a14:backgroundMark x1="86172" y1="28809" x2="86172" y2="28809"/>
                        <a14:backgroundMark x1="89453" y1="28223" x2="89453" y2="28223"/>
                        <a14:backgroundMark x1="69531" y1="31543" x2="92734" y2="27832"/>
                        <a14:backgroundMark x1="92813" y1="27734" x2="98516" y2="26855"/>
                        <a14:backgroundMark x1="58203" y1="33496" x2="69297" y2="31543"/>
                        <a14:backgroundMark x1="50938" y1="34766" x2="58203" y2="33496"/>
                      </a14:backgroundRemoval>
                    </a14:imgEffect>
                  </a14:imgLayer>
                </a14:imgProps>
              </a:ext>
              <a:ext uri="{28A0092B-C50C-407E-A947-70E740481C1C}">
                <a14:useLocalDpi xmlns:a14="http://schemas.microsoft.com/office/drawing/2010/main" val="0"/>
              </a:ext>
            </a:extLst>
          </a:blip>
          <a:srcRect t="23896" r="1136" b="35784"/>
          <a:stretch/>
        </p:blipFill>
        <p:spPr bwMode="auto">
          <a:xfrm>
            <a:off x="-20741" y="3867912"/>
            <a:ext cx="9164741" cy="299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1"/>
          <p:cNvGrpSpPr/>
          <p:nvPr userDrawn="1"/>
        </p:nvGrpSpPr>
        <p:grpSpPr>
          <a:xfrm>
            <a:off x="4898908" y="2677082"/>
            <a:ext cx="2523966" cy="640080"/>
            <a:chOff x="4256746" y="2677082"/>
            <a:chExt cx="2523966" cy="640080"/>
          </a:xfrm>
        </p:grpSpPr>
        <p:sp>
          <p:nvSpPr>
            <p:cNvPr id="42" name="TextBox 41"/>
            <p:cNvSpPr txBox="1"/>
            <p:nvPr userDrawn="1"/>
          </p:nvSpPr>
          <p:spPr>
            <a:xfrm>
              <a:off x="4256746" y="2858623"/>
              <a:ext cx="1049518" cy="276999"/>
            </a:xfrm>
            <a:prstGeom prst="rect">
              <a:avLst/>
            </a:prstGeom>
            <a:noFill/>
          </p:spPr>
          <p:txBody>
            <a:bodyPr wrap="none" rtlCol="0">
              <a:spAutoFit/>
            </a:bodyPr>
            <a:lstStyle/>
            <a:p>
              <a:r>
                <a:rPr lang="en-US" sz="1200" i="1" dirty="0">
                  <a:solidFill>
                    <a:srgbClr val="22518A"/>
                  </a:solidFill>
                </a:rPr>
                <a:t>Sponsored by </a:t>
              </a:r>
            </a:p>
          </p:txBody>
        </p:sp>
        <p:pic>
          <p:nvPicPr>
            <p:cNvPr id="43" name="Picture 2" descr="http://www.sffma.org/web/images/VFIS%20Texas%20Mutual.jpg"/>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5362995" y="2677082"/>
              <a:ext cx="1417717" cy="64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59098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4720" y="2578608"/>
            <a:ext cx="5404104" cy="1185672"/>
          </a:xfrm>
          <a:prstGeom prst="rect">
            <a:avLst/>
          </a:prstGeom>
        </p:spPr>
        <p:txBody>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Box 12"/>
          <p:cNvSpPr txBox="1"/>
          <p:nvPr userDrawn="1"/>
        </p:nvSpPr>
        <p:spPr>
          <a:xfrm>
            <a:off x="7789378" y="5806440"/>
            <a:ext cx="1049518" cy="276999"/>
          </a:xfrm>
          <a:prstGeom prst="rect">
            <a:avLst/>
          </a:prstGeom>
          <a:noFill/>
        </p:spPr>
        <p:txBody>
          <a:bodyPr wrap="none" rtlCol="0">
            <a:spAutoFit/>
          </a:bodyPr>
          <a:lstStyle/>
          <a:p>
            <a:r>
              <a:rPr lang="en-US" sz="1200" i="1" dirty="0">
                <a:solidFill>
                  <a:srgbClr val="22518A"/>
                </a:solidFill>
              </a:rPr>
              <a:t>Sponsored by </a:t>
            </a:r>
          </a:p>
        </p:txBody>
      </p:sp>
      <p:pic>
        <p:nvPicPr>
          <p:cNvPr id="27"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4672" y="6074207"/>
            <a:ext cx="3065590" cy="58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 name="Picture 30" descr="http://www.sffma.org/web/images/Logos/new%20logo%202.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3665" y="6044184"/>
            <a:ext cx="655920" cy="64293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463411" y="2281837"/>
            <a:ext cx="539496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5176" y="692546"/>
            <a:ext cx="3019793" cy="3057240"/>
          </a:xfrm>
          <a:prstGeom prst="rect">
            <a:avLst/>
          </a:prstGeom>
        </p:spPr>
      </p:pic>
      <p:sp>
        <p:nvSpPr>
          <p:cNvPr id="14" name="Title 1"/>
          <p:cNvSpPr>
            <a:spLocks noGrp="1"/>
          </p:cNvSpPr>
          <p:nvPr>
            <p:ph type="ctrTitle"/>
          </p:nvPr>
        </p:nvSpPr>
        <p:spPr>
          <a:xfrm>
            <a:off x="3463411" y="447929"/>
            <a:ext cx="5394960" cy="1470025"/>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2545377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192" y="182880"/>
            <a:ext cx="7360920" cy="704088"/>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48056" y="1307592"/>
            <a:ext cx="8065008" cy="4525963"/>
          </a:xfrm>
          <a:prstGeom prst="rect">
            <a:avLst/>
          </a:prstGeom>
        </p:spPr>
        <p:txBody>
          <a:bodyPr/>
          <a:lstStyle>
            <a:lvl1pPr>
              <a:defRPr sz="2800"/>
            </a:lvl1pPr>
            <a:lvl2pPr>
              <a:defRPr sz="2400"/>
            </a:lvl2pPr>
            <a:lvl3pPr>
              <a:defRPr sz="1800">
                <a:solidFill>
                  <a:srgbClr val="444C32"/>
                </a:solidFill>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06168FE8-4B77-40D4-B98D-A6511FDD1251}" type="datetimeFigureOut">
              <a:rPr lang="en-US" smtClean="0">
                <a:solidFill>
                  <a:prstClr val="black">
                    <a:tint val="75000"/>
                  </a:prstClr>
                </a:solidFill>
              </a:rPr>
              <a:pPr/>
              <a:t>6/1/2021</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65A861-4730-4ED1-B1F7-AE1032763DAE}"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370575" y="891949"/>
            <a:ext cx="740664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8105" y="454802"/>
            <a:ext cx="903200" cy="914400"/>
          </a:xfrm>
          <a:prstGeom prst="rect">
            <a:avLst/>
          </a:prstGeom>
        </p:spPr>
      </p:pic>
      <p:pic>
        <p:nvPicPr>
          <p:cNvPr id="10" name="Picture 2" descr="http://www.sffma.org/web/images/VFIS%20Texas%20Mutual.jpg"/>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http://www.sffma.org/web/images/Logos/new%20logo%202.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027987" y="6101861"/>
            <a:ext cx="548640" cy="53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413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3192" y="135331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84192" y="135331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6168FE8-4B77-40D4-B98D-A6511FDD1251}" type="datetimeFigureOut">
              <a:rPr lang="en-US" smtClean="0">
                <a:solidFill>
                  <a:prstClr val="black">
                    <a:tint val="75000"/>
                  </a:prstClr>
                </a:solidFill>
              </a:rPr>
              <a:pPr/>
              <a:t>6/1/2021</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65A861-4730-4ED1-B1F7-AE1032763DAE}" type="slidenum">
              <a:rPr lang="en-US" smtClean="0">
                <a:solidFill>
                  <a:prstClr val="black">
                    <a:tint val="75000"/>
                  </a:prstClr>
                </a:solidFill>
              </a:rPr>
              <a:pPr/>
              <a:t>‹#›</a:t>
            </a:fld>
            <a:endParaRPr lang="en-US" dirty="0">
              <a:solidFill>
                <a:prstClr val="black">
                  <a:tint val="75000"/>
                </a:prstClr>
              </a:solidFill>
            </a:endParaRPr>
          </a:p>
        </p:txBody>
      </p:sp>
      <p:pic>
        <p:nvPicPr>
          <p:cNvPr id="11"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http://www.sffma.org/web/images/Logos/new%20logo%202.pn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27987" y="6101861"/>
            <a:ext cx="548640" cy="537779"/>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title"/>
          </p:nvPr>
        </p:nvSpPr>
        <p:spPr>
          <a:xfrm>
            <a:off x="393192" y="182880"/>
            <a:ext cx="7360920" cy="704088"/>
          </a:xfrm>
          <a:prstGeom prst="rect">
            <a:avLst/>
          </a:prstGeom>
        </p:spPr>
        <p:txBody>
          <a:bodyPr/>
          <a:lstStyle/>
          <a:p>
            <a:r>
              <a:rPr lang="en-US" dirty="0"/>
              <a:t>Click to edit Master title style</a:t>
            </a:r>
          </a:p>
        </p:txBody>
      </p:sp>
      <p:sp>
        <p:nvSpPr>
          <p:cNvPr id="17" name="Rectangle 16"/>
          <p:cNvSpPr/>
          <p:nvPr userDrawn="1"/>
        </p:nvSpPr>
        <p:spPr>
          <a:xfrm>
            <a:off x="370575" y="891949"/>
            <a:ext cx="740664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8105" y="454802"/>
            <a:ext cx="903200" cy="914400"/>
          </a:xfrm>
          <a:prstGeom prst="rect">
            <a:avLst/>
          </a:prstGeom>
        </p:spPr>
      </p:pic>
    </p:spTree>
    <p:extLst>
      <p:ext uri="{BB962C8B-B14F-4D97-AF65-F5344CB8AC3E}">
        <p14:creationId xmlns:p14="http://schemas.microsoft.com/office/powerpoint/2010/main" val="2602615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4904" y="1269937"/>
            <a:ext cx="4040188" cy="639762"/>
          </a:xfrm>
          <a:prstGeom prst="rect">
            <a:avLst/>
          </a:prstGeo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4904" y="1873123"/>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62729" y="1269937"/>
            <a:ext cx="4041775" cy="639762"/>
          </a:xfrm>
          <a:prstGeom prst="rect">
            <a:avLst/>
          </a:prstGeom>
        </p:spPr>
        <p:txBody>
          <a:bodyPr anchor="b"/>
          <a:lstStyle>
            <a:lvl1pPr marL="0" indent="0">
              <a:buNone/>
              <a:defRPr sz="2400" b="1">
                <a:solidFill>
                  <a:schemeClr val="tx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2729" y="1909699"/>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Date Placeholder 6"/>
          <p:cNvSpPr>
            <a:spLocks noGrp="1"/>
          </p:cNvSpPr>
          <p:nvPr>
            <p:ph type="dt" sz="half" idx="10"/>
          </p:nvPr>
        </p:nvSpPr>
        <p:spPr/>
        <p:txBody>
          <a:bodyPr/>
          <a:lstStyle/>
          <a:p>
            <a:fld id="{06168FE8-4B77-40D4-B98D-A6511FDD1251}" type="datetimeFigureOut">
              <a:rPr lang="en-US" smtClean="0">
                <a:solidFill>
                  <a:prstClr val="black">
                    <a:tint val="75000"/>
                  </a:prstClr>
                </a:solidFill>
              </a:rPr>
              <a:pPr/>
              <a:t>6/1/2021</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565A861-4730-4ED1-B1F7-AE1032763DAE}" type="slidenum">
              <a:rPr lang="en-US" smtClean="0">
                <a:solidFill>
                  <a:prstClr val="black">
                    <a:tint val="75000"/>
                  </a:prstClr>
                </a:solidFill>
              </a:rPr>
              <a:pPr/>
              <a:t>‹#›</a:t>
            </a:fld>
            <a:endParaRPr lang="en-US" dirty="0">
              <a:solidFill>
                <a:prstClr val="black">
                  <a:tint val="75000"/>
                </a:prstClr>
              </a:solidFill>
            </a:endParaRPr>
          </a:p>
        </p:txBody>
      </p:sp>
      <p:pic>
        <p:nvPicPr>
          <p:cNvPr id="13"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http://www.sffma.org/web/images/Logos/new%20logo%202.pn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27987" y="6101861"/>
            <a:ext cx="548640" cy="537779"/>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393192" y="182880"/>
            <a:ext cx="7360920" cy="704088"/>
          </a:xfrm>
          <a:prstGeom prst="rect">
            <a:avLst/>
          </a:prstGeom>
        </p:spPr>
        <p:txBody>
          <a:bodyPr/>
          <a:lstStyle/>
          <a:p>
            <a:r>
              <a:rPr lang="en-US" dirty="0"/>
              <a:t>Click to edit Master title style</a:t>
            </a:r>
          </a:p>
        </p:txBody>
      </p:sp>
      <p:sp>
        <p:nvSpPr>
          <p:cNvPr id="16" name="Rectangle 15"/>
          <p:cNvSpPr/>
          <p:nvPr userDrawn="1"/>
        </p:nvSpPr>
        <p:spPr>
          <a:xfrm>
            <a:off x="370575" y="891949"/>
            <a:ext cx="740664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8105" y="454802"/>
            <a:ext cx="903200" cy="914400"/>
          </a:xfrm>
          <a:prstGeom prst="rect">
            <a:avLst/>
          </a:prstGeom>
        </p:spPr>
      </p:pic>
    </p:spTree>
    <p:extLst>
      <p:ext uri="{BB962C8B-B14F-4D97-AF65-F5344CB8AC3E}">
        <p14:creationId xmlns:p14="http://schemas.microsoft.com/office/powerpoint/2010/main" val="4119086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68FE8-4B77-40D4-B98D-A6511FDD1251}" type="datetimeFigureOut">
              <a:rPr lang="en-US" smtClean="0">
                <a:solidFill>
                  <a:prstClr val="black">
                    <a:tint val="75000"/>
                  </a:prstClr>
                </a:solidFill>
              </a:rPr>
              <a:pPr/>
              <a:t>6/1/2021</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565A861-4730-4ED1-B1F7-AE1032763DAE}" type="slidenum">
              <a:rPr lang="en-US" smtClean="0">
                <a:solidFill>
                  <a:prstClr val="black">
                    <a:tint val="75000"/>
                  </a:prstClr>
                </a:solidFill>
              </a:rPr>
              <a:pPr/>
              <a:t>‹#›</a:t>
            </a:fld>
            <a:endParaRPr lang="en-US" dirty="0">
              <a:solidFill>
                <a:prstClr val="black">
                  <a:tint val="75000"/>
                </a:prstClr>
              </a:solidFill>
            </a:endParaRPr>
          </a:p>
        </p:txBody>
      </p:sp>
      <p:pic>
        <p:nvPicPr>
          <p:cNvPr id="9"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http://www.sffma.org/web/images/Logos/new%20logo%202.pn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27987" y="6101861"/>
            <a:ext cx="548640" cy="53777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393192" y="182880"/>
            <a:ext cx="7360920" cy="704088"/>
          </a:xfrm>
          <a:prstGeom prst="rect">
            <a:avLst/>
          </a:prstGeom>
        </p:spPr>
        <p:txBody>
          <a:bodyPr/>
          <a:lstStyle/>
          <a:p>
            <a:r>
              <a:rPr lang="en-US" dirty="0"/>
              <a:t>Click to edit Master title style</a:t>
            </a:r>
          </a:p>
        </p:txBody>
      </p:sp>
      <p:sp>
        <p:nvSpPr>
          <p:cNvPr id="12" name="Rectangle 11"/>
          <p:cNvSpPr/>
          <p:nvPr userDrawn="1"/>
        </p:nvSpPr>
        <p:spPr>
          <a:xfrm>
            <a:off x="370575" y="891949"/>
            <a:ext cx="7406640" cy="51335"/>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08105" y="454802"/>
            <a:ext cx="903200" cy="914400"/>
          </a:xfrm>
          <a:prstGeom prst="rect">
            <a:avLst/>
          </a:prstGeom>
        </p:spPr>
      </p:pic>
    </p:spTree>
    <p:extLst>
      <p:ext uri="{BB962C8B-B14F-4D97-AF65-F5344CB8AC3E}">
        <p14:creationId xmlns:p14="http://schemas.microsoft.com/office/powerpoint/2010/main" val="394751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2311450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68FE8-4B77-40D4-B98D-A6511FDD1251}" type="datetimeFigureOut">
              <a:rPr lang="en-US" smtClean="0">
                <a:solidFill>
                  <a:prstClr val="black">
                    <a:tint val="75000"/>
                  </a:prstClr>
                </a:solidFill>
              </a:rPr>
              <a:pPr/>
              <a:t>6/1/2021</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565A861-4730-4ED1-B1F7-AE1032763DAE}" type="slidenum">
              <a:rPr lang="en-US" smtClean="0">
                <a:solidFill>
                  <a:prstClr val="black">
                    <a:tint val="75000"/>
                  </a:prstClr>
                </a:solidFill>
              </a:rPr>
              <a:pPr/>
              <a:t>‹#›</a:t>
            </a:fld>
            <a:endParaRPr lang="en-US" dirty="0">
              <a:solidFill>
                <a:prstClr val="black">
                  <a:tint val="75000"/>
                </a:prstClr>
              </a:solidFill>
            </a:endParaRPr>
          </a:p>
        </p:txBody>
      </p:sp>
      <p:pic>
        <p:nvPicPr>
          <p:cNvPr id="5" name="Picture 2" descr="http://www.sffma.org/web/images/VFIS%20Texas%20Mutual.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7952" r="41618" b="54437"/>
          <a:stretch/>
        </p:blipFill>
        <p:spPr bwMode="auto">
          <a:xfrm>
            <a:off x="7606323" y="6072554"/>
            <a:ext cx="1417717" cy="640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http://www.sffma.org/web/images/Logos/new%20logo%202.pn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27987" y="6101861"/>
            <a:ext cx="548640" cy="53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3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184793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273077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708510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108563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338093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76260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66BA59-5250-41AC-B005-987C5546B805}" type="datetimeFigureOut">
              <a:rPr lang="en-US" smtClean="0"/>
              <a:t>6/1/2021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6ED597-E3B7-4B78-A44B-7DEB6BA6113B}" type="slidenum">
              <a:rPr lang="en-US" smtClean="0"/>
              <a:t>‹#›</a:t>
            </a:fld>
            <a:endParaRPr lang="en-US" dirty="0"/>
          </a:p>
        </p:txBody>
      </p:sp>
    </p:spTree>
    <p:extLst>
      <p:ext uri="{BB962C8B-B14F-4D97-AF65-F5344CB8AC3E}">
        <p14:creationId xmlns:p14="http://schemas.microsoft.com/office/powerpoint/2010/main" val="118506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6BA59-5250-41AC-B005-987C5546B805}" type="datetimeFigureOut">
              <a:rPr lang="en-US" smtClean="0"/>
              <a:t>6/1/2021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ED597-E3B7-4B78-A44B-7DEB6BA6113B}" type="slidenum">
              <a:rPr lang="en-US" smtClean="0"/>
              <a:t>‹#›</a:t>
            </a:fld>
            <a:endParaRPr lang="en-US" dirty="0"/>
          </a:p>
        </p:txBody>
      </p:sp>
    </p:spTree>
    <p:extLst>
      <p:ext uri="{BB962C8B-B14F-4D97-AF65-F5344CB8AC3E}">
        <p14:creationId xmlns:p14="http://schemas.microsoft.com/office/powerpoint/2010/main" val="100913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BE2AF"/>
            </a:gs>
            <a:gs pos="97000">
              <a:schemeClr val="bg2"/>
            </a:gs>
          </a:gsLst>
          <a:lin ang="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68FE8-4B77-40D4-B98D-A6511FDD1251}" type="datetimeFigureOut">
              <a:rPr lang="en-US" smtClean="0">
                <a:solidFill>
                  <a:prstClr val="black">
                    <a:tint val="75000"/>
                  </a:prstClr>
                </a:solidFill>
              </a:rPr>
              <a:pPr/>
              <a:t>6/1/2021</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2712720" y="6356350"/>
            <a:ext cx="20147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5A861-4730-4ED1-B1F7-AE1032763D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37298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ctr" defTabSz="914400" rtl="0" eaLnBrk="1" latinLnBrk="0" hangingPunct="1">
        <a:spcBef>
          <a:spcPct val="0"/>
        </a:spcBef>
        <a:buNone/>
        <a:defRPr sz="3600" b="1" kern="1200">
          <a:ln>
            <a:solidFill>
              <a:schemeClr val="bg1"/>
            </a:solidFill>
          </a:ln>
          <a:solidFill>
            <a:schemeClr val="tx1"/>
          </a:solidFill>
          <a:effectLst>
            <a:outerShdw blurRad="50800" dist="38100" dir="2700000" algn="tl" rotWithShape="0">
              <a:srgbClr val="D7C65F"/>
            </a:outerShdw>
          </a:effectLst>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Clr>
          <a:srgbClr val="630000"/>
        </a:buClr>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lumMod val="75000"/>
          </a:schemeClr>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mailto:BWOODS@TFS.TAMU.EDU" TargetMode="External"/><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SFFMA </a:t>
            </a:r>
            <a:br>
              <a:rPr lang="en-US" dirty="0"/>
            </a:br>
            <a:r>
              <a:rPr lang="en-US" dirty="0"/>
              <a:t>Volunteer Fire Chiefs Academy</a:t>
            </a:r>
          </a:p>
        </p:txBody>
      </p:sp>
    </p:spTree>
    <p:extLst>
      <p:ext uri="{BB962C8B-B14F-4D97-AF65-F5344CB8AC3E}">
        <p14:creationId xmlns:p14="http://schemas.microsoft.com/office/powerpoint/2010/main" val="218761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67" y="101024"/>
            <a:ext cx="8839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Line- Item Budget </a:t>
            </a:r>
          </a:p>
        </p:txBody>
      </p:sp>
      <p:sp>
        <p:nvSpPr>
          <p:cNvPr id="4" name="TextBox 3"/>
          <p:cNvSpPr txBox="1"/>
          <p:nvPr/>
        </p:nvSpPr>
        <p:spPr>
          <a:xfrm>
            <a:off x="762000" y="914400"/>
            <a:ext cx="762000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Operating Expenses   </a:t>
            </a:r>
          </a:p>
        </p:txBody>
      </p:sp>
      <p:graphicFrame>
        <p:nvGraphicFramePr>
          <p:cNvPr id="2" name="Table 1"/>
          <p:cNvGraphicFramePr>
            <a:graphicFrameLocks noGrp="1"/>
          </p:cNvGraphicFramePr>
          <p:nvPr>
            <p:extLst>
              <p:ext uri="{D42A27DB-BD31-4B8C-83A1-F6EECF244321}">
                <p14:modId xmlns:p14="http://schemas.microsoft.com/office/powerpoint/2010/main" val="1300285731"/>
              </p:ext>
            </p:extLst>
          </p:nvPr>
        </p:nvGraphicFramePr>
        <p:xfrm>
          <a:off x="914399" y="2514600"/>
          <a:ext cx="6781800" cy="272288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4217617471"/>
                    </a:ext>
                  </a:extLst>
                </a:gridCol>
                <a:gridCol w="1143000">
                  <a:extLst>
                    <a:ext uri="{9D8B030D-6E8A-4147-A177-3AD203B41FA5}">
                      <a16:colId xmlns:a16="http://schemas.microsoft.com/office/drawing/2014/main" val="2257580274"/>
                    </a:ext>
                  </a:extLst>
                </a:gridCol>
                <a:gridCol w="1173479">
                  <a:extLst>
                    <a:ext uri="{9D8B030D-6E8A-4147-A177-3AD203B41FA5}">
                      <a16:colId xmlns:a16="http://schemas.microsoft.com/office/drawing/2014/main" val="1505605783"/>
                    </a:ext>
                  </a:extLst>
                </a:gridCol>
                <a:gridCol w="1356360">
                  <a:extLst>
                    <a:ext uri="{9D8B030D-6E8A-4147-A177-3AD203B41FA5}">
                      <a16:colId xmlns:a16="http://schemas.microsoft.com/office/drawing/2014/main" val="1718806617"/>
                    </a:ext>
                  </a:extLst>
                </a:gridCol>
                <a:gridCol w="1356360">
                  <a:extLst>
                    <a:ext uri="{9D8B030D-6E8A-4147-A177-3AD203B41FA5}">
                      <a16:colId xmlns:a16="http://schemas.microsoft.com/office/drawing/2014/main" val="3883247092"/>
                    </a:ext>
                  </a:extLst>
                </a:gridCol>
              </a:tblGrid>
              <a:tr h="868680">
                <a:tc>
                  <a:txBody>
                    <a:bodyPr/>
                    <a:lstStyle/>
                    <a:p>
                      <a:r>
                        <a:rPr lang="en-US" dirty="0"/>
                        <a:t>Title</a:t>
                      </a:r>
                      <a:r>
                        <a:rPr lang="en-US" baseline="0" dirty="0"/>
                        <a:t> </a:t>
                      </a:r>
                      <a:endParaRPr lang="en-US" dirty="0"/>
                    </a:p>
                  </a:txBody>
                  <a:tcPr/>
                </a:tc>
                <a:tc>
                  <a:txBody>
                    <a:bodyPr/>
                    <a:lstStyle/>
                    <a:p>
                      <a:r>
                        <a:rPr lang="en-US" dirty="0"/>
                        <a:t>2015 Actual </a:t>
                      </a:r>
                    </a:p>
                  </a:txBody>
                  <a:tcPr/>
                </a:tc>
                <a:tc>
                  <a:txBody>
                    <a:bodyPr/>
                    <a:lstStyle/>
                    <a:p>
                      <a:r>
                        <a:rPr lang="en-US" dirty="0"/>
                        <a:t>2016 Actual </a:t>
                      </a:r>
                    </a:p>
                  </a:txBody>
                  <a:tcPr/>
                </a:tc>
                <a:tc>
                  <a:txBody>
                    <a:bodyPr/>
                    <a:lstStyle/>
                    <a:p>
                      <a:r>
                        <a:rPr lang="en-US" dirty="0"/>
                        <a:t>2017</a:t>
                      </a:r>
                    </a:p>
                    <a:p>
                      <a:r>
                        <a:rPr lang="en-US" dirty="0"/>
                        <a:t>Actual</a:t>
                      </a:r>
                      <a:r>
                        <a:rPr lang="en-US" baseline="0" dirty="0"/>
                        <a:t> </a:t>
                      </a:r>
                      <a:endParaRPr lang="en-US" dirty="0"/>
                    </a:p>
                  </a:txBody>
                  <a:tcPr/>
                </a:tc>
                <a:tc>
                  <a:txBody>
                    <a:bodyPr/>
                    <a:lstStyle/>
                    <a:p>
                      <a:r>
                        <a:rPr lang="en-US" dirty="0"/>
                        <a:t>2018 Budget </a:t>
                      </a:r>
                    </a:p>
                  </a:txBody>
                  <a:tcPr/>
                </a:tc>
                <a:extLst>
                  <a:ext uri="{0D108BD9-81ED-4DB2-BD59-A6C34878D82A}">
                    <a16:rowId xmlns:a16="http://schemas.microsoft.com/office/drawing/2014/main" val="2978765832"/>
                  </a:ext>
                </a:extLst>
              </a:tr>
              <a:tr h="370840">
                <a:tc>
                  <a:txBody>
                    <a:bodyPr/>
                    <a:lstStyle/>
                    <a:p>
                      <a:r>
                        <a:rPr lang="en-US" dirty="0"/>
                        <a:t>Fuel</a:t>
                      </a:r>
                      <a:r>
                        <a:rPr lang="en-US" baseline="0" dirty="0"/>
                        <a:t> </a:t>
                      </a:r>
                      <a:r>
                        <a:rPr lang="en-US" dirty="0"/>
                        <a:t> </a:t>
                      </a:r>
                    </a:p>
                  </a:txBody>
                  <a:tcPr/>
                </a:tc>
                <a:tc>
                  <a:txBody>
                    <a:bodyPr/>
                    <a:lstStyle/>
                    <a:p>
                      <a:r>
                        <a:rPr lang="en-US" dirty="0"/>
                        <a:t>$48,000</a:t>
                      </a:r>
                    </a:p>
                  </a:txBody>
                  <a:tcPr/>
                </a:tc>
                <a:tc>
                  <a:txBody>
                    <a:bodyPr/>
                    <a:lstStyle/>
                    <a:p>
                      <a:r>
                        <a:rPr lang="en-US" dirty="0"/>
                        <a:t>$51,234</a:t>
                      </a:r>
                    </a:p>
                  </a:txBody>
                  <a:tcPr/>
                </a:tc>
                <a:tc>
                  <a:txBody>
                    <a:bodyPr/>
                    <a:lstStyle/>
                    <a:p>
                      <a:r>
                        <a:rPr lang="en-US" dirty="0"/>
                        <a:t>$46,719</a:t>
                      </a:r>
                      <a:r>
                        <a:rPr lang="en-US" baseline="0" dirty="0"/>
                        <a:t> </a:t>
                      </a:r>
                      <a:endParaRPr lang="en-US" dirty="0"/>
                    </a:p>
                  </a:txBody>
                  <a:tcPr/>
                </a:tc>
                <a:tc>
                  <a:txBody>
                    <a:bodyPr/>
                    <a:lstStyle/>
                    <a:p>
                      <a:r>
                        <a:rPr lang="en-US" dirty="0"/>
                        <a:t>$55,000</a:t>
                      </a:r>
                    </a:p>
                  </a:txBody>
                  <a:tcPr/>
                </a:tc>
                <a:extLst>
                  <a:ext uri="{0D108BD9-81ED-4DB2-BD59-A6C34878D82A}">
                    <a16:rowId xmlns:a16="http://schemas.microsoft.com/office/drawing/2014/main" val="1637248679"/>
                  </a:ext>
                </a:extLst>
              </a:tr>
              <a:tr h="370840">
                <a:tc>
                  <a:txBody>
                    <a:bodyPr/>
                    <a:lstStyle/>
                    <a:p>
                      <a:r>
                        <a:rPr lang="en-US" baseline="0" dirty="0"/>
                        <a:t>Supplies  </a:t>
                      </a:r>
                      <a:endParaRPr lang="en-US" dirty="0"/>
                    </a:p>
                  </a:txBody>
                  <a:tcPr/>
                </a:tc>
                <a:tc>
                  <a:txBody>
                    <a:bodyPr/>
                    <a:lstStyle/>
                    <a:p>
                      <a:r>
                        <a:rPr lang="en-US" dirty="0"/>
                        <a:t>$   3,221</a:t>
                      </a:r>
                    </a:p>
                  </a:txBody>
                  <a:tcPr/>
                </a:tc>
                <a:tc>
                  <a:txBody>
                    <a:bodyPr/>
                    <a:lstStyle/>
                    <a:p>
                      <a:r>
                        <a:rPr lang="en-US" dirty="0"/>
                        <a:t>$   3,880</a:t>
                      </a:r>
                    </a:p>
                  </a:txBody>
                  <a:tcPr/>
                </a:tc>
                <a:tc>
                  <a:txBody>
                    <a:bodyPr/>
                    <a:lstStyle/>
                    <a:p>
                      <a:r>
                        <a:rPr lang="en-US" dirty="0"/>
                        <a:t>$   3,910</a:t>
                      </a:r>
                    </a:p>
                  </a:txBody>
                  <a:tcPr/>
                </a:tc>
                <a:tc>
                  <a:txBody>
                    <a:bodyPr/>
                    <a:lstStyle/>
                    <a:p>
                      <a:r>
                        <a:rPr lang="en-US" dirty="0"/>
                        <a:t>$   4,000</a:t>
                      </a:r>
                    </a:p>
                  </a:txBody>
                  <a:tcPr/>
                </a:tc>
                <a:extLst>
                  <a:ext uri="{0D108BD9-81ED-4DB2-BD59-A6C34878D82A}">
                    <a16:rowId xmlns:a16="http://schemas.microsoft.com/office/drawing/2014/main" val="2736203715"/>
                  </a:ext>
                </a:extLst>
              </a:tr>
              <a:tr h="370840">
                <a:tc>
                  <a:txBody>
                    <a:bodyPr/>
                    <a:lstStyle/>
                    <a:p>
                      <a:r>
                        <a:rPr lang="en-US" dirty="0"/>
                        <a:t>Utilities</a:t>
                      </a:r>
                      <a:r>
                        <a:rPr lang="en-US" baseline="0" dirty="0"/>
                        <a:t> </a:t>
                      </a:r>
                      <a:r>
                        <a:rPr lang="en-US" dirty="0"/>
                        <a:t> </a:t>
                      </a:r>
                    </a:p>
                  </a:txBody>
                  <a:tcPr/>
                </a:tc>
                <a:tc>
                  <a:txBody>
                    <a:bodyPr/>
                    <a:lstStyle/>
                    <a:p>
                      <a:r>
                        <a:rPr lang="en-US" dirty="0"/>
                        <a:t>$   4,334</a:t>
                      </a:r>
                    </a:p>
                  </a:txBody>
                  <a:tcPr/>
                </a:tc>
                <a:tc>
                  <a:txBody>
                    <a:bodyPr/>
                    <a:lstStyle/>
                    <a:p>
                      <a:r>
                        <a:rPr lang="en-US" dirty="0"/>
                        <a:t>$   5,755</a:t>
                      </a:r>
                    </a:p>
                  </a:txBody>
                  <a:tcPr/>
                </a:tc>
                <a:tc>
                  <a:txBody>
                    <a:bodyPr/>
                    <a:lstStyle/>
                    <a:p>
                      <a:r>
                        <a:rPr lang="en-US" dirty="0"/>
                        <a:t>$   5,920</a:t>
                      </a:r>
                    </a:p>
                  </a:txBody>
                  <a:tcPr/>
                </a:tc>
                <a:tc>
                  <a:txBody>
                    <a:bodyPr/>
                    <a:lstStyle/>
                    <a:p>
                      <a:r>
                        <a:rPr lang="en-US" dirty="0"/>
                        <a:t>$   6,200</a:t>
                      </a:r>
                    </a:p>
                  </a:txBody>
                  <a:tcPr/>
                </a:tc>
                <a:extLst>
                  <a:ext uri="{0D108BD9-81ED-4DB2-BD59-A6C34878D82A}">
                    <a16:rowId xmlns:a16="http://schemas.microsoft.com/office/drawing/2014/main" val="3309687962"/>
                  </a:ext>
                </a:extLst>
              </a:tr>
              <a:tr h="370840">
                <a:tc>
                  <a:txBody>
                    <a:bodyPr/>
                    <a:lstStyle/>
                    <a:p>
                      <a:r>
                        <a:rPr lang="en-US" dirty="0"/>
                        <a:t>Insurance</a:t>
                      </a:r>
                      <a:r>
                        <a:rPr lang="en-US" baseline="0" dirty="0"/>
                        <a:t> </a:t>
                      </a:r>
                      <a:r>
                        <a:rPr lang="en-US" dirty="0"/>
                        <a:t> </a:t>
                      </a:r>
                    </a:p>
                  </a:txBody>
                  <a:tcPr/>
                </a:tc>
                <a:tc>
                  <a:txBody>
                    <a:bodyPr/>
                    <a:lstStyle/>
                    <a:p>
                      <a:r>
                        <a:rPr lang="en-US" dirty="0"/>
                        <a:t>$   </a:t>
                      </a:r>
                      <a:r>
                        <a:rPr lang="en-US" baseline="0" dirty="0"/>
                        <a:t> 7,200</a:t>
                      </a:r>
                      <a:endParaRPr lang="en-US" dirty="0"/>
                    </a:p>
                  </a:txBody>
                  <a:tcPr/>
                </a:tc>
                <a:tc>
                  <a:txBody>
                    <a:bodyPr/>
                    <a:lstStyle/>
                    <a:p>
                      <a:r>
                        <a:rPr lang="en-US" dirty="0"/>
                        <a:t>$   7,200</a:t>
                      </a:r>
                    </a:p>
                  </a:txBody>
                  <a:tcPr/>
                </a:tc>
                <a:tc>
                  <a:txBody>
                    <a:bodyPr/>
                    <a:lstStyle/>
                    <a:p>
                      <a:r>
                        <a:rPr lang="en-US" dirty="0"/>
                        <a:t>$   9,825</a:t>
                      </a:r>
                    </a:p>
                  </a:txBody>
                  <a:tcPr/>
                </a:tc>
                <a:tc>
                  <a:txBody>
                    <a:bodyPr/>
                    <a:lstStyle/>
                    <a:p>
                      <a:r>
                        <a:rPr lang="en-US" dirty="0"/>
                        <a:t>$  11,000</a:t>
                      </a:r>
                    </a:p>
                  </a:txBody>
                  <a:tcPr/>
                </a:tc>
                <a:extLst>
                  <a:ext uri="{0D108BD9-81ED-4DB2-BD59-A6C34878D82A}">
                    <a16:rowId xmlns:a16="http://schemas.microsoft.com/office/drawing/2014/main" val="1095084857"/>
                  </a:ext>
                </a:extLst>
              </a:tr>
              <a:tr h="370840">
                <a:tc>
                  <a:txBody>
                    <a:bodyPr/>
                    <a:lstStyle/>
                    <a:p>
                      <a:r>
                        <a:rPr lang="en-US" dirty="0"/>
                        <a:t>Repairs</a:t>
                      </a:r>
                      <a:r>
                        <a:rPr lang="en-US" baseline="0" dirty="0"/>
                        <a:t> </a:t>
                      </a:r>
                      <a:endParaRPr lang="en-US" dirty="0"/>
                    </a:p>
                  </a:txBody>
                  <a:tcPr/>
                </a:tc>
                <a:tc>
                  <a:txBody>
                    <a:bodyPr/>
                    <a:lstStyle/>
                    <a:p>
                      <a:r>
                        <a:rPr lang="en-US" dirty="0"/>
                        <a:t>$</a:t>
                      </a:r>
                      <a:r>
                        <a:rPr lang="en-US" baseline="0" dirty="0"/>
                        <a:t>  </a:t>
                      </a:r>
                      <a:r>
                        <a:rPr lang="en-US" dirty="0"/>
                        <a:t>21,001</a:t>
                      </a:r>
                    </a:p>
                  </a:txBody>
                  <a:tcPr/>
                </a:tc>
                <a:tc>
                  <a:txBody>
                    <a:bodyPr/>
                    <a:lstStyle/>
                    <a:p>
                      <a:r>
                        <a:rPr lang="en-US" dirty="0"/>
                        <a:t>$</a:t>
                      </a:r>
                      <a:r>
                        <a:rPr lang="en-US" baseline="0" dirty="0"/>
                        <a:t> </a:t>
                      </a:r>
                      <a:r>
                        <a:rPr lang="en-US" dirty="0"/>
                        <a:t>20,765 </a:t>
                      </a:r>
                    </a:p>
                  </a:txBody>
                  <a:tcPr/>
                </a:tc>
                <a:tc>
                  <a:txBody>
                    <a:bodyPr/>
                    <a:lstStyle/>
                    <a:p>
                      <a:r>
                        <a:rPr lang="en-US" dirty="0"/>
                        <a:t>$</a:t>
                      </a:r>
                      <a:r>
                        <a:rPr lang="en-US" baseline="0" dirty="0"/>
                        <a:t> </a:t>
                      </a:r>
                      <a:r>
                        <a:rPr lang="en-US" dirty="0"/>
                        <a:t>22,031</a:t>
                      </a:r>
                    </a:p>
                  </a:txBody>
                  <a:tcPr/>
                </a:tc>
                <a:tc>
                  <a:txBody>
                    <a:bodyPr/>
                    <a:lstStyle/>
                    <a:p>
                      <a:r>
                        <a:rPr lang="en-US" dirty="0"/>
                        <a:t>$</a:t>
                      </a:r>
                      <a:r>
                        <a:rPr lang="en-US" baseline="0" dirty="0"/>
                        <a:t>  </a:t>
                      </a:r>
                      <a:r>
                        <a:rPr lang="en-US" dirty="0"/>
                        <a:t>21,201</a:t>
                      </a:r>
                    </a:p>
                  </a:txBody>
                  <a:tcPr/>
                </a:tc>
                <a:extLst>
                  <a:ext uri="{0D108BD9-81ED-4DB2-BD59-A6C34878D82A}">
                    <a16:rowId xmlns:a16="http://schemas.microsoft.com/office/drawing/2014/main" val="33903138"/>
                  </a:ext>
                </a:extLst>
              </a:tr>
            </a:tbl>
          </a:graphicData>
        </a:graphic>
      </p:graphicFrame>
    </p:spTree>
    <p:extLst>
      <p:ext uri="{BB962C8B-B14F-4D97-AF65-F5344CB8AC3E}">
        <p14:creationId xmlns:p14="http://schemas.microsoft.com/office/powerpoint/2010/main" val="25476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67" y="101024"/>
            <a:ext cx="8839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Line- Item Budget </a:t>
            </a:r>
          </a:p>
        </p:txBody>
      </p:sp>
      <p:sp>
        <p:nvSpPr>
          <p:cNvPr id="4" name="TextBox 3"/>
          <p:cNvSpPr txBox="1"/>
          <p:nvPr/>
        </p:nvSpPr>
        <p:spPr>
          <a:xfrm>
            <a:off x="762000" y="914400"/>
            <a:ext cx="762000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Capital    </a:t>
            </a:r>
          </a:p>
        </p:txBody>
      </p:sp>
      <p:graphicFrame>
        <p:nvGraphicFramePr>
          <p:cNvPr id="2" name="Table 1"/>
          <p:cNvGraphicFramePr>
            <a:graphicFrameLocks noGrp="1"/>
          </p:cNvGraphicFramePr>
          <p:nvPr>
            <p:extLst>
              <p:ext uri="{D42A27DB-BD31-4B8C-83A1-F6EECF244321}">
                <p14:modId xmlns:p14="http://schemas.microsoft.com/office/powerpoint/2010/main" val="1785944417"/>
              </p:ext>
            </p:extLst>
          </p:nvPr>
        </p:nvGraphicFramePr>
        <p:xfrm>
          <a:off x="914399" y="2514600"/>
          <a:ext cx="6781800" cy="123952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4217617471"/>
                    </a:ext>
                  </a:extLst>
                </a:gridCol>
                <a:gridCol w="1143000">
                  <a:extLst>
                    <a:ext uri="{9D8B030D-6E8A-4147-A177-3AD203B41FA5}">
                      <a16:colId xmlns:a16="http://schemas.microsoft.com/office/drawing/2014/main" val="2257580274"/>
                    </a:ext>
                  </a:extLst>
                </a:gridCol>
                <a:gridCol w="1173479">
                  <a:extLst>
                    <a:ext uri="{9D8B030D-6E8A-4147-A177-3AD203B41FA5}">
                      <a16:colId xmlns:a16="http://schemas.microsoft.com/office/drawing/2014/main" val="1505605783"/>
                    </a:ext>
                  </a:extLst>
                </a:gridCol>
                <a:gridCol w="1356360">
                  <a:extLst>
                    <a:ext uri="{9D8B030D-6E8A-4147-A177-3AD203B41FA5}">
                      <a16:colId xmlns:a16="http://schemas.microsoft.com/office/drawing/2014/main" val="1718806617"/>
                    </a:ext>
                  </a:extLst>
                </a:gridCol>
                <a:gridCol w="1356360">
                  <a:extLst>
                    <a:ext uri="{9D8B030D-6E8A-4147-A177-3AD203B41FA5}">
                      <a16:colId xmlns:a16="http://schemas.microsoft.com/office/drawing/2014/main" val="3883247092"/>
                    </a:ext>
                  </a:extLst>
                </a:gridCol>
              </a:tblGrid>
              <a:tr h="868680">
                <a:tc>
                  <a:txBody>
                    <a:bodyPr/>
                    <a:lstStyle/>
                    <a:p>
                      <a:r>
                        <a:rPr lang="en-US" dirty="0"/>
                        <a:t>Title</a:t>
                      </a:r>
                      <a:r>
                        <a:rPr lang="en-US" baseline="0" dirty="0"/>
                        <a:t> </a:t>
                      </a:r>
                      <a:endParaRPr lang="en-US" dirty="0"/>
                    </a:p>
                  </a:txBody>
                  <a:tcPr/>
                </a:tc>
                <a:tc>
                  <a:txBody>
                    <a:bodyPr/>
                    <a:lstStyle/>
                    <a:p>
                      <a:r>
                        <a:rPr lang="en-US" dirty="0"/>
                        <a:t>2015 Actual </a:t>
                      </a:r>
                    </a:p>
                  </a:txBody>
                  <a:tcPr/>
                </a:tc>
                <a:tc>
                  <a:txBody>
                    <a:bodyPr/>
                    <a:lstStyle/>
                    <a:p>
                      <a:r>
                        <a:rPr lang="en-US" dirty="0"/>
                        <a:t>2016 Actual </a:t>
                      </a:r>
                    </a:p>
                  </a:txBody>
                  <a:tcPr/>
                </a:tc>
                <a:tc>
                  <a:txBody>
                    <a:bodyPr/>
                    <a:lstStyle/>
                    <a:p>
                      <a:r>
                        <a:rPr lang="en-US" dirty="0"/>
                        <a:t>2017</a:t>
                      </a:r>
                    </a:p>
                    <a:p>
                      <a:r>
                        <a:rPr lang="en-US" dirty="0"/>
                        <a:t>Actual</a:t>
                      </a:r>
                      <a:r>
                        <a:rPr lang="en-US" baseline="0" dirty="0"/>
                        <a:t> </a:t>
                      </a:r>
                      <a:endParaRPr lang="en-US" dirty="0"/>
                    </a:p>
                  </a:txBody>
                  <a:tcPr/>
                </a:tc>
                <a:tc>
                  <a:txBody>
                    <a:bodyPr/>
                    <a:lstStyle/>
                    <a:p>
                      <a:r>
                        <a:rPr lang="en-US" dirty="0"/>
                        <a:t>2018 Budget </a:t>
                      </a:r>
                    </a:p>
                  </a:txBody>
                  <a:tcPr/>
                </a:tc>
                <a:extLst>
                  <a:ext uri="{0D108BD9-81ED-4DB2-BD59-A6C34878D82A}">
                    <a16:rowId xmlns:a16="http://schemas.microsoft.com/office/drawing/2014/main" val="2978765832"/>
                  </a:ext>
                </a:extLst>
              </a:tr>
              <a:tr h="370840">
                <a:tc>
                  <a:txBody>
                    <a:bodyPr/>
                    <a:lstStyle/>
                    <a:p>
                      <a:r>
                        <a:rPr lang="en-US" baseline="0" dirty="0"/>
                        <a:t>Capital  </a:t>
                      </a:r>
                      <a:r>
                        <a:rPr lang="en-US" dirty="0"/>
                        <a:t> </a:t>
                      </a:r>
                    </a:p>
                  </a:txBody>
                  <a:tcPr/>
                </a:tc>
                <a:tc>
                  <a:txBody>
                    <a:bodyPr/>
                    <a:lstStyle/>
                    <a:p>
                      <a:r>
                        <a:rPr lang="en-US" dirty="0"/>
                        <a:t>$0</a:t>
                      </a:r>
                    </a:p>
                  </a:txBody>
                  <a:tcPr/>
                </a:tc>
                <a:tc>
                  <a:txBody>
                    <a:bodyPr/>
                    <a:lstStyle/>
                    <a:p>
                      <a:r>
                        <a:rPr lang="en-US" dirty="0"/>
                        <a:t>$12,000</a:t>
                      </a:r>
                    </a:p>
                  </a:txBody>
                  <a:tcPr/>
                </a:tc>
                <a:tc>
                  <a:txBody>
                    <a:bodyPr/>
                    <a:lstStyle/>
                    <a:p>
                      <a:r>
                        <a:rPr lang="en-US" dirty="0"/>
                        <a:t>$0</a:t>
                      </a:r>
                      <a:r>
                        <a:rPr lang="en-US" baseline="0" dirty="0"/>
                        <a:t> </a:t>
                      </a:r>
                      <a:endParaRPr lang="en-US" dirty="0"/>
                    </a:p>
                  </a:txBody>
                  <a:tcPr/>
                </a:tc>
                <a:tc>
                  <a:txBody>
                    <a:bodyPr/>
                    <a:lstStyle/>
                    <a:p>
                      <a:r>
                        <a:rPr lang="en-US" dirty="0"/>
                        <a:t>$7,000</a:t>
                      </a:r>
                    </a:p>
                  </a:txBody>
                  <a:tcPr/>
                </a:tc>
                <a:extLst>
                  <a:ext uri="{0D108BD9-81ED-4DB2-BD59-A6C34878D82A}">
                    <a16:rowId xmlns:a16="http://schemas.microsoft.com/office/drawing/2014/main" val="1637248679"/>
                  </a:ext>
                </a:extLst>
              </a:tr>
            </a:tbl>
          </a:graphicData>
        </a:graphic>
      </p:graphicFrame>
    </p:spTree>
    <p:extLst>
      <p:ext uri="{BB962C8B-B14F-4D97-AF65-F5344CB8AC3E}">
        <p14:creationId xmlns:p14="http://schemas.microsoft.com/office/powerpoint/2010/main" val="241115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699" y="25400"/>
            <a:ext cx="7360920" cy="704088"/>
          </a:xfrm>
        </p:spPr>
        <p:style>
          <a:lnRef idx="1">
            <a:schemeClr val="accent1"/>
          </a:lnRef>
          <a:fillRef idx="2">
            <a:schemeClr val="accent1"/>
          </a:fillRef>
          <a:effectRef idx="1">
            <a:schemeClr val="accent1"/>
          </a:effectRef>
          <a:fontRef idx="minor">
            <a:schemeClr val="dk1"/>
          </a:fontRef>
        </p:style>
        <p:txBody>
          <a:bodyPr/>
          <a:lstStyle/>
          <a:p>
            <a:r>
              <a:rPr lang="en-US" dirty="0"/>
              <a:t>Types of Budgets </a:t>
            </a:r>
          </a:p>
        </p:txBody>
      </p:sp>
      <p:sp>
        <p:nvSpPr>
          <p:cNvPr id="6" name="Content Placeholder 5"/>
          <p:cNvSpPr>
            <a:spLocks noGrp="1"/>
          </p:cNvSpPr>
          <p:nvPr>
            <p:ph idx="1"/>
          </p:nvPr>
        </p:nvSpPr>
        <p:spPr>
          <a:xfrm>
            <a:off x="152400" y="1524000"/>
            <a:ext cx="8229600" cy="335280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sz="2400" b="1" dirty="0"/>
              <a:t>Performance Based Budget: This process of budgeting, takes into account the end result or the performance delivered thus insuring cost effective and efficient planning. </a:t>
            </a:r>
          </a:p>
          <a:p>
            <a:pPr marL="0" indent="0">
              <a:buNone/>
            </a:pPr>
            <a:r>
              <a:rPr lang="en-US" sz="2400" b="1" dirty="0"/>
              <a:t>It relies on three aspects of understanding of the final outcome, the strategies formulated to reach those final outcomes and the specific activities that were carried out to achieve those outcomes. With a very detailed and objective analysis, this budgeting process is very result oriented in its approach.</a:t>
            </a:r>
          </a:p>
        </p:txBody>
      </p:sp>
      <p:sp>
        <p:nvSpPr>
          <p:cNvPr id="9" name="Content Placeholder 5"/>
          <p:cNvSpPr txBox="1">
            <a:spLocks/>
          </p:cNvSpPr>
          <p:nvPr/>
        </p:nvSpPr>
        <p:spPr>
          <a:xfrm>
            <a:off x="423333" y="4191000"/>
            <a:ext cx="82296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2" name="TextBox 1"/>
          <p:cNvSpPr txBox="1"/>
          <p:nvPr/>
        </p:nvSpPr>
        <p:spPr>
          <a:xfrm>
            <a:off x="381000" y="5289771"/>
            <a:ext cx="8271933"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solidFill>
                  <a:schemeClr val="tx1"/>
                </a:solidFill>
              </a:rPr>
              <a:t>Performance based budgeting has emerged as a transparent and accountable method for the majority of political sub-divisions in Texas  </a:t>
            </a:r>
          </a:p>
        </p:txBody>
      </p:sp>
    </p:spTree>
    <p:extLst>
      <p:ext uri="{BB962C8B-B14F-4D97-AF65-F5344CB8AC3E}">
        <p14:creationId xmlns:p14="http://schemas.microsoft.com/office/powerpoint/2010/main" val="416134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44499" y="1790700"/>
            <a:ext cx="8229600" cy="30861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sz="2400" b="1" dirty="0"/>
              <a:t>Overview of the Fire Department and Goals and Objectives </a:t>
            </a:r>
          </a:p>
          <a:p>
            <a:r>
              <a:rPr lang="en-US" sz="2400" b="1" dirty="0"/>
              <a:t>Inputs: Major Expenditures Grouped such as Personnel, Supplies, Maintenance and Services  </a:t>
            </a:r>
          </a:p>
          <a:p>
            <a:r>
              <a:rPr lang="en-US" sz="2400" b="1" dirty="0"/>
              <a:t>Outputs: such as # of Emergency Responses,  # of Fire Inspections, # Public Education </a:t>
            </a:r>
          </a:p>
          <a:p>
            <a:r>
              <a:rPr lang="en-US" sz="2400" b="1" dirty="0"/>
              <a:t>Outcomes: such as response time, % citizens reached by fire prevention  education, ISO rating, loss ratio  </a:t>
            </a:r>
          </a:p>
          <a:p>
            <a:r>
              <a:rPr lang="en-US" sz="2400" b="1" dirty="0"/>
              <a:t>Line Item Budget   </a:t>
            </a:r>
          </a:p>
        </p:txBody>
      </p:sp>
      <p:sp>
        <p:nvSpPr>
          <p:cNvPr id="4" name="Title 3"/>
          <p:cNvSpPr>
            <a:spLocks noGrp="1"/>
          </p:cNvSpPr>
          <p:nvPr>
            <p:ph type="title"/>
          </p:nvPr>
        </p:nvSpPr>
        <p:spPr>
          <a:xfrm>
            <a:off x="423333" y="76200"/>
            <a:ext cx="7360920" cy="704088"/>
          </a:xfrm>
        </p:spPr>
        <p:style>
          <a:lnRef idx="1">
            <a:schemeClr val="accent1"/>
          </a:lnRef>
          <a:fillRef idx="2">
            <a:schemeClr val="accent1"/>
          </a:fillRef>
          <a:effectRef idx="1">
            <a:schemeClr val="accent1"/>
          </a:effectRef>
          <a:fontRef idx="minor">
            <a:schemeClr val="dk1"/>
          </a:fontRef>
        </p:style>
        <p:txBody>
          <a:bodyPr/>
          <a:lstStyle/>
          <a:p>
            <a:r>
              <a:rPr lang="en-US" dirty="0"/>
              <a:t>Parts of Performance  Base Budget </a:t>
            </a:r>
          </a:p>
        </p:txBody>
      </p:sp>
      <p:sp>
        <p:nvSpPr>
          <p:cNvPr id="9" name="Content Placeholder 5"/>
          <p:cNvSpPr txBox="1">
            <a:spLocks/>
          </p:cNvSpPr>
          <p:nvPr/>
        </p:nvSpPr>
        <p:spPr>
          <a:xfrm>
            <a:off x="423333" y="5143500"/>
            <a:ext cx="8229600" cy="9525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2" name="TextBox 1"/>
          <p:cNvSpPr txBox="1"/>
          <p:nvPr/>
        </p:nvSpPr>
        <p:spPr>
          <a:xfrm>
            <a:off x="304800" y="5149850"/>
            <a:ext cx="8271933"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solidFill>
                  <a:schemeClr val="tx1"/>
                </a:solidFill>
              </a:rPr>
              <a:t>Performance based budgeting takes time BUT does provide justification to maintain or expand budget. Requires Fire Department to complete a needs assessment.    </a:t>
            </a:r>
          </a:p>
        </p:txBody>
      </p:sp>
    </p:spTree>
    <p:extLst>
      <p:ext uri="{BB962C8B-B14F-4D97-AF65-F5344CB8AC3E}">
        <p14:creationId xmlns:p14="http://schemas.microsoft.com/office/powerpoint/2010/main" val="162949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276599"/>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US" b="1" dirty="0"/>
              <a:t>Zero based budget: Unlike traditional budgets needs and costs of every function are taken into consideration for the next year’s budget. So the budget is futuristic and may or may not be equal or more from the last year’s budget as traditionally calculated.</a:t>
            </a:r>
          </a:p>
        </p:txBody>
      </p:sp>
      <p:sp>
        <p:nvSpPr>
          <p:cNvPr id="4" name="Title 3"/>
          <p:cNvSpPr>
            <a:spLocks noGrp="1"/>
          </p:cNvSpPr>
          <p:nvPr>
            <p:ph type="title"/>
          </p:nvPr>
        </p:nvSpPr>
        <p:spPr>
          <a:xfrm>
            <a:off x="368299" y="76200"/>
            <a:ext cx="7360920" cy="704088"/>
          </a:xfrm>
        </p:spPr>
        <p:style>
          <a:lnRef idx="1">
            <a:schemeClr val="accent1"/>
          </a:lnRef>
          <a:fillRef idx="2">
            <a:schemeClr val="accent1"/>
          </a:fillRef>
          <a:effectRef idx="1">
            <a:schemeClr val="accent1"/>
          </a:effectRef>
          <a:fontRef idx="minor">
            <a:schemeClr val="dk1"/>
          </a:fontRef>
        </p:style>
        <p:txBody>
          <a:bodyPr/>
          <a:lstStyle/>
          <a:p>
            <a:r>
              <a:rPr lang="en-US" dirty="0"/>
              <a:t>Types of Budgets </a:t>
            </a:r>
          </a:p>
        </p:txBody>
      </p:sp>
      <p:sp>
        <p:nvSpPr>
          <p:cNvPr id="5" name="TextBox 4"/>
          <p:cNvSpPr txBox="1"/>
          <p:nvPr/>
        </p:nvSpPr>
        <p:spPr>
          <a:xfrm>
            <a:off x="385233" y="5172670"/>
            <a:ext cx="8271933"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solidFill>
                  <a:schemeClr val="tx1"/>
                </a:solidFill>
              </a:rPr>
              <a:t>Private sector driven  &amp; Lean Six Sigma </a:t>
            </a:r>
          </a:p>
          <a:p>
            <a:pPr algn="ctr"/>
            <a:r>
              <a:rPr lang="en-US" b="1" dirty="0">
                <a:solidFill>
                  <a:schemeClr val="tx1"/>
                </a:solidFill>
              </a:rPr>
              <a:t>In public sector good budget method if  profound fiscal impact affects the political subdivision or fire department   </a:t>
            </a:r>
          </a:p>
        </p:txBody>
      </p:sp>
    </p:spTree>
    <p:extLst>
      <p:ext uri="{BB962C8B-B14F-4D97-AF65-F5344CB8AC3E}">
        <p14:creationId xmlns:p14="http://schemas.microsoft.com/office/powerpoint/2010/main" val="203224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 9"/>
          <p:cNvSpPr/>
          <p:nvPr/>
        </p:nvSpPr>
        <p:spPr>
          <a:xfrm>
            <a:off x="1066800" y="3429000"/>
            <a:ext cx="7543800" cy="3276600"/>
          </a:xfrm>
          <a:prstGeom prst="irregularSeal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a:solidFill>
                  <a:schemeClr val="tx1"/>
                </a:solidFill>
              </a:rPr>
              <a:t>Remember the Budget process includes compromises, competition  and POLITICS  </a:t>
            </a:r>
            <a:r>
              <a:rPr lang="en-US" sz="2000" b="1" dirty="0"/>
              <a:t>  </a:t>
            </a:r>
          </a:p>
        </p:txBody>
      </p:sp>
      <p:sp>
        <p:nvSpPr>
          <p:cNvPr id="4" name="Title 3"/>
          <p:cNvSpPr>
            <a:spLocks noGrp="1"/>
          </p:cNvSpPr>
          <p:nvPr>
            <p:ph type="title"/>
          </p:nvPr>
        </p:nvSpPr>
        <p:spPr>
          <a:xfrm>
            <a:off x="304800" y="76200"/>
            <a:ext cx="7360920" cy="704088"/>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a:t>BUDGET PREPARATION</a:t>
            </a:r>
          </a:p>
        </p:txBody>
      </p:sp>
      <p:sp>
        <p:nvSpPr>
          <p:cNvPr id="5" name="Content Placeholder 4"/>
          <p:cNvSpPr>
            <a:spLocks noGrp="1"/>
          </p:cNvSpPr>
          <p:nvPr>
            <p:ph sz="half" idx="1"/>
          </p:nvPr>
        </p:nvSpPr>
        <p:spPr>
          <a:xfrm>
            <a:off x="304800" y="2133600"/>
            <a:ext cx="4038600" cy="1981200"/>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en-US" sz="2000" b="1" dirty="0"/>
              <a:t>Engage your Officers! </a:t>
            </a:r>
          </a:p>
          <a:p>
            <a:r>
              <a:rPr lang="en-US" sz="2000" b="1" dirty="0"/>
              <a:t>Be pro-active track &amp; understand your  FD outputs and outcomes</a:t>
            </a:r>
          </a:p>
          <a:p>
            <a:r>
              <a:rPr lang="en-US" sz="2000" b="1" dirty="0"/>
              <a:t>Be knowledgeable of  your City or County or ESD or Community revenue streams (tax rates/sales tax, fees ) AND what are the expenses/liabilities </a:t>
            </a:r>
          </a:p>
          <a:p>
            <a:r>
              <a:rPr lang="en-US" sz="2000" b="1" dirty="0"/>
              <a:t>Never be late or unprepared for the budget process!  </a:t>
            </a:r>
          </a:p>
        </p:txBody>
      </p:sp>
      <p:sp>
        <p:nvSpPr>
          <p:cNvPr id="6" name="Content Placeholder 5"/>
          <p:cNvSpPr>
            <a:spLocks noGrp="1"/>
          </p:cNvSpPr>
          <p:nvPr>
            <p:ph sz="half" idx="2"/>
          </p:nvPr>
        </p:nvSpPr>
        <p:spPr>
          <a:xfrm>
            <a:off x="4648200" y="2057400"/>
            <a:ext cx="4038600" cy="20574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sz="2000" b="1" dirty="0"/>
              <a:t>City Manager/ Finance Director </a:t>
            </a:r>
          </a:p>
          <a:p>
            <a:r>
              <a:rPr lang="en-US" sz="2000" b="1" dirty="0"/>
              <a:t>County Judge &amp; County Court  of Commissioners </a:t>
            </a:r>
          </a:p>
          <a:p>
            <a:r>
              <a:rPr lang="en-US" sz="2000" b="1" dirty="0"/>
              <a:t>ESD Board of Directors </a:t>
            </a:r>
          </a:p>
          <a:p>
            <a:r>
              <a:rPr lang="en-US" sz="2000" b="1" dirty="0"/>
              <a:t>Fire Department Board of Directors </a:t>
            </a:r>
          </a:p>
        </p:txBody>
      </p:sp>
      <p:sp>
        <p:nvSpPr>
          <p:cNvPr id="7" name="TextBox 6"/>
          <p:cNvSpPr txBox="1"/>
          <p:nvPr/>
        </p:nvSpPr>
        <p:spPr>
          <a:xfrm>
            <a:off x="838200" y="1524000"/>
            <a:ext cx="3124200" cy="38100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a:t>Fire Chief Leadership Role</a:t>
            </a:r>
          </a:p>
        </p:txBody>
      </p:sp>
      <p:sp>
        <p:nvSpPr>
          <p:cNvPr id="8" name="TextBox 7"/>
          <p:cNvSpPr txBox="1"/>
          <p:nvPr/>
        </p:nvSpPr>
        <p:spPr>
          <a:xfrm>
            <a:off x="5105400" y="1524000"/>
            <a:ext cx="3124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a:t>   Fire Chief Reporting Role </a:t>
            </a:r>
          </a:p>
        </p:txBody>
      </p:sp>
    </p:spTree>
    <p:extLst>
      <p:ext uri="{BB962C8B-B14F-4D97-AF65-F5344CB8AC3E}">
        <p14:creationId xmlns:p14="http://schemas.microsoft.com/office/powerpoint/2010/main" val="1732820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360920" cy="70408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2800" b="1" dirty="0"/>
              <a:t>How is the Amount of Budget Expense Determined </a:t>
            </a:r>
          </a:p>
        </p:txBody>
      </p:sp>
      <p:sp>
        <p:nvSpPr>
          <p:cNvPr id="3" name="Content Placeholder 2"/>
          <p:cNvSpPr>
            <a:spLocks noGrp="1"/>
          </p:cNvSpPr>
          <p:nvPr>
            <p:ph sz="half" idx="1"/>
          </p:nvPr>
        </p:nvSpPr>
        <p:spPr>
          <a:xfrm>
            <a:off x="381000" y="2286000"/>
            <a:ext cx="4038600" cy="4068763"/>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r>
              <a:rPr lang="en-US" b="1" dirty="0"/>
              <a:t>PROPERTY VALUATION APPRAISALS.  INCREASING OR TENDING THE SAME?</a:t>
            </a:r>
          </a:p>
          <a:p>
            <a:r>
              <a:rPr lang="en-US" b="1" dirty="0"/>
              <a:t>CURRENT TAX RATE OF THE CITY OR COUNTY OR ESD</a:t>
            </a:r>
          </a:p>
          <a:p>
            <a:r>
              <a:rPr lang="en-US" b="1" dirty="0"/>
              <a:t>SALES TAXES &amp; COMMERICAL DEVELOPMENT (VIBRANT OR STALE)</a:t>
            </a:r>
          </a:p>
          <a:p>
            <a:r>
              <a:rPr lang="en-US" b="1" dirty="0"/>
              <a:t>WATER AND SEWER FEES</a:t>
            </a:r>
          </a:p>
          <a:p>
            <a:r>
              <a:rPr lang="en-US" b="1" dirty="0"/>
              <a:t>CITATION VIOLATIONS</a:t>
            </a:r>
          </a:p>
          <a:p>
            <a:r>
              <a:rPr lang="en-US" b="1" dirty="0"/>
              <a:t>PERMIT FEES</a:t>
            </a:r>
          </a:p>
          <a:p>
            <a:r>
              <a:rPr lang="en-US" b="1" dirty="0"/>
              <a:t>PAY FOR COUNTY RUNS</a:t>
            </a:r>
          </a:p>
          <a:p>
            <a:r>
              <a:rPr lang="en-US" b="1" dirty="0"/>
              <a:t>FORMULA USED BY COUNTIES TO FUND FIRE DEPARTMENTS  </a:t>
            </a:r>
          </a:p>
          <a:p>
            <a:r>
              <a:rPr lang="en-US" b="1" dirty="0"/>
              <a:t>DONATIONS </a:t>
            </a:r>
          </a:p>
          <a:p>
            <a:endParaRPr lang="en-US" dirty="0"/>
          </a:p>
        </p:txBody>
      </p:sp>
      <p:sp>
        <p:nvSpPr>
          <p:cNvPr id="4" name="Content Placeholder 3"/>
          <p:cNvSpPr>
            <a:spLocks noGrp="1"/>
          </p:cNvSpPr>
          <p:nvPr>
            <p:ph sz="half" idx="2"/>
          </p:nvPr>
        </p:nvSpPr>
        <p:spPr>
          <a:xfrm>
            <a:off x="4707467" y="4876800"/>
            <a:ext cx="4038600" cy="990600"/>
          </a:xfrm>
        </p:spPr>
        <p:style>
          <a:lnRef idx="0">
            <a:schemeClr val="accent6"/>
          </a:lnRef>
          <a:fillRef idx="3">
            <a:schemeClr val="accent6"/>
          </a:fillRef>
          <a:effectRef idx="3">
            <a:schemeClr val="accent6"/>
          </a:effectRef>
          <a:fontRef idx="minor">
            <a:schemeClr val="lt1"/>
          </a:fontRef>
        </p:style>
        <p:txBody>
          <a:bodyPr>
            <a:normAutofit fontScale="77500" lnSpcReduction="20000"/>
          </a:bodyPr>
          <a:lstStyle/>
          <a:p>
            <a:pPr marL="0" indent="0" algn="ctr">
              <a:buNone/>
            </a:pPr>
            <a:r>
              <a:rPr lang="en-US" b="1" dirty="0">
                <a:solidFill>
                  <a:schemeClr val="tx1"/>
                </a:solidFill>
              </a:rPr>
              <a:t>EXPENDITURES CANNOT LEGALLY EXCEED APPROPRIATIONS. (TAXES OR FUNDS)</a:t>
            </a:r>
          </a:p>
        </p:txBody>
      </p:sp>
      <p:sp>
        <p:nvSpPr>
          <p:cNvPr id="5" name="TextBox 4"/>
          <p:cNvSpPr txBox="1"/>
          <p:nvPr/>
        </p:nvSpPr>
        <p:spPr>
          <a:xfrm>
            <a:off x="228600" y="1524000"/>
            <a:ext cx="48006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b="1" dirty="0">
                <a:solidFill>
                  <a:schemeClr val="tx1"/>
                </a:solidFill>
              </a:rPr>
              <a:t>      FIRE CHIEF NEEDS TO BE KNOWLEDGIBLE  OF THEIR RESPECTED COMMUNITY’S: </a:t>
            </a:r>
          </a:p>
        </p:txBody>
      </p:sp>
      <p:sp>
        <p:nvSpPr>
          <p:cNvPr id="6" name="Explosion 2 5"/>
          <p:cNvSpPr/>
          <p:nvPr/>
        </p:nvSpPr>
        <p:spPr>
          <a:xfrm>
            <a:off x="4419600" y="762000"/>
            <a:ext cx="4343400" cy="365760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Fire Chief must monitor revenues &amp; expenditures year around</a:t>
            </a:r>
          </a:p>
        </p:txBody>
      </p:sp>
    </p:spTree>
    <p:extLst>
      <p:ext uri="{BB962C8B-B14F-4D97-AF65-F5344CB8AC3E}">
        <p14:creationId xmlns:p14="http://schemas.microsoft.com/office/powerpoint/2010/main" val="3572567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  </a:t>
            </a:r>
          </a:p>
        </p:txBody>
      </p:sp>
      <p:sp>
        <p:nvSpPr>
          <p:cNvPr id="3" name="Content Placeholder 2"/>
          <p:cNvSpPr>
            <a:spLocks noGrp="1"/>
          </p:cNvSpPr>
          <p:nvPr>
            <p:ph idx="1"/>
          </p:nvPr>
        </p:nvSpPr>
        <p:spPr/>
        <p:txBody>
          <a:bodyPr/>
          <a:lstStyle/>
          <a:p>
            <a:r>
              <a:rPr lang="en-US" dirty="0"/>
              <a:t>If you aren’t collecting performance measures then you can’t defend or increase your budget properly: </a:t>
            </a:r>
          </a:p>
          <a:p>
            <a:r>
              <a:rPr lang="en-US" dirty="0"/>
              <a:t>Key performance Indicators (KPI) </a:t>
            </a:r>
          </a:p>
          <a:p>
            <a:r>
              <a:rPr lang="en-US" dirty="0"/>
              <a:t>Balance Scorecard System= KPI are measured with use of data bases</a:t>
            </a:r>
          </a:p>
          <a:p>
            <a:r>
              <a:rPr lang="en-US" dirty="0"/>
              <a:t>Six Sigma =Provides a set of tools for identifying &amp; removing waste </a:t>
            </a:r>
          </a:p>
          <a:p>
            <a:pPr marL="0" indent="0">
              <a:buNone/>
            </a:pPr>
            <a:endParaRPr lang="en-US" dirty="0"/>
          </a:p>
          <a:p>
            <a:endParaRPr lang="en-US" dirty="0"/>
          </a:p>
        </p:txBody>
      </p:sp>
    </p:spTree>
    <p:extLst>
      <p:ext uri="{BB962C8B-B14F-4D97-AF65-F5344CB8AC3E}">
        <p14:creationId xmlns:p14="http://schemas.microsoft.com/office/powerpoint/2010/main" val="3846865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 Performance Measures</a:t>
            </a:r>
            <a:endParaRPr lang="en-US" dirty="0"/>
          </a:p>
        </p:txBody>
      </p:sp>
      <p:sp>
        <p:nvSpPr>
          <p:cNvPr id="3" name="Content Placeholder 2"/>
          <p:cNvSpPr>
            <a:spLocks noGrp="1"/>
          </p:cNvSpPr>
          <p:nvPr>
            <p:ph idx="1"/>
          </p:nvPr>
        </p:nvSpPr>
        <p:spPr>
          <a:xfrm>
            <a:off x="448056" y="1307592"/>
            <a:ext cx="8065008" cy="4636007"/>
          </a:xfrm>
        </p:spPr>
        <p:style>
          <a:lnRef idx="1">
            <a:schemeClr val="accent2"/>
          </a:lnRef>
          <a:fillRef idx="2">
            <a:schemeClr val="accent2"/>
          </a:fillRef>
          <a:effectRef idx="1">
            <a:schemeClr val="accent2"/>
          </a:effectRef>
          <a:fontRef idx="minor">
            <a:schemeClr val="dk1"/>
          </a:fontRef>
        </p:style>
        <p:txBody>
          <a:bodyPr/>
          <a:lstStyle/>
          <a:p>
            <a:r>
              <a:rPr lang="en-US" sz="2400" dirty="0"/>
              <a:t>Total Cost for Fire Services Per 1000 Population</a:t>
            </a:r>
          </a:p>
          <a:p>
            <a:r>
              <a:rPr lang="en-US" sz="2400" dirty="0"/>
              <a:t>Total Cost for Fire Personnel Per 1000 Population</a:t>
            </a:r>
          </a:p>
          <a:p>
            <a:r>
              <a:rPr lang="en-US" sz="2400" dirty="0"/>
              <a:t>Total Cost per Certified Volunteer Firefighter (For combination FD include Career Firefighters)</a:t>
            </a:r>
          </a:p>
          <a:p>
            <a:r>
              <a:rPr lang="en-US" sz="2400" dirty="0"/>
              <a:t>Total Cost per Capita</a:t>
            </a:r>
          </a:p>
          <a:p>
            <a:r>
              <a:rPr lang="en-US" sz="2400" dirty="0"/>
              <a:t>Total Responses Per 1000 Population (Including Fire, Medical and False Alarm Responses)</a:t>
            </a:r>
          </a:p>
          <a:p>
            <a:r>
              <a:rPr lang="en-US" sz="2400" dirty="0"/>
              <a:t>Total Fire Responses per 1000 Population</a:t>
            </a:r>
          </a:p>
          <a:p>
            <a:r>
              <a:rPr lang="en-US" sz="2400" dirty="0"/>
              <a:t>Residential Structural Fire Responses per 1000 Population</a:t>
            </a:r>
          </a:p>
          <a:p>
            <a:endParaRPr lang="en-US" dirty="0"/>
          </a:p>
        </p:txBody>
      </p:sp>
    </p:spTree>
    <p:extLst>
      <p:ext uri="{BB962C8B-B14F-4D97-AF65-F5344CB8AC3E}">
        <p14:creationId xmlns:p14="http://schemas.microsoft.com/office/powerpoint/2010/main" val="2900351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 Performance Measures</a:t>
            </a:r>
            <a:endParaRPr lang="en-US" dirty="0"/>
          </a:p>
        </p:txBody>
      </p:sp>
      <p:sp>
        <p:nvSpPr>
          <p:cNvPr id="3" name="Content Placeholder 2"/>
          <p:cNvSpPr>
            <a:spLocks noGrp="1"/>
          </p:cNvSpPr>
          <p:nvPr>
            <p:ph idx="1"/>
          </p:nvPr>
        </p:nvSpPr>
        <p:spPr>
          <a:xfrm>
            <a:off x="448056" y="1307592"/>
            <a:ext cx="8065008" cy="4788408"/>
          </a:xfrm>
        </p:spPr>
        <p:style>
          <a:lnRef idx="1">
            <a:schemeClr val="accent2"/>
          </a:lnRef>
          <a:fillRef idx="2">
            <a:schemeClr val="accent2"/>
          </a:fillRef>
          <a:effectRef idx="1">
            <a:schemeClr val="accent2"/>
          </a:effectRef>
          <a:fontRef idx="minor">
            <a:schemeClr val="dk1"/>
          </a:fontRef>
        </p:style>
        <p:txBody>
          <a:bodyPr/>
          <a:lstStyle/>
          <a:p>
            <a:r>
              <a:rPr lang="en-US" altLang="en-US" dirty="0"/>
              <a:t>Commercial Structural Fire Responses per 1000 Population</a:t>
            </a:r>
          </a:p>
          <a:p>
            <a:r>
              <a:rPr lang="en-US" altLang="en-US" dirty="0"/>
              <a:t>Total Number False Alarms per 1000 Population</a:t>
            </a:r>
          </a:p>
          <a:p>
            <a:r>
              <a:rPr lang="en-US" altLang="en-US" dirty="0"/>
              <a:t>Total Medical Related Responses per 1000 Population</a:t>
            </a:r>
          </a:p>
          <a:p>
            <a:r>
              <a:rPr lang="en-US" altLang="en-US" dirty="0"/>
              <a:t>Response time in minutes and seconds from time the call is received at dispatch until a unit arrives on scene</a:t>
            </a:r>
          </a:p>
          <a:p>
            <a:r>
              <a:rPr lang="en-US" altLang="en-US" dirty="0"/>
              <a:t>Overall Citizen Satisfaction with the Quality of Fire Services</a:t>
            </a:r>
          </a:p>
        </p:txBody>
      </p:sp>
    </p:spTree>
    <p:extLst>
      <p:ext uri="{BB962C8B-B14F-4D97-AF65-F5344CB8AC3E}">
        <p14:creationId xmlns:p14="http://schemas.microsoft.com/office/powerpoint/2010/main" val="372758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txBox="1">
            <a:spLocks/>
          </p:cNvSpPr>
          <p:nvPr/>
        </p:nvSpPr>
        <p:spPr>
          <a:xfrm>
            <a:off x="3301470" y="2578608"/>
            <a:ext cx="5669280" cy="1185672"/>
          </a:xfrm>
          <a:prstGeom prst="rect">
            <a:avLst/>
          </a:prstGeom>
        </p:spPr>
        <p:txBody>
          <a:bodyPr/>
          <a:lstStyle>
            <a:lvl1pPr marL="0" indent="0" algn="ctr" defTabSz="914400" rtl="0" eaLnBrk="1" latinLnBrk="0" hangingPunct="1">
              <a:spcBef>
                <a:spcPct val="20000"/>
              </a:spcBef>
              <a:buClr>
                <a:srgbClr val="630000"/>
              </a:buClr>
              <a:buFont typeface="Arial" panose="020B0604020202020204" pitchFamily="34" charset="0"/>
              <a:buNone/>
              <a:defRPr sz="2400" b="1"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Clr>
                <a:schemeClr val="accent1">
                  <a:lumMod val="75000"/>
                </a:schemeClr>
              </a:buClr>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lumMod val="75000"/>
                </a:schemeClr>
              </a:buClr>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Session 2</a:t>
            </a:r>
          </a:p>
          <a:p>
            <a:r>
              <a:rPr lang="en-US" dirty="0"/>
              <a:t>Administration Management</a:t>
            </a:r>
          </a:p>
          <a:p>
            <a:r>
              <a:rPr lang="en-US" dirty="0"/>
              <a:t>Budget Concepts </a:t>
            </a:r>
          </a:p>
        </p:txBody>
      </p:sp>
      <p:sp>
        <p:nvSpPr>
          <p:cNvPr id="6" name="Rectangle 5"/>
          <p:cNvSpPr/>
          <p:nvPr/>
        </p:nvSpPr>
        <p:spPr>
          <a:xfrm>
            <a:off x="1700464" y="3981908"/>
            <a:ext cx="7010400" cy="500137"/>
          </a:xfrm>
          <a:prstGeom prst="rect">
            <a:avLst/>
          </a:prstGeom>
        </p:spPr>
        <p:txBody>
          <a:bodyPr wrap="square">
            <a:spAutoFit/>
          </a:bodyPr>
          <a:lstStyle/>
          <a:p>
            <a:pPr>
              <a:tabLst>
                <a:tab pos="914400" algn="ctr"/>
                <a:tab pos="3714750" algn="ctr"/>
              </a:tabLst>
            </a:pPr>
            <a:r>
              <a:rPr lang="en-US" sz="1200" b="1" dirty="0">
                <a:solidFill>
                  <a:schemeClr val="tx1">
                    <a:lumMod val="65000"/>
                    <a:lumOff val="35000"/>
                  </a:schemeClr>
                </a:solidFill>
              </a:rPr>
              <a:t>Chief Chris Barron                                                                              Chief Bruce Woods</a:t>
            </a:r>
          </a:p>
          <a:p>
            <a:pPr>
              <a:spcBef>
                <a:spcPts val="300"/>
              </a:spcBef>
              <a:tabLst>
                <a:tab pos="914400" algn="ctr"/>
                <a:tab pos="3714750" algn="ctr"/>
              </a:tabLst>
            </a:pPr>
            <a:r>
              <a:rPr lang="en-US" sz="1200" b="1" dirty="0">
                <a:solidFill>
                  <a:schemeClr val="tx1">
                    <a:lumMod val="65000"/>
                    <a:lumOff val="35000"/>
                  </a:schemeClr>
                </a:solidFill>
              </a:rPr>
              <a:t> Manchaca VFD                                                                      Texas A&amp;M Forest Service </a:t>
            </a:r>
          </a:p>
        </p:txBody>
      </p:sp>
      <p:sp>
        <p:nvSpPr>
          <p:cNvPr id="3" name="Title 2"/>
          <p:cNvSpPr>
            <a:spLocks noGrp="1"/>
          </p:cNvSpPr>
          <p:nvPr>
            <p:ph type="ctrTitle"/>
          </p:nvPr>
        </p:nvSpPr>
        <p:spPr/>
        <p:txBody>
          <a:bodyPr>
            <a:normAutofit fontScale="90000"/>
          </a:bodyPr>
          <a:lstStyle/>
          <a:p>
            <a:r>
              <a:rPr lang="en-US" dirty="0"/>
              <a:t>SFFMA </a:t>
            </a:r>
            <a:br>
              <a:rPr lang="en-US" dirty="0"/>
            </a:br>
            <a:r>
              <a:rPr lang="en-US" dirty="0"/>
              <a:t>Volunteer Fire Chiefs</a:t>
            </a:r>
            <a:br>
              <a:rPr lang="en-US" dirty="0"/>
            </a:br>
            <a:r>
              <a:rPr lang="en-US" dirty="0"/>
              <a:t>Academy</a:t>
            </a:r>
          </a:p>
        </p:txBody>
      </p:sp>
    </p:spTree>
    <p:extLst>
      <p:ext uri="{BB962C8B-B14F-4D97-AF65-F5344CB8AC3E}">
        <p14:creationId xmlns:p14="http://schemas.microsoft.com/office/powerpoint/2010/main" val="3409342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FD Performance Measures</a:t>
            </a:r>
            <a:endParaRPr lang="en-US" dirty="0"/>
          </a:p>
        </p:txBody>
      </p:sp>
      <p:sp>
        <p:nvSpPr>
          <p:cNvPr id="3" name="Content Placeholder 2"/>
          <p:cNvSpPr>
            <a:spLocks noGrp="1"/>
          </p:cNvSpPr>
          <p:nvPr>
            <p:ph idx="1"/>
          </p:nvPr>
        </p:nvSpPr>
        <p:spPr>
          <a:xfrm>
            <a:off x="448056" y="1307593"/>
            <a:ext cx="8065008" cy="3721608"/>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400" dirty="0"/>
              <a:t>How to calculate rate per 1,000:</a:t>
            </a:r>
          </a:p>
          <a:p>
            <a:pPr marL="0" indent="0">
              <a:buNone/>
            </a:pPr>
            <a:r>
              <a:rPr lang="en-US" sz="2000" dirty="0"/>
              <a:t>Divide the population size by one thousand. In the example, 250,000 divided by 1,000 equals 250, which is called the quotient, the result of division. Divide the number of occurrences by the previous quotient. In the example, 10,000 divided by 250 equals 40.</a:t>
            </a:r>
          </a:p>
          <a:p>
            <a:pPr marL="0" indent="0">
              <a:buNone/>
            </a:pPr>
            <a:r>
              <a:rPr lang="en-US" sz="2400" dirty="0"/>
              <a:t>How to calculate per capita: </a:t>
            </a:r>
          </a:p>
          <a:p>
            <a:pPr marL="0" indent="0">
              <a:buNone/>
            </a:pPr>
            <a:r>
              <a:rPr lang="en-US" sz="2000" dirty="0"/>
              <a:t>Measurement / Population = Measurement per Capita. </a:t>
            </a:r>
          </a:p>
        </p:txBody>
      </p:sp>
    </p:spTree>
    <p:extLst>
      <p:ext uri="{BB962C8B-B14F-4D97-AF65-F5344CB8AC3E}">
        <p14:creationId xmlns:p14="http://schemas.microsoft.com/office/powerpoint/2010/main" val="357227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 y="76200"/>
            <a:ext cx="7360920" cy="704088"/>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b="1" dirty="0"/>
              <a:t>Budget Preparation Process: It’s a Year Around Process </a:t>
            </a:r>
          </a:p>
        </p:txBody>
      </p:sp>
      <p:sp>
        <p:nvSpPr>
          <p:cNvPr id="5" name="Right Arrow 4"/>
          <p:cNvSpPr/>
          <p:nvPr/>
        </p:nvSpPr>
        <p:spPr>
          <a:xfrm>
            <a:off x="592667" y="990600"/>
            <a:ext cx="4114800" cy="33528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solidFill>
                  <a:schemeClr val="tx1"/>
                </a:solidFill>
              </a:rPr>
              <a:t>Internal Review: Fire Chief presents proposed budget to Finance Director and or City Manager or Mayor or ESD President  or FD Board President </a:t>
            </a:r>
          </a:p>
          <a:p>
            <a:pPr algn="ctr"/>
            <a:r>
              <a:rPr lang="en-US" dirty="0"/>
              <a:t> </a:t>
            </a:r>
          </a:p>
        </p:txBody>
      </p:sp>
      <p:sp>
        <p:nvSpPr>
          <p:cNvPr id="7" name="TextBox 6"/>
          <p:cNvSpPr txBox="1"/>
          <p:nvPr/>
        </p:nvSpPr>
        <p:spPr>
          <a:xfrm>
            <a:off x="4838700" y="1754537"/>
            <a:ext cx="38862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t>Once Internal Review is completed Budget is formally submitted for External review </a:t>
            </a:r>
          </a:p>
        </p:txBody>
      </p:sp>
      <p:cxnSp>
        <p:nvCxnSpPr>
          <p:cNvPr id="9" name="Straight Arrow Connector 8"/>
          <p:cNvCxnSpPr>
            <a:stCxn id="7" idx="2"/>
          </p:cNvCxnSpPr>
          <p:nvPr/>
        </p:nvCxnSpPr>
        <p:spPr>
          <a:xfrm>
            <a:off x="6781800" y="2677867"/>
            <a:ext cx="38100" cy="1658035"/>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29200" y="4495800"/>
            <a:ext cx="38862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dirty="0"/>
              <a:t>Budget Approved By the Fire Department’s Governing Body in a Public Setting </a:t>
            </a:r>
          </a:p>
        </p:txBody>
      </p:sp>
      <p:cxnSp>
        <p:nvCxnSpPr>
          <p:cNvPr id="11" name="Straight Arrow Connector 10"/>
          <p:cNvCxnSpPr/>
          <p:nvPr/>
        </p:nvCxnSpPr>
        <p:spPr>
          <a:xfrm flipH="1">
            <a:off x="3886200" y="5000209"/>
            <a:ext cx="9525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8067" y="4724400"/>
            <a:ext cx="3048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a:t>Budget Implementation, Evaluation and Budget Preparation  </a:t>
            </a:r>
          </a:p>
        </p:txBody>
      </p:sp>
      <p:cxnSp>
        <p:nvCxnSpPr>
          <p:cNvPr id="16" name="Straight Arrow Connector 15"/>
          <p:cNvCxnSpPr/>
          <p:nvPr/>
        </p:nvCxnSpPr>
        <p:spPr>
          <a:xfrm flipV="1">
            <a:off x="1676400" y="3581400"/>
            <a:ext cx="0" cy="1143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644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a:extLst>
              <a:ext uri="{28A0092B-C50C-407E-A947-70E740481C1C}">
                <a14:useLocalDpi xmlns:a14="http://schemas.microsoft.com/office/drawing/2010/main" val="0"/>
              </a:ext>
            </a:extLst>
          </a:blip>
          <a:srcRect l="3702" t="19354" r="4585" b="2150"/>
          <a:stretch>
            <a:fillRect/>
          </a:stretch>
        </p:blipFill>
        <p:spPr bwMode="auto">
          <a:xfrm>
            <a:off x="381000" y="741097"/>
            <a:ext cx="8077200" cy="524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9219" name="TextBox 1"/>
          <p:cNvSpPr txBox="1">
            <a:spLocks noChangeArrowheads="1"/>
          </p:cNvSpPr>
          <p:nvPr/>
        </p:nvSpPr>
        <p:spPr bwMode="auto">
          <a:xfrm>
            <a:off x="1371600" y="230832"/>
            <a:ext cx="6858000" cy="46166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t>Example of Municipal Based Budget Schedule  </a:t>
            </a:r>
          </a:p>
        </p:txBody>
      </p:sp>
    </p:spTree>
    <p:extLst>
      <p:ext uri="{BB962C8B-B14F-4D97-AF65-F5344CB8AC3E}">
        <p14:creationId xmlns:p14="http://schemas.microsoft.com/office/powerpoint/2010/main" val="54940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It is More than a Budget    </a:t>
            </a:r>
          </a:p>
        </p:txBody>
      </p:sp>
      <p:sp>
        <p:nvSpPr>
          <p:cNvPr id="3" name="Content Placeholder 2"/>
          <p:cNvSpPr>
            <a:spLocks noGrp="1"/>
          </p:cNvSpPr>
          <p:nvPr>
            <p:ph idx="1"/>
          </p:nvPr>
        </p:nvSpPr>
        <p:spPr>
          <a:xfrm>
            <a:off x="533400" y="1295400"/>
            <a:ext cx="8065008" cy="3874007"/>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1800" dirty="0"/>
              <a:t>The budget has four goals:</a:t>
            </a:r>
          </a:p>
          <a:p>
            <a:pPr marL="0" indent="0">
              <a:buNone/>
            </a:pPr>
            <a:r>
              <a:rPr lang="en-US" sz="1800" dirty="0"/>
              <a:t>1. Policy Document: Policy reflected in spending amounts and spending priorities</a:t>
            </a:r>
          </a:p>
          <a:p>
            <a:pPr marL="0" indent="0">
              <a:buNone/>
            </a:pPr>
            <a:r>
              <a:rPr lang="en-US" sz="1800" dirty="0"/>
              <a:t>2. Financial Plan: The budget outlines estimated revenues and anticipated expenditures for each fund. Per the Texas State Constitution, the city must pass a balanced budget where expenditures cannot exceed revenue for the year and any fund balance ("rainy day fund") it may have</a:t>
            </a:r>
          </a:p>
          <a:p>
            <a:pPr marL="0" indent="0">
              <a:buNone/>
            </a:pPr>
            <a:r>
              <a:rPr lang="en-US" sz="1800" dirty="0"/>
              <a:t>3. Operations Guide: The budget document contains departmental missions and goals it wishes to accomplish, staffing tables, narratives and highlights that describe the scope of operations.  This function of the budget starts to go into detail how the Council or ESD or VFD goals and objectives will be carried out</a:t>
            </a:r>
          </a:p>
          <a:p>
            <a:pPr marL="0" indent="0">
              <a:buNone/>
            </a:pPr>
            <a:r>
              <a:rPr lang="en-US" sz="1800" dirty="0"/>
              <a:t>4. Communication Device: The budget is a document that is presented to the public where they can learn about the city's or ESD or VFD operations.</a:t>
            </a:r>
          </a:p>
        </p:txBody>
      </p:sp>
    </p:spTree>
    <p:extLst>
      <p:ext uri="{BB962C8B-B14F-4D97-AF65-F5344CB8AC3E}">
        <p14:creationId xmlns:p14="http://schemas.microsoft.com/office/powerpoint/2010/main" val="287793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Sheet   </a:t>
            </a:r>
          </a:p>
        </p:txBody>
      </p:sp>
      <p:sp>
        <p:nvSpPr>
          <p:cNvPr id="3" name="Content Placeholder 2"/>
          <p:cNvSpPr>
            <a:spLocks noGrp="1"/>
          </p:cNvSpPr>
          <p:nvPr>
            <p:ph idx="1"/>
          </p:nvPr>
        </p:nvSpPr>
        <p:spPr>
          <a:xfrm>
            <a:off x="533400" y="2286000"/>
            <a:ext cx="8065008" cy="2883407"/>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en-US" sz="2400" dirty="0"/>
              <a:t>Balance Sheet: Total assets= Total liabilities+ Equity </a:t>
            </a:r>
          </a:p>
          <a:p>
            <a:pPr marL="0" indent="0">
              <a:buNone/>
            </a:pPr>
            <a:r>
              <a:rPr lang="en-US" sz="2400" dirty="0"/>
              <a:t>Current Assets: Cash and cash equivalents </a:t>
            </a:r>
          </a:p>
          <a:p>
            <a:pPr marL="0" indent="0">
              <a:buNone/>
            </a:pPr>
            <a:r>
              <a:rPr lang="en-US" sz="2400" dirty="0"/>
              <a:t>Non-Current Assets: Property &amp; equipment</a:t>
            </a:r>
          </a:p>
          <a:p>
            <a:pPr marL="0" indent="0">
              <a:buNone/>
            </a:pPr>
            <a:r>
              <a:rPr lang="en-US" sz="2400" dirty="0"/>
              <a:t>Current Liabilities: Accrued expenses</a:t>
            </a:r>
          </a:p>
          <a:p>
            <a:pPr marL="0" indent="0">
              <a:buNone/>
            </a:pPr>
            <a:r>
              <a:rPr lang="en-US" sz="2400" dirty="0"/>
              <a:t>Non-Current Liabilities: Loans &amp; deferred tax liabilities </a:t>
            </a:r>
          </a:p>
          <a:p>
            <a:pPr marL="0" indent="0">
              <a:buNone/>
            </a:pPr>
            <a:r>
              <a:rPr lang="en-US" sz="2400" dirty="0"/>
              <a:t>Equity: Retained earnings  </a:t>
            </a:r>
          </a:p>
        </p:txBody>
      </p:sp>
    </p:spTree>
    <p:extLst>
      <p:ext uri="{BB962C8B-B14F-4D97-AF65-F5344CB8AC3E}">
        <p14:creationId xmlns:p14="http://schemas.microsoft.com/office/powerpoint/2010/main" val="46603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a:t>Key Points </a:t>
            </a:r>
          </a:p>
        </p:txBody>
      </p:sp>
      <p:sp>
        <p:nvSpPr>
          <p:cNvPr id="3" name="Content Placeholder 2"/>
          <p:cNvSpPr>
            <a:spLocks noGrp="1"/>
          </p:cNvSpPr>
          <p:nvPr>
            <p:ph idx="1"/>
          </p:nvPr>
        </p:nvSpPr>
        <p:spPr/>
        <p:txBody>
          <a:bodyPr>
            <a:normAutofit fontScale="92500" lnSpcReduction="10000"/>
          </a:bodyPr>
          <a:lstStyle/>
          <a:p>
            <a:r>
              <a:rPr lang="en-US" b="1" dirty="0"/>
              <a:t>For Fire Departments that are part of a political subdivision taxes are primary source of revenue</a:t>
            </a:r>
          </a:p>
          <a:p>
            <a:r>
              <a:rPr lang="en-US" b="1" dirty="0"/>
              <a:t>For Fire Departments that are not a political subdivision BUT receive funding from a political subdivision remember that  revenue is from taxes</a:t>
            </a:r>
          </a:p>
          <a:p>
            <a:r>
              <a:rPr lang="en-US" b="1" dirty="0"/>
              <a:t>Internal review is the stage of the budget process in which you as the Fire Chief will be critically examined to determine if the data is available to justify the request </a:t>
            </a:r>
          </a:p>
          <a:p>
            <a:r>
              <a:rPr lang="en-US" b="1" dirty="0"/>
              <a:t>Public Hearings are in the  External Review part of the budget process </a:t>
            </a:r>
          </a:p>
          <a:p>
            <a:endParaRPr lang="en-US" dirty="0"/>
          </a:p>
        </p:txBody>
      </p:sp>
    </p:spTree>
    <p:extLst>
      <p:ext uri="{BB962C8B-B14F-4D97-AF65-F5344CB8AC3E}">
        <p14:creationId xmlns:p14="http://schemas.microsoft.com/office/powerpoint/2010/main" val="1395574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 9"/>
          <p:cNvSpPr/>
          <p:nvPr/>
        </p:nvSpPr>
        <p:spPr>
          <a:xfrm>
            <a:off x="990600" y="3148863"/>
            <a:ext cx="7162800" cy="3657601"/>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Budget Failure is a Result of Poor Planning, the Inability to Convince Others of Your Needs and Not Understanding the Fiscal /Political Environment   </a:t>
            </a:r>
          </a:p>
        </p:txBody>
      </p:sp>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a:t>Key Points </a:t>
            </a:r>
          </a:p>
        </p:txBody>
      </p:sp>
      <p:sp>
        <p:nvSpPr>
          <p:cNvPr id="4" name="TextBox 3"/>
          <p:cNvSpPr txBox="1"/>
          <p:nvPr/>
        </p:nvSpPr>
        <p:spPr>
          <a:xfrm>
            <a:off x="152400" y="1524000"/>
            <a:ext cx="41148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a:solidFill>
                  <a:schemeClr val="tx1"/>
                </a:solidFill>
              </a:rPr>
              <a:t>Budget Process is Critical to Your Department Regardless of the Size and Type of the Department </a:t>
            </a:r>
          </a:p>
        </p:txBody>
      </p:sp>
      <p:sp>
        <p:nvSpPr>
          <p:cNvPr id="6" name="TextBox 5"/>
          <p:cNvSpPr txBox="1"/>
          <p:nvPr/>
        </p:nvSpPr>
        <p:spPr>
          <a:xfrm>
            <a:off x="76199" y="2618601"/>
            <a:ext cx="4419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dirty="0"/>
              <a:t>The Budget Process is a Year Around Task Essential that Fire Chief is Actively Engaged </a:t>
            </a:r>
          </a:p>
        </p:txBody>
      </p:sp>
      <p:sp>
        <p:nvSpPr>
          <p:cNvPr id="8" name="TextBox 7"/>
          <p:cNvSpPr txBox="1"/>
          <p:nvPr/>
        </p:nvSpPr>
        <p:spPr>
          <a:xfrm>
            <a:off x="4495799" y="1540933"/>
            <a:ext cx="4461933"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Common Types of Budgets are all Balance Based that include: Line –Item, Performance Based,  and Zero Based.  </a:t>
            </a:r>
          </a:p>
        </p:txBody>
      </p:sp>
      <p:sp>
        <p:nvSpPr>
          <p:cNvPr id="9" name="TextBox 8"/>
          <p:cNvSpPr txBox="1"/>
          <p:nvPr/>
        </p:nvSpPr>
        <p:spPr>
          <a:xfrm>
            <a:off x="4728632" y="2618601"/>
            <a:ext cx="3886200"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b="1" dirty="0"/>
              <a:t>Line-Item Budgets are the Most Common Budget for Small Volunteer Fire Departments </a:t>
            </a:r>
          </a:p>
        </p:txBody>
      </p:sp>
    </p:spTree>
    <p:extLst>
      <p:ext uri="{BB962C8B-B14F-4D97-AF65-F5344CB8AC3E}">
        <p14:creationId xmlns:p14="http://schemas.microsoft.com/office/powerpoint/2010/main" val="209808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57600" y="1395663"/>
            <a:ext cx="2011680" cy="2011680"/>
          </a:xfrm>
          <a:prstGeom prst="rect">
            <a:avLst/>
          </a:prstGeom>
          <a:solidFill>
            <a:srgbClr val="D7C65F"/>
          </a:solidFill>
          <a:ln>
            <a:noFill/>
          </a:ln>
          <a:effectLst>
            <a:outerShdw blurRad="2921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For More Information</a:t>
            </a:r>
          </a:p>
        </p:txBody>
      </p:sp>
      <p:sp>
        <p:nvSpPr>
          <p:cNvPr id="4" name="Slide Number Placeholder 3"/>
          <p:cNvSpPr>
            <a:spLocks noGrp="1"/>
          </p:cNvSpPr>
          <p:nvPr>
            <p:ph type="sldNum" sz="quarter" idx="12"/>
          </p:nvPr>
        </p:nvSpPr>
        <p:spPr>
          <a:xfrm>
            <a:off x="2712720" y="6317849"/>
            <a:ext cx="2014728" cy="365125"/>
          </a:xfrm>
        </p:spPr>
        <p:txBody>
          <a:bodyPr/>
          <a:lstStyle/>
          <a:p>
            <a:fld id="{461D92CA-C0F1-4A4E-A93A-9CB7A9B74D9C}" type="slidenum">
              <a:rPr lang="en-US" smtClean="0"/>
              <a:pPr/>
              <a:t>27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145" y="1426675"/>
            <a:ext cx="1940590" cy="1895475"/>
          </a:xfrm>
          <a:prstGeom prst="rect">
            <a:avLst/>
          </a:prstGeom>
        </p:spPr>
      </p:pic>
      <p:sp>
        <p:nvSpPr>
          <p:cNvPr id="15" name="Rectangle 14"/>
          <p:cNvSpPr/>
          <p:nvPr/>
        </p:nvSpPr>
        <p:spPr>
          <a:xfrm>
            <a:off x="1313588" y="3877918"/>
            <a:ext cx="6516823" cy="2862322"/>
          </a:xfrm>
          <a:prstGeom prst="rect">
            <a:avLst/>
          </a:prstGeom>
        </p:spPr>
        <p:txBody>
          <a:bodyPr wrap="square">
            <a:spAutoFit/>
          </a:bodyPr>
          <a:lstStyle/>
          <a:p>
            <a:pPr algn="ctr"/>
            <a:r>
              <a:rPr lang="en-US" b="1" dirty="0"/>
              <a:t>Bruce Woods</a:t>
            </a:r>
          </a:p>
          <a:p>
            <a:pPr algn="ctr"/>
            <a:r>
              <a:rPr lang="en-US" b="1" dirty="0"/>
              <a:t>Chief/ Department Head </a:t>
            </a:r>
          </a:p>
          <a:p>
            <a:pPr algn="ctr"/>
            <a:r>
              <a:rPr lang="en-US" b="1" dirty="0"/>
              <a:t>Mitigation and Prevention Department</a:t>
            </a:r>
          </a:p>
          <a:p>
            <a:pPr algn="ctr"/>
            <a:r>
              <a:rPr lang="en-US" b="1" dirty="0"/>
              <a:t>Texas A&amp;M Forest Service </a:t>
            </a:r>
          </a:p>
          <a:p>
            <a:pPr algn="ctr"/>
            <a:r>
              <a:rPr lang="en-US" b="1" dirty="0"/>
              <a:t>200 Technology Way, Suite 1120</a:t>
            </a:r>
          </a:p>
          <a:p>
            <a:pPr algn="ctr"/>
            <a:r>
              <a:rPr lang="en-US" b="1" dirty="0"/>
              <a:t>College Station Texas 77845-3424</a:t>
            </a:r>
          </a:p>
          <a:p>
            <a:pPr algn="ctr"/>
            <a:r>
              <a:rPr lang="en-US" b="1" dirty="0">
                <a:hlinkClick r:id="rId3"/>
              </a:rPr>
              <a:t>BWOODS@TFS.TAMU.EDU</a:t>
            </a:r>
            <a:r>
              <a:rPr lang="en-US" b="1" dirty="0"/>
              <a:t> </a:t>
            </a:r>
          </a:p>
          <a:p>
            <a:pPr algn="ctr"/>
            <a:r>
              <a:rPr lang="en-US" b="1" dirty="0"/>
              <a:t>979-458-7362 (Office) </a:t>
            </a:r>
          </a:p>
          <a:p>
            <a:pPr algn="ctr"/>
            <a:r>
              <a:rPr lang="en-US" b="1" dirty="0"/>
              <a:t>936-546-1485 (Cell) </a:t>
            </a:r>
          </a:p>
          <a:p>
            <a:pPr algn="ctr"/>
            <a:r>
              <a:rPr lang="en-US" b="1" dirty="0">
                <a:solidFill>
                  <a:schemeClr val="tx1">
                    <a:lumMod val="65000"/>
                    <a:lumOff val="35000"/>
                  </a:schemeClr>
                </a:solidFill>
              </a:rPr>
              <a:t>	</a:t>
            </a:r>
            <a:endParaRPr lang="en-US" dirty="0"/>
          </a:p>
        </p:txBody>
      </p:sp>
    </p:spTree>
    <p:extLst>
      <p:ext uri="{BB962C8B-B14F-4D97-AF65-F5344CB8AC3E}">
        <p14:creationId xmlns:p14="http://schemas.microsoft.com/office/powerpoint/2010/main" val="254605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065008" cy="4525963"/>
          </a:xfrm>
        </p:spPr>
        <p:style>
          <a:lnRef idx="1">
            <a:schemeClr val="accent1"/>
          </a:lnRef>
          <a:fillRef idx="2">
            <a:schemeClr val="accent1"/>
          </a:fillRef>
          <a:effectRef idx="1">
            <a:schemeClr val="accent1"/>
          </a:effectRef>
          <a:fontRef idx="minor">
            <a:schemeClr val="dk1"/>
          </a:fontRef>
        </p:style>
        <p:txBody>
          <a:bodyPr>
            <a:normAutofit/>
          </a:bodyPr>
          <a:lstStyle/>
          <a:p>
            <a:pPr algn="just">
              <a:buFont typeface="Monotype Sorts" pitchFamily="2" charset="2"/>
              <a:buNone/>
            </a:pPr>
            <a:r>
              <a:rPr lang="en-US" altLang="en-US" b="1" dirty="0"/>
              <a:t>    </a:t>
            </a:r>
            <a:r>
              <a:rPr lang="en-US" altLang="en-US" sz="4000" b="1" dirty="0"/>
              <a:t>A PLAN OF FINANCIAL OPERATION  CONTAINING AN ESTIMATE OF PROPOSED EXPENDITURES FOR A GIVEN PERIOD AND THE PROPOSED MEANS OF FINANCING THEM, USUALLY FOR A SINGLE FISCAL</a:t>
            </a:r>
          </a:p>
          <a:p>
            <a:pPr algn="just">
              <a:buFont typeface="Monotype Sorts" pitchFamily="2" charset="2"/>
              <a:buNone/>
            </a:pPr>
            <a:r>
              <a:rPr lang="en-US" altLang="en-US" sz="4000" b="1" dirty="0"/>
              <a:t>   YEAR.</a:t>
            </a:r>
            <a:endParaRPr lang="en-US" sz="4000" dirty="0"/>
          </a:p>
        </p:txBody>
      </p:sp>
      <p:sp>
        <p:nvSpPr>
          <p:cNvPr id="4" name="Rectangle 2"/>
          <p:cNvSpPr>
            <a:spLocks noGrp="1" noChangeArrowheads="1"/>
          </p:cNvSpPr>
          <p:nvPr>
            <p:ph type="title"/>
          </p:nvPr>
        </p:nvSpPr>
        <p:spPr>
          <a:xfrm>
            <a:off x="381000" y="76200"/>
            <a:ext cx="7360920" cy="704088"/>
          </a:xfrm>
        </p:spPr>
        <p:style>
          <a:lnRef idx="1">
            <a:schemeClr val="accent1"/>
          </a:lnRef>
          <a:fillRef idx="2">
            <a:schemeClr val="accent1"/>
          </a:fillRef>
          <a:effectRef idx="1">
            <a:schemeClr val="accent1"/>
          </a:effectRef>
          <a:fontRef idx="minor">
            <a:schemeClr val="dk1"/>
          </a:fontRef>
        </p:style>
        <p:txBody>
          <a:bodyPr/>
          <a:lstStyle/>
          <a:p>
            <a:r>
              <a:rPr lang="en-US" altLang="en-US" b="1" dirty="0">
                <a:solidFill>
                  <a:schemeClr val="tx1"/>
                </a:solidFill>
              </a:rPr>
              <a:t>    BUDGET DEFINITION</a:t>
            </a:r>
            <a:r>
              <a:rPr lang="en-US" altLang="en-US" dirty="0"/>
              <a:t>	</a:t>
            </a:r>
          </a:p>
        </p:txBody>
      </p:sp>
    </p:spTree>
    <p:extLst>
      <p:ext uri="{BB962C8B-B14F-4D97-AF65-F5344CB8AC3E}">
        <p14:creationId xmlns:p14="http://schemas.microsoft.com/office/powerpoint/2010/main" val="214494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8229600" cy="2057400"/>
          </a:xfrm>
        </p:spPr>
        <p:style>
          <a:lnRef idx="1">
            <a:schemeClr val="accent1"/>
          </a:lnRef>
          <a:fillRef idx="2">
            <a:schemeClr val="accent1"/>
          </a:fillRef>
          <a:effectRef idx="1">
            <a:schemeClr val="accent1"/>
          </a:effectRef>
          <a:fontRef idx="minor">
            <a:schemeClr val="dk1"/>
          </a:fontRef>
        </p:style>
        <p:txBody>
          <a:bodyPr/>
          <a:lstStyle/>
          <a:p>
            <a:pPr marL="0" indent="0" algn="ctr">
              <a:buNone/>
            </a:pPr>
            <a:r>
              <a:rPr lang="en-US" altLang="en-US" b="1" dirty="0"/>
              <a:t>To ensure compliance with legal provisions contained in the annual appropriated budget approved by a governmental agency or legal entity</a:t>
            </a:r>
            <a:endParaRPr lang="en-US" dirty="0"/>
          </a:p>
        </p:txBody>
      </p:sp>
      <p:sp>
        <p:nvSpPr>
          <p:cNvPr id="4" name="Rectangle 2"/>
          <p:cNvSpPr>
            <a:spLocks noGrp="1" noChangeArrowheads="1"/>
          </p:cNvSpPr>
          <p:nvPr>
            <p:ph type="title"/>
          </p:nvPr>
        </p:nvSpPr>
        <p:spPr>
          <a:xfrm>
            <a:off x="228600" y="76200"/>
            <a:ext cx="7360920" cy="704088"/>
          </a:xfrm>
        </p:spPr>
        <p:style>
          <a:lnRef idx="1">
            <a:schemeClr val="accent1"/>
          </a:lnRef>
          <a:fillRef idx="2">
            <a:schemeClr val="accent1"/>
          </a:fillRef>
          <a:effectRef idx="1">
            <a:schemeClr val="accent1"/>
          </a:effectRef>
          <a:fontRef idx="minor">
            <a:schemeClr val="dk1"/>
          </a:fontRef>
        </p:style>
        <p:txBody>
          <a:bodyPr/>
          <a:lstStyle/>
          <a:p>
            <a:r>
              <a:rPr lang="en-US" altLang="en-US" sz="4000" b="1" dirty="0">
                <a:solidFill>
                  <a:schemeClr val="tx1"/>
                </a:solidFill>
              </a:rPr>
              <a:t>Objective Of Budgetary Controls</a:t>
            </a:r>
            <a:endParaRPr lang="en-US" altLang="en-US" sz="4000" dirty="0">
              <a:solidFill>
                <a:schemeClr val="tx1"/>
              </a:solidFill>
            </a:endParaRPr>
          </a:p>
        </p:txBody>
      </p:sp>
      <p:sp>
        <p:nvSpPr>
          <p:cNvPr id="5" name="TextBox 4"/>
          <p:cNvSpPr txBox="1"/>
          <p:nvPr/>
        </p:nvSpPr>
        <p:spPr>
          <a:xfrm>
            <a:off x="228600" y="3810000"/>
            <a:ext cx="8458200" cy="184665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Regardless of the Size or Type of Fire Department; all Fire Department’s need to have a budgetary control system in place </a:t>
            </a:r>
            <a:endParaRPr lang="en-US" b="1" dirty="0"/>
          </a:p>
          <a:p>
            <a:r>
              <a:rPr lang="en-US" b="1" dirty="0"/>
              <a:t> </a:t>
            </a:r>
          </a:p>
        </p:txBody>
      </p:sp>
    </p:spTree>
    <p:extLst>
      <p:ext uri="{BB962C8B-B14F-4D97-AF65-F5344CB8AC3E}">
        <p14:creationId xmlns:p14="http://schemas.microsoft.com/office/powerpoint/2010/main" val="350583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933" y="76200"/>
            <a:ext cx="7360920" cy="704088"/>
          </a:xfrm>
        </p:spPr>
        <p:style>
          <a:lnRef idx="1">
            <a:schemeClr val="accent1"/>
          </a:lnRef>
          <a:fillRef idx="2">
            <a:schemeClr val="accent1"/>
          </a:fillRef>
          <a:effectRef idx="1">
            <a:schemeClr val="accent1"/>
          </a:effectRef>
          <a:fontRef idx="minor">
            <a:schemeClr val="dk1"/>
          </a:fontRef>
        </p:style>
        <p:txBody>
          <a:bodyPr/>
          <a:lstStyle/>
          <a:p>
            <a:r>
              <a:rPr lang="en-US" b="1" dirty="0"/>
              <a:t>Required by State Law </a:t>
            </a:r>
          </a:p>
        </p:txBody>
      </p:sp>
      <p:sp>
        <p:nvSpPr>
          <p:cNvPr id="5" name="Content Placeholder 4"/>
          <p:cNvSpPr>
            <a:spLocks noGrp="1"/>
          </p:cNvSpPr>
          <p:nvPr>
            <p:ph sz="half" idx="1"/>
          </p:nvPr>
        </p:nvSpPr>
        <p:spPr>
          <a:xfrm>
            <a:off x="304800" y="2133600"/>
            <a:ext cx="2743200" cy="1828800"/>
          </a:xfr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buNone/>
            </a:pPr>
            <a:r>
              <a:rPr lang="en-US" sz="2400" b="1" dirty="0"/>
              <a:t>Municipalities </a:t>
            </a:r>
          </a:p>
          <a:p>
            <a:pPr marL="0" indent="0">
              <a:buNone/>
            </a:pPr>
            <a:r>
              <a:rPr lang="en-US" sz="2400" b="1" dirty="0"/>
              <a:t>County Government </a:t>
            </a:r>
          </a:p>
          <a:p>
            <a:pPr marL="0" indent="0">
              <a:buNone/>
            </a:pPr>
            <a:r>
              <a:rPr lang="en-US" sz="2400" b="1" dirty="0"/>
              <a:t>Emergency Services Districts </a:t>
            </a:r>
          </a:p>
        </p:txBody>
      </p:sp>
      <p:sp>
        <p:nvSpPr>
          <p:cNvPr id="6" name="Content Placeholder 5"/>
          <p:cNvSpPr>
            <a:spLocks noGrp="1"/>
          </p:cNvSpPr>
          <p:nvPr>
            <p:ph sz="half" idx="2"/>
          </p:nvPr>
        </p:nvSpPr>
        <p:spPr>
          <a:xfrm>
            <a:off x="4343400" y="2133601"/>
            <a:ext cx="4495800" cy="1904999"/>
          </a:xfrm>
        </p:spPr>
        <p:style>
          <a:lnRef idx="2">
            <a:schemeClr val="accent1"/>
          </a:lnRef>
          <a:fillRef idx="1">
            <a:schemeClr val="lt1"/>
          </a:fillRef>
          <a:effectRef idx="0">
            <a:schemeClr val="accent1"/>
          </a:effectRef>
          <a:fontRef idx="minor">
            <a:schemeClr val="dk1"/>
          </a:fontRef>
        </p:style>
        <p:txBody>
          <a:bodyPr>
            <a:normAutofit/>
          </a:bodyPr>
          <a:lstStyle/>
          <a:p>
            <a:pPr>
              <a:buFont typeface="Monotype Sorts" pitchFamily="2" charset="2"/>
              <a:buNone/>
            </a:pPr>
            <a:r>
              <a:rPr lang="en-US" altLang="en-US" sz="2000" b="1" dirty="0"/>
              <a:t>County Commissioner Court</a:t>
            </a:r>
          </a:p>
          <a:p>
            <a:pPr>
              <a:buFont typeface="Monotype Sorts" pitchFamily="2" charset="2"/>
              <a:buNone/>
            </a:pPr>
            <a:r>
              <a:rPr lang="en-US" altLang="en-US" sz="2000" b="1" dirty="0"/>
              <a:t>City Council </a:t>
            </a:r>
          </a:p>
          <a:p>
            <a:pPr>
              <a:buFont typeface="Monotype Sorts" pitchFamily="2" charset="2"/>
              <a:buNone/>
            </a:pPr>
            <a:r>
              <a:rPr lang="en-US" altLang="en-US" sz="2000" b="1" dirty="0"/>
              <a:t>Emergency Services Board </a:t>
            </a:r>
          </a:p>
          <a:p>
            <a:pPr>
              <a:buFont typeface="Monotype Sorts" pitchFamily="2" charset="2"/>
              <a:buNone/>
            </a:pPr>
            <a:r>
              <a:rPr lang="en-US" altLang="en-US" sz="2000" b="1" dirty="0"/>
              <a:t>Hospital District Board</a:t>
            </a:r>
          </a:p>
          <a:p>
            <a:pPr>
              <a:buFont typeface="Monotype Sorts" pitchFamily="2" charset="2"/>
              <a:buNone/>
            </a:pPr>
            <a:r>
              <a:rPr lang="en-US" altLang="en-US" sz="2000" b="1" dirty="0"/>
              <a:t>MUD District Board</a:t>
            </a:r>
          </a:p>
          <a:p>
            <a:endParaRPr lang="en-US" dirty="0"/>
          </a:p>
        </p:txBody>
      </p:sp>
      <p:sp>
        <p:nvSpPr>
          <p:cNvPr id="7" name="TextBox 6"/>
          <p:cNvSpPr txBox="1"/>
          <p:nvPr/>
        </p:nvSpPr>
        <p:spPr>
          <a:xfrm>
            <a:off x="152400" y="1550348"/>
            <a:ext cx="35814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      </a:t>
            </a:r>
            <a:r>
              <a:rPr lang="en-US" sz="2000" b="1" dirty="0"/>
              <a:t>Political Subdivision Type </a:t>
            </a:r>
          </a:p>
        </p:txBody>
      </p:sp>
      <p:sp>
        <p:nvSpPr>
          <p:cNvPr id="8" name="TextBox 7"/>
          <p:cNvSpPr txBox="1"/>
          <p:nvPr/>
        </p:nvSpPr>
        <p:spPr>
          <a:xfrm>
            <a:off x="4800600" y="1593542"/>
            <a:ext cx="35814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      </a:t>
            </a:r>
            <a:r>
              <a:rPr lang="en-US" sz="2000" b="1" dirty="0"/>
              <a:t>Who Approves </a:t>
            </a:r>
          </a:p>
        </p:txBody>
      </p:sp>
      <p:sp>
        <p:nvSpPr>
          <p:cNvPr id="9" name="TextBox 8"/>
          <p:cNvSpPr txBox="1"/>
          <p:nvPr/>
        </p:nvSpPr>
        <p:spPr>
          <a:xfrm>
            <a:off x="2819400" y="6194394"/>
            <a:ext cx="3347061"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    </a:t>
            </a:r>
            <a:r>
              <a:rPr lang="en-US" sz="2000" b="1" dirty="0"/>
              <a:t>Fire Department Boards  </a:t>
            </a:r>
          </a:p>
        </p:txBody>
      </p:sp>
      <p:sp>
        <p:nvSpPr>
          <p:cNvPr id="10" name="Right Arrow 9"/>
          <p:cNvSpPr/>
          <p:nvPr/>
        </p:nvSpPr>
        <p:spPr>
          <a:xfrm rot="19861928">
            <a:off x="3233550" y="4329397"/>
            <a:ext cx="3134098" cy="139325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t>Provide Services to and receive Funding From </a:t>
            </a:r>
          </a:p>
        </p:txBody>
      </p:sp>
      <p:sp>
        <p:nvSpPr>
          <p:cNvPr id="11" name="Right Arrow 10"/>
          <p:cNvSpPr/>
          <p:nvPr/>
        </p:nvSpPr>
        <p:spPr>
          <a:xfrm>
            <a:off x="3124200" y="2593609"/>
            <a:ext cx="1218101" cy="866159"/>
          </a:xfrm>
          <a:prstGeom prst="rightArrow">
            <a:avLst>
              <a:gd name="adj1" fmla="val 50000"/>
              <a:gd name="adj2" fmla="val 462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Explosion 1 1"/>
          <p:cNvSpPr/>
          <p:nvPr/>
        </p:nvSpPr>
        <p:spPr>
          <a:xfrm>
            <a:off x="381000" y="3809999"/>
            <a:ext cx="2590800" cy="2584449"/>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endParaRPr>
          </a:p>
          <a:p>
            <a:pPr algn="ctr"/>
            <a:r>
              <a:rPr lang="en-US" b="1" dirty="0">
                <a:solidFill>
                  <a:schemeClr val="tx1"/>
                </a:solidFill>
              </a:rPr>
              <a:t>Wait Our FD isn’t a Political Subdivision </a:t>
            </a:r>
          </a:p>
        </p:txBody>
      </p:sp>
    </p:spTree>
    <p:extLst>
      <p:ext uri="{BB962C8B-B14F-4D97-AF65-F5344CB8AC3E}">
        <p14:creationId xmlns:p14="http://schemas.microsoft.com/office/powerpoint/2010/main" val="266043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7360920" cy="704088"/>
          </a:xfrm>
        </p:spPr>
        <p:style>
          <a:lnRef idx="1">
            <a:schemeClr val="accent1"/>
          </a:lnRef>
          <a:fillRef idx="2">
            <a:schemeClr val="accent1"/>
          </a:fillRef>
          <a:effectRef idx="1">
            <a:schemeClr val="accent1"/>
          </a:effectRef>
          <a:fontRef idx="minor">
            <a:schemeClr val="dk1"/>
          </a:fontRef>
        </p:style>
        <p:txBody>
          <a:bodyPr/>
          <a:lstStyle/>
          <a:p>
            <a:r>
              <a:rPr lang="en-US" dirty="0"/>
              <a:t>Types of Budgets </a:t>
            </a:r>
          </a:p>
        </p:txBody>
      </p:sp>
      <p:sp>
        <p:nvSpPr>
          <p:cNvPr id="6" name="Content Placeholder 5"/>
          <p:cNvSpPr>
            <a:spLocks noGrp="1"/>
          </p:cNvSpPr>
          <p:nvPr>
            <p:ph sz="half" idx="1"/>
          </p:nvPr>
        </p:nvSpPr>
        <p:spPr>
          <a:xfrm>
            <a:off x="457200" y="1600201"/>
            <a:ext cx="4038600" cy="1219199"/>
          </a:xfrm>
        </p:spPr>
        <p:style>
          <a:lnRef idx="1">
            <a:schemeClr val="accent2"/>
          </a:lnRef>
          <a:fillRef idx="2">
            <a:schemeClr val="accent2"/>
          </a:fillRef>
          <a:effectRef idx="1">
            <a:schemeClr val="accent2"/>
          </a:effectRef>
          <a:fontRef idx="minor">
            <a:schemeClr val="dk1"/>
          </a:fontRef>
        </p:style>
        <p:txBody>
          <a:bodyPr>
            <a:normAutofit fontScale="92500"/>
          </a:bodyPr>
          <a:lstStyle/>
          <a:p>
            <a:pPr marL="0" indent="0">
              <a:buNone/>
            </a:pPr>
            <a:r>
              <a:rPr lang="en-US" sz="2400" b="1" dirty="0"/>
              <a:t>Balanced Budget: Has no deficit or surplus. The revenues coming are equal to the expenditures.</a:t>
            </a:r>
          </a:p>
        </p:txBody>
      </p:sp>
      <p:sp>
        <p:nvSpPr>
          <p:cNvPr id="11" name="Content Placeholder 10"/>
          <p:cNvSpPr>
            <a:spLocks noGrp="1"/>
          </p:cNvSpPr>
          <p:nvPr>
            <p:ph sz="half" idx="2"/>
          </p:nvPr>
        </p:nvSpPr>
        <p:spPr>
          <a:xfrm>
            <a:off x="2819400" y="3048000"/>
            <a:ext cx="5715000" cy="17526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buNone/>
            </a:pPr>
            <a:r>
              <a:rPr lang="en-US" b="1" dirty="0"/>
              <a:t>Line Item Budget: Simple to the point budget.  Minimal information regarding purpose of the expense line item.  </a:t>
            </a:r>
          </a:p>
        </p:txBody>
      </p:sp>
      <p:sp>
        <p:nvSpPr>
          <p:cNvPr id="12" name="Content Placeholder 5"/>
          <p:cNvSpPr txBox="1">
            <a:spLocks/>
          </p:cNvSpPr>
          <p:nvPr/>
        </p:nvSpPr>
        <p:spPr>
          <a:xfrm>
            <a:off x="152400" y="5334000"/>
            <a:ext cx="8229600" cy="6096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sz="2400" b="1" dirty="0"/>
              <a:t>Majority of Volunteer Fire Departments use a Line Item Budget </a:t>
            </a:r>
          </a:p>
        </p:txBody>
      </p:sp>
      <p:sp>
        <p:nvSpPr>
          <p:cNvPr id="2" name="Explosion 1 1"/>
          <p:cNvSpPr/>
          <p:nvPr/>
        </p:nvSpPr>
        <p:spPr>
          <a:xfrm>
            <a:off x="152400" y="3048000"/>
            <a:ext cx="2438400" cy="2057400"/>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solidFill>
                  <a:schemeClr val="tx1"/>
                </a:solidFill>
              </a:rPr>
              <a:t>Need to Ponder  Completing a Needs Assessment </a:t>
            </a:r>
          </a:p>
        </p:txBody>
      </p:sp>
    </p:spTree>
    <p:extLst>
      <p:ext uri="{BB962C8B-B14F-4D97-AF65-F5344CB8AC3E}">
        <p14:creationId xmlns:p14="http://schemas.microsoft.com/office/powerpoint/2010/main" val="76949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67" y="101024"/>
            <a:ext cx="8839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Line- Item Budget </a:t>
            </a:r>
          </a:p>
        </p:txBody>
      </p:sp>
      <p:sp>
        <p:nvSpPr>
          <p:cNvPr id="4" name="TextBox 3"/>
          <p:cNvSpPr txBox="1"/>
          <p:nvPr/>
        </p:nvSpPr>
        <p:spPr>
          <a:xfrm>
            <a:off x="838199" y="1447800"/>
            <a:ext cx="762000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Four basic parts of Line-Item Budget  </a:t>
            </a:r>
          </a:p>
        </p:txBody>
      </p:sp>
      <p:sp>
        <p:nvSpPr>
          <p:cNvPr id="5" name="TextBox 4"/>
          <p:cNvSpPr txBox="1"/>
          <p:nvPr/>
        </p:nvSpPr>
        <p:spPr>
          <a:xfrm>
            <a:off x="990600" y="2743200"/>
            <a:ext cx="7620001"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b="1" dirty="0"/>
              <a:t>Revenue</a:t>
            </a:r>
          </a:p>
          <a:p>
            <a:r>
              <a:rPr lang="en-US" sz="3200" b="1" dirty="0"/>
              <a:t>Operation Ending Fund Balance </a:t>
            </a:r>
          </a:p>
          <a:p>
            <a:r>
              <a:rPr lang="en-US" sz="3200" b="1" dirty="0"/>
              <a:t>Operating Expenses Budget</a:t>
            </a:r>
          </a:p>
          <a:p>
            <a:r>
              <a:rPr lang="en-US" sz="3200" b="1" dirty="0"/>
              <a:t>Capital   </a:t>
            </a:r>
          </a:p>
        </p:txBody>
      </p:sp>
    </p:spTree>
    <p:extLst>
      <p:ext uri="{BB962C8B-B14F-4D97-AF65-F5344CB8AC3E}">
        <p14:creationId xmlns:p14="http://schemas.microsoft.com/office/powerpoint/2010/main" val="101801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67" y="101024"/>
            <a:ext cx="8839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Line- Item Budget </a:t>
            </a:r>
          </a:p>
        </p:txBody>
      </p:sp>
      <p:sp>
        <p:nvSpPr>
          <p:cNvPr id="4" name="TextBox 3"/>
          <p:cNvSpPr txBox="1"/>
          <p:nvPr/>
        </p:nvSpPr>
        <p:spPr>
          <a:xfrm>
            <a:off x="838199" y="1447800"/>
            <a:ext cx="762000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Revenue  </a:t>
            </a:r>
          </a:p>
        </p:txBody>
      </p:sp>
      <p:graphicFrame>
        <p:nvGraphicFramePr>
          <p:cNvPr id="2" name="Table 1"/>
          <p:cNvGraphicFramePr>
            <a:graphicFrameLocks noGrp="1"/>
          </p:cNvGraphicFramePr>
          <p:nvPr>
            <p:extLst>
              <p:ext uri="{D42A27DB-BD31-4B8C-83A1-F6EECF244321}">
                <p14:modId xmlns:p14="http://schemas.microsoft.com/office/powerpoint/2010/main" val="1768559605"/>
              </p:ext>
            </p:extLst>
          </p:nvPr>
        </p:nvGraphicFramePr>
        <p:xfrm>
          <a:off x="914399" y="2514600"/>
          <a:ext cx="6781800" cy="299212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4217617471"/>
                    </a:ext>
                  </a:extLst>
                </a:gridCol>
                <a:gridCol w="1143000">
                  <a:extLst>
                    <a:ext uri="{9D8B030D-6E8A-4147-A177-3AD203B41FA5}">
                      <a16:colId xmlns:a16="http://schemas.microsoft.com/office/drawing/2014/main" val="2257580274"/>
                    </a:ext>
                  </a:extLst>
                </a:gridCol>
                <a:gridCol w="1173479">
                  <a:extLst>
                    <a:ext uri="{9D8B030D-6E8A-4147-A177-3AD203B41FA5}">
                      <a16:colId xmlns:a16="http://schemas.microsoft.com/office/drawing/2014/main" val="1505605783"/>
                    </a:ext>
                  </a:extLst>
                </a:gridCol>
                <a:gridCol w="1356360">
                  <a:extLst>
                    <a:ext uri="{9D8B030D-6E8A-4147-A177-3AD203B41FA5}">
                      <a16:colId xmlns:a16="http://schemas.microsoft.com/office/drawing/2014/main" val="1718806617"/>
                    </a:ext>
                  </a:extLst>
                </a:gridCol>
                <a:gridCol w="1356360">
                  <a:extLst>
                    <a:ext uri="{9D8B030D-6E8A-4147-A177-3AD203B41FA5}">
                      <a16:colId xmlns:a16="http://schemas.microsoft.com/office/drawing/2014/main" val="3883247092"/>
                    </a:ext>
                  </a:extLst>
                </a:gridCol>
              </a:tblGrid>
              <a:tr h="868680">
                <a:tc>
                  <a:txBody>
                    <a:bodyPr/>
                    <a:lstStyle/>
                    <a:p>
                      <a:r>
                        <a:rPr lang="en-US" dirty="0"/>
                        <a:t>Source</a:t>
                      </a:r>
                      <a:r>
                        <a:rPr lang="en-US" baseline="0" dirty="0"/>
                        <a:t> </a:t>
                      </a:r>
                      <a:endParaRPr lang="en-US" dirty="0"/>
                    </a:p>
                  </a:txBody>
                  <a:tcPr/>
                </a:tc>
                <a:tc>
                  <a:txBody>
                    <a:bodyPr/>
                    <a:lstStyle/>
                    <a:p>
                      <a:r>
                        <a:rPr lang="en-US" dirty="0"/>
                        <a:t>2015 Actual </a:t>
                      </a:r>
                    </a:p>
                  </a:txBody>
                  <a:tcPr/>
                </a:tc>
                <a:tc>
                  <a:txBody>
                    <a:bodyPr/>
                    <a:lstStyle/>
                    <a:p>
                      <a:r>
                        <a:rPr lang="en-US" dirty="0"/>
                        <a:t>2016 Actual </a:t>
                      </a:r>
                    </a:p>
                  </a:txBody>
                  <a:tcPr/>
                </a:tc>
                <a:tc>
                  <a:txBody>
                    <a:bodyPr/>
                    <a:lstStyle/>
                    <a:p>
                      <a:r>
                        <a:rPr lang="en-US" dirty="0"/>
                        <a:t>2017</a:t>
                      </a:r>
                    </a:p>
                    <a:p>
                      <a:r>
                        <a:rPr lang="en-US" dirty="0"/>
                        <a:t>Actual</a:t>
                      </a:r>
                      <a:r>
                        <a:rPr lang="en-US" baseline="0" dirty="0"/>
                        <a:t> </a:t>
                      </a:r>
                      <a:endParaRPr lang="en-US" dirty="0"/>
                    </a:p>
                  </a:txBody>
                  <a:tcPr/>
                </a:tc>
                <a:tc>
                  <a:txBody>
                    <a:bodyPr/>
                    <a:lstStyle/>
                    <a:p>
                      <a:r>
                        <a:rPr lang="en-US" dirty="0"/>
                        <a:t>2018 Budget </a:t>
                      </a:r>
                    </a:p>
                  </a:txBody>
                  <a:tcPr/>
                </a:tc>
                <a:extLst>
                  <a:ext uri="{0D108BD9-81ED-4DB2-BD59-A6C34878D82A}">
                    <a16:rowId xmlns:a16="http://schemas.microsoft.com/office/drawing/2014/main" val="2978765832"/>
                  </a:ext>
                </a:extLst>
              </a:tr>
              <a:tr h="370840">
                <a:tc>
                  <a:txBody>
                    <a:bodyPr/>
                    <a:lstStyle/>
                    <a:p>
                      <a:r>
                        <a:rPr lang="en-US" dirty="0"/>
                        <a:t>ESD #2 </a:t>
                      </a:r>
                    </a:p>
                  </a:txBody>
                  <a:tcPr/>
                </a:tc>
                <a:tc>
                  <a:txBody>
                    <a:bodyPr/>
                    <a:lstStyle/>
                    <a:p>
                      <a:r>
                        <a:rPr lang="en-US" dirty="0"/>
                        <a:t>$210,000</a:t>
                      </a:r>
                    </a:p>
                  </a:txBody>
                  <a:tcPr/>
                </a:tc>
                <a:tc>
                  <a:txBody>
                    <a:bodyPr/>
                    <a:lstStyle/>
                    <a:p>
                      <a:r>
                        <a:rPr lang="en-US" dirty="0"/>
                        <a:t>$210,000</a:t>
                      </a:r>
                    </a:p>
                  </a:txBody>
                  <a:tcPr/>
                </a:tc>
                <a:tc>
                  <a:txBody>
                    <a:bodyPr/>
                    <a:lstStyle/>
                    <a:p>
                      <a:r>
                        <a:rPr lang="en-US" dirty="0"/>
                        <a:t>$215,000</a:t>
                      </a:r>
                    </a:p>
                  </a:txBody>
                  <a:tcPr/>
                </a:tc>
                <a:tc>
                  <a:txBody>
                    <a:bodyPr/>
                    <a:lstStyle/>
                    <a:p>
                      <a:r>
                        <a:rPr lang="en-US" dirty="0"/>
                        <a:t>$215,000</a:t>
                      </a:r>
                    </a:p>
                  </a:txBody>
                  <a:tcPr/>
                </a:tc>
                <a:extLst>
                  <a:ext uri="{0D108BD9-81ED-4DB2-BD59-A6C34878D82A}">
                    <a16:rowId xmlns:a16="http://schemas.microsoft.com/office/drawing/2014/main" val="1637248679"/>
                  </a:ext>
                </a:extLst>
              </a:tr>
              <a:tr h="370840">
                <a:tc>
                  <a:txBody>
                    <a:bodyPr/>
                    <a:lstStyle/>
                    <a:p>
                      <a:r>
                        <a:rPr lang="en-US" dirty="0"/>
                        <a:t>Donations</a:t>
                      </a:r>
                      <a:r>
                        <a:rPr lang="en-US" baseline="0" dirty="0"/>
                        <a:t> </a:t>
                      </a:r>
                      <a:endParaRPr lang="en-US" dirty="0"/>
                    </a:p>
                  </a:txBody>
                  <a:tcPr/>
                </a:tc>
                <a:tc>
                  <a:txBody>
                    <a:bodyPr/>
                    <a:lstStyle/>
                    <a:p>
                      <a:r>
                        <a:rPr lang="en-US" dirty="0"/>
                        <a:t>$     8,800</a:t>
                      </a:r>
                    </a:p>
                  </a:txBody>
                  <a:tcPr/>
                </a:tc>
                <a:tc>
                  <a:txBody>
                    <a:bodyPr/>
                    <a:lstStyle/>
                    <a:p>
                      <a:r>
                        <a:rPr lang="en-US" dirty="0"/>
                        <a:t>$     7,009</a:t>
                      </a:r>
                    </a:p>
                  </a:txBody>
                  <a:tcPr/>
                </a:tc>
                <a:tc>
                  <a:txBody>
                    <a:bodyPr/>
                    <a:lstStyle/>
                    <a:p>
                      <a:r>
                        <a:rPr lang="en-US" dirty="0"/>
                        <a:t>$    2,910</a:t>
                      </a:r>
                    </a:p>
                  </a:txBody>
                  <a:tcPr/>
                </a:tc>
                <a:tc>
                  <a:txBody>
                    <a:bodyPr/>
                    <a:lstStyle/>
                    <a:p>
                      <a:r>
                        <a:rPr lang="en-US" dirty="0"/>
                        <a:t>$     2,000</a:t>
                      </a:r>
                    </a:p>
                  </a:txBody>
                  <a:tcPr/>
                </a:tc>
                <a:extLst>
                  <a:ext uri="{0D108BD9-81ED-4DB2-BD59-A6C34878D82A}">
                    <a16:rowId xmlns:a16="http://schemas.microsoft.com/office/drawing/2014/main" val="2736203715"/>
                  </a:ext>
                </a:extLst>
              </a:tr>
              <a:tr h="370840">
                <a:tc>
                  <a:txBody>
                    <a:bodyPr/>
                    <a:lstStyle/>
                    <a:p>
                      <a:r>
                        <a:rPr lang="en-US" dirty="0"/>
                        <a:t>AMR </a:t>
                      </a:r>
                    </a:p>
                  </a:txBody>
                  <a:tcPr/>
                </a:tc>
                <a:tc>
                  <a:txBody>
                    <a:bodyPr/>
                    <a:lstStyle/>
                    <a:p>
                      <a:r>
                        <a:rPr lang="en-US" dirty="0"/>
                        <a:t>$      2,000</a:t>
                      </a:r>
                    </a:p>
                  </a:txBody>
                  <a:tcPr/>
                </a:tc>
                <a:tc>
                  <a:txBody>
                    <a:bodyPr/>
                    <a:lstStyle/>
                    <a:p>
                      <a:r>
                        <a:rPr lang="en-US" dirty="0"/>
                        <a:t>$      2,755</a:t>
                      </a:r>
                    </a:p>
                  </a:txBody>
                  <a:tcPr/>
                </a:tc>
                <a:tc>
                  <a:txBody>
                    <a:bodyPr/>
                    <a:lstStyle/>
                    <a:p>
                      <a:r>
                        <a:rPr lang="en-US" dirty="0"/>
                        <a:t>$    3,120</a:t>
                      </a:r>
                    </a:p>
                  </a:txBody>
                  <a:tcPr/>
                </a:tc>
                <a:tc>
                  <a:txBody>
                    <a:bodyPr/>
                    <a:lstStyle/>
                    <a:p>
                      <a:r>
                        <a:rPr lang="en-US" dirty="0"/>
                        <a:t>$     3,200</a:t>
                      </a:r>
                    </a:p>
                  </a:txBody>
                  <a:tcPr/>
                </a:tc>
                <a:extLst>
                  <a:ext uri="{0D108BD9-81ED-4DB2-BD59-A6C34878D82A}">
                    <a16:rowId xmlns:a16="http://schemas.microsoft.com/office/drawing/2014/main" val="3309687962"/>
                  </a:ext>
                </a:extLst>
              </a:tr>
              <a:tr h="370840">
                <a:tc>
                  <a:txBody>
                    <a:bodyPr/>
                    <a:lstStyle/>
                    <a:p>
                      <a:r>
                        <a:rPr lang="en-US" dirty="0"/>
                        <a:t>Investment </a:t>
                      </a:r>
                    </a:p>
                  </a:txBody>
                  <a:tcPr/>
                </a:tc>
                <a:tc>
                  <a:txBody>
                    <a:bodyPr/>
                    <a:lstStyle/>
                    <a:p>
                      <a:r>
                        <a:rPr lang="en-US" dirty="0"/>
                        <a:t>$   </a:t>
                      </a:r>
                      <a:r>
                        <a:rPr lang="en-US" baseline="0" dirty="0"/>
                        <a:t>   </a:t>
                      </a:r>
                      <a:r>
                        <a:rPr lang="en-US" dirty="0"/>
                        <a:t>1,001</a:t>
                      </a:r>
                    </a:p>
                  </a:txBody>
                  <a:tcPr/>
                </a:tc>
                <a:tc>
                  <a:txBody>
                    <a:bodyPr/>
                    <a:lstStyle/>
                    <a:p>
                      <a:r>
                        <a:rPr lang="en-US" dirty="0"/>
                        <a:t>$      1,001</a:t>
                      </a:r>
                    </a:p>
                  </a:txBody>
                  <a:tcPr/>
                </a:tc>
                <a:tc>
                  <a:txBody>
                    <a:bodyPr/>
                    <a:lstStyle/>
                    <a:p>
                      <a:r>
                        <a:rPr lang="en-US" dirty="0"/>
                        <a:t>$     1,001</a:t>
                      </a:r>
                    </a:p>
                  </a:txBody>
                  <a:tcPr/>
                </a:tc>
                <a:tc>
                  <a:txBody>
                    <a:bodyPr/>
                    <a:lstStyle/>
                    <a:p>
                      <a:r>
                        <a:rPr lang="en-US" dirty="0"/>
                        <a:t>$     1,001</a:t>
                      </a:r>
                    </a:p>
                  </a:txBody>
                  <a:tcPr/>
                </a:tc>
                <a:extLst>
                  <a:ext uri="{0D108BD9-81ED-4DB2-BD59-A6C34878D82A}">
                    <a16:rowId xmlns:a16="http://schemas.microsoft.com/office/drawing/2014/main" val="1095084857"/>
                  </a:ext>
                </a:extLst>
              </a:tr>
              <a:tr h="370840">
                <a:tc>
                  <a:txBody>
                    <a:bodyPr/>
                    <a:lstStyle/>
                    <a:p>
                      <a:r>
                        <a:rPr lang="en-US" dirty="0"/>
                        <a:t>Total Operating Revenues </a:t>
                      </a:r>
                    </a:p>
                  </a:txBody>
                  <a:tcPr/>
                </a:tc>
                <a:tc>
                  <a:txBody>
                    <a:bodyPr/>
                    <a:lstStyle/>
                    <a:p>
                      <a:r>
                        <a:rPr lang="en-US" dirty="0"/>
                        <a:t>$221,001</a:t>
                      </a:r>
                    </a:p>
                  </a:txBody>
                  <a:tcPr/>
                </a:tc>
                <a:tc>
                  <a:txBody>
                    <a:bodyPr/>
                    <a:lstStyle/>
                    <a:p>
                      <a:r>
                        <a:rPr lang="en-US" dirty="0"/>
                        <a:t>$220,765 </a:t>
                      </a:r>
                    </a:p>
                  </a:txBody>
                  <a:tcPr/>
                </a:tc>
                <a:tc>
                  <a:txBody>
                    <a:bodyPr/>
                    <a:lstStyle/>
                    <a:p>
                      <a:r>
                        <a:rPr lang="en-US" dirty="0"/>
                        <a:t>$222,031</a:t>
                      </a:r>
                    </a:p>
                  </a:txBody>
                  <a:tcPr/>
                </a:tc>
                <a:tc>
                  <a:txBody>
                    <a:bodyPr/>
                    <a:lstStyle/>
                    <a:p>
                      <a:r>
                        <a:rPr lang="en-US" dirty="0"/>
                        <a:t>$221,201</a:t>
                      </a:r>
                    </a:p>
                  </a:txBody>
                  <a:tcPr/>
                </a:tc>
                <a:extLst>
                  <a:ext uri="{0D108BD9-81ED-4DB2-BD59-A6C34878D82A}">
                    <a16:rowId xmlns:a16="http://schemas.microsoft.com/office/drawing/2014/main" val="33903138"/>
                  </a:ext>
                </a:extLst>
              </a:tr>
            </a:tbl>
          </a:graphicData>
        </a:graphic>
      </p:graphicFrame>
    </p:spTree>
    <p:extLst>
      <p:ext uri="{BB962C8B-B14F-4D97-AF65-F5344CB8AC3E}">
        <p14:creationId xmlns:p14="http://schemas.microsoft.com/office/powerpoint/2010/main" val="69633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67" y="101024"/>
            <a:ext cx="8839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Line- Item Budget </a:t>
            </a:r>
          </a:p>
        </p:txBody>
      </p:sp>
      <p:sp>
        <p:nvSpPr>
          <p:cNvPr id="4" name="TextBox 3"/>
          <p:cNvSpPr txBox="1"/>
          <p:nvPr/>
        </p:nvSpPr>
        <p:spPr>
          <a:xfrm>
            <a:off x="685800" y="1061590"/>
            <a:ext cx="7620001"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a:t>Operating Ending Fund Balance</a:t>
            </a:r>
          </a:p>
          <a:p>
            <a:pPr algn="ctr"/>
            <a:r>
              <a:rPr lang="en-US" sz="3200" b="1" dirty="0"/>
              <a:t>Available Ending Fund Balance    </a:t>
            </a:r>
          </a:p>
        </p:txBody>
      </p:sp>
      <p:graphicFrame>
        <p:nvGraphicFramePr>
          <p:cNvPr id="2" name="Table 1"/>
          <p:cNvGraphicFramePr>
            <a:graphicFrameLocks noGrp="1"/>
          </p:cNvGraphicFramePr>
          <p:nvPr>
            <p:extLst>
              <p:ext uri="{D42A27DB-BD31-4B8C-83A1-F6EECF244321}">
                <p14:modId xmlns:p14="http://schemas.microsoft.com/office/powerpoint/2010/main" val="3763558699"/>
              </p:ext>
            </p:extLst>
          </p:nvPr>
        </p:nvGraphicFramePr>
        <p:xfrm>
          <a:off x="914399" y="2514600"/>
          <a:ext cx="6781800" cy="1285240"/>
        </p:xfrm>
        <a:graphic>
          <a:graphicData uri="http://schemas.openxmlformats.org/drawingml/2006/table">
            <a:tbl>
              <a:tblPr firstRow="1" bandRow="1">
                <a:tableStyleId>{5C22544A-7EE6-4342-B048-85BDC9FD1C3A}</a:tableStyleId>
              </a:tblPr>
              <a:tblGrid>
                <a:gridCol w="1752601">
                  <a:extLst>
                    <a:ext uri="{9D8B030D-6E8A-4147-A177-3AD203B41FA5}">
                      <a16:colId xmlns:a16="http://schemas.microsoft.com/office/drawing/2014/main" val="4217617471"/>
                    </a:ext>
                  </a:extLst>
                </a:gridCol>
                <a:gridCol w="1143000">
                  <a:extLst>
                    <a:ext uri="{9D8B030D-6E8A-4147-A177-3AD203B41FA5}">
                      <a16:colId xmlns:a16="http://schemas.microsoft.com/office/drawing/2014/main" val="2257580274"/>
                    </a:ext>
                  </a:extLst>
                </a:gridCol>
                <a:gridCol w="1173479">
                  <a:extLst>
                    <a:ext uri="{9D8B030D-6E8A-4147-A177-3AD203B41FA5}">
                      <a16:colId xmlns:a16="http://schemas.microsoft.com/office/drawing/2014/main" val="1505605783"/>
                    </a:ext>
                  </a:extLst>
                </a:gridCol>
                <a:gridCol w="1356360">
                  <a:extLst>
                    <a:ext uri="{9D8B030D-6E8A-4147-A177-3AD203B41FA5}">
                      <a16:colId xmlns:a16="http://schemas.microsoft.com/office/drawing/2014/main" val="1718806617"/>
                    </a:ext>
                  </a:extLst>
                </a:gridCol>
                <a:gridCol w="1356360">
                  <a:extLst>
                    <a:ext uri="{9D8B030D-6E8A-4147-A177-3AD203B41FA5}">
                      <a16:colId xmlns:a16="http://schemas.microsoft.com/office/drawing/2014/main" val="3883247092"/>
                    </a:ext>
                  </a:extLst>
                </a:gridCol>
              </a:tblGrid>
              <a:tr h="868680">
                <a:tc>
                  <a:txBody>
                    <a:bodyPr/>
                    <a:lstStyle/>
                    <a:p>
                      <a:r>
                        <a:rPr lang="en-US" dirty="0"/>
                        <a:t>Fund</a:t>
                      </a:r>
                      <a:r>
                        <a:rPr lang="en-US" baseline="0" dirty="0"/>
                        <a:t> Balance </a:t>
                      </a:r>
                      <a:endParaRPr lang="en-US" dirty="0"/>
                    </a:p>
                  </a:txBody>
                  <a:tcPr/>
                </a:tc>
                <a:tc>
                  <a:txBody>
                    <a:bodyPr/>
                    <a:lstStyle/>
                    <a:p>
                      <a:r>
                        <a:rPr lang="en-US" dirty="0"/>
                        <a:t>2015 Actual </a:t>
                      </a:r>
                    </a:p>
                  </a:txBody>
                  <a:tcPr/>
                </a:tc>
                <a:tc>
                  <a:txBody>
                    <a:bodyPr/>
                    <a:lstStyle/>
                    <a:p>
                      <a:r>
                        <a:rPr lang="en-US" dirty="0"/>
                        <a:t>2016 Actual </a:t>
                      </a:r>
                    </a:p>
                  </a:txBody>
                  <a:tcPr/>
                </a:tc>
                <a:tc>
                  <a:txBody>
                    <a:bodyPr/>
                    <a:lstStyle/>
                    <a:p>
                      <a:r>
                        <a:rPr lang="en-US" dirty="0"/>
                        <a:t>2017</a:t>
                      </a:r>
                    </a:p>
                    <a:p>
                      <a:r>
                        <a:rPr lang="en-US" dirty="0"/>
                        <a:t>Actual</a:t>
                      </a:r>
                      <a:r>
                        <a:rPr lang="en-US" baseline="0" dirty="0"/>
                        <a:t> </a:t>
                      </a:r>
                      <a:endParaRPr lang="en-US" dirty="0"/>
                    </a:p>
                  </a:txBody>
                  <a:tcPr/>
                </a:tc>
                <a:tc>
                  <a:txBody>
                    <a:bodyPr/>
                    <a:lstStyle/>
                    <a:p>
                      <a:r>
                        <a:rPr lang="en-US" dirty="0"/>
                        <a:t>2018 Budget</a:t>
                      </a:r>
                    </a:p>
                    <a:p>
                      <a:r>
                        <a:rPr lang="en-US" dirty="0"/>
                        <a:t>Projected  </a:t>
                      </a:r>
                    </a:p>
                  </a:txBody>
                  <a:tcPr/>
                </a:tc>
                <a:extLst>
                  <a:ext uri="{0D108BD9-81ED-4DB2-BD59-A6C34878D82A}">
                    <a16:rowId xmlns:a16="http://schemas.microsoft.com/office/drawing/2014/main" val="2978765832"/>
                  </a:ext>
                </a:extLst>
              </a:tr>
              <a:tr h="370840">
                <a:tc>
                  <a:txBody>
                    <a:bodyPr/>
                    <a:lstStyle/>
                    <a:p>
                      <a:r>
                        <a:rPr lang="en-US" dirty="0"/>
                        <a:t>Total</a:t>
                      </a:r>
                      <a:r>
                        <a:rPr lang="en-US" baseline="0" dirty="0"/>
                        <a:t> </a:t>
                      </a:r>
                      <a:r>
                        <a:rPr lang="en-US" dirty="0"/>
                        <a:t> </a:t>
                      </a:r>
                    </a:p>
                  </a:txBody>
                  <a:tcPr/>
                </a:tc>
                <a:tc>
                  <a:txBody>
                    <a:bodyPr/>
                    <a:lstStyle/>
                    <a:p>
                      <a:r>
                        <a:rPr lang="en-US" dirty="0"/>
                        <a:t>$222,301</a:t>
                      </a:r>
                    </a:p>
                  </a:txBody>
                  <a:tcPr/>
                </a:tc>
                <a:tc>
                  <a:txBody>
                    <a:bodyPr/>
                    <a:lstStyle/>
                    <a:p>
                      <a:r>
                        <a:rPr lang="en-US" dirty="0"/>
                        <a:t>$220,812</a:t>
                      </a:r>
                    </a:p>
                  </a:txBody>
                  <a:tcPr/>
                </a:tc>
                <a:tc>
                  <a:txBody>
                    <a:bodyPr/>
                    <a:lstStyle/>
                    <a:p>
                      <a:r>
                        <a:rPr lang="en-US" dirty="0"/>
                        <a:t>$222,541</a:t>
                      </a:r>
                    </a:p>
                  </a:txBody>
                  <a:tcPr/>
                </a:tc>
                <a:tc>
                  <a:txBody>
                    <a:bodyPr/>
                    <a:lstStyle/>
                    <a:p>
                      <a:r>
                        <a:rPr lang="en-US" dirty="0"/>
                        <a:t>$215,000</a:t>
                      </a:r>
                    </a:p>
                  </a:txBody>
                  <a:tcPr/>
                </a:tc>
                <a:extLst>
                  <a:ext uri="{0D108BD9-81ED-4DB2-BD59-A6C34878D82A}">
                    <a16:rowId xmlns:a16="http://schemas.microsoft.com/office/drawing/2014/main" val="1637248679"/>
                  </a:ext>
                </a:extLst>
              </a:tr>
            </a:tbl>
          </a:graphicData>
        </a:graphic>
      </p:graphicFrame>
    </p:spTree>
    <p:extLst>
      <p:ext uri="{BB962C8B-B14F-4D97-AF65-F5344CB8AC3E}">
        <p14:creationId xmlns:p14="http://schemas.microsoft.com/office/powerpoint/2010/main" val="256153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2180</Words>
  <Application>Microsoft Office PowerPoint</Application>
  <PresentationFormat>On-screen Show (4:3)</PresentationFormat>
  <Paragraphs>272</Paragraphs>
  <Slides>27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Monotype Sorts</vt:lpstr>
      <vt:lpstr>Tahoma</vt:lpstr>
      <vt:lpstr>Times New Roman</vt:lpstr>
      <vt:lpstr>Office Theme</vt:lpstr>
      <vt:lpstr>2_Office Theme</vt:lpstr>
      <vt:lpstr>SFFMA  Volunteer Fire Chiefs Academy</vt:lpstr>
      <vt:lpstr>SFFMA  Volunteer Fire Chiefs Academy</vt:lpstr>
      <vt:lpstr>    BUDGET DEFINITION </vt:lpstr>
      <vt:lpstr>Objective Of Budgetary Controls</vt:lpstr>
      <vt:lpstr>Required by State Law </vt:lpstr>
      <vt:lpstr>Types of Budgets </vt:lpstr>
      <vt:lpstr>PowerPoint Presentation</vt:lpstr>
      <vt:lpstr>PowerPoint Presentation</vt:lpstr>
      <vt:lpstr>PowerPoint Presentation</vt:lpstr>
      <vt:lpstr>PowerPoint Presentation</vt:lpstr>
      <vt:lpstr>PowerPoint Presentation</vt:lpstr>
      <vt:lpstr>Types of Budgets </vt:lpstr>
      <vt:lpstr>Parts of Performance  Base Budget </vt:lpstr>
      <vt:lpstr>Types of Budgets </vt:lpstr>
      <vt:lpstr>BUDGET PREPARATION</vt:lpstr>
      <vt:lpstr>How is the Amount of Budget Expense Determined </vt:lpstr>
      <vt:lpstr>Performance Measures  </vt:lpstr>
      <vt:lpstr>FD Performance Measures</vt:lpstr>
      <vt:lpstr>FD Performance Measures</vt:lpstr>
      <vt:lpstr>FD Performance Measures</vt:lpstr>
      <vt:lpstr>Budget Preparation Process: It’s a Year Around Process </vt:lpstr>
      <vt:lpstr>PowerPoint Presentation</vt:lpstr>
      <vt:lpstr>It is More than a Budget    </vt:lpstr>
      <vt:lpstr>Balance Sheet   </vt:lpstr>
      <vt:lpstr>Key Points </vt:lpstr>
      <vt:lpstr>Key Points </vt:lpstr>
      <vt:lpstr>For More Information</vt:lpstr>
    </vt:vector>
  </TitlesOfParts>
  <Company>Texas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Concepts</dc:title>
  <dc:creator>Woods, Bruce</dc:creator>
  <cp:lastModifiedBy>Woods, Bruce</cp:lastModifiedBy>
  <cp:revision>81</cp:revision>
  <cp:lastPrinted>2018-04-26T13:39:00Z</cp:lastPrinted>
  <dcterms:created xsi:type="dcterms:W3CDTF">2016-01-25T21:01:40Z</dcterms:created>
  <dcterms:modified xsi:type="dcterms:W3CDTF">2021-06-01T20:36:55Z</dcterms:modified>
</cp:coreProperties>
</file>