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71" r:id="rId2"/>
    <p:sldId id="257" r:id="rId3"/>
    <p:sldId id="261" r:id="rId4"/>
    <p:sldId id="263" r:id="rId5"/>
    <p:sldId id="258" r:id="rId6"/>
    <p:sldId id="259" r:id="rId7"/>
    <p:sldId id="260" r:id="rId8"/>
    <p:sldId id="262" r:id="rId9"/>
    <p:sldId id="373" r:id="rId10"/>
    <p:sldId id="264" r:id="rId11"/>
    <p:sldId id="374" r:id="rId12"/>
    <p:sldId id="375" r:id="rId13"/>
    <p:sldId id="376" r:id="rId14"/>
    <p:sldId id="3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5" d="100"/>
          <a:sy n="95" d="100"/>
        </p:scale>
        <p:origin x="33"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ata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7632B8-D0B2-495B-826F-C008E0799D8C}" type="doc">
      <dgm:prSet loTypeId="urn:microsoft.com/office/officeart/2016/7/layout/RepeatingBendingProcessNew" loCatId="process" qsTypeId="urn:microsoft.com/office/officeart/2005/8/quickstyle/simple4" qsCatId="simple" csTypeId="urn:microsoft.com/office/officeart/2005/8/colors/colorful5" csCatId="colorful" phldr="1"/>
      <dgm:spPr/>
      <dgm:t>
        <a:bodyPr/>
        <a:lstStyle/>
        <a:p>
          <a:endParaRPr lang="en-US"/>
        </a:p>
      </dgm:t>
    </dgm:pt>
    <dgm:pt modelId="{4A06E3C4-75EC-4228-84DD-FE30D17B71AE}">
      <dgm:prSet/>
      <dgm:spPr/>
      <dgm:t>
        <a:bodyPr/>
        <a:lstStyle/>
        <a:p>
          <a:r>
            <a:rPr lang="en-US"/>
            <a:t>The underlying intention of the Paycheck Protection Program is to alleviate the stress on state’s unemployment coffers.  These funds are meant to be keeping people on payroll and off of unemployment.</a:t>
          </a:r>
        </a:p>
      </dgm:t>
    </dgm:pt>
    <dgm:pt modelId="{C4D55507-05FA-4E5A-AB4B-CDBAE618F9BB}" type="parTrans" cxnId="{395F6614-58E2-4DC2-858D-7A305D7E2307}">
      <dgm:prSet/>
      <dgm:spPr/>
      <dgm:t>
        <a:bodyPr/>
        <a:lstStyle/>
        <a:p>
          <a:endParaRPr lang="en-US"/>
        </a:p>
      </dgm:t>
    </dgm:pt>
    <dgm:pt modelId="{80D760EB-43E2-4664-BE5A-A5F242EA95A8}" type="sibTrans" cxnId="{395F6614-58E2-4DC2-858D-7A305D7E2307}">
      <dgm:prSet/>
      <dgm:spPr/>
      <dgm:t>
        <a:bodyPr/>
        <a:lstStyle/>
        <a:p>
          <a:endParaRPr lang="en-US"/>
        </a:p>
      </dgm:t>
    </dgm:pt>
    <dgm:pt modelId="{D8FCADE5-D732-45FE-8E8F-C7E304FC1B37}">
      <dgm:prSet/>
      <dgm:spPr/>
      <dgm:t>
        <a:bodyPr/>
        <a:lstStyle/>
        <a:p>
          <a:r>
            <a:rPr lang="en-US"/>
            <a:t>In some cases, this may mean paying people to stay home to do nothing.</a:t>
          </a:r>
        </a:p>
      </dgm:t>
    </dgm:pt>
    <dgm:pt modelId="{C35BEAC1-4E3C-4814-948D-5116CB4D6CA4}" type="parTrans" cxnId="{8EECF83D-C616-4470-853B-EDACADBD1DE2}">
      <dgm:prSet/>
      <dgm:spPr/>
      <dgm:t>
        <a:bodyPr/>
        <a:lstStyle/>
        <a:p>
          <a:endParaRPr lang="en-US"/>
        </a:p>
      </dgm:t>
    </dgm:pt>
    <dgm:pt modelId="{0EA78A95-1B32-4AB0-B491-D18E7E4EF74C}" type="sibTrans" cxnId="{8EECF83D-C616-4470-853B-EDACADBD1DE2}">
      <dgm:prSet/>
      <dgm:spPr/>
      <dgm:t>
        <a:bodyPr/>
        <a:lstStyle/>
        <a:p>
          <a:endParaRPr lang="en-US"/>
        </a:p>
      </dgm:t>
    </dgm:pt>
    <dgm:pt modelId="{B0430D16-50A5-4D96-B1DE-BB96F0430CFB}" type="pres">
      <dgm:prSet presAssocID="{2A7632B8-D0B2-495B-826F-C008E0799D8C}" presName="Name0" presStyleCnt="0">
        <dgm:presLayoutVars>
          <dgm:dir/>
          <dgm:resizeHandles val="exact"/>
        </dgm:presLayoutVars>
      </dgm:prSet>
      <dgm:spPr/>
    </dgm:pt>
    <dgm:pt modelId="{1912F2D2-9C99-4A35-8E3B-23AC705EA24E}" type="pres">
      <dgm:prSet presAssocID="{4A06E3C4-75EC-4228-84DD-FE30D17B71AE}" presName="node" presStyleLbl="node1" presStyleIdx="0" presStyleCnt="2">
        <dgm:presLayoutVars>
          <dgm:bulletEnabled val="1"/>
        </dgm:presLayoutVars>
      </dgm:prSet>
      <dgm:spPr/>
    </dgm:pt>
    <dgm:pt modelId="{B77E0CE9-A0DF-44C7-A6C5-41FCF1372134}" type="pres">
      <dgm:prSet presAssocID="{80D760EB-43E2-4664-BE5A-A5F242EA95A8}" presName="sibTrans" presStyleLbl="sibTrans1D1" presStyleIdx="0" presStyleCnt="1"/>
      <dgm:spPr/>
    </dgm:pt>
    <dgm:pt modelId="{DA2D5D25-AEE4-4EB9-BCED-8CBA4009B56A}" type="pres">
      <dgm:prSet presAssocID="{80D760EB-43E2-4664-BE5A-A5F242EA95A8}" presName="connectorText" presStyleLbl="sibTrans1D1" presStyleIdx="0" presStyleCnt="1"/>
      <dgm:spPr/>
    </dgm:pt>
    <dgm:pt modelId="{1391D85F-8416-4E6C-9678-D4D270141E60}" type="pres">
      <dgm:prSet presAssocID="{D8FCADE5-D732-45FE-8E8F-C7E304FC1B37}" presName="node" presStyleLbl="node1" presStyleIdx="1" presStyleCnt="2">
        <dgm:presLayoutVars>
          <dgm:bulletEnabled val="1"/>
        </dgm:presLayoutVars>
      </dgm:prSet>
      <dgm:spPr/>
    </dgm:pt>
  </dgm:ptLst>
  <dgm:cxnLst>
    <dgm:cxn modelId="{62038705-1F49-4EEE-8C91-FC4BF6B7D6A4}" type="presOf" srcId="{80D760EB-43E2-4664-BE5A-A5F242EA95A8}" destId="{B77E0CE9-A0DF-44C7-A6C5-41FCF1372134}" srcOrd="0" destOrd="0" presId="urn:microsoft.com/office/officeart/2016/7/layout/RepeatingBendingProcessNew"/>
    <dgm:cxn modelId="{395F6614-58E2-4DC2-858D-7A305D7E2307}" srcId="{2A7632B8-D0B2-495B-826F-C008E0799D8C}" destId="{4A06E3C4-75EC-4228-84DD-FE30D17B71AE}" srcOrd="0" destOrd="0" parTransId="{C4D55507-05FA-4E5A-AB4B-CDBAE618F9BB}" sibTransId="{80D760EB-43E2-4664-BE5A-A5F242EA95A8}"/>
    <dgm:cxn modelId="{40E59E28-06DF-4FC6-BC21-F2DB42845C62}" type="presOf" srcId="{80D760EB-43E2-4664-BE5A-A5F242EA95A8}" destId="{DA2D5D25-AEE4-4EB9-BCED-8CBA4009B56A}" srcOrd="1" destOrd="0" presId="urn:microsoft.com/office/officeart/2016/7/layout/RepeatingBendingProcessNew"/>
    <dgm:cxn modelId="{B0DDB22E-E68B-4ACB-96BA-C0384BF92E5F}" type="presOf" srcId="{D8FCADE5-D732-45FE-8E8F-C7E304FC1B37}" destId="{1391D85F-8416-4E6C-9678-D4D270141E60}" srcOrd="0" destOrd="0" presId="urn:microsoft.com/office/officeart/2016/7/layout/RepeatingBendingProcessNew"/>
    <dgm:cxn modelId="{8EECF83D-C616-4470-853B-EDACADBD1DE2}" srcId="{2A7632B8-D0B2-495B-826F-C008E0799D8C}" destId="{D8FCADE5-D732-45FE-8E8F-C7E304FC1B37}" srcOrd="1" destOrd="0" parTransId="{C35BEAC1-4E3C-4814-948D-5116CB4D6CA4}" sibTransId="{0EA78A95-1B32-4AB0-B491-D18E7E4EF74C}"/>
    <dgm:cxn modelId="{DE560A5E-8387-41A8-B2FA-9477D4C6807A}" type="presOf" srcId="{4A06E3C4-75EC-4228-84DD-FE30D17B71AE}" destId="{1912F2D2-9C99-4A35-8E3B-23AC705EA24E}" srcOrd="0" destOrd="0" presId="urn:microsoft.com/office/officeart/2016/7/layout/RepeatingBendingProcessNew"/>
    <dgm:cxn modelId="{957F8D71-C20F-4BFF-8CC3-06577FB1A6B2}" type="presOf" srcId="{2A7632B8-D0B2-495B-826F-C008E0799D8C}" destId="{B0430D16-50A5-4D96-B1DE-BB96F0430CFB}" srcOrd="0" destOrd="0" presId="urn:microsoft.com/office/officeart/2016/7/layout/RepeatingBendingProcessNew"/>
    <dgm:cxn modelId="{2041D02D-535F-45BD-BFD3-075867A46F75}" type="presParOf" srcId="{B0430D16-50A5-4D96-B1DE-BB96F0430CFB}" destId="{1912F2D2-9C99-4A35-8E3B-23AC705EA24E}" srcOrd="0" destOrd="0" presId="urn:microsoft.com/office/officeart/2016/7/layout/RepeatingBendingProcessNew"/>
    <dgm:cxn modelId="{762DF9B2-D191-4D15-850D-FA1DC5FDF507}" type="presParOf" srcId="{B0430D16-50A5-4D96-B1DE-BB96F0430CFB}" destId="{B77E0CE9-A0DF-44C7-A6C5-41FCF1372134}" srcOrd="1" destOrd="0" presId="urn:microsoft.com/office/officeart/2016/7/layout/RepeatingBendingProcessNew"/>
    <dgm:cxn modelId="{F70B4CBB-248A-4758-8D5B-A6ADA85B2F39}" type="presParOf" srcId="{B77E0CE9-A0DF-44C7-A6C5-41FCF1372134}" destId="{DA2D5D25-AEE4-4EB9-BCED-8CBA4009B56A}" srcOrd="0" destOrd="0" presId="urn:microsoft.com/office/officeart/2016/7/layout/RepeatingBendingProcessNew"/>
    <dgm:cxn modelId="{4F71EDDE-0E4A-4343-825D-E73545B16481}" type="presParOf" srcId="{B0430D16-50A5-4D96-B1DE-BB96F0430CFB}" destId="{1391D85F-8416-4E6C-9678-D4D270141E60}" srcOrd="2"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FFE4A9-CA2E-4E23-A6F4-FC177768190F}"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9092FA4-8DF3-42A6-90A1-83F5AF2E5E6E}">
      <dgm:prSet/>
      <dgm:spPr/>
      <dgm:t>
        <a:bodyPr/>
        <a:lstStyle/>
        <a:p>
          <a:pPr>
            <a:lnSpc>
              <a:spcPct val="100000"/>
            </a:lnSpc>
            <a:defRPr b="1"/>
          </a:pPr>
          <a:r>
            <a:rPr lang="en-US"/>
            <a:t>At least, 75% of total loan must be spent on payroll costs.</a:t>
          </a:r>
        </a:p>
      </dgm:t>
    </dgm:pt>
    <dgm:pt modelId="{7D9FC76B-C95B-4753-9DEC-A4B8450FA29E}" type="parTrans" cxnId="{352BA294-53E7-4D21-86F8-C29C277039C5}">
      <dgm:prSet/>
      <dgm:spPr/>
      <dgm:t>
        <a:bodyPr/>
        <a:lstStyle/>
        <a:p>
          <a:endParaRPr lang="en-US"/>
        </a:p>
      </dgm:t>
    </dgm:pt>
    <dgm:pt modelId="{A461F21A-9547-4B68-99B4-51154FC329AD}" type="sibTrans" cxnId="{352BA294-53E7-4D21-86F8-C29C277039C5}">
      <dgm:prSet/>
      <dgm:spPr/>
      <dgm:t>
        <a:bodyPr/>
        <a:lstStyle/>
        <a:p>
          <a:endParaRPr lang="en-US"/>
        </a:p>
      </dgm:t>
    </dgm:pt>
    <dgm:pt modelId="{E4A26D2B-7A51-4090-B498-F61BA551A747}">
      <dgm:prSet/>
      <dgm:spPr/>
      <dgm:t>
        <a:bodyPr/>
        <a:lstStyle/>
        <a:p>
          <a:pPr>
            <a:lnSpc>
              <a:spcPct val="100000"/>
            </a:lnSpc>
          </a:pPr>
          <a:r>
            <a:rPr lang="en-US"/>
            <a:t>Gross Pay (not 1099 independent contractors)</a:t>
          </a:r>
        </a:p>
      </dgm:t>
    </dgm:pt>
    <dgm:pt modelId="{F38C6540-9A27-4037-89FB-8D2E25A15A06}" type="parTrans" cxnId="{7453F59C-6472-473D-8745-9CED368E104C}">
      <dgm:prSet/>
      <dgm:spPr/>
      <dgm:t>
        <a:bodyPr/>
        <a:lstStyle/>
        <a:p>
          <a:endParaRPr lang="en-US"/>
        </a:p>
      </dgm:t>
    </dgm:pt>
    <dgm:pt modelId="{213DA462-BE8C-469E-9C2C-7A632C7FE002}" type="sibTrans" cxnId="{7453F59C-6472-473D-8745-9CED368E104C}">
      <dgm:prSet/>
      <dgm:spPr/>
      <dgm:t>
        <a:bodyPr/>
        <a:lstStyle/>
        <a:p>
          <a:endParaRPr lang="en-US"/>
        </a:p>
      </dgm:t>
    </dgm:pt>
    <dgm:pt modelId="{7848B2A5-FF49-455B-8B35-62C85453B86B}">
      <dgm:prSet/>
      <dgm:spPr/>
      <dgm:t>
        <a:bodyPr/>
        <a:lstStyle/>
        <a:p>
          <a:pPr>
            <a:lnSpc>
              <a:spcPct val="100000"/>
            </a:lnSpc>
          </a:pPr>
          <a:r>
            <a:rPr lang="en-US"/>
            <a:t>Employer Paid Health Care</a:t>
          </a:r>
        </a:p>
      </dgm:t>
    </dgm:pt>
    <dgm:pt modelId="{FCCF1020-3129-4DB4-968F-5D486F1E5C3B}" type="parTrans" cxnId="{D486039B-41F7-47AA-89AF-1A271928B397}">
      <dgm:prSet/>
      <dgm:spPr/>
      <dgm:t>
        <a:bodyPr/>
        <a:lstStyle/>
        <a:p>
          <a:endParaRPr lang="en-US"/>
        </a:p>
      </dgm:t>
    </dgm:pt>
    <dgm:pt modelId="{7C0C45F6-3C19-4593-BA6F-DF34E42460A4}" type="sibTrans" cxnId="{D486039B-41F7-47AA-89AF-1A271928B397}">
      <dgm:prSet/>
      <dgm:spPr/>
      <dgm:t>
        <a:bodyPr/>
        <a:lstStyle/>
        <a:p>
          <a:endParaRPr lang="en-US"/>
        </a:p>
      </dgm:t>
    </dgm:pt>
    <dgm:pt modelId="{89EFBED7-7EC5-4121-ABFF-C5D5ED226951}">
      <dgm:prSet/>
      <dgm:spPr/>
      <dgm:t>
        <a:bodyPr/>
        <a:lstStyle/>
        <a:p>
          <a:pPr>
            <a:lnSpc>
              <a:spcPct val="100000"/>
            </a:lnSpc>
          </a:pPr>
          <a:r>
            <a:rPr lang="en-US"/>
            <a:t>Employer Matched Retirement</a:t>
          </a:r>
        </a:p>
      </dgm:t>
    </dgm:pt>
    <dgm:pt modelId="{352EE5EA-811F-4162-8B1F-156B56116625}" type="parTrans" cxnId="{1F495FBE-CEF9-4809-99D3-0D515409FABB}">
      <dgm:prSet/>
      <dgm:spPr/>
      <dgm:t>
        <a:bodyPr/>
        <a:lstStyle/>
        <a:p>
          <a:endParaRPr lang="en-US"/>
        </a:p>
      </dgm:t>
    </dgm:pt>
    <dgm:pt modelId="{F35B6777-94C7-488B-8002-38C160E96921}" type="sibTrans" cxnId="{1F495FBE-CEF9-4809-99D3-0D515409FABB}">
      <dgm:prSet/>
      <dgm:spPr/>
      <dgm:t>
        <a:bodyPr/>
        <a:lstStyle/>
        <a:p>
          <a:endParaRPr lang="en-US"/>
        </a:p>
      </dgm:t>
    </dgm:pt>
    <dgm:pt modelId="{A1A0AA87-9937-42F9-AFD3-3D616CFEC145}">
      <dgm:prSet/>
      <dgm:spPr/>
      <dgm:t>
        <a:bodyPr/>
        <a:lstStyle/>
        <a:p>
          <a:pPr>
            <a:lnSpc>
              <a:spcPct val="100000"/>
            </a:lnSpc>
            <a:defRPr b="1"/>
          </a:pPr>
          <a:r>
            <a:rPr lang="en-US"/>
            <a:t>No more than, 25% of total loan can be spent on other covered costs.</a:t>
          </a:r>
        </a:p>
      </dgm:t>
    </dgm:pt>
    <dgm:pt modelId="{597239BA-B776-4617-BFF2-BBDE5F123EF9}" type="parTrans" cxnId="{B6A21CAE-4800-4A4C-9FF6-64360EB760FD}">
      <dgm:prSet/>
      <dgm:spPr/>
      <dgm:t>
        <a:bodyPr/>
        <a:lstStyle/>
        <a:p>
          <a:endParaRPr lang="en-US"/>
        </a:p>
      </dgm:t>
    </dgm:pt>
    <dgm:pt modelId="{14422F66-6E06-4492-8179-E01CE07C1C5E}" type="sibTrans" cxnId="{B6A21CAE-4800-4A4C-9FF6-64360EB760FD}">
      <dgm:prSet/>
      <dgm:spPr/>
      <dgm:t>
        <a:bodyPr/>
        <a:lstStyle/>
        <a:p>
          <a:endParaRPr lang="en-US"/>
        </a:p>
      </dgm:t>
    </dgm:pt>
    <dgm:pt modelId="{36B7312E-BD7B-401E-BE53-77D67895A031}">
      <dgm:prSet/>
      <dgm:spPr/>
      <dgm:t>
        <a:bodyPr/>
        <a:lstStyle/>
        <a:p>
          <a:pPr>
            <a:lnSpc>
              <a:spcPct val="100000"/>
            </a:lnSpc>
          </a:pPr>
          <a:r>
            <a:rPr lang="en-US"/>
            <a:t>Rent</a:t>
          </a:r>
        </a:p>
      </dgm:t>
    </dgm:pt>
    <dgm:pt modelId="{59CF7DA4-CBB3-4395-811A-0D729943B30B}" type="parTrans" cxnId="{B28A6A90-FC9C-4929-A721-2B5A4B2E4CCB}">
      <dgm:prSet/>
      <dgm:spPr/>
      <dgm:t>
        <a:bodyPr/>
        <a:lstStyle/>
        <a:p>
          <a:endParaRPr lang="en-US"/>
        </a:p>
      </dgm:t>
    </dgm:pt>
    <dgm:pt modelId="{13320C4E-4B53-49F7-AFE4-CE2AE6B6DF02}" type="sibTrans" cxnId="{B28A6A90-FC9C-4929-A721-2B5A4B2E4CCB}">
      <dgm:prSet/>
      <dgm:spPr/>
      <dgm:t>
        <a:bodyPr/>
        <a:lstStyle/>
        <a:p>
          <a:endParaRPr lang="en-US"/>
        </a:p>
      </dgm:t>
    </dgm:pt>
    <dgm:pt modelId="{F9D81DE5-05A7-4253-9665-BA6488DA3532}">
      <dgm:prSet/>
      <dgm:spPr/>
      <dgm:t>
        <a:bodyPr/>
        <a:lstStyle/>
        <a:p>
          <a:pPr>
            <a:lnSpc>
              <a:spcPct val="100000"/>
            </a:lnSpc>
          </a:pPr>
          <a:r>
            <a:rPr lang="en-US"/>
            <a:t>Business loan interest</a:t>
          </a:r>
        </a:p>
      </dgm:t>
    </dgm:pt>
    <dgm:pt modelId="{F470A981-73ED-44CB-ABE5-A20B952AF87F}" type="parTrans" cxnId="{82B2B223-AD8D-4D2E-8CBD-E379E0C468FE}">
      <dgm:prSet/>
      <dgm:spPr/>
      <dgm:t>
        <a:bodyPr/>
        <a:lstStyle/>
        <a:p>
          <a:endParaRPr lang="en-US"/>
        </a:p>
      </dgm:t>
    </dgm:pt>
    <dgm:pt modelId="{04B81569-F606-4404-A7BD-1E19BE893DCA}" type="sibTrans" cxnId="{82B2B223-AD8D-4D2E-8CBD-E379E0C468FE}">
      <dgm:prSet/>
      <dgm:spPr/>
      <dgm:t>
        <a:bodyPr/>
        <a:lstStyle/>
        <a:p>
          <a:endParaRPr lang="en-US"/>
        </a:p>
      </dgm:t>
    </dgm:pt>
    <dgm:pt modelId="{AF204AE2-3125-45D5-A993-DBCB2D3DBAF2}">
      <dgm:prSet/>
      <dgm:spPr/>
      <dgm:t>
        <a:bodyPr/>
        <a:lstStyle/>
        <a:p>
          <a:pPr>
            <a:lnSpc>
              <a:spcPct val="100000"/>
            </a:lnSpc>
          </a:pPr>
          <a:r>
            <a:rPr lang="en-US"/>
            <a:t>Utilities (the most basic)</a:t>
          </a:r>
        </a:p>
      </dgm:t>
    </dgm:pt>
    <dgm:pt modelId="{F778C765-0325-49AE-B9BB-05696C9BF09B}" type="parTrans" cxnId="{641A018F-6B5C-4F70-8549-F4BFD5E3E035}">
      <dgm:prSet/>
      <dgm:spPr/>
      <dgm:t>
        <a:bodyPr/>
        <a:lstStyle/>
        <a:p>
          <a:endParaRPr lang="en-US"/>
        </a:p>
      </dgm:t>
    </dgm:pt>
    <dgm:pt modelId="{41871FA3-26FA-4DE7-B8E4-C6D9D0C26928}" type="sibTrans" cxnId="{641A018F-6B5C-4F70-8549-F4BFD5E3E035}">
      <dgm:prSet/>
      <dgm:spPr/>
      <dgm:t>
        <a:bodyPr/>
        <a:lstStyle/>
        <a:p>
          <a:endParaRPr lang="en-US"/>
        </a:p>
      </dgm:t>
    </dgm:pt>
    <dgm:pt modelId="{4D0D2FA3-2540-4C24-96C1-A7990291DC5D}" type="pres">
      <dgm:prSet presAssocID="{DBFFE4A9-CA2E-4E23-A6F4-FC177768190F}" presName="root" presStyleCnt="0">
        <dgm:presLayoutVars>
          <dgm:dir/>
          <dgm:resizeHandles val="exact"/>
        </dgm:presLayoutVars>
      </dgm:prSet>
      <dgm:spPr/>
    </dgm:pt>
    <dgm:pt modelId="{FFF17513-9BE3-4103-91BF-CA33CB7C3559}" type="pres">
      <dgm:prSet presAssocID="{99092FA4-8DF3-42A6-90A1-83F5AF2E5E6E}" presName="compNode" presStyleCnt="0"/>
      <dgm:spPr/>
    </dgm:pt>
    <dgm:pt modelId="{BACD5205-FC99-4F6E-88C1-F1A5CDE54EDD}" type="pres">
      <dgm:prSet presAssocID="{99092FA4-8DF3-42A6-90A1-83F5AF2E5E6E}"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FB1B6192-E1DC-4694-944C-B97D0DEEC080}" type="pres">
      <dgm:prSet presAssocID="{99092FA4-8DF3-42A6-90A1-83F5AF2E5E6E}" presName="iconSpace" presStyleCnt="0"/>
      <dgm:spPr/>
    </dgm:pt>
    <dgm:pt modelId="{1C3B7AD1-2D1E-40AC-B927-1A0EBC35FA90}" type="pres">
      <dgm:prSet presAssocID="{99092FA4-8DF3-42A6-90A1-83F5AF2E5E6E}" presName="parTx" presStyleLbl="revTx" presStyleIdx="0" presStyleCnt="4">
        <dgm:presLayoutVars>
          <dgm:chMax val="0"/>
          <dgm:chPref val="0"/>
        </dgm:presLayoutVars>
      </dgm:prSet>
      <dgm:spPr/>
    </dgm:pt>
    <dgm:pt modelId="{AA6C432C-8E46-4443-971F-2D447ED608CD}" type="pres">
      <dgm:prSet presAssocID="{99092FA4-8DF3-42A6-90A1-83F5AF2E5E6E}" presName="txSpace" presStyleCnt="0"/>
      <dgm:spPr/>
    </dgm:pt>
    <dgm:pt modelId="{635C29E1-13E6-49EC-A488-F6F30A0C51BE}" type="pres">
      <dgm:prSet presAssocID="{99092FA4-8DF3-42A6-90A1-83F5AF2E5E6E}" presName="desTx" presStyleLbl="revTx" presStyleIdx="1" presStyleCnt="4">
        <dgm:presLayoutVars/>
      </dgm:prSet>
      <dgm:spPr/>
    </dgm:pt>
    <dgm:pt modelId="{04066CCA-63F3-43DB-AD1D-723486DFA1D6}" type="pres">
      <dgm:prSet presAssocID="{A461F21A-9547-4B68-99B4-51154FC329AD}" presName="sibTrans" presStyleCnt="0"/>
      <dgm:spPr/>
    </dgm:pt>
    <dgm:pt modelId="{080FC2B7-C3D1-4461-94DC-730E04EF91BE}" type="pres">
      <dgm:prSet presAssocID="{A1A0AA87-9937-42F9-AFD3-3D616CFEC145}" presName="compNode" presStyleCnt="0"/>
      <dgm:spPr/>
    </dgm:pt>
    <dgm:pt modelId="{1090B2D1-3CE0-4870-95A2-235C7E86810D}" type="pres">
      <dgm:prSet presAssocID="{A1A0AA87-9937-42F9-AFD3-3D616CFEC14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itcoin"/>
        </a:ext>
      </dgm:extLst>
    </dgm:pt>
    <dgm:pt modelId="{96C18F2E-D2A5-48C1-8BDD-C7BF4215ED4B}" type="pres">
      <dgm:prSet presAssocID="{A1A0AA87-9937-42F9-AFD3-3D616CFEC145}" presName="iconSpace" presStyleCnt="0"/>
      <dgm:spPr/>
    </dgm:pt>
    <dgm:pt modelId="{446868EE-66DA-4142-BA0E-7953A65A79AD}" type="pres">
      <dgm:prSet presAssocID="{A1A0AA87-9937-42F9-AFD3-3D616CFEC145}" presName="parTx" presStyleLbl="revTx" presStyleIdx="2" presStyleCnt="4">
        <dgm:presLayoutVars>
          <dgm:chMax val="0"/>
          <dgm:chPref val="0"/>
        </dgm:presLayoutVars>
      </dgm:prSet>
      <dgm:spPr/>
    </dgm:pt>
    <dgm:pt modelId="{64CC11EB-4F2C-472D-8B97-3D7C53E298C0}" type="pres">
      <dgm:prSet presAssocID="{A1A0AA87-9937-42F9-AFD3-3D616CFEC145}" presName="txSpace" presStyleCnt="0"/>
      <dgm:spPr/>
    </dgm:pt>
    <dgm:pt modelId="{4C540044-F80F-4DE7-9FBE-1835857ED847}" type="pres">
      <dgm:prSet presAssocID="{A1A0AA87-9937-42F9-AFD3-3D616CFEC145}" presName="desTx" presStyleLbl="revTx" presStyleIdx="3" presStyleCnt="4">
        <dgm:presLayoutVars/>
      </dgm:prSet>
      <dgm:spPr/>
    </dgm:pt>
  </dgm:ptLst>
  <dgm:cxnLst>
    <dgm:cxn modelId="{0E37D60E-8BB0-4AFB-A2F2-84826CAC4FFE}" type="presOf" srcId="{89EFBED7-7EC5-4121-ABFF-C5D5ED226951}" destId="{635C29E1-13E6-49EC-A488-F6F30A0C51BE}" srcOrd="0" destOrd="2" presId="urn:microsoft.com/office/officeart/2018/2/layout/IconLabelDescriptionList"/>
    <dgm:cxn modelId="{82B2B223-AD8D-4D2E-8CBD-E379E0C468FE}" srcId="{A1A0AA87-9937-42F9-AFD3-3D616CFEC145}" destId="{F9D81DE5-05A7-4253-9665-BA6488DA3532}" srcOrd="1" destOrd="0" parTransId="{F470A981-73ED-44CB-ABE5-A20B952AF87F}" sibTransId="{04B81569-F606-4404-A7BD-1E19BE893DCA}"/>
    <dgm:cxn modelId="{BB57F325-DA41-4E4E-8313-4C3225E7FFA2}" type="presOf" srcId="{AF204AE2-3125-45D5-A993-DBCB2D3DBAF2}" destId="{4C540044-F80F-4DE7-9FBE-1835857ED847}" srcOrd="0" destOrd="2" presId="urn:microsoft.com/office/officeart/2018/2/layout/IconLabelDescriptionList"/>
    <dgm:cxn modelId="{E460113B-BDD1-437C-8C63-5A993F7FF7F1}" type="presOf" srcId="{99092FA4-8DF3-42A6-90A1-83F5AF2E5E6E}" destId="{1C3B7AD1-2D1E-40AC-B927-1A0EBC35FA90}" srcOrd="0" destOrd="0" presId="urn:microsoft.com/office/officeart/2018/2/layout/IconLabelDescriptionList"/>
    <dgm:cxn modelId="{9F99F94C-35DA-4151-BBC0-B63673D3284F}" type="presOf" srcId="{36B7312E-BD7B-401E-BE53-77D67895A031}" destId="{4C540044-F80F-4DE7-9FBE-1835857ED847}" srcOrd="0" destOrd="0" presId="urn:microsoft.com/office/officeart/2018/2/layout/IconLabelDescriptionList"/>
    <dgm:cxn modelId="{B816C751-B2A9-4461-ABE3-FFF4B26F3772}" type="presOf" srcId="{7848B2A5-FF49-455B-8B35-62C85453B86B}" destId="{635C29E1-13E6-49EC-A488-F6F30A0C51BE}" srcOrd="0" destOrd="1" presId="urn:microsoft.com/office/officeart/2018/2/layout/IconLabelDescriptionList"/>
    <dgm:cxn modelId="{641A018F-6B5C-4F70-8549-F4BFD5E3E035}" srcId="{A1A0AA87-9937-42F9-AFD3-3D616CFEC145}" destId="{AF204AE2-3125-45D5-A993-DBCB2D3DBAF2}" srcOrd="2" destOrd="0" parTransId="{F778C765-0325-49AE-B9BB-05696C9BF09B}" sibTransId="{41871FA3-26FA-4DE7-B8E4-C6D9D0C26928}"/>
    <dgm:cxn modelId="{B28A6A90-FC9C-4929-A721-2B5A4B2E4CCB}" srcId="{A1A0AA87-9937-42F9-AFD3-3D616CFEC145}" destId="{36B7312E-BD7B-401E-BE53-77D67895A031}" srcOrd="0" destOrd="0" parTransId="{59CF7DA4-CBB3-4395-811A-0D729943B30B}" sibTransId="{13320C4E-4B53-49F7-AFE4-CE2AE6B6DF02}"/>
    <dgm:cxn modelId="{352BA294-53E7-4D21-86F8-C29C277039C5}" srcId="{DBFFE4A9-CA2E-4E23-A6F4-FC177768190F}" destId="{99092FA4-8DF3-42A6-90A1-83F5AF2E5E6E}" srcOrd="0" destOrd="0" parTransId="{7D9FC76B-C95B-4753-9DEC-A4B8450FA29E}" sibTransId="{A461F21A-9547-4B68-99B4-51154FC329AD}"/>
    <dgm:cxn modelId="{20DA7898-FAC1-4B0A-8E22-2C811350718F}" type="presOf" srcId="{DBFFE4A9-CA2E-4E23-A6F4-FC177768190F}" destId="{4D0D2FA3-2540-4C24-96C1-A7990291DC5D}" srcOrd="0" destOrd="0" presId="urn:microsoft.com/office/officeart/2018/2/layout/IconLabelDescriptionList"/>
    <dgm:cxn modelId="{D486039B-41F7-47AA-89AF-1A271928B397}" srcId="{99092FA4-8DF3-42A6-90A1-83F5AF2E5E6E}" destId="{7848B2A5-FF49-455B-8B35-62C85453B86B}" srcOrd="1" destOrd="0" parTransId="{FCCF1020-3129-4DB4-968F-5D486F1E5C3B}" sibTransId="{7C0C45F6-3C19-4593-BA6F-DF34E42460A4}"/>
    <dgm:cxn modelId="{7453F59C-6472-473D-8745-9CED368E104C}" srcId="{99092FA4-8DF3-42A6-90A1-83F5AF2E5E6E}" destId="{E4A26D2B-7A51-4090-B498-F61BA551A747}" srcOrd="0" destOrd="0" parTransId="{F38C6540-9A27-4037-89FB-8D2E25A15A06}" sibTransId="{213DA462-BE8C-469E-9C2C-7A632C7FE002}"/>
    <dgm:cxn modelId="{B6A21CAE-4800-4A4C-9FF6-64360EB760FD}" srcId="{DBFFE4A9-CA2E-4E23-A6F4-FC177768190F}" destId="{A1A0AA87-9937-42F9-AFD3-3D616CFEC145}" srcOrd="1" destOrd="0" parTransId="{597239BA-B776-4617-BFF2-BBDE5F123EF9}" sibTransId="{14422F66-6E06-4492-8179-E01CE07C1C5E}"/>
    <dgm:cxn modelId="{5AE389BB-1680-4791-BF45-3B4B4BD392AF}" type="presOf" srcId="{E4A26D2B-7A51-4090-B498-F61BA551A747}" destId="{635C29E1-13E6-49EC-A488-F6F30A0C51BE}" srcOrd="0" destOrd="0" presId="urn:microsoft.com/office/officeart/2018/2/layout/IconLabelDescriptionList"/>
    <dgm:cxn modelId="{1F495FBE-CEF9-4809-99D3-0D515409FABB}" srcId="{99092FA4-8DF3-42A6-90A1-83F5AF2E5E6E}" destId="{89EFBED7-7EC5-4121-ABFF-C5D5ED226951}" srcOrd="2" destOrd="0" parTransId="{352EE5EA-811F-4162-8B1F-156B56116625}" sibTransId="{F35B6777-94C7-488B-8002-38C160E96921}"/>
    <dgm:cxn modelId="{34704DD6-9450-4316-8F5D-ACEFDF89891D}" type="presOf" srcId="{A1A0AA87-9937-42F9-AFD3-3D616CFEC145}" destId="{446868EE-66DA-4142-BA0E-7953A65A79AD}" srcOrd="0" destOrd="0" presId="urn:microsoft.com/office/officeart/2018/2/layout/IconLabelDescriptionList"/>
    <dgm:cxn modelId="{CA8F95E0-2B20-41A7-96E2-BF8870167E6B}" type="presOf" srcId="{F9D81DE5-05A7-4253-9665-BA6488DA3532}" destId="{4C540044-F80F-4DE7-9FBE-1835857ED847}" srcOrd="0" destOrd="1" presId="urn:microsoft.com/office/officeart/2018/2/layout/IconLabelDescriptionList"/>
    <dgm:cxn modelId="{3152A191-2E6E-4DF4-AEA8-99BC90F8FCA8}" type="presParOf" srcId="{4D0D2FA3-2540-4C24-96C1-A7990291DC5D}" destId="{FFF17513-9BE3-4103-91BF-CA33CB7C3559}" srcOrd="0" destOrd="0" presId="urn:microsoft.com/office/officeart/2018/2/layout/IconLabelDescriptionList"/>
    <dgm:cxn modelId="{4D4154C0-2721-4949-8C9E-4540E2512EE8}" type="presParOf" srcId="{FFF17513-9BE3-4103-91BF-CA33CB7C3559}" destId="{BACD5205-FC99-4F6E-88C1-F1A5CDE54EDD}" srcOrd="0" destOrd="0" presId="urn:microsoft.com/office/officeart/2018/2/layout/IconLabelDescriptionList"/>
    <dgm:cxn modelId="{DDD84C1B-2CCB-454C-847F-A12F95F9F369}" type="presParOf" srcId="{FFF17513-9BE3-4103-91BF-CA33CB7C3559}" destId="{FB1B6192-E1DC-4694-944C-B97D0DEEC080}" srcOrd="1" destOrd="0" presId="urn:microsoft.com/office/officeart/2018/2/layout/IconLabelDescriptionList"/>
    <dgm:cxn modelId="{F6482BE6-754E-488B-8E0D-65803E074378}" type="presParOf" srcId="{FFF17513-9BE3-4103-91BF-CA33CB7C3559}" destId="{1C3B7AD1-2D1E-40AC-B927-1A0EBC35FA90}" srcOrd="2" destOrd="0" presId="urn:microsoft.com/office/officeart/2018/2/layout/IconLabelDescriptionList"/>
    <dgm:cxn modelId="{34310496-AC9A-4F11-8847-F144390335D9}" type="presParOf" srcId="{FFF17513-9BE3-4103-91BF-CA33CB7C3559}" destId="{AA6C432C-8E46-4443-971F-2D447ED608CD}" srcOrd="3" destOrd="0" presId="urn:microsoft.com/office/officeart/2018/2/layout/IconLabelDescriptionList"/>
    <dgm:cxn modelId="{BBEF983F-8B92-4F6D-B006-0B9BBBEF8C84}" type="presParOf" srcId="{FFF17513-9BE3-4103-91BF-CA33CB7C3559}" destId="{635C29E1-13E6-49EC-A488-F6F30A0C51BE}" srcOrd="4" destOrd="0" presId="urn:microsoft.com/office/officeart/2018/2/layout/IconLabelDescriptionList"/>
    <dgm:cxn modelId="{1074AD8F-8114-480A-B776-54499B472C01}" type="presParOf" srcId="{4D0D2FA3-2540-4C24-96C1-A7990291DC5D}" destId="{04066CCA-63F3-43DB-AD1D-723486DFA1D6}" srcOrd="1" destOrd="0" presId="urn:microsoft.com/office/officeart/2018/2/layout/IconLabelDescriptionList"/>
    <dgm:cxn modelId="{0085311E-0E0B-4CCA-84AC-74111B416DAE}" type="presParOf" srcId="{4D0D2FA3-2540-4C24-96C1-A7990291DC5D}" destId="{080FC2B7-C3D1-4461-94DC-730E04EF91BE}" srcOrd="2" destOrd="0" presId="urn:microsoft.com/office/officeart/2018/2/layout/IconLabelDescriptionList"/>
    <dgm:cxn modelId="{4303C529-3BD4-4AAC-82DF-BB3557AFFAB4}" type="presParOf" srcId="{080FC2B7-C3D1-4461-94DC-730E04EF91BE}" destId="{1090B2D1-3CE0-4870-95A2-235C7E86810D}" srcOrd="0" destOrd="0" presId="urn:microsoft.com/office/officeart/2018/2/layout/IconLabelDescriptionList"/>
    <dgm:cxn modelId="{B1DEE1BF-53BD-4494-AAD4-F2B3394EF114}" type="presParOf" srcId="{080FC2B7-C3D1-4461-94DC-730E04EF91BE}" destId="{96C18F2E-D2A5-48C1-8BDD-C7BF4215ED4B}" srcOrd="1" destOrd="0" presId="urn:microsoft.com/office/officeart/2018/2/layout/IconLabelDescriptionList"/>
    <dgm:cxn modelId="{8CACE40A-2435-4E7F-BB0B-7D0305764B22}" type="presParOf" srcId="{080FC2B7-C3D1-4461-94DC-730E04EF91BE}" destId="{446868EE-66DA-4142-BA0E-7953A65A79AD}" srcOrd="2" destOrd="0" presId="urn:microsoft.com/office/officeart/2018/2/layout/IconLabelDescriptionList"/>
    <dgm:cxn modelId="{42D7A749-1B52-4616-A02C-3106A1451F0E}" type="presParOf" srcId="{080FC2B7-C3D1-4461-94DC-730E04EF91BE}" destId="{64CC11EB-4F2C-472D-8B97-3D7C53E298C0}" srcOrd="3" destOrd="0" presId="urn:microsoft.com/office/officeart/2018/2/layout/IconLabelDescriptionList"/>
    <dgm:cxn modelId="{8812B6C7-F509-408E-9903-5F8B849D2669}" type="presParOf" srcId="{080FC2B7-C3D1-4461-94DC-730E04EF91BE}" destId="{4C540044-F80F-4DE7-9FBE-1835857ED847}"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872B91-D398-4718-94E3-2C4DA6720861}"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11393A74-83FE-4779-B406-FD339FBD798A}">
      <dgm:prSet/>
      <dgm:spPr/>
      <dgm:t>
        <a:bodyPr/>
        <a:lstStyle/>
        <a:p>
          <a:pPr>
            <a:lnSpc>
              <a:spcPct val="100000"/>
            </a:lnSpc>
            <a:defRPr cap="all"/>
          </a:pPr>
          <a:r>
            <a:rPr lang="en-US" dirty="0"/>
            <a:t>Payroll Reports: </a:t>
          </a:r>
        </a:p>
        <a:p>
          <a:pPr>
            <a:lnSpc>
              <a:spcPct val="100000"/>
            </a:lnSpc>
            <a:defRPr cap="all"/>
          </a:pPr>
          <a:r>
            <a:rPr lang="en-US" dirty="0"/>
            <a:t>pulled by employee </a:t>
          </a:r>
        </a:p>
        <a:p>
          <a:pPr>
            <a:lnSpc>
              <a:spcPct val="100000"/>
            </a:lnSpc>
            <a:defRPr cap="all"/>
          </a:pPr>
          <a:r>
            <a:rPr lang="en-US" dirty="0"/>
            <a:t>&amp; time cards</a:t>
          </a:r>
        </a:p>
      </dgm:t>
    </dgm:pt>
    <dgm:pt modelId="{55362400-E315-4B87-B6A6-7DFA758521F6}" type="parTrans" cxnId="{E511BC54-66B9-4067-B485-C7400A4E6C30}">
      <dgm:prSet/>
      <dgm:spPr/>
      <dgm:t>
        <a:bodyPr/>
        <a:lstStyle/>
        <a:p>
          <a:endParaRPr lang="en-US"/>
        </a:p>
      </dgm:t>
    </dgm:pt>
    <dgm:pt modelId="{D3E89880-0FE0-45D3-AF41-AF1CC5BEFF38}" type="sibTrans" cxnId="{E511BC54-66B9-4067-B485-C7400A4E6C30}">
      <dgm:prSet/>
      <dgm:spPr/>
      <dgm:t>
        <a:bodyPr/>
        <a:lstStyle/>
        <a:p>
          <a:endParaRPr lang="en-US"/>
        </a:p>
      </dgm:t>
    </dgm:pt>
    <dgm:pt modelId="{7702502B-10F6-4B8D-9A8E-4818EE674100}">
      <dgm:prSet/>
      <dgm:spPr/>
      <dgm:t>
        <a:bodyPr/>
        <a:lstStyle/>
        <a:p>
          <a:pPr>
            <a:lnSpc>
              <a:spcPct val="100000"/>
            </a:lnSpc>
            <a:defRPr cap="all"/>
          </a:pPr>
          <a:r>
            <a:rPr lang="en-US" dirty="0"/>
            <a:t>Utility Bills from January 2020 – June 2020 (established as of Feb 15</a:t>
          </a:r>
          <a:r>
            <a:rPr lang="en-US" baseline="30000" dirty="0"/>
            <a:t>th</a:t>
          </a:r>
          <a:r>
            <a:rPr lang="en-US" dirty="0"/>
            <a:t>, 2020)</a:t>
          </a:r>
        </a:p>
      </dgm:t>
    </dgm:pt>
    <dgm:pt modelId="{9A64A874-74FF-4ACF-B23B-CC29EF7027ED}" type="parTrans" cxnId="{D5CEC6BC-A236-46BE-9BE2-DEBCBFAE11B9}">
      <dgm:prSet/>
      <dgm:spPr/>
      <dgm:t>
        <a:bodyPr/>
        <a:lstStyle/>
        <a:p>
          <a:endParaRPr lang="en-US"/>
        </a:p>
      </dgm:t>
    </dgm:pt>
    <dgm:pt modelId="{28032DD3-D6AA-49AE-BE39-609B7412D6C1}" type="sibTrans" cxnId="{D5CEC6BC-A236-46BE-9BE2-DEBCBFAE11B9}">
      <dgm:prSet/>
      <dgm:spPr/>
      <dgm:t>
        <a:bodyPr/>
        <a:lstStyle/>
        <a:p>
          <a:endParaRPr lang="en-US"/>
        </a:p>
      </dgm:t>
    </dgm:pt>
    <dgm:pt modelId="{F7F7FC97-97F5-4422-8AC9-660925AA77B8}">
      <dgm:prSet/>
      <dgm:spPr/>
      <dgm:t>
        <a:bodyPr/>
        <a:lstStyle/>
        <a:p>
          <a:pPr>
            <a:lnSpc>
              <a:spcPct val="100000"/>
            </a:lnSpc>
            <a:defRPr cap="all"/>
          </a:pPr>
          <a:r>
            <a:rPr lang="en-US"/>
            <a:t>Rent: Lease Agreement</a:t>
          </a:r>
        </a:p>
      </dgm:t>
    </dgm:pt>
    <dgm:pt modelId="{6511FAFE-FD8E-4BAC-8D3F-9CB347616628}" type="parTrans" cxnId="{8B1A34DE-D981-44D4-966C-E5DB618B605A}">
      <dgm:prSet/>
      <dgm:spPr/>
      <dgm:t>
        <a:bodyPr/>
        <a:lstStyle/>
        <a:p>
          <a:endParaRPr lang="en-US"/>
        </a:p>
      </dgm:t>
    </dgm:pt>
    <dgm:pt modelId="{52CC05FC-2AF2-49B7-ADB2-A0A0D8960B55}" type="sibTrans" cxnId="{8B1A34DE-D981-44D4-966C-E5DB618B605A}">
      <dgm:prSet/>
      <dgm:spPr/>
      <dgm:t>
        <a:bodyPr/>
        <a:lstStyle/>
        <a:p>
          <a:endParaRPr lang="en-US"/>
        </a:p>
      </dgm:t>
    </dgm:pt>
    <dgm:pt modelId="{F432E22A-2C2B-4E0A-97F2-3D3731DAE9A8}">
      <dgm:prSet/>
      <dgm:spPr/>
      <dgm:t>
        <a:bodyPr/>
        <a:lstStyle/>
        <a:p>
          <a:pPr>
            <a:lnSpc>
              <a:spcPct val="100000"/>
            </a:lnSpc>
            <a:defRPr cap="all"/>
          </a:pPr>
          <a:r>
            <a:rPr lang="en-US"/>
            <a:t>Statements showing the interest charged (Jan 2020 – June 2020)</a:t>
          </a:r>
        </a:p>
      </dgm:t>
    </dgm:pt>
    <dgm:pt modelId="{3CE16A3F-F4EE-42E2-9E6B-43D001EF863D}" type="parTrans" cxnId="{812F10C8-F2C9-43EA-A345-EAFBE0433915}">
      <dgm:prSet/>
      <dgm:spPr/>
      <dgm:t>
        <a:bodyPr/>
        <a:lstStyle/>
        <a:p>
          <a:endParaRPr lang="en-US"/>
        </a:p>
      </dgm:t>
    </dgm:pt>
    <dgm:pt modelId="{1025BFF8-08CE-4B21-B1A5-E42B46B971AE}" type="sibTrans" cxnId="{812F10C8-F2C9-43EA-A345-EAFBE0433915}">
      <dgm:prSet/>
      <dgm:spPr/>
      <dgm:t>
        <a:bodyPr/>
        <a:lstStyle/>
        <a:p>
          <a:endParaRPr lang="en-US"/>
        </a:p>
      </dgm:t>
    </dgm:pt>
    <dgm:pt modelId="{9C8BC543-2229-4B22-A4AB-C102931ED27A}" type="pres">
      <dgm:prSet presAssocID="{91872B91-D398-4718-94E3-2C4DA6720861}" presName="root" presStyleCnt="0">
        <dgm:presLayoutVars>
          <dgm:dir/>
          <dgm:resizeHandles val="exact"/>
        </dgm:presLayoutVars>
      </dgm:prSet>
      <dgm:spPr/>
    </dgm:pt>
    <dgm:pt modelId="{37D8D8C4-8427-4F9A-BCA2-0F53C40B7796}" type="pres">
      <dgm:prSet presAssocID="{11393A74-83FE-4779-B406-FD339FBD798A}" presName="compNode" presStyleCnt="0"/>
      <dgm:spPr/>
    </dgm:pt>
    <dgm:pt modelId="{331FA7E0-A647-4FFE-9186-19F820099142}" type="pres">
      <dgm:prSet presAssocID="{11393A74-83FE-4779-B406-FD339FBD798A}" presName="iconBgRect" presStyleLbl="bgShp" presStyleIdx="0" presStyleCnt="4"/>
      <dgm:spPr/>
    </dgm:pt>
    <dgm:pt modelId="{1D4EC78B-2727-45F1-89F7-C23C683E5424}" type="pres">
      <dgm:prSet presAssocID="{11393A74-83FE-4779-B406-FD339FBD798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33B69BF3-AD6F-44DD-B51B-955C1FD56F61}" type="pres">
      <dgm:prSet presAssocID="{11393A74-83FE-4779-B406-FD339FBD798A}" presName="spaceRect" presStyleCnt="0"/>
      <dgm:spPr/>
    </dgm:pt>
    <dgm:pt modelId="{8F08AEC7-1568-4F1D-8360-DDD832D66AC9}" type="pres">
      <dgm:prSet presAssocID="{11393A74-83FE-4779-B406-FD339FBD798A}" presName="textRect" presStyleLbl="revTx" presStyleIdx="0" presStyleCnt="4">
        <dgm:presLayoutVars>
          <dgm:chMax val="1"/>
          <dgm:chPref val="1"/>
        </dgm:presLayoutVars>
      </dgm:prSet>
      <dgm:spPr/>
    </dgm:pt>
    <dgm:pt modelId="{7955F4C6-B045-469A-8CE5-B1404409EDD0}" type="pres">
      <dgm:prSet presAssocID="{D3E89880-0FE0-45D3-AF41-AF1CC5BEFF38}" presName="sibTrans" presStyleCnt="0"/>
      <dgm:spPr/>
    </dgm:pt>
    <dgm:pt modelId="{406267E9-806D-4E90-8B84-5FFB06F0F2AC}" type="pres">
      <dgm:prSet presAssocID="{7702502B-10F6-4B8D-9A8E-4818EE674100}" presName="compNode" presStyleCnt="0"/>
      <dgm:spPr/>
    </dgm:pt>
    <dgm:pt modelId="{5F99C42A-9D6B-490B-B99A-3EBA4276D27B}" type="pres">
      <dgm:prSet presAssocID="{7702502B-10F6-4B8D-9A8E-4818EE674100}" presName="iconBgRect" presStyleLbl="bgShp" presStyleIdx="1" presStyleCnt="4"/>
      <dgm:spPr/>
    </dgm:pt>
    <dgm:pt modelId="{4D0280A2-B1B5-44D0-81B3-9212D133528A}" type="pres">
      <dgm:prSet presAssocID="{7702502B-10F6-4B8D-9A8E-4818EE67410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thly calendar"/>
        </a:ext>
      </dgm:extLst>
    </dgm:pt>
    <dgm:pt modelId="{07D431FB-6E26-4228-B273-CD88D3CBAEFF}" type="pres">
      <dgm:prSet presAssocID="{7702502B-10F6-4B8D-9A8E-4818EE674100}" presName="spaceRect" presStyleCnt="0"/>
      <dgm:spPr/>
    </dgm:pt>
    <dgm:pt modelId="{6BE695BC-09E4-4AD5-B0D6-2BEBA064D867}" type="pres">
      <dgm:prSet presAssocID="{7702502B-10F6-4B8D-9A8E-4818EE674100}" presName="textRect" presStyleLbl="revTx" presStyleIdx="1" presStyleCnt="4">
        <dgm:presLayoutVars>
          <dgm:chMax val="1"/>
          <dgm:chPref val="1"/>
        </dgm:presLayoutVars>
      </dgm:prSet>
      <dgm:spPr/>
    </dgm:pt>
    <dgm:pt modelId="{98913B2A-F34B-48B2-8386-2CD55579B4F7}" type="pres">
      <dgm:prSet presAssocID="{28032DD3-D6AA-49AE-BE39-609B7412D6C1}" presName="sibTrans" presStyleCnt="0"/>
      <dgm:spPr/>
    </dgm:pt>
    <dgm:pt modelId="{FC054BC2-1445-4EDC-900A-15178AE8F345}" type="pres">
      <dgm:prSet presAssocID="{F7F7FC97-97F5-4422-8AC9-660925AA77B8}" presName="compNode" presStyleCnt="0"/>
      <dgm:spPr/>
    </dgm:pt>
    <dgm:pt modelId="{F32C7D51-07E3-47FD-BCE7-B56F47B262B9}" type="pres">
      <dgm:prSet presAssocID="{F7F7FC97-97F5-4422-8AC9-660925AA77B8}" presName="iconBgRect" presStyleLbl="bgShp" presStyleIdx="2" presStyleCnt="4"/>
      <dgm:spPr/>
    </dgm:pt>
    <dgm:pt modelId="{E0CDCFF4-517C-482D-BF69-13AB11C44708}" type="pres">
      <dgm:prSet presAssocID="{F7F7FC97-97F5-4422-8AC9-660925AA77B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204E6801-8300-44CD-A4E8-40BB243130B6}" type="pres">
      <dgm:prSet presAssocID="{F7F7FC97-97F5-4422-8AC9-660925AA77B8}" presName="spaceRect" presStyleCnt="0"/>
      <dgm:spPr/>
    </dgm:pt>
    <dgm:pt modelId="{9316660B-5595-470C-BB41-5294AEB6BDBE}" type="pres">
      <dgm:prSet presAssocID="{F7F7FC97-97F5-4422-8AC9-660925AA77B8}" presName="textRect" presStyleLbl="revTx" presStyleIdx="2" presStyleCnt="4">
        <dgm:presLayoutVars>
          <dgm:chMax val="1"/>
          <dgm:chPref val="1"/>
        </dgm:presLayoutVars>
      </dgm:prSet>
      <dgm:spPr/>
    </dgm:pt>
    <dgm:pt modelId="{529A41F0-E0F2-455F-8D83-CEE4F3D11E5C}" type="pres">
      <dgm:prSet presAssocID="{52CC05FC-2AF2-49B7-ADB2-A0A0D8960B55}" presName="sibTrans" presStyleCnt="0"/>
      <dgm:spPr/>
    </dgm:pt>
    <dgm:pt modelId="{5073E7A2-CBB3-4FF3-A06E-B7F70E294EB2}" type="pres">
      <dgm:prSet presAssocID="{F432E22A-2C2B-4E0A-97F2-3D3731DAE9A8}" presName="compNode" presStyleCnt="0"/>
      <dgm:spPr/>
    </dgm:pt>
    <dgm:pt modelId="{5CF66A56-374B-4850-9879-20860DE46032}" type="pres">
      <dgm:prSet presAssocID="{F432E22A-2C2B-4E0A-97F2-3D3731DAE9A8}" presName="iconBgRect" presStyleLbl="bgShp" presStyleIdx="3" presStyleCnt="4"/>
      <dgm:spPr/>
    </dgm:pt>
    <dgm:pt modelId="{F5174DD5-5ACC-4BFD-9E33-49ED466FAB46}" type="pres">
      <dgm:prSet presAssocID="{F432E22A-2C2B-4E0A-97F2-3D3731DAE9A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nion"/>
        </a:ext>
      </dgm:extLst>
    </dgm:pt>
    <dgm:pt modelId="{BDA2E097-7593-4D9F-8F1A-CC12C4A4182A}" type="pres">
      <dgm:prSet presAssocID="{F432E22A-2C2B-4E0A-97F2-3D3731DAE9A8}" presName="spaceRect" presStyleCnt="0"/>
      <dgm:spPr/>
    </dgm:pt>
    <dgm:pt modelId="{77902792-5348-4850-BB0E-7040A2126F99}" type="pres">
      <dgm:prSet presAssocID="{F432E22A-2C2B-4E0A-97F2-3D3731DAE9A8}" presName="textRect" presStyleLbl="revTx" presStyleIdx="3" presStyleCnt="4">
        <dgm:presLayoutVars>
          <dgm:chMax val="1"/>
          <dgm:chPref val="1"/>
        </dgm:presLayoutVars>
      </dgm:prSet>
      <dgm:spPr/>
    </dgm:pt>
  </dgm:ptLst>
  <dgm:cxnLst>
    <dgm:cxn modelId="{9976154F-798A-446D-B57D-9F06B38B7715}" type="presOf" srcId="{91872B91-D398-4718-94E3-2C4DA6720861}" destId="{9C8BC543-2229-4B22-A4AB-C102931ED27A}" srcOrd="0" destOrd="0" presId="urn:microsoft.com/office/officeart/2018/5/layout/IconCircleLabelList"/>
    <dgm:cxn modelId="{E511BC54-66B9-4067-B485-C7400A4E6C30}" srcId="{91872B91-D398-4718-94E3-2C4DA6720861}" destId="{11393A74-83FE-4779-B406-FD339FBD798A}" srcOrd="0" destOrd="0" parTransId="{55362400-E315-4B87-B6A6-7DFA758521F6}" sibTransId="{D3E89880-0FE0-45D3-AF41-AF1CC5BEFF38}"/>
    <dgm:cxn modelId="{17D3E05A-914F-486B-9061-C220FA63997F}" type="presOf" srcId="{F7F7FC97-97F5-4422-8AC9-660925AA77B8}" destId="{9316660B-5595-470C-BB41-5294AEB6BDBE}" srcOrd="0" destOrd="0" presId="urn:microsoft.com/office/officeart/2018/5/layout/IconCircleLabelList"/>
    <dgm:cxn modelId="{3266669D-567D-4737-8370-59125CE97A1B}" type="presOf" srcId="{F432E22A-2C2B-4E0A-97F2-3D3731DAE9A8}" destId="{77902792-5348-4850-BB0E-7040A2126F99}" srcOrd="0" destOrd="0" presId="urn:microsoft.com/office/officeart/2018/5/layout/IconCircleLabelList"/>
    <dgm:cxn modelId="{D5CEC6BC-A236-46BE-9BE2-DEBCBFAE11B9}" srcId="{91872B91-D398-4718-94E3-2C4DA6720861}" destId="{7702502B-10F6-4B8D-9A8E-4818EE674100}" srcOrd="1" destOrd="0" parTransId="{9A64A874-74FF-4ACF-B23B-CC29EF7027ED}" sibTransId="{28032DD3-D6AA-49AE-BE39-609B7412D6C1}"/>
    <dgm:cxn modelId="{812F10C8-F2C9-43EA-A345-EAFBE0433915}" srcId="{91872B91-D398-4718-94E3-2C4DA6720861}" destId="{F432E22A-2C2B-4E0A-97F2-3D3731DAE9A8}" srcOrd="3" destOrd="0" parTransId="{3CE16A3F-F4EE-42E2-9E6B-43D001EF863D}" sibTransId="{1025BFF8-08CE-4B21-B1A5-E42B46B971AE}"/>
    <dgm:cxn modelId="{E3B704D0-E143-469D-BBA7-7B2F5CB62645}" type="presOf" srcId="{7702502B-10F6-4B8D-9A8E-4818EE674100}" destId="{6BE695BC-09E4-4AD5-B0D6-2BEBA064D867}" srcOrd="0" destOrd="0" presId="urn:microsoft.com/office/officeart/2018/5/layout/IconCircleLabelList"/>
    <dgm:cxn modelId="{C5720BDB-BC74-4EF2-A42B-606C4EDFF751}" type="presOf" srcId="{11393A74-83FE-4779-B406-FD339FBD798A}" destId="{8F08AEC7-1568-4F1D-8360-DDD832D66AC9}" srcOrd="0" destOrd="0" presId="urn:microsoft.com/office/officeart/2018/5/layout/IconCircleLabelList"/>
    <dgm:cxn modelId="{8B1A34DE-D981-44D4-966C-E5DB618B605A}" srcId="{91872B91-D398-4718-94E3-2C4DA6720861}" destId="{F7F7FC97-97F5-4422-8AC9-660925AA77B8}" srcOrd="2" destOrd="0" parTransId="{6511FAFE-FD8E-4BAC-8D3F-9CB347616628}" sibTransId="{52CC05FC-2AF2-49B7-ADB2-A0A0D8960B55}"/>
    <dgm:cxn modelId="{95987429-AEFF-45B3-8E81-94F145013DD4}" type="presParOf" srcId="{9C8BC543-2229-4B22-A4AB-C102931ED27A}" destId="{37D8D8C4-8427-4F9A-BCA2-0F53C40B7796}" srcOrd="0" destOrd="0" presId="urn:microsoft.com/office/officeart/2018/5/layout/IconCircleLabelList"/>
    <dgm:cxn modelId="{70AA3DF8-8FF5-41C8-9034-5AE57EDAC5F2}" type="presParOf" srcId="{37D8D8C4-8427-4F9A-BCA2-0F53C40B7796}" destId="{331FA7E0-A647-4FFE-9186-19F820099142}" srcOrd="0" destOrd="0" presId="urn:microsoft.com/office/officeart/2018/5/layout/IconCircleLabelList"/>
    <dgm:cxn modelId="{9CA0D694-660C-4B0A-B8FD-96908EE22018}" type="presParOf" srcId="{37D8D8C4-8427-4F9A-BCA2-0F53C40B7796}" destId="{1D4EC78B-2727-45F1-89F7-C23C683E5424}" srcOrd="1" destOrd="0" presId="urn:microsoft.com/office/officeart/2018/5/layout/IconCircleLabelList"/>
    <dgm:cxn modelId="{D74EE2DA-B6A7-4151-A6EC-5C517F761525}" type="presParOf" srcId="{37D8D8C4-8427-4F9A-BCA2-0F53C40B7796}" destId="{33B69BF3-AD6F-44DD-B51B-955C1FD56F61}" srcOrd="2" destOrd="0" presId="urn:microsoft.com/office/officeart/2018/5/layout/IconCircleLabelList"/>
    <dgm:cxn modelId="{EFD4C676-F532-478F-BC90-23F8791C24EE}" type="presParOf" srcId="{37D8D8C4-8427-4F9A-BCA2-0F53C40B7796}" destId="{8F08AEC7-1568-4F1D-8360-DDD832D66AC9}" srcOrd="3" destOrd="0" presId="urn:microsoft.com/office/officeart/2018/5/layout/IconCircleLabelList"/>
    <dgm:cxn modelId="{C205D6A8-5159-4CF8-8C6F-8947362FC2FE}" type="presParOf" srcId="{9C8BC543-2229-4B22-A4AB-C102931ED27A}" destId="{7955F4C6-B045-469A-8CE5-B1404409EDD0}" srcOrd="1" destOrd="0" presId="urn:microsoft.com/office/officeart/2018/5/layout/IconCircleLabelList"/>
    <dgm:cxn modelId="{5567806C-1CCA-452D-AD03-C8A5103C0EC7}" type="presParOf" srcId="{9C8BC543-2229-4B22-A4AB-C102931ED27A}" destId="{406267E9-806D-4E90-8B84-5FFB06F0F2AC}" srcOrd="2" destOrd="0" presId="urn:microsoft.com/office/officeart/2018/5/layout/IconCircleLabelList"/>
    <dgm:cxn modelId="{F8DF8465-C70A-4F62-9E64-D009BB0C9765}" type="presParOf" srcId="{406267E9-806D-4E90-8B84-5FFB06F0F2AC}" destId="{5F99C42A-9D6B-490B-B99A-3EBA4276D27B}" srcOrd="0" destOrd="0" presId="urn:microsoft.com/office/officeart/2018/5/layout/IconCircleLabelList"/>
    <dgm:cxn modelId="{BA8E02B2-D542-41CA-9AD1-78C2966AF3A6}" type="presParOf" srcId="{406267E9-806D-4E90-8B84-5FFB06F0F2AC}" destId="{4D0280A2-B1B5-44D0-81B3-9212D133528A}" srcOrd="1" destOrd="0" presId="urn:microsoft.com/office/officeart/2018/5/layout/IconCircleLabelList"/>
    <dgm:cxn modelId="{72957B0D-BA39-4896-B6AB-F3110BCE19C6}" type="presParOf" srcId="{406267E9-806D-4E90-8B84-5FFB06F0F2AC}" destId="{07D431FB-6E26-4228-B273-CD88D3CBAEFF}" srcOrd="2" destOrd="0" presId="urn:microsoft.com/office/officeart/2018/5/layout/IconCircleLabelList"/>
    <dgm:cxn modelId="{E484C02A-BD19-499B-89D4-7C0605238467}" type="presParOf" srcId="{406267E9-806D-4E90-8B84-5FFB06F0F2AC}" destId="{6BE695BC-09E4-4AD5-B0D6-2BEBA064D867}" srcOrd="3" destOrd="0" presId="urn:microsoft.com/office/officeart/2018/5/layout/IconCircleLabelList"/>
    <dgm:cxn modelId="{BFDC4614-96C0-4F47-94AA-3523F56F99F1}" type="presParOf" srcId="{9C8BC543-2229-4B22-A4AB-C102931ED27A}" destId="{98913B2A-F34B-48B2-8386-2CD55579B4F7}" srcOrd="3" destOrd="0" presId="urn:microsoft.com/office/officeart/2018/5/layout/IconCircleLabelList"/>
    <dgm:cxn modelId="{933AA79F-3A41-4640-BC52-309650FE88D2}" type="presParOf" srcId="{9C8BC543-2229-4B22-A4AB-C102931ED27A}" destId="{FC054BC2-1445-4EDC-900A-15178AE8F345}" srcOrd="4" destOrd="0" presId="urn:microsoft.com/office/officeart/2018/5/layout/IconCircleLabelList"/>
    <dgm:cxn modelId="{7B4BB296-561A-484E-A355-AB2F80286BE2}" type="presParOf" srcId="{FC054BC2-1445-4EDC-900A-15178AE8F345}" destId="{F32C7D51-07E3-47FD-BCE7-B56F47B262B9}" srcOrd="0" destOrd="0" presId="urn:microsoft.com/office/officeart/2018/5/layout/IconCircleLabelList"/>
    <dgm:cxn modelId="{69FBE9F6-294C-4CBF-A480-D51B4DD9D02E}" type="presParOf" srcId="{FC054BC2-1445-4EDC-900A-15178AE8F345}" destId="{E0CDCFF4-517C-482D-BF69-13AB11C44708}" srcOrd="1" destOrd="0" presId="urn:microsoft.com/office/officeart/2018/5/layout/IconCircleLabelList"/>
    <dgm:cxn modelId="{E0F85E67-F6FD-407D-B611-284A7C5BB5A3}" type="presParOf" srcId="{FC054BC2-1445-4EDC-900A-15178AE8F345}" destId="{204E6801-8300-44CD-A4E8-40BB243130B6}" srcOrd="2" destOrd="0" presId="urn:microsoft.com/office/officeart/2018/5/layout/IconCircleLabelList"/>
    <dgm:cxn modelId="{E5E12B5B-919D-4F16-8247-E2D46553C530}" type="presParOf" srcId="{FC054BC2-1445-4EDC-900A-15178AE8F345}" destId="{9316660B-5595-470C-BB41-5294AEB6BDBE}" srcOrd="3" destOrd="0" presId="urn:microsoft.com/office/officeart/2018/5/layout/IconCircleLabelList"/>
    <dgm:cxn modelId="{0E9B2CB3-959E-442E-B18A-7E0F1FA33119}" type="presParOf" srcId="{9C8BC543-2229-4B22-A4AB-C102931ED27A}" destId="{529A41F0-E0F2-455F-8D83-CEE4F3D11E5C}" srcOrd="5" destOrd="0" presId="urn:microsoft.com/office/officeart/2018/5/layout/IconCircleLabelList"/>
    <dgm:cxn modelId="{2E0D3B80-FC54-43F6-8618-B3AF18A481F2}" type="presParOf" srcId="{9C8BC543-2229-4B22-A4AB-C102931ED27A}" destId="{5073E7A2-CBB3-4FF3-A06E-B7F70E294EB2}" srcOrd="6" destOrd="0" presId="urn:microsoft.com/office/officeart/2018/5/layout/IconCircleLabelList"/>
    <dgm:cxn modelId="{AE9339F1-8928-4A0B-8F86-47A69B0F8773}" type="presParOf" srcId="{5073E7A2-CBB3-4FF3-A06E-B7F70E294EB2}" destId="{5CF66A56-374B-4850-9879-20860DE46032}" srcOrd="0" destOrd="0" presId="urn:microsoft.com/office/officeart/2018/5/layout/IconCircleLabelList"/>
    <dgm:cxn modelId="{754436E6-21A0-4257-AD3D-B2BB65264F61}" type="presParOf" srcId="{5073E7A2-CBB3-4FF3-A06E-B7F70E294EB2}" destId="{F5174DD5-5ACC-4BFD-9E33-49ED466FAB46}" srcOrd="1" destOrd="0" presId="urn:microsoft.com/office/officeart/2018/5/layout/IconCircleLabelList"/>
    <dgm:cxn modelId="{3ED915E1-CF0A-417E-B0BF-CEABDA817FA6}" type="presParOf" srcId="{5073E7A2-CBB3-4FF3-A06E-B7F70E294EB2}" destId="{BDA2E097-7593-4D9F-8F1A-CC12C4A4182A}" srcOrd="2" destOrd="0" presId="urn:microsoft.com/office/officeart/2018/5/layout/IconCircleLabelList"/>
    <dgm:cxn modelId="{FCFDDBDB-B5A7-40A9-8EF5-44A186BF711D}" type="presParOf" srcId="{5073E7A2-CBB3-4FF3-A06E-B7F70E294EB2}" destId="{77902792-5348-4850-BB0E-7040A2126F99}"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25E7D8-B4AB-4071-8193-95B8375D7D2F}"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95B4242A-B024-4179-B9E9-41DA009B1C36}">
      <dgm:prSet/>
      <dgm:spPr/>
      <dgm:t>
        <a:bodyPr/>
        <a:lstStyle/>
        <a:p>
          <a:pPr>
            <a:lnSpc>
              <a:spcPct val="100000"/>
            </a:lnSpc>
            <a:defRPr cap="all"/>
          </a:pPr>
          <a:r>
            <a:rPr lang="en-US"/>
            <a:t>Check stubs (within your 8 week period)</a:t>
          </a:r>
        </a:p>
      </dgm:t>
    </dgm:pt>
    <dgm:pt modelId="{B23FBDF2-6F0E-4168-9282-3BE058A541B8}" type="parTrans" cxnId="{42D6C65E-C574-40E3-9D7B-6710B60B0BAE}">
      <dgm:prSet/>
      <dgm:spPr/>
      <dgm:t>
        <a:bodyPr/>
        <a:lstStyle/>
        <a:p>
          <a:endParaRPr lang="en-US"/>
        </a:p>
      </dgm:t>
    </dgm:pt>
    <dgm:pt modelId="{B17C31C1-4AA6-4613-82F9-0A992FF9ED19}" type="sibTrans" cxnId="{42D6C65E-C574-40E3-9D7B-6710B60B0BAE}">
      <dgm:prSet/>
      <dgm:spPr/>
      <dgm:t>
        <a:bodyPr/>
        <a:lstStyle/>
        <a:p>
          <a:endParaRPr lang="en-US"/>
        </a:p>
      </dgm:t>
    </dgm:pt>
    <dgm:pt modelId="{B3037E60-D483-43D1-95DC-4BD96EE7D199}">
      <dgm:prSet/>
      <dgm:spPr/>
      <dgm:t>
        <a:bodyPr/>
        <a:lstStyle/>
        <a:p>
          <a:pPr>
            <a:lnSpc>
              <a:spcPct val="100000"/>
            </a:lnSpc>
            <a:defRPr cap="all"/>
          </a:pPr>
          <a:r>
            <a:rPr lang="en-US"/>
            <a:t>Confirmation of payment (emails or ditigal receipts)</a:t>
          </a:r>
        </a:p>
      </dgm:t>
    </dgm:pt>
    <dgm:pt modelId="{09E7DA02-8125-47D0-97A8-5460E959A6A5}" type="parTrans" cxnId="{638B8F6F-395D-4C49-9592-6BBE23D3478D}">
      <dgm:prSet/>
      <dgm:spPr/>
      <dgm:t>
        <a:bodyPr/>
        <a:lstStyle/>
        <a:p>
          <a:endParaRPr lang="en-US"/>
        </a:p>
      </dgm:t>
    </dgm:pt>
    <dgm:pt modelId="{49190577-D571-4F49-96AF-45B601C12CB4}" type="sibTrans" cxnId="{638B8F6F-395D-4C49-9592-6BBE23D3478D}">
      <dgm:prSet/>
      <dgm:spPr/>
      <dgm:t>
        <a:bodyPr/>
        <a:lstStyle/>
        <a:p>
          <a:endParaRPr lang="en-US"/>
        </a:p>
      </dgm:t>
    </dgm:pt>
    <dgm:pt modelId="{E670D2ED-60E8-415F-9F83-71647031C8D8}">
      <dgm:prSet/>
      <dgm:spPr/>
      <dgm:t>
        <a:bodyPr/>
        <a:lstStyle/>
        <a:p>
          <a:pPr>
            <a:lnSpc>
              <a:spcPct val="100000"/>
            </a:lnSpc>
            <a:defRPr cap="all"/>
          </a:pPr>
          <a:r>
            <a:rPr lang="en-US"/>
            <a:t>Paper Receipts</a:t>
          </a:r>
        </a:p>
      </dgm:t>
    </dgm:pt>
    <dgm:pt modelId="{6914A606-3CD1-4D58-87AE-4727DCE4C46B}" type="parTrans" cxnId="{66FC7E9F-8E6F-4325-A8E7-44EAFBFCB225}">
      <dgm:prSet/>
      <dgm:spPr/>
      <dgm:t>
        <a:bodyPr/>
        <a:lstStyle/>
        <a:p>
          <a:endParaRPr lang="en-US"/>
        </a:p>
      </dgm:t>
    </dgm:pt>
    <dgm:pt modelId="{018863A2-9F7C-4283-BBAB-582E2D907CA3}" type="sibTrans" cxnId="{66FC7E9F-8E6F-4325-A8E7-44EAFBFCB225}">
      <dgm:prSet/>
      <dgm:spPr/>
      <dgm:t>
        <a:bodyPr/>
        <a:lstStyle/>
        <a:p>
          <a:endParaRPr lang="en-US"/>
        </a:p>
      </dgm:t>
    </dgm:pt>
    <dgm:pt modelId="{713B7606-D47B-43A1-AF43-BEEEADA883DD}" type="pres">
      <dgm:prSet presAssocID="{FD25E7D8-B4AB-4071-8193-95B8375D7D2F}" presName="root" presStyleCnt="0">
        <dgm:presLayoutVars>
          <dgm:dir/>
          <dgm:resizeHandles val="exact"/>
        </dgm:presLayoutVars>
      </dgm:prSet>
      <dgm:spPr/>
    </dgm:pt>
    <dgm:pt modelId="{A0E1446D-7D40-47FA-B221-CD6E76E59D0A}" type="pres">
      <dgm:prSet presAssocID="{95B4242A-B024-4179-B9E9-41DA009B1C36}" presName="compNode" presStyleCnt="0"/>
      <dgm:spPr/>
    </dgm:pt>
    <dgm:pt modelId="{B560A86E-D8CE-48DD-AF7C-90FFB4F6712B}" type="pres">
      <dgm:prSet presAssocID="{95B4242A-B024-4179-B9E9-41DA009B1C36}" presName="iconBgRect" presStyleLbl="bgShp" presStyleIdx="0" presStyleCnt="3"/>
      <dgm:spPr>
        <a:prstGeom prst="round2DiagRect">
          <a:avLst>
            <a:gd name="adj1" fmla="val 29727"/>
            <a:gd name="adj2" fmla="val 0"/>
          </a:avLst>
        </a:prstGeom>
      </dgm:spPr>
    </dgm:pt>
    <dgm:pt modelId="{30A485B0-481C-4AD2-AD6B-76B3D0A4BDB6}" type="pres">
      <dgm:prSet presAssocID="{95B4242A-B024-4179-B9E9-41DA009B1C3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3172647F-A2F2-401D-A6B9-55F9D7BA430F}" type="pres">
      <dgm:prSet presAssocID="{95B4242A-B024-4179-B9E9-41DA009B1C36}" presName="spaceRect" presStyleCnt="0"/>
      <dgm:spPr/>
    </dgm:pt>
    <dgm:pt modelId="{8A96AE72-C562-4176-AB2D-6AC4BAD78C30}" type="pres">
      <dgm:prSet presAssocID="{95B4242A-B024-4179-B9E9-41DA009B1C36}" presName="textRect" presStyleLbl="revTx" presStyleIdx="0" presStyleCnt="3">
        <dgm:presLayoutVars>
          <dgm:chMax val="1"/>
          <dgm:chPref val="1"/>
        </dgm:presLayoutVars>
      </dgm:prSet>
      <dgm:spPr/>
    </dgm:pt>
    <dgm:pt modelId="{AEC5D010-2B2B-4421-B909-9F4B98358E26}" type="pres">
      <dgm:prSet presAssocID="{B17C31C1-4AA6-4613-82F9-0A992FF9ED19}" presName="sibTrans" presStyleCnt="0"/>
      <dgm:spPr/>
    </dgm:pt>
    <dgm:pt modelId="{9FBF371E-27A5-44D4-963E-EF3697B417C7}" type="pres">
      <dgm:prSet presAssocID="{B3037E60-D483-43D1-95DC-4BD96EE7D199}" presName="compNode" presStyleCnt="0"/>
      <dgm:spPr/>
    </dgm:pt>
    <dgm:pt modelId="{DA4ED5A7-D5AB-485D-83B7-6A8761FCD05C}" type="pres">
      <dgm:prSet presAssocID="{B3037E60-D483-43D1-95DC-4BD96EE7D199}" presName="iconBgRect" presStyleLbl="bgShp" presStyleIdx="1" presStyleCnt="3"/>
      <dgm:spPr>
        <a:prstGeom prst="round2DiagRect">
          <a:avLst>
            <a:gd name="adj1" fmla="val 29727"/>
            <a:gd name="adj2" fmla="val 0"/>
          </a:avLst>
        </a:prstGeom>
      </dgm:spPr>
    </dgm:pt>
    <dgm:pt modelId="{FCACBBCE-EB9D-418B-9402-6F2E5CBAA0CC}" type="pres">
      <dgm:prSet presAssocID="{B3037E60-D483-43D1-95DC-4BD96EE7D19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ilbox"/>
        </a:ext>
      </dgm:extLst>
    </dgm:pt>
    <dgm:pt modelId="{037FEA51-0851-47E7-A104-EF6A16420E5E}" type="pres">
      <dgm:prSet presAssocID="{B3037E60-D483-43D1-95DC-4BD96EE7D199}" presName="spaceRect" presStyleCnt="0"/>
      <dgm:spPr/>
    </dgm:pt>
    <dgm:pt modelId="{F2B3475B-9565-4F80-8AD8-DDA9833C7205}" type="pres">
      <dgm:prSet presAssocID="{B3037E60-D483-43D1-95DC-4BD96EE7D199}" presName="textRect" presStyleLbl="revTx" presStyleIdx="1" presStyleCnt="3">
        <dgm:presLayoutVars>
          <dgm:chMax val="1"/>
          <dgm:chPref val="1"/>
        </dgm:presLayoutVars>
      </dgm:prSet>
      <dgm:spPr/>
    </dgm:pt>
    <dgm:pt modelId="{6958331C-3051-42F3-A3AA-C1CCCB09BCF8}" type="pres">
      <dgm:prSet presAssocID="{49190577-D571-4F49-96AF-45B601C12CB4}" presName="sibTrans" presStyleCnt="0"/>
      <dgm:spPr/>
    </dgm:pt>
    <dgm:pt modelId="{67AF35B8-92AC-4D87-A586-E2D95A90FF35}" type="pres">
      <dgm:prSet presAssocID="{E670D2ED-60E8-415F-9F83-71647031C8D8}" presName="compNode" presStyleCnt="0"/>
      <dgm:spPr/>
    </dgm:pt>
    <dgm:pt modelId="{9A40E596-357C-4F7E-91CE-6B184162F46B}" type="pres">
      <dgm:prSet presAssocID="{E670D2ED-60E8-415F-9F83-71647031C8D8}" presName="iconBgRect" presStyleLbl="bgShp" presStyleIdx="2" presStyleCnt="3"/>
      <dgm:spPr>
        <a:prstGeom prst="round2DiagRect">
          <a:avLst>
            <a:gd name="adj1" fmla="val 29727"/>
            <a:gd name="adj2" fmla="val 0"/>
          </a:avLst>
        </a:prstGeom>
      </dgm:spPr>
    </dgm:pt>
    <dgm:pt modelId="{6173941F-F8C6-47C0-8140-743E2BCA8B00}" type="pres">
      <dgm:prSet presAssocID="{E670D2ED-60E8-415F-9F83-71647031C8D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ument"/>
        </a:ext>
      </dgm:extLst>
    </dgm:pt>
    <dgm:pt modelId="{4C9738DE-4DD1-4DAA-9D75-5358C331AA3F}" type="pres">
      <dgm:prSet presAssocID="{E670D2ED-60E8-415F-9F83-71647031C8D8}" presName="spaceRect" presStyleCnt="0"/>
      <dgm:spPr/>
    </dgm:pt>
    <dgm:pt modelId="{9650119D-E06B-4696-9624-BAB511E3243F}" type="pres">
      <dgm:prSet presAssocID="{E670D2ED-60E8-415F-9F83-71647031C8D8}" presName="textRect" presStyleLbl="revTx" presStyleIdx="2" presStyleCnt="3">
        <dgm:presLayoutVars>
          <dgm:chMax val="1"/>
          <dgm:chPref val="1"/>
        </dgm:presLayoutVars>
      </dgm:prSet>
      <dgm:spPr/>
    </dgm:pt>
  </dgm:ptLst>
  <dgm:cxnLst>
    <dgm:cxn modelId="{A3C6E233-EEB3-4B08-B519-41F8A03CD07B}" type="presOf" srcId="{95B4242A-B024-4179-B9E9-41DA009B1C36}" destId="{8A96AE72-C562-4176-AB2D-6AC4BAD78C30}" srcOrd="0" destOrd="0" presId="urn:microsoft.com/office/officeart/2018/5/layout/IconLeafLabelList"/>
    <dgm:cxn modelId="{A8A79034-3047-4B37-A730-23D2C63C48F7}" type="presOf" srcId="{B3037E60-D483-43D1-95DC-4BD96EE7D199}" destId="{F2B3475B-9565-4F80-8AD8-DDA9833C7205}" srcOrd="0" destOrd="0" presId="urn:microsoft.com/office/officeart/2018/5/layout/IconLeafLabelList"/>
    <dgm:cxn modelId="{42D6C65E-C574-40E3-9D7B-6710B60B0BAE}" srcId="{FD25E7D8-B4AB-4071-8193-95B8375D7D2F}" destId="{95B4242A-B024-4179-B9E9-41DA009B1C36}" srcOrd="0" destOrd="0" parTransId="{B23FBDF2-6F0E-4168-9282-3BE058A541B8}" sibTransId="{B17C31C1-4AA6-4613-82F9-0A992FF9ED19}"/>
    <dgm:cxn modelId="{638B8F6F-395D-4C49-9592-6BBE23D3478D}" srcId="{FD25E7D8-B4AB-4071-8193-95B8375D7D2F}" destId="{B3037E60-D483-43D1-95DC-4BD96EE7D199}" srcOrd="1" destOrd="0" parTransId="{09E7DA02-8125-47D0-97A8-5460E959A6A5}" sibTransId="{49190577-D571-4F49-96AF-45B601C12CB4}"/>
    <dgm:cxn modelId="{66FC7E9F-8E6F-4325-A8E7-44EAFBFCB225}" srcId="{FD25E7D8-B4AB-4071-8193-95B8375D7D2F}" destId="{E670D2ED-60E8-415F-9F83-71647031C8D8}" srcOrd="2" destOrd="0" parTransId="{6914A606-3CD1-4D58-87AE-4727DCE4C46B}" sibTransId="{018863A2-9F7C-4283-BBAB-582E2D907CA3}"/>
    <dgm:cxn modelId="{AA7FA9BF-5732-4693-A533-B45C65FA2D36}" type="presOf" srcId="{FD25E7D8-B4AB-4071-8193-95B8375D7D2F}" destId="{713B7606-D47B-43A1-AF43-BEEEADA883DD}" srcOrd="0" destOrd="0" presId="urn:microsoft.com/office/officeart/2018/5/layout/IconLeafLabelList"/>
    <dgm:cxn modelId="{6FA77DEC-9F8E-4250-9992-4653B7ADCC01}" type="presOf" srcId="{E670D2ED-60E8-415F-9F83-71647031C8D8}" destId="{9650119D-E06B-4696-9624-BAB511E3243F}" srcOrd="0" destOrd="0" presId="urn:microsoft.com/office/officeart/2018/5/layout/IconLeafLabelList"/>
    <dgm:cxn modelId="{746C6CA0-1804-4074-B044-3F2E70F1654C}" type="presParOf" srcId="{713B7606-D47B-43A1-AF43-BEEEADA883DD}" destId="{A0E1446D-7D40-47FA-B221-CD6E76E59D0A}" srcOrd="0" destOrd="0" presId="urn:microsoft.com/office/officeart/2018/5/layout/IconLeafLabelList"/>
    <dgm:cxn modelId="{2F1C4EBF-6DEF-4EAC-AEDA-9D8CC5298957}" type="presParOf" srcId="{A0E1446D-7D40-47FA-B221-CD6E76E59D0A}" destId="{B560A86E-D8CE-48DD-AF7C-90FFB4F6712B}" srcOrd="0" destOrd="0" presId="urn:microsoft.com/office/officeart/2018/5/layout/IconLeafLabelList"/>
    <dgm:cxn modelId="{CB97FB1C-6B06-40B5-ADA9-3763845E4F1B}" type="presParOf" srcId="{A0E1446D-7D40-47FA-B221-CD6E76E59D0A}" destId="{30A485B0-481C-4AD2-AD6B-76B3D0A4BDB6}" srcOrd="1" destOrd="0" presId="urn:microsoft.com/office/officeart/2018/5/layout/IconLeafLabelList"/>
    <dgm:cxn modelId="{E51FB843-0489-430C-B6E9-B07C8098110B}" type="presParOf" srcId="{A0E1446D-7D40-47FA-B221-CD6E76E59D0A}" destId="{3172647F-A2F2-401D-A6B9-55F9D7BA430F}" srcOrd="2" destOrd="0" presId="urn:microsoft.com/office/officeart/2018/5/layout/IconLeafLabelList"/>
    <dgm:cxn modelId="{B7762DF0-7ADB-4A7D-9799-EFDF3BCF9E6E}" type="presParOf" srcId="{A0E1446D-7D40-47FA-B221-CD6E76E59D0A}" destId="{8A96AE72-C562-4176-AB2D-6AC4BAD78C30}" srcOrd="3" destOrd="0" presId="urn:microsoft.com/office/officeart/2018/5/layout/IconLeafLabelList"/>
    <dgm:cxn modelId="{6D22AEEE-9A01-4815-951D-4EDDD6C44F4D}" type="presParOf" srcId="{713B7606-D47B-43A1-AF43-BEEEADA883DD}" destId="{AEC5D010-2B2B-4421-B909-9F4B98358E26}" srcOrd="1" destOrd="0" presId="urn:microsoft.com/office/officeart/2018/5/layout/IconLeafLabelList"/>
    <dgm:cxn modelId="{4133C7B5-48AB-4BF0-8794-16F60E08D257}" type="presParOf" srcId="{713B7606-D47B-43A1-AF43-BEEEADA883DD}" destId="{9FBF371E-27A5-44D4-963E-EF3697B417C7}" srcOrd="2" destOrd="0" presId="urn:microsoft.com/office/officeart/2018/5/layout/IconLeafLabelList"/>
    <dgm:cxn modelId="{685E84B4-FBC3-441E-9634-23EB7869104B}" type="presParOf" srcId="{9FBF371E-27A5-44D4-963E-EF3697B417C7}" destId="{DA4ED5A7-D5AB-485D-83B7-6A8761FCD05C}" srcOrd="0" destOrd="0" presId="urn:microsoft.com/office/officeart/2018/5/layout/IconLeafLabelList"/>
    <dgm:cxn modelId="{2CE627B5-3FBA-4C86-A118-5092B8D43A2B}" type="presParOf" srcId="{9FBF371E-27A5-44D4-963E-EF3697B417C7}" destId="{FCACBBCE-EB9D-418B-9402-6F2E5CBAA0CC}" srcOrd="1" destOrd="0" presId="urn:microsoft.com/office/officeart/2018/5/layout/IconLeafLabelList"/>
    <dgm:cxn modelId="{E4AC6CD7-BDB7-4A10-BEAC-0D480F1ADDBD}" type="presParOf" srcId="{9FBF371E-27A5-44D4-963E-EF3697B417C7}" destId="{037FEA51-0851-47E7-A104-EF6A16420E5E}" srcOrd="2" destOrd="0" presId="urn:microsoft.com/office/officeart/2018/5/layout/IconLeafLabelList"/>
    <dgm:cxn modelId="{D623D8F1-D703-42D6-98BC-0196C5C9BBC9}" type="presParOf" srcId="{9FBF371E-27A5-44D4-963E-EF3697B417C7}" destId="{F2B3475B-9565-4F80-8AD8-DDA9833C7205}" srcOrd="3" destOrd="0" presId="urn:microsoft.com/office/officeart/2018/5/layout/IconLeafLabelList"/>
    <dgm:cxn modelId="{A2A8D3C9-96F3-411A-96C9-FEE4F664C741}" type="presParOf" srcId="{713B7606-D47B-43A1-AF43-BEEEADA883DD}" destId="{6958331C-3051-42F3-A3AA-C1CCCB09BCF8}" srcOrd="3" destOrd="0" presId="urn:microsoft.com/office/officeart/2018/5/layout/IconLeafLabelList"/>
    <dgm:cxn modelId="{2EA483FC-BCB4-4CA3-A156-2A5E988C4329}" type="presParOf" srcId="{713B7606-D47B-43A1-AF43-BEEEADA883DD}" destId="{67AF35B8-92AC-4D87-A586-E2D95A90FF35}" srcOrd="4" destOrd="0" presId="urn:microsoft.com/office/officeart/2018/5/layout/IconLeafLabelList"/>
    <dgm:cxn modelId="{E092E3DD-B4A9-4E85-B060-411DCD1B05C7}" type="presParOf" srcId="{67AF35B8-92AC-4D87-A586-E2D95A90FF35}" destId="{9A40E596-357C-4F7E-91CE-6B184162F46B}" srcOrd="0" destOrd="0" presId="urn:microsoft.com/office/officeart/2018/5/layout/IconLeafLabelList"/>
    <dgm:cxn modelId="{120EE9C4-1117-4E3D-A103-2D4A4B9C3143}" type="presParOf" srcId="{67AF35B8-92AC-4D87-A586-E2D95A90FF35}" destId="{6173941F-F8C6-47C0-8140-743E2BCA8B00}" srcOrd="1" destOrd="0" presId="urn:microsoft.com/office/officeart/2018/5/layout/IconLeafLabelList"/>
    <dgm:cxn modelId="{91CCC118-D46E-46AE-AD58-B290CD4C0ACB}" type="presParOf" srcId="{67AF35B8-92AC-4D87-A586-E2D95A90FF35}" destId="{4C9738DE-4DD1-4DAA-9D75-5358C331AA3F}" srcOrd="2" destOrd="0" presId="urn:microsoft.com/office/officeart/2018/5/layout/IconLeafLabelList"/>
    <dgm:cxn modelId="{378A4267-042A-421E-BB36-D648C5258CDC}" type="presParOf" srcId="{67AF35B8-92AC-4D87-A586-E2D95A90FF35}" destId="{9650119D-E06B-4696-9624-BAB511E3243F}"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BD9755F-65AD-409D-BED7-657AA116360B}"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D52EA7B6-B1AA-4F86-B0FD-151A647B8845}">
      <dgm:prSet/>
      <dgm:spPr/>
      <dgm:t>
        <a:bodyPr/>
        <a:lstStyle/>
        <a:p>
          <a:r>
            <a:rPr lang="en-US"/>
            <a:t>Bank Statements will connect your obligations to pay with your proof of payment.</a:t>
          </a:r>
        </a:p>
      </dgm:t>
    </dgm:pt>
    <dgm:pt modelId="{1EDE0BB9-1F97-4010-B02D-6B6B4134D02E}" type="parTrans" cxnId="{69B8E0DD-8D77-4A1C-9E06-EE65F2692FCC}">
      <dgm:prSet/>
      <dgm:spPr/>
      <dgm:t>
        <a:bodyPr/>
        <a:lstStyle/>
        <a:p>
          <a:endParaRPr lang="en-US"/>
        </a:p>
      </dgm:t>
    </dgm:pt>
    <dgm:pt modelId="{A6A8BDDC-ED91-44D2-96FA-1C4C0AC0817B}" type="sibTrans" cxnId="{69B8E0DD-8D77-4A1C-9E06-EE65F2692FCC}">
      <dgm:prSet/>
      <dgm:spPr/>
      <dgm:t>
        <a:bodyPr/>
        <a:lstStyle/>
        <a:p>
          <a:endParaRPr lang="en-US"/>
        </a:p>
      </dgm:t>
    </dgm:pt>
    <dgm:pt modelId="{CD82C310-1A3B-4A09-9FBC-6ABD3369F3B8}">
      <dgm:prSet/>
      <dgm:spPr/>
      <dgm:t>
        <a:bodyPr/>
        <a:lstStyle/>
        <a:p>
          <a:r>
            <a:rPr lang="en-US"/>
            <a:t>Bank Statements should exactly match your check stubs, and receipts.</a:t>
          </a:r>
        </a:p>
      </dgm:t>
    </dgm:pt>
    <dgm:pt modelId="{5E9CD1CA-AE0E-4F90-BC77-CFE08AFB0D7B}" type="parTrans" cxnId="{13B91EC6-2873-4C61-9123-7C660C89844E}">
      <dgm:prSet/>
      <dgm:spPr/>
      <dgm:t>
        <a:bodyPr/>
        <a:lstStyle/>
        <a:p>
          <a:endParaRPr lang="en-US"/>
        </a:p>
      </dgm:t>
    </dgm:pt>
    <dgm:pt modelId="{49F60B14-E25D-4F44-BE7C-205BC070F979}" type="sibTrans" cxnId="{13B91EC6-2873-4C61-9123-7C660C89844E}">
      <dgm:prSet/>
      <dgm:spPr/>
      <dgm:t>
        <a:bodyPr/>
        <a:lstStyle/>
        <a:p>
          <a:endParaRPr lang="en-US"/>
        </a:p>
      </dgm:t>
    </dgm:pt>
    <dgm:pt modelId="{58633AD6-AC17-47B5-B258-43AC7C1F5E73}" type="pres">
      <dgm:prSet presAssocID="{0BD9755F-65AD-409D-BED7-657AA116360B}" presName="Name0" presStyleCnt="0">
        <dgm:presLayoutVars>
          <dgm:dir/>
          <dgm:animLvl val="lvl"/>
          <dgm:resizeHandles val="exact"/>
        </dgm:presLayoutVars>
      </dgm:prSet>
      <dgm:spPr/>
    </dgm:pt>
    <dgm:pt modelId="{2EB6A494-62E3-48E1-9286-8EEA91C0A9B3}" type="pres">
      <dgm:prSet presAssocID="{CD82C310-1A3B-4A09-9FBC-6ABD3369F3B8}" presName="boxAndChildren" presStyleCnt="0"/>
      <dgm:spPr/>
    </dgm:pt>
    <dgm:pt modelId="{FD61E80E-FB7A-430C-9657-2674758F4678}" type="pres">
      <dgm:prSet presAssocID="{CD82C310-1A3B-4A09-9FBC-6ABD3369F3B8}" presName="parentTextBox" presStyleLbl="node1" presStyleIdx="0" presStyleCnt="2"/>
      <dgm:spPr/>
    </dgm:pt>
    <dgm:pt modelId="{1A9C5564-230E-45E1-ADA9-17675967A7CF}" type="pres">
      <dgm:prSet presAssocID="{A6A8BDDC-ED91-44D2-96FA-1C4C0AC0817B}" presName="sp" presStyleCnt="0"/>
      <dgm:spPr/>
    </dgm:pt>
    <dgm:pt modelId="{9EBAC37A-E43F-4F8E-91C7-A5906D0C1FFD}" type="pres">
      <dgm:prSet presAssocID="{D52EA7B6-B1AA-4F86-B0FD-151A647B8845}" presName="arrowAndChildren" presStyleCnt="0"/>
      <dgm:spPr/>
    </dgm:pt>
    <dgm:pt modelId="{96AD78D1-87AB-4C5D-8FF1-50D229A80195}" type="pres">
      <dgm:prSet presAssocID="{D52EA7B6-B1AA-4F86-B0FD-151A647B8845}" presName="parentTextArrow" presStyleLbl="node1" presStyleIdx="1" presStyleCnt="2"/>
      <dgm:spPr/>
    </dgm:pt>
  </dgm:ptLst>
  <dgm:cxnLst>
    <dgm:cxn modelId="{D958D722-04E1-4FC5-A29D-210C29A47675}" type="presOf" srcId="{D52EA7B6-B1AA-4F86-B0FD-151A647B8845}" destId="{96AD78D1-87AB-4C5D-8FF1-50D229A80195}" srcOrd="0" destOrd="0" presId="urn:microsoft.com/office/officeart/2005/8/layout/process4"/>
    <dgm:cxn modelId="{D0818468-6446-47B8-BE7B-289CF5B0CA09}" type="presOf" srcId="{0BD9755F-65AD-409D-BED7-657AA116360B}" destId="{58633AD6-AC17-47B5-B258-43AC7C1F5E73}" srcOrd="0" destOrd="0" presId="urn:microsoft.com/office/officeart/2005/8/layout/process4"/>
    <dgm:cxn modelId="{13B91EC6-2873-4C61-9123-7C660C89844E}" srcId="{0BD9755F-65AD-409D-BED7-657AA116360B}" destId="{CD82C310-1A3B-4A09-9FBC-6ABD3369F3B8}" srcOrd="1" destOrd="0" parTransId="{5E9CD1CA-AE0E-4F90-BC77-CFE08AFB0D7B}" sibTransId="{49F60B14-E25D-4F44-BE7C-205BC070F979}"/>
    <dgm:cxn modelId="{69B8E0DD-8D77-4A1C-9E06-EE65F2692FCC}" srcId="{0BD9755F-65AD-409D-BED7-657AA116360B}" destId="{D52EA7B6-B1AA-4F86-B0FD-151A647B8845}" srcOrd="0" destOrd="0" parTransId="{1EDE0BB9-1F97-4010-B02D-6B6B4134D02E}" sibTransId="{A6A8BDDC-ED91-44D2-96FA-1C4C0AC0817B}"/>
    <dgm:cxn modelId="{8265C6F0-C91B-4EC0-BCC0-09B5DB67A81F}" type="presOf" srcId="{CD82C310-1A3B-4A09-9FBC-6ABD3369F3B8}" destId="{FD61E80E-FB7A-430C-9657-2674758F4678}" srcOrd="0" destOrd="0" presId="urn:microsoft.com/office/officeart/2005/8/layout/process4"/>
    <dgm:cxn modelId="{B2B462D5-967A-4E5A-A7FC-2C47C97F0CE0}" type="presParOf" srcId="{58633AD6-AC17-47B5-B258-43AC7C1F5E73}" destId="{2EB6A494-62E3-48E1-9286-8EEA91C0A9B3}" srcOrd="0" destOrd="0" presId="urn:microsoft.com/office/officeart/2005/8/layout/process4"/>
    <dgm:cxn modelId="{910FFB76-3902-48C7-BFA2-81CA2AE75DB8}" type="presParOf" srcId="{2EB6A494-62E3-48E1-9286-8EEA91C0A9B3}" destId="{FD61E80E-FB7A-430C-9657-2674758F4678}" srcOrd="0" destOrd="0" presId="urn:microsoft.com/office/officeart/2005/8/layout/process4"/>
    <dgm:cxn modelId="{93871C4D-5534-4F78-99E9-3B1A045802A4}" type="presParOf" srcId="{58633AD6-AC17-47B5-B258-43AC7C1F5E73}" destId="{1A9C5564-230E-45E1-ADA9-17675967A7CF}" srcOrd="1" destOrd="0" presId="urn:microsoft.com/office/officeart/2005/8/layout/process4"/>
    <dgm:cxn modelId="{A90602D2-9F4D-4ABE-B5D7-3D29BFEC1809}" type="presParOf" srcId="{58633AD6-AC17-47B5-B258-43AC7C1F5E73}" destId="{9EBAC37A-E43F-4F8E-91C7-A5906D0C1FFD}" srcOrd="2" destOrd="0" presId="urn:microsoft.com/office/officeart/2005/8/layout/process4"/>
    <dgm:cxn modelId="{F1DBD49B-5E6F-4389-86F6-F45274BAF45D}" type="presParOf" srcId="{9EBAC37A-E43F-4F8E-91C7-A5906D0C1FFD}" destId="{96AD78D1-87AB-4C5D-8FF1-50D229A8019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274B706-9AFB-40C9-BF32-A3FFB83995FE}"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1682B6B7-5787-4BDF-9843-4B644CE83942}">
      <dgm:prSet/>
      <dgm:spPr/>
      <dgm:t>
        <a:bodyPr/>
        <a:lstStyle/>
        <a:p>
          <a:r>
            <a:rPr lang="en-US"/>
            <a:t>2019 Taxes Schedule C = Annual Income </a:t>
          </a:r>
        </a:p>
      </dgm:t>
    </dgm:pt>
    <dgm:pt modelId="{BAFADDDA-E35F-4E6F-996B-CB9949F11846}" type="parTrans" cxnId="{0613F8D3-DFCE-4B5F-AD31-F3F25FC0042B}">
      <dgm:prSet/>
      <dgm:spPr/>
      <dgm:t>
        <a:bodyPr/>
        <a:lstStyle/>
        <a:p>
          <a:endParaRPr lang="en-US"/>
        </a:p>
      </dgm:t>
    </dgm:pt>
    <dgm:pt modelId="{789D5C2A-0B1C-449B-AE71-8B90F6F2F92A}" type="sibTrans" cxnId="{0613F8D3-DFCE-4B5F-AD31-F3F25FC0042B}">
      <dgm:prSet/>
      <dgm:spPr/>
      <dgm:t>
        <a:bodyPr/>
        <a:lstStyle/>
        <a:p>
          <a:endParaRPr lang="en-US"/>
        </a:p>
      </dgm:t>
    </dgm:pt>
    <dgm:pt modelId="{6B13F2F5-645B-4008-90D3-45F856909753}">
      <dgm:prSet/>
      <dgm:spPr/>
      <dgm:t>
        <a:bodyPr/>
        <a:lstStyle/>
        <a:p>
          <a:r>
            <a:rPr lang="en-US"/>
            <a:t>/ 52 weeks = weekly income</a:t>
          </a:r>
        </a:p>
      </dgm:t>
    </dgm:pt>
    <dgm:pt modelId="{0EBAF490-4CA9-42CB-867F-6341C3FB0643}" type="parTrans" cxnId="{5069547D-9658-4E30-82D4-9F6FA29F721B}">
      <dgm:prSet/>
      <dgm:spPr/>
      <dgm:t>
        <a:bodyPr/>
        <a:lstStyle/>
        <a:p>
          <a:endParaRPr lang="en-US"/>
        </a:p>
      </dgm:t>
    </dgm:pt>
    <dgm:pt modelId="{E879EEE1-6A9A-4BD1-89A5-FCA42EA07784}" type="sibTrans" cxnId="{5069547D-9658-4E30-82D4-9F6FA29F721B}">
      <dgm:prSet/>
      <dgm:spPr/>
      <dgm:t>
        <a:bodyPr/>
        <a:lstStyle/>
        <a:p>
          <a:endParaRPr lang="en-US"/>
        </a:p>
      </dgm:t>
    </dgm:pt>
    <dgm:pt modelId="{23F4A0B9-CC3E-4869-AA31-CE070F9BA4FA}">
      <dgm:prSet/>
      <dgm:spPr/>
      <dgm:t>
        <a:bodyPr/>
        <a:lstStyle/>
        <a:p>
          <a:r>
            <a:rPr lang="en-US" dirty="0"/>
            <a:t>X 8 weeks = This amount will be forgiven!  </a:t>
          </a:r>
        </a:p>
      </dgm:t>
    </dgm:pt>
    <dgm:pt modelId="{C37A82D6-ABD3-47C3-9FD3-442C92A5A942}" type="parTrans" cxnId="{6E84BEEE-1660-48CC-9F12-C97F2D583727}">
      <dgm:prSet/>
      <dgm:spPr/>
      <dgm:t>
        <a:bodyPr/>
        <a:lstStyle/>
        <a:p>
          <a:endParaRPr lang="en-US"/>
        </a:p>
      </dgm:t>
    </dgm:pt>
    <dgm:pt modelId="{8AA38E83-8FDB-4328-A958-5D3F7DD6FBB2}" type="sibTrans" cxnId="{6E84BEEE-1660-48CC-9F12-C97F2D583727}">
      <dgm:prSet/>
      <dgm:spPr/>
      <dgm:t>
        <a:bodyPr/>
        <a:lstStyle/>
        <a:p>
          <a:endParaRPr lang="en-US"/>
        </a:p>
      </dgm:t>
    </dgm:pt>
    <dgm:pt modelId="{79E69385-FBD7-46A2-B70B-58979140618A}">
      <dgm:prSet/>
      <dgm:spPr/>
      <dgm:t>
        <a:bodyPr/>
        <a:lstStyle/>
        <a:p>
          <a:r>
            <a:rPr lang="en-US"/>
            <a:t>Follow the same guidelines for other expenses: rent, utilities and interest.</a:t>
          </a:r>
        </a:p>
      </dgm:t>
    </dgm:pt>
    <dgm:pt modelId="{E14CF036-14D7-447C-9B4A-AE32111D6FF7}" type="parTrans" cxnId="{7BC995DA-6D0E-4475-93A4-854BADD3D0D5}">
      <dgm:prSet/>
      <dgm:spPr/>
      <dgm:t>
        <a:bodyPr/>
        <a:lstStyle/>
        <a:p>
          <a:endParaRPr lang="en-US"/>
        </a:p>
      </dgm:t>
    </dgm:pt>
    <dgm:pt modelId="{57998149-3F85-40C4-8818-351B0BEF7B10}" type="sibTrans" cxnId="{7BC995DA-6D0E-4475-93A4-854BADD3D0D5}">
      <dgm:prSet/>
      <dgm:spPr/>
      <dgm:t>
        <a:bodyPr/>
        <a:lstStyle/>
        <a:p>
          <a:endParaRPr lang="en-US"/>
        </a:p>
      </dgm:t>
    </dgm:pt>
    <dgm:pt modelId="{539EEBFA-FA4A-435B-82DF-3560A69268C8}" type="pres">
      <dgm:prSet presAssocID="{8274B706-9AFB-40C9-BF32-A3FFB83995FE}" presName="vert0" presStyleCnt="0">
        <dgm:presLayoutVars>
          <dgm:dir/>
          <dgm:animOne val="branch"/>
          <dgm:animLvl val="lvl"/>
        </dgm:presLayoutVars>
      </dgm:prSet>
      <dgm:spPr/>
    </dgm:pt>
    <dgm:pt modelId="{2039567D-1CB3-4232-BEEB-BA50CFFFED96}" type="pres">
      <dgm:prSet presAssocID="{1682B6B7-5787-4BDF-9843-4B644CE83942}" presName="thickLine" presStyleLbl="alignNode1" presStyleIdx="0" presStyleCnt="4"/>
      <dgm:spPr/>
    </dgm:pt>
    <dgm:pt modelId="{B9823729-3EDB-4DC2-A460-01E205903034}" type="pres">
      <dgm:prSet presAssocID="{1682B6B7-5787-4BDF-9843-4B644CE83942}" presName="horz1" presStyleCnt="0"/>
      <dgm:spPr/>
    </dgm:pt>
    <dgm:pt modelId="{8BF0B7A0-E0E9-4771-BC3C-95445BD42077}" type="pres">
      <dgm:prSet presAssocID="{1682B6B7-5787-4BDF-9843-4B644CE83942}" presName="tx1" presStyleLbl="revTx" presStyleIdx="0" presStyleCnt="4"/>
      <dgm:spPr/>
    </dgm:pt>
    <dgm:pt modelId="{66AB6B44-748A-41F8-8DEE-9E530AAEE827}" type="pres">
      <dgm:prSet presAssocID="{1682B6B7-5787-4BDF-9843-4B644CE83942}" presName="vert1" presStyleCnt="0"/>
      <dgm:spPr/>
    </dgm:pt>
    <dgm:pt modelId="{350C8B52-72F6-4225-B7CF-647815EEB15C}" type="pres">
      <dgm:prSet presAssocID="{6B13F2F5-645B-4008-90D3-45F856909753}" presName="thickLine" presStyleLbl="alignNode1" presStyleIdx="1" presStyleCnt="4"/>
      <dgm:spPr/>
    </dgm:pt>
    <dgm:pt modelId="{AC619843-F4BC-48B8-B293-2985E602CF0D}" type="pres">
      <dgm:prSet presAssocID="{6B13F2F5-645B-4008-90D3-45F856909753}" presName="horz1" presStyleCnt="0"/>
      <dgm:spPr/>
    </dgm:pt>
    <dgm:pt modelId="{CE02E336-D18D-4E0B-90F8-34C8FD517F47}" type="pres">
      <dgm:prSet presAssocID="{6B13F2F5-645B-4008-90D3-45F856909753}" presName="tx1" presStyleLbl="revTx" presStyleIdx="1" presStyleCnt="4"/>
      <dgm:spPr/>
    </dgm:pt>
    <dgm:pt modelId="{00FB04CF-F7FC-438A-A352-32BE17511497}" type="pres">
      <dgm:prSet presAssocID="{6B13F2F5-645B-4008-90D3-45F856909753}" presName="vert1" presStyleCnt="0"/>
      <dgm:spPr/>
    </dgm:pt>
    <dgm:pt modelId="{5464E8E9-D8FD-4978-A31A-CB2DE0142E47}" type="pres">
      <dgm:prSet presAssocID="{23F4A0B9-CC3E-4869-AA31-CE070F9BA4FA}" presName="thickLine" presStyleLbl="alignNode1" presStyleIdx="2" presStyleCnt="4"/>
      <dgm:spPr/>
    </dgm:pt>
    <dgm:pt modelId="{F6CEA3F4-FB8D-4B77-AC74-90569C2F3909}" type="pres">
      <dgm:prSet presAssocID="{23F4A0B9-CC3E-4869-AA31-CE070F9BA4FA}" presName="horz1" presStyleCnt="0"/>
      <dgm:spPr/>
    </dgm:pt>
    <dgm:pt modelId="{8141C0FC-75AE-4A5B-B73F-E5851218F204}" type="pres">
      <dgm:prSet presAssocID="{23F4A0B9-CC3E-4869-AA31-CE070F9BA4FA}" presName="tx1" presStyleLbl="revTx" presStyleIdx="2" presStyleCnt="4"/>
      <dgm:spPr/>
    </dgm:pt>
    <dgm:pt modelId="{B41315F6-DFD9-4C06-8B68-14658B80FE0B}" type="pres">
      <dgm:prSet presAssocID="{23F4A0B9-CC3E-4869-AA31-CE070F9BA4FA}" presName="vert1" presStyleCnt="0"/>
      <dgm:spPr/>
    </dgm:pt>
    <dgm:pt modelId="{2CAE45CA-84B8-4207-891D-FF18DFEA4C2C}" type="pres">
      <dgm:prSet presAssocID="{79E69385-FBD7-46A2-B70B-58979140618A}" presName="thickLine" presStyleLbl="alignNode1" presStyleIdx="3" presStyleCnt="4"/>
      <dgm:spPr/>
    </dgm:pt>
    <dgm:pt modelId="{F57C2AF8-A038-4058-AA96-77AB63EAEC7A}" type="pres">
      <dgm:prSet presAssocID="{79E69385-FBD7-46A2-B70B-58979140618A}" presName="horz1" presStyleCnt="0"/>
      <dgm:spPr/>
    </dgm:pt>
    <dgm:pt modelId="{85F16293-8833-41CE-813E-93B3E248DBC7}" type="pres">
      <dgm:prSet presAssocID="{79E69385-FBD7-46A2-B70B-58979140618A}" presName="tx1" presStyleLbl="revTx" presStyleIdx="3" presStyleCnt="4"/>
      <dgm:spPr/>
    </dgm:pt>
    <dgm:pt modelId="{AD8332D4-8214-466D-94C8-3AF0B85C77A7}" type="pres">
      <dgm:prSet presAssocID="{79E69385-FBD7-46A2-B70B-58979140618A}" presName="vert1" presStyleCnt="0"/>
      <dgm:spPr/>
    </dgm:pt>
  </dgm:ptLst>
  <dgm:cxnLst>
    <dgm:cxn modelId="{84477B4F-D611-431B-A03D-707DB5883B27}" type="presOf" srcId="{79E69385-FBD7-46A2-B70B-58979140618A}" destId="{85F16293-8833-41CE-813E-93B3E248DBC7}" srcOrd="0" destOrd="0" presId="urn:microsoft.com/office/officeart/2008/layout/LinedList"/>
    <dgm:cxn modelId="{CBA0C059-B518-4B32-80FC-582AA6F96496}" type="presOf" srcId="{8274B706-9AFB-40C9-BF32-A3FFB83995FE}" destId="{539EEBFA-FA4A-435B-82DF-3560A69268C8}" srcOrd="0" destOrd="0" presId="urn:microsoft.com/office/officeart/2008/layout/LinedList"/>
    <dgm:cxn modelId="{5069547D-9658-4E30-82D4-9F6FA29F721B}" srcId="{8274B706-9AFB-40C9-BF32-A3FFB83995FE}" destId="{6B13F2F5-645B-4008-90D3-45F856909753}" srcOrd="1" destOrd="0" parTransId="{0EBAF490-4CA9-42CB-867F-6341C3FB0643}" sibTransId="{E879EEE1-6A9A-4BD1-89A5-FCA42EA07784}"/>
    <dgm:cxn modelId="{11F86D9E-4702-4A82-A73C-BA136F235628}" type="presOf" srcId="{23F4A0B9-CC3E-4869-AA31-CE070F9BA4FA}" destId="{8141C0FC-75AE-4A5B-B73F-E5851218F204}" srcOrd="0" destOrd="0" presId="urn:microsoft.com/office/officeart/2008/layout/LinedList"/>
    <dgm:cxn modelId="{14B09BA6-DF5C-424A-8FC3-DCBA8574D40D}" type="presOf" srcId="{1682B6B7-5787-4BDF-9843-4B644CE83942}" destId="{8BF0B7A0-E0E9-4771-BC3C-95445BD42077}" srcOrd="0" destOrd="0" presId="urn:microsoft.com/office/officeart/2008/layout/LinedList"/>
    <dgm:cxn modelId="{DEE030D1-63ED-49E3-98BA-A8B59067D87C}" type="presOf" srcId="{6B13F2F5-645B-4008-90D3-45F856909753}" destId="{CE02E336-D18D-4E0B-90F8-34C8FD517F47}" srcOrd="0" destOrd="0" presId="urn:microsoft.com/office/officeart/2008/layout/LinedList"/>
    <dgm:cxn modelId="{0613F8D3-DFCE-4B5F-AD31-F3F25FC0042B}" srcId="{8274B706-9AFB-40C9-BF32-A3FFB83995FE}" destId="{1682B6B7-5787-4BDF-9843-4B644CE83942}" srcOrd="0" destOrd="0" parTransId="{BAFADDDA-E35F-4E6F-996B-CB9949F11846}" sibTransId="{789D5C2A-0B1C-449B-AE71-8B90F6F2F92A}"/>
    <dgm:cxn modelId="{7BC995DA-6D0E-4475-93A4-854BADD3D0D5}" srcId="{8274B706-9AFB-40C9-BF32-A3FFB83995FE}" destId="{79E69385-FBD7-46A2-B70B-58979140618A}" srcOrd="3" destOrd="0" parTransId="{E14CF036-14D7-447C-9B4A-AE32111D6FF7}" sibTransId="{57998149-3F85-40C4-8818-351B0BEF7B10}"/>
    <dgm:cxn modelId="{6E84BEEE-1660-48CC-9F12-C97F2D583727}" srcId="{8274B706-9AFB-40C9-BF32-A3FFB83995FE}" destId="{23F4A0B9-CC3E-4869-AA31-CE070F9BA4FA}" srcOrd="2" destOrd="0" parTransId="{C37A82D6-ABD3-47C3-9FD3-442C92A5A942}" sibTransId="{8AA38E83-8FDB-4328-A958-5D3F7DD6FBB2}"/>
    <dgm:cxn modelId="{2F83F204-9A17-46BC-AFA9-F1E2858FF34A}" type="presParOf" srcId="{539EEBFA-FA4A-435B-82DF-3560A69268C8}" destId="{2039567D-1CB3-4232-BEEB-BA50CFFFED96}" srcOrd="0" destOrd="0" presId="urn:microsoft.com/office/officeart/2008/layout/LinedList"/>
    <dgm:cxn modelId="{756A1A99-D2C4-47E8-B677-EC5EB61A0113}" type="presParOf" srcId="{539EEBFA-FA4A-435B-82DF-3560A69268C8}" destId="{B9823729-3EDB-4DC2-A460-01E205903034}" srcOrd="1" destOrd="0" presId="urn:microsoft.com/office/officeart/2008/layout/LinedList"/>
    <dgm:cxn modelId="{2B4A1E08-6C51-47DF-ADB2-7103A2A31ADA}" type="presParOf" srcId="{B9823729-3EDB-4DC2-A460-01E205903034}" destId="{8BF0B7A0-E0E9-4771-BC3C-95445BD42077}" srcOrd="0" destOrd="0" presId="urn:microsoft.com/office/officeart/2008/layout/LinedList"/>
    <dgm:cxn modelId="{745EEDB5-BFF9-47CA-9613-2A6D2BDA1005}" type="presParOf" srcId="{B9823729-3EDB-4DC2-A460-01E205903034}" destId="{66AB6B44-748A-41F8-8DEE-9E530AAEE827}" srcOrd="1" destOrd="0" presId="urn:microsoft.com/office/officeart/2008/layout/LinedList"/>
    <dgm:cxn modelId="{F06644C5-4CB4-4614-A129-BD724DD5B104}" type="presParOf" srcId="{539EEBFA-FA4A-435B-82DF-3560A69268C8}" destId="{350C8B52-72F6-4225-B7CF-647815EEB15C}" srcOrd="2" destOrd="0" presId="urn:microsoft.com/office/officeart/2008/layout/LinedList"/>
    <dgm:cxn modelId="{9AC9A375-F052-48D6-8510-EF15E21276D2}" type="presParOf" srcId="{539EEBFA-FA4A-435B-82DF-3560A69268C8}" destId="{AC619843-F4BC-48B8-B293-2985E602CF0D}" srcOrd="3" destOrd="0" presId="urn:microsoft.com/office/officeart/2008/layout/LinedList"/>
    <dgm:cxn modelId="{D7AEBF87-EB7E-4C09-8B18-97E5663BB675}" type="presParOf" srcId="{AC619843-F4BC-48B8-B293-2985E602CF0D}" destId="{CE02E336-D18D-4E0B-90F8-34C8FD517F47}" srcOrd="0" destOrd="0" presId="urn:microsoft.com/office/officeart/2008/layout/LinedList"/>
    <dgm:cxn modelId="{6C4F5312-70A7-4AD1-81FD-A22CAFEB0CE2}" type="presParOf" srcId="{AC619843-F4BC-48B8-B293-2985E602CF0D}" destId="{00FB04CF-F7FC-438A-A352-32BE17511497}" srcOrd="1" destOrd="0" presId="urn:microsoft.com/office/officeart/2008/layout/LinedList"/>
    <dgm:cxn modelId="{EB013788-5F71-4903-858F-7D163A6211D2}" type="presParOf" srcId="{539EEBFA-FA4A-435B-82DF-3560A69268C8}" destId="{5464E8E9-D8FD-4978-A31A-CB2DE0142E47}" srcOrd="4" destOrd="0" presId="urn:microsoft.com/office/officeart/2008/layout/LinedList"/>
    <dgm:cxn modelId="{26570423-9589-41A3-9570-ADB0CDB36610}" type="presParOf" srcId="{539EEBFA-FA4A-435B-82DF-3560A69268C8}" destId="{F6CEA3F4-FB8D-4B77-AC74-90569C2F3909}" srcOrd="5" destOrd="0" presId="urn:microsoft.com/office/officeart/2008/layout/LinedList"/>
    <dgm:cxn modelId="{617E2855-EDBA-4568-8178-4BBB8DC750D8}" type="presParOf" srcId="{F6CEA3F4-FB8D-4B77-AC74-90569C2F3909}" destId="{8141C0FC-75AE-4A5B-B73F-E5851218F204}" srcOrd="0" destOrd="0" presId="urn:microsoft.com/office/officeart/2008/layout/LinedList"/>
    <dgm:cxn modelId="{F11D2B18-42A0-408F-B720-BAF8E37E083A}" type="presParOf" srcId="{F6CEA3F4-FB8D-4B77-AC74-90569C2F3909}" destId="{B41315F6-DFD9-4C06-8B68-14658B80FE0B}" srcOrd="1" destOrd="0" presId="urn:microsoft.com/office/officeart/2008/layout/LinedList"/>
    <dgm:cxn modelId="{4F8A5B39-64AB-4E39-911D-ADB3D882D9E4}" type="presParOf" srcId="{539EEBFA-FA4A-435B-82DF-3560A69268C8}" destId="{2CAE45CA-84B8-4207-891D-FF18DFEA4C2C}" srcOrd="6" destOrd="0" presId="urn:microsoft.com/office/officeart/2008/layout/LinedList"/>
    <dgm:cxn modelId="{FCA2EA05-1068-4CA2-A0C3-115FEA1C7026}" type="presParOf" srcId="{539EEBFA-FA4A-435B-82DF-3560A69268C8}" destId="{F57C2AF8-A038-4058-AA96-77AB63EAEC7A}" srcOrd="7" destOrd="0" presId="urn:microsoft.com/office/officeart/2008/layout/LinedList"/>
    <dgm:cxn modelId="{CFB7A07C-0B8D-4922-8E3B-D0F3291270F3}" type="presParOf" srcId="{F57C2AF8-A038-4058-AA96-77AB63EAEC7A}" destId="{85F16293-8833-41CE-813E-93B3E248DBC7}" srcOrd="0" destOrd="0" presId="urn:microsoft.com/office/officeart/2008/layout/LinedList"/>
    <dgm:cxn modelId="{F63DAC75-C517-4BF8-95F8-B81F4B1709BE}" type="presParOf" srcId="{F57C2AF8-A038-4058-AA96-77AB63EAEC7A}" destId="{AD8332D4-8214-466D-94C8-3AF0B85C77A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C08B918-6FB9-4791-B51D-935EEFD6E4B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6CE518C-0ADD-4D9B-9F8E-4F3E42ECBB3D}">
      <dgm:prSet/>
      <dgm:spPr/>
      <dgm:t>
        <a:bodyPr/>
        <a:lstStyle/>
        <a:p>
          <a:r>
            <a:rPr lang="en-US"/>
            <a:t>Save any money you don’t spend</a:t>
          </a:r>
        </a:p>
      </dgm:t>
    </dgm:pt>
    <dgm:pt modelId="{0D2E57C0-D6AE-425F-9A7F-16D6997CCA43}" type="parTrans" cxnId="{0D53AE83-9668-4396-8777-21E2DCBDEB8A}">
      <dgm:prSet/>
      <dgm:spPr/>
      <dgm:t>
        <a:bodyPr/>
        <a:lstStyle/>
        <a:p>
          <a:endParaRPr lang="en-US"/>
        </a:p>
      </dgm:t>
    </dgm:pt>
    <dgm:pt modelId="{CBEF1121-D457-43EA-BAE5-16E29D90EE67}" type="sibTrans" cxnId="{0D53AE83-9668-4396-8777-21E2DCBDEB8A}">
      <dgm:prSet/>
      <dgm:spPr/>
      <dgm:t>
        <a:bodyPr/>
        <a:lstStyle/>
        <a:p>
          <a:endParaRPr lang="en-US"/>
        </a:p>
      </dgm:t>
    </dgm:pt>
    <dgm:pt modelId="{99972DF1-5264-4BEF-AFD6-A8FD6BA5EF7B}">
      <dgm:prSet/>
      <dgm:spPr/>
      <dgm:t>
        <a:bodyPr/>
        <a:lstStyle/>
        <a:p>
          <a:r>
            <a:rPr lang="en-US"/>
            <a:t>Pay back remaining $ immediately</a:t>
          </a:r>
        </a:p>
      </dgm:t>
    </dgm:pt>
    <dgm:pt modelId="{153C89E5-9E2B-4058-A255-F9206CB5DD33}" type="parTrans" cxnId="{82DD9E9F-B0A0-4FD6-84A1-4D3291A2DFB1}">
      <dgm:prSet/>
      <dgm:spPr/>
      <dgm:t>
        <a:bodyPr/>
        <a:lstStyle/>
        <a:p>
          <a:endParaRPr lang="en-US"/>
        </a:p>
      </dgm:t>
    </dgm:pt>
    <dgm:pt modelId="{1F6A00CE-04B9-4668-B866-BC1AD79CD332}" type="sibTrans" cxnId="{82DD9E9F-B0A0-4FD6-84A1-4D3291A2DFB1}">
      <dgm:prSet/>
      <dgm:spPr/>
      <dgm:t>
        <a:bodyPr/>
        <a:lstStyle/>
        <a:p>
          <a:endParaRPr lang="en-US"/>
        </a:p>
      </dgm:t>
    </dgm:pt>
    <dgm:pt modelId="{EB009900-0A51-454D-99CA-929A736109EE}">
      <dgm:prSet/>
      <dgm:spPr/>
      <dgm:t>
        <a:bodyPr/>
        <a:lstStyle/>
        <a:p>
          <a:r>
            <a:rPr lang="en-US"/>
            <a:t>Any balance will turn into a loan: 1% over 2 years (short!)</a:t>
          </a:r>
        </a:p>
      </dgm:t>
    </dgm:pt>
    <dgm:pt modelId="{E6B01ECC-C84B-49ED-9550-0A4C6967774E}" type="parTrans" cxnId="{89C0B543-59D4-42C6-B193-9EE5761EF783}">
      <dgm:prSet/>
      <dgm:spPr/>
      <dgm:t>
        <a:bodyPr/>
        <a:lstStyle/>
        <a:p>
          <a:endParaRPr lang="en-US"/>
        </a:p>
      </dgm:t>
    </dgm:pt>
    <dgm:pt modelId="{5709882B-CF07-4538-A5DF-C2D2E2103ACA}" type="sibTrans" cxnId="{89C0B543-59D4-42C6-B193-9EE5761EF783}">
      <dgm:prSet/>
      <dgm:spPr/>
      <dgm:t>
        <a:bodyPr/>
        <a:lstStyle/>
        <a:p>
          <a:endParaRPr lang="en-US"/>
        </a:p>
      </dgm:t>
    </dgm:pt>
    <dgm:pt modelId="{FBCBB865-4C44-47D9-81D4-AFC10A18C941}">
      <dgm:prSet/>
      <dgm:spPr/>
      <dgm:t>
        <a:bodyPr/>
        <a:lstStyle/>
        <a:p>
          <a:r>
            <a:rPr lang="en-US"/>
            <a:t>Ex/ $10,000 owed = $421.02/month</a:t>
          </a:r>
        </a:p>
      </dgm:t>
    </dgm:pt>
    <dgm:pt modelId="{8CE4D9FB-020C-4C4E-9F11-641180374775}" type="parTrans" cxnId="{1D3A6674-187D-46CF-BC22-967A6BBC2710}">
      <dgm:prSet/>
      <dgm:spPr/>
      <dgm:t>
        <a:bodyPr/>
        <a:lstStyle/>
        <a:p>
          <a:endParaRPr lang="en-US"/>
        </a:p>
      </dgm:t>
    </dgm:pt>
    <dgm:pt modelId="{386A62FE-55D3-4225-AE93-02BC09735E44}" type="sibTrans" cxnId="{1D3A6674-187D-46CF-BC22-967A6BBC2710}">
      <dgm:prSet/>
      <dgm:spPr/>
      <dgm:t>
        <a:bodyPr/>
        <a:lstStyle/>
        <a:p>
          <a:endParaRPr lang="en-US"/>
        </a:p>
      </dgm:t>
    </dgm:pt>
    <dgm:pt modelId="{048326C0-BD46-4057-A396-E637CAE53D3C}">
      <dgm:prSet/>
      <dgm:spPr/>
      <dgm:t>
        <a:bodyPr/>
        <a:lstStyle/>
        <a:p>
          <a:r>
            <a:rPr lang="en-US"/>
            <a:t>Payments are deferred 6 months</a:t>
          </a:r>
        </a:p>
      </dgm:t>
    </dgm:pt>
    <dgm:pt modelId="{3CF4582E-63BD-4001-932B-B4E4AB2C29B5}" type="parTrans" cxnId="{A14F70A0-83C5-4D10-912F-3CAAA5E1EDE7}">
      <dgm:prSet/>
      <dgm:spPr/>
      <dgm:t>
        <a:bodyPr/>
        <a:lstStyle/>
        <a:p>
          <a:endParaRPr lang="en-US"/>
        </a:p>
      </dgm:t>
    </dgm:pt>
    <dgm:pt modelId="{643672F9-B9CF-4380-838C-0AC8E27BCEB5}" type="sibTrans" cxnId="{A14F70A0-83C5-4D10-912F-3CAAA5E1EDE7}">
      <dgm:prSet/>
      <dgm:spPr/>
      <dgm:t>
        <a:bodyPr/>
        <a:lstStyle/>
        <a:p>
          <a:endParaRPr lang="en-US"/>
        </a:p>
      </dgm:t>
    </dgm:pt>
    <dgm:pt modelId="{C21402BD-01CD-483A-BEC3-FD87FADBC33C}" type="pres">
      <dgm:prSet presAssocID="{4C08B918-6FB9-4791-B51D-935EEFD6E4B9}" presName="linear" presStyleCnt="0">
        <dgm:presLayoutVars>
          <dgm:animLvl val="lvl"/>
          <dgm:resizeHandles val="exact"/>
        </dgm:presLayoutVars>
      </dgm:prSet>
      <dgm:spPr/>
    </dgm:pt>
    <dgm:pt modelId="{842F2EC0-D14A-493C-8609-1AA9089B0F59}" type="pres">
      <dgm:prSet presAssocID="{96CE518C-0ADD-4D9B-9F8E-4F3E42ECBB3D}" presName="parentText" presStyleLbl="node1" presStyleIdx="0" presStyleCnt="4">
        <dgm:presLayoutVars>
          <dgm:chMax val="0"/>
          <dgm:bulletEnabled val="1"/>
        </dgm:presLayoutVars>
      </dgm:prSet>
      <dgm:spPr/>
    </dgm:pt>
    <dgm:pt modelId="{312EE079-6591-44D4-8654-4D3F05B9910E}" type="pres">
      <dgm:prSet presAssocID="{CBEF1121-D457-43EA-BAE5-16E29D90EE67}" presName="spacer" presStyleCnt="0"/>
      <dgm:spPr/>
    </dgm:pt>
    <dgm:pt modelId="{C6D45C8A-4272-4579-9549-698B0840D4DB}" type="pres">
      <dgm:prSet presAssocID="{99972DF1-5264-4BEF-AFD6-A8FD6BA5EF7B}" presName="parentText" presStyleLbl="node1" presStyleIdx="1" presStyleCnt="4">
        <dgm:presLayoutVars>
          <dgm:chMax val="0"/>
          <dgm:bulletEnabled val="1"/>
        </dgm:presLayoutVars>
      </dgm:prSet>
      <dgm:spPr/>
    </dgm:pt>
    <dgm:pt modelId="{2CB6B90E-CBC6-4D55-A5A4-4963DFA1F81F}" type="pres">
      <dgm:prSet presAssocID="{1F6A00CE-04B9-4668-B866-BC1AD79CD332}" presName="spacer" presStyleCnt="0"/>
      <dgm:spPr/>
    </dgm:pt>
    <dgm:pt modelId="{8059661B-4F1F-466F-859B-6538F58044F4}" type="pres">
      <dgm:prSet presAssocID="{EB009900-0A51-454D-99CA-929A736109EE}" presName="parentText" presStyleLbl="node1" presStyleIdx="2" presStyleCnt="4">
        <dgm:presLayoutVars>
          <dgm:chMax val="0"/>
          <dgm:bulletEnabled val="1"/>
        </dgm:presLayoutVars>
      </dgm:prSet>
      <dgm:spPr/>
    </dgm:pt>
    <dgm:pt modelId="{07A88BDA-6CB9-4529-A88E-B47BE1A0E1BB}" type="pres">
      <dgm:prSet presAssocID="{EB009900-0A51-454D-99CA-929A736109EE}" presName="childText" presStyleLbl="revTx" presStyleIdx="0" presStyleCnt="1">
        <dgm:presLayoutVars>
          <dgm:bulletEnabled val="1"/>
        </dgm:presLayoutVars>
      </dgm:prSet>
      <dgm:spPr/>
    </dgm:pt>
    <dgm:pt modelId="{C94040E8-CFD8-4B77-8255-3010ADC87DDF}" type="pres">
      <dgm:prSet presAssocID="{048326C0-BD46-4057-A396-E637CAE53D3C}" presName="parentText" presStyleLbl="node1" presStyleIdx="3" presStyleCnt="4">
        <dgm:presLayoutVars>
          <dgm:chMax val="0"/>
          <dgm:bulletEnabled val="1"/>
        </dgm:presLayoutVars>
      </dgm:prSet>
      <dgm:spPr/>
    </dgm:pt>
  </dgm:ptLst>
  <dgm:cxnLst>
    <dgm:cxn modelId="{13395312-C730-4522-879E-91831ECB7493}" type="presOf" srcId="{048326C0-BD46-4057-A396-E637CAE53D3C}" destId="{C94040E8-CFD8-4B77-8255-3010ADC87DDF}" srcOrd="0" destOrd="0" presId="urn:microsoft.com/office/officeart/2005/8/layout/vList2"/>
    <dgm:cxn modelId="{9CAF3320-8662-4F70-AB64-FF062D0404BF}" type="presOf" srcId="{EB009900-0A51-454D-99CA-929A736109EE}" destId="{8059661B-4F1F-466F-859B-6538F58044F4}" srcOrd="0" destOrd="0" presId="urn:microsoft.com/office/officeart/2005/8/layout/vList2"/>
    <dgm:cxn modelId="{E1272A2E-80A1-4773-B231-AB35C1DE2F7A}" type="presOf" srcId="{4C08B918-6FB9-4791-B51D-935EEFD6E4B9}" destId="{C21402BD-01CD-483A-BEC3-FD87FADBC33C}" srcOrd="0" destOrd="0" presId="urn:microsoft.com/office/officeart/2005/8/layout/vList2"/>
    <dgm:cxn modelId="{89C0B543-59D4-42C6-B193-9EE5761EF783}" srcId="{4C08B918-6FB9-4791-B51D-935EEFD6E4B9}" destId="{EB009900-0A51-454D-99CA-929A736109EE}" srcOrd="2" destOrd="0" parTransId="{E6B01ECC-C84B-49ED-9550-0A4C6967774E}" sibTransId="{5709882B-CF07-4538-A5DF-C2D2E2103ACA}"/>
    <dgm:cxn modelId="{1D3A6674-187D-46CF-BC22-967A6BBC2710}" srcId="{EB009900-0A51-454D-99CA-929A736109EE}" destId="{FBCBB865-4C44-47D9-81D4-AFC10A18C941}" srcOrd="0" destOrd="0" parTransId="{8CE4D9FB-020C-4C4E-9F11-641180374775}" sibTransId="{386A62FE-55D3-4225-AE93-02BC09735E44}"/>
    <dgm:cxn modelId="{0D53AE83-9668-4396-8777-21E2DCBDEB8A}" srcId="{4C08B918-6FB9-4791-B51D-935EEFD6E4B9}" destId="{96CE518C-0ADD-4D9B-9F8E-4F3E42ECBB3D}" srcOrd="0" destOrd="0" parTransId="{0D2E57C0-D6AE-425F-9A7F-16D6997CCA43}" sibTransId="{CBEF1121-D457-43EA-BAE5-16E29D90EE67}"/>
    <dgm:cxn modelId="{3061A49E-51C9-4EB9-AB02-C4F74BF9A31F}" type="presOf" srcId="{FBCBB865-4C44-47D9-81D4-AFC10A18C941}" destId="{07A88BDA-6CB9-4529-A88E-B47BE1A0E1BB}" srcOrd="0" destOrd="0" presId="urn:microsoft.com/office/officeart/2005/8/layout/vList2"/>
    <dgm:cxn modelId="{82DD9E9F-B0A0-4FD6-84A1-4D3291A2DFB1}" srcId="{4C08B918-6FB9-4791-B51D-935EEFD6E4B9}" destId="{99972DF1-5264-4BEF-AFD6-A8FD6BA5EF7B}" srcOrd="1" destOrd="0" parTransId="{153C89E5-9E2B-4058-A255-F9206CB5DD33}" sibTransId="{1F6A00CE-04B9-4668-B866-BC1AD79CD332}"/>
    <dgm:cxn modelId="{A14F70A0-83C5-4D10-912F-3CAAA5E1EDE7}" srcId="{4C08B918-6FB9-4791-B51D-935EEFD6E4B9}" destId="{048326C0-BD46-4057-A396-E637CAE53D3C}" srcOrd="3" destOrd="0" parTransId="{3CF4582E-63BD-4001-932B-B4E4AB2C29B5}" sibTransId="{643672F9-B9CF-4380-838C-0AC8E27BCEB5}"/>
    <dgm:cxn modelId="{38DE6FBA-4061-4A04-BDC0-BEDC6EFFDC51}" type="presOf" srcId="{96CE518C-0ADD-4D9B-9F8E-4F3E42ECBB3D}" destId="{842F2EC0-D14A-493C-8609-1AA9089B0F59}" srcOrd="0" destOrd="0" presId="urn:microsoft.com/office/officeart/2005/8/layout/vList2"/>
    <dgm:cxn modelId="{C983CDD9-7427-4CC7-80AB-BBD061EF6E1E}" type="presOf" srcId="{99972DF1-5264-4BEF-AFD6-A8FD6BA5EF7B}" destId="{C6D45C8A-4272-4579-9549-698B0840D4DB}" srcOrd="0" destOrd="0" presId="urn:microsoft.com/office/officeart/2005/8/layout/vList2"/>
    <dgm:cxn modelId="{76D19797-94C8-45EB-896D-521A06B5CDB2}" type="presParOf" srcId="{C21402BD-01CD-483A-BEC3-FD87FADBC33C}" destId="{842F2EC0-D14A-493C-8609-1AA9089B0F59}" srcOrd="0" destOrd="0" presId="urn:microsoft.com/office/officeart/2005/8/layout/vList2"/>
    <dgm:cxn modelId="{0678D429-746A-42C7-BB71-E3BB7933C430}" type="presParOf" srcId="{C21402BD-01CD-483A-BEC3-FD87FADBC33C}" destId="{312EE079-6591-44D4-8654-4D3F05B9910E}" srcOrd="1" destOrd="0" presId="urn:microsoft.com/office/officeart/2005/8/layout/vList2"/>
    <dgm:cxn modelId="{5B13F941-EBF6-47F8-B4FC-6D121514D820}" type="presParOf" srcId="{C21402BD-01CD-483A-BEC3-FD87FADBC33C}" destId="{C6D45C8A-4272-4579-9549-698B0840D4DB}" srcOrd="2" destOrd="0" presId="urn:microsoft.com/office/officeart/2005/8/layout/vList2"/>
    <dgm:cxn modelId="{667BE7A4-18A3-46BF-9E51-EA8EFB395C78}" type="presParOf" srcId="{C21402BD-01CD-483A-BEC3-FD87FADBC33C}" destId="{2CB6B90E-CBC6-4D55-A5A4-4963DFA1F81F}" srcOrd="3" destOrd="0" presId="urn:microsoft.com/office/officeart/2005/8/layout/vList2"/>
    <dgm:cxn modelId="{52CDD7D2-7A6C-4AEF-9E7C-CB77062D804C}" type="presParOf" srcId="{C21402BD-01CD-483A-BEC3-FD87FADBC33C}" destId="{8059661B-4F1F-466F-859B-6538F58044F4}" srcOrd="4" destOrd="0" presId="urn:microsoft.com/office/officeart/2005/8/layout/vList2"/>
    <dgm:cxn modelId="{038E61A6-F446-429A-A686-DC68904395D9}" type="presParOf" srcId="{C21402BD-01CD-483A-BEC3-FD87FADBC33C}" destId="{07A88BDA-6CB9-4529-A88E-B47BE1A0E1BB}" srcOrd="5" destOrd="0" presId="urn:microsoft.com/office/officeart/2005/8/layout/vList2"/>
    <dgm:cxn modelId="{08001396-6540-4F2A-A07B-504BE3DE1F94}" type="presParOf" srcId="{C21402BD-01CD-483A-BEC3-FD87FADBC33C}" destId="{C94040E8-CFD8-4B77-8255-3010ADC87DD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7E0CE9-A0DF-44C7-A6C5-41FCF1372134}">
      <dsp:nvSpPr>
        <dsp:cNvPr id="0" name=""/>
        <dsp:cNvSpPr/>
      </dsp:nvSpPr>
      <dsp:spPr>
        <a:xfrm>
          <a:off x="3268682" y="2088223"/>
          <a:ext cx="91440" cy="768934"/>
        </a:xfrm>
        <a:custGeom>
          <a:avLst/>
          <a:gdLst/>
          <a:ahLst/>
          <a:cxnLst/>
          <a:rect l="0" t="0" r="0" b="0"/>
          <a:pathLst>
            <a:path>
              <a:moveTo>
                <a:pt x="45720" y="0"/>
              </a:moveTo>
              <a:lnTo>
                <a:pt x="45720" y="768934"/>
              </a:lnTo>
            </a:path>
          </a:pathLst>
        </a:custGeom>
        <a:noFill/>
        <a:ln w="12700"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94413" y="2468692"/>
        <a:ext cx="39976" cy="7995"/>
      </dsp:txXfrm>
    </dsp:sp>
    <dsp:sp modelId="{1912F2D2-9C99-4A35-8E3B-23AC705EA24E}">
      <dsp:nvSpPr>
        <dsp:cNvPr id="0" name=""/>
        <dsp:cNvSpPr/>
      </dsp:nvSpPr>
      <dsp:spPr>
        <a:xfrm>
          <a:off x="1576282" y="4280"/>
          <a:ext cx="3476238" cy="2085742"/>
        </a:xfrm>
        <a:prstGeom prst="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339" tIns="178800" rIns="170339" bIns="178800" numCol="1" spcCol="1270" anchor="ctr" anchorCtr="0">
          <a:noAutofit/>
        </a:bodyPr>
        <a:lstStyle/>
        <a:p>
          <a:pPr marL="0" lvl="0" indent="0" algn="ctr" defTabSz="755650">
            <a:lnSpc>
              <a:spcPct val="90000"/>
            </a:lnSpc>
            <a:spcBef>
              <a:spcPct val="0"/>
            </a:spcBef>
            <a:spcAft>
              <a:spcPct val="35000"/>
            </a:spcAft>
            <a:buNone/>
          </a:pPr>
          <a:r>
            <a:rPr lang="en-US" sz="1700" kern="1200"/>
            <a:t>The underlying intention of the Paycheck Protection Program is to alleviate the stress on state’s unemployment coffers.  These funds are meant to be keeping people on payroll and off of unemployment.</a:t>
          </a:r>
        </a:p>
      </dsp:txBody>
      <dsp:txXfrm>
        <a:off x="1576282" y="4280"/>
        <a:ext cx="3476238" cy="2085742"/>
      </dsp:txXfrm>
    </dsp:sp>
    <dsp:sp modelId="{1391D85F-8416-4E6C-9678-D4D270141E60}">
      <dsp:nvSpPr>
        <dsp:cNvPr id="0" name=""/>
        <dsp:cNvSpPr/>
      </dsp:nvSpPr>
      <dsp:spPr>
        <a:xfrm>
          <a:off x="1576282" y="2889557"/>
          <a:ext cx="3476238" cy="2085742"/>
        </a:xfrm>
        <a:prstGeom prst="rect">
          <a:avLst/>
        </a:prstGeom>
        <a:gradFill rotWithShape="0">
          <a:gsLst>
            <a:gs pos="0">
              <a:schemeClr val="accent5">
                <a:hueOff val="2495256"/>
                <a:satOff val="-50489"/>
                <a:lumOff val="1569"/>
                <a:alphaOff val="0"/>
                <a:tint val="96000"/>
                <a:lumMod val="100000"/>
              </a:schemeClr>
            </a:gs>
            <a:gs pos="78000">
              <a:schemeClr val="accent5">
                <a:hueOff val="2495256"/>
                <a:satOff val="-50489"/>
                <a:lumOff val="1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0339" tIns="178800" rIns="170339" bIns="178800" numCol="1" spcCol="1270" anchor="ctr" anchorCtr="0">
          <a:noAutofit/>
        </a:bodyPr>
        <a:lstStyle/>
        <a:p>
          <a:pPr marL="0" lvl="0" indent="0" algn="ctr" defTabSz="755650">
            <a:lnSpc>
              <a:spcPct val="90000"/>
            </a:lnSpc>
            <a:spcBef>
              <a:spcPct val="0"/>
            </a:spcBef>
            <a:spcAft>
              <a:spcPct val="35000"/>
            </a:spcAft>
            <a:buNone/>
          </a:pPr>
          <a:r>
            <a:rPr lang="en-US" sz="1700" kern="1200"/>
            <a:t>In some cases, this may mean paying people to stay home to do nothing.</a:t>
          </a:r>
        </a:p>
      </dsp:txBody>
      <dsp:txXfrm>
        <a:off x="1576282" y="2889557"/>
        <a:ext cx="3476238" cy="20857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CD5205-FC99-4F6E-88C1-F1A5CDE54EDD}">
      <dsp:nvSpPr>
        <dsp:cNvPr id="0" name=""/>
        <dsp:cNvSpPr/>
      </dsp:nvSpPr>
      <dsp:spPr>
        <a:xfrm>
          <a:off x="111066" y="452021"/>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C3B7AD1-2D1E-40AC-B927-1A0EBC35FA90}">
      <dsp:nvSpPr>
        <dsp:cNvPr id="0" name=""/>
        <dsp:cNvSpPr/>
      </dsp:nvSpPr>
      <dsp:spPr>
        <a:xfrm>
          <a:off x="111066" y="2101167"/>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US" sz="2000" kern="1200"/>
            <a:t>At least, 75% of total loan must be spent on payroll costs.</a:t>
          </a:r>
        </a:p>
      </dsp:txBody>
      <dsp:txXfrm>
        <a:off x="111066" y="2101167"/>
        <a:ext cx="4320000" cy="648000"/>
      </dsp:txXfrm>
    </dsp:sp>
    <dsp:sp modelId="{635C29E1-13E6-49EC-A488-F6F30A0C51BE}">
      <dsp:nvSpPr>
        <dsp:cNvPr id="0" name=""/>
        <dsp:cNvSpPr/>
      </dsp:nvSpPr>
      <dsp:spPr>
        <a:xfrm>
          <a:off x="111066" y="2812956"/>
          <a:ext cx="4320000" cy="828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100000"/>
            </a:lnSpc>
            <a:spcBef>
              <a:spcPct val="0"/>
            </a:spcBef>
            <a:spcAft>
              <a:spcPct val="35000"/>
            </a:spcAft>
            <a:buNone/>
          </a:pPr>
          <a:r>
            <a:rPr lang="en-US" sz="1500" kern="1200"/>
            <a:t>Gross Pay (not 1099 independent contractors)</a:t>
          </a:r>
        </a:p>
        <a:p>
          <a:pPr marL="0" lvl="0" indent="0" algn="l" defTabSz="666750">
            <a:lnSpc>
              <a:spcPct val="100000"/>
            </a:lnSpc>
            <a:spcBef>
              <a:spcPct val="0"/>
            </a:spcBef>
            <a:spcAft>
              <a:spcPct val="35000"/>
            </a:spcAft>
            <a:buNone/>
          </a:pPr>
          <a:r>
            <a:rPr lang="en-US" sz="1500" kern="1200"/>
            <a:t>Employer Paid Health Care</a:t>
          </a:r>
        </a:p>
        <a:p>
          <a:pPr marL="0" lvl="0" indent="0" algn="l" defTabSz="666750">
            <a:lnSpc>
              <a:spcPct val="100000"/>
            </a:lnSpc>
            <a:spcBef>
              <a:spcPct val="0"/>
            </a:spcBef>
            <a:spcAft>
              <a:spcPct val="35000"/>
            </a:spcAft>
            <a:buNone/>
          </a:pPr>
          <a:r>
            <a:rPr lang="en-US" sz="1500" kern="1200"/>
            <a:t>Employer Matched Retirement</a:t>
          </a:r>
        </a:p>
      </dsp:txBody>
      <dsp:txXfrm>
        <a:off x="111066" y="2812956"/>
        <a:ext cx="4320000" cy="828503"/>
      </dsp:txXfrm>
    </dsp:sp>
    <dsp:sp modelId="{1090B2D1-3CE0-4870-95A2-235C7E86810D}">
      <dsp:nvSpPr>
        <dsp:cNvPr id="0" name=""/>
        <dsp:cNvSpPr/>
      </dsp:nvSpPr>
      <dsp:spPr>
        <a:xfrm>
          <a:off x="5187066" y="452021"/>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46868EE-66DA-4142-BA0E-7953A65A79AD}">
      <dsp:nvSpPr>
        <dsp:cNvPr id="0" name=""/>
        <dsp:cNvSpPr/>
      </dsp:nvSpPr>
      <dsp:spPr>
        <a:xfrm>
          <a:off x="5187066" y="2101167"/>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100000"/>
            </a:lnSpc>
            <a:spcBef>
              <a:spcPct val="0"/>
            </a:spcBef>
            <a:spcAft>
              <a:spcPct val="35000"/>
            </a:spcAft>
            <a:buNone/>
            <a:defRPr b="1"/>
          </a:pPr>
          <a:r>
            <a:rPr lang="en-US" sz="2000" kern="1200"/>
            <a:t>No more than, 25% of total loan can be spent on other covered costs.</a:t>
          </a:r>
        </a:p>
      </dsp:txBody>
      <dsp:txXfrm>
        <a:off x="5187066" y="2101167"/>
        <a:ext cx="4320000" cy="648000"/>
      </dsp:txXfrm>
    </dsp:sp>
    <dsp:sp modelId="{4C540044-F80F-4DE7-9FBE-1835857ED847}">
      <dsp:nvSpPr>
        <dsp:cNvPr id="0" name=""/>
        <dsp:cNvSpPr/>
      </dsp:nvSpPr>
      <dsp:spPr>
        <a:xfrm>
          <a:off x="5187066" y="2812956"/>
          <a:ext cx="4320000" cy="828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100000"/>
            </a:lnSpc>
            <a:spcBef>
              <a:spcPct val="0"/>
            </a:spcBef>
            <a:spcAft>
              <a:spcPct val="35000"/>
            </a:spcAft>
            <a:buNone/>
          </a:pPr>
          <a:r>
            <a:rPr lang="en-US" sz="1500" kern="1200"/>
            <a:t>Rent</a:t>
          </a:r>
        </a:p>
        <a:p>
          <a:pPr marL="0" lvl="0" indent="0" algn="l" defTabSz="666750">
            <a:lnSpc>
              <a:spcPct val="100000"/>
            </a:lnSpc>
            <a:spcBef>
              <a:spcPct val="0"/>
            </a:spcBef>
            <a:spcAft>
              <a:spcPct val="35000"/>
            </a:spcAft>
            <a:buNone/>
          </a:pPr>
          <a:r>
            <a:rPr lang="en-US" sz="1500" kern="1200"/>
            <a:t>Business loan interest</a:t>
          </a:r>
        </a:p>
        <a:p>
          <a:pPr marL="0" lvl="0" indent="0" algn="l" defTabSz="666750">
            <a:lnSpc>
              <a:spcPct val="100000"/>
            </a:lnSpc>
            <a:spcBef>
              <a:spcPct val="0"/>
            </a:spcBef>
            <a:spcAft>
              <a:spcPct val="35000"/>
            </a:spcAft>
            <a:buNone/>
          </a:pPr>
          <a:r>
            <a:rPr lang="en-US" sz="1500" kern="1200"/>
            <a:t>Utilities (the most basic)</a:t>
          </a:r>
        </a:p>
      </dsp:txBody>
      <dsp:txXfrm>
        <a:off x="5187066" y="2812956"/>
        <a:ext cx="4320000" cy="8285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FA7E0-A647-4FFE-9186-19F820099142}">
      <dsp:nvSpPr>
        <dsp:cNvPr id="0" name=""/>
        <dsp:cNvSpPr/>
      </dsp:nvSpPr>
      <dsp:spPr>
        <a:xfrm>
          <a:off x="582441" y="869014"/>
          <a:ext cx="1247033" cy="1247033"/>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4EC78B-2727-45F1-89F7-C23C683E5424}">
      <dsp:nvSpPr>
        <dsp:cNvPr id="0" name=""/>
        <dsp:cNvSpPr/>
      </dsp:nvSpPr>
      <dsp:spPr>
        <a:xfrm>
          <a:off x="848202" y="1134775"/>
          <a:ext cx="715510" cy="71551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F08AEC7-1568-4F1D-8360-DDD832D66AC9}">
      <dsp:nvSpPr>
        <dsp:cNvPr id="0" name=""/>
        <dsp:cNvSpPr/>
      </dsp:nvSpPr>
      <dsp:spPr>
        <a:xfrm>
          <a:off x="183800"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kern="1200" dirty="0"/>
            <a:t>Payroll Reports: </a:t>
          </a:r>
        </a:p>
        <a:p>
          <a:pPr marL="0" lvl="0" indent="0" algn="ctr" defTabSz="533400">
            <a:lnSpc>
              <a:spcPct val="100000"/>
            </a:lnSpc>
            <a:spcBef>
              <a:spcPct val="0"/>
            </a:spcBef>
            <a:spcAft>
              <a:spcPct val="35000"/>
            </a:spcAft>
            <a:buNone/>
            <a:defRPr cap="all"/>
          </a:pPr>
          <a:r>
            <a:rPr lang="en-US" sz="1200" kern="1200" dirty="0"/>
            <a:t>pulled by employee </a:t>
          </a:r>
        </a:p>
        <a:p>
          <a:pPr marL="0" lvl="0" indent="0" algn="ctr" defTabSz="533400">
            <a:lnSpc>
              <a:spcPct val="100000"/>
            </a:lnSpc>
            <a:spcBef>
              <a:spcPct val="0"/>
            </a:spcBef>
            <a:spcAft>
              <a:spcPct val="35000"/>
            </a:spcAft>
            <a:buNone/>
            <a:defRPr cap="all"/>
          </a:pPr>
          <a:r>
            <a:rPr lang="en-US" sz="1200" kern="1200" dirty="0"/>
            <a:t>&amp; time cards</a:t>
          </a:r>
        </a:p>
      </dsp:txBody>
      <dsp:txXfrm>
        <a:off x="183800" y="2504467"/>
        <a:ext cx="2044316" cy="720000"/>
      </dsp:txXfrm>
    </dsp:sp>
    <dsp:sp modelId="{5F99C42A-9D6B-490B-B99A-3EBA4276D27B}">
      <dsp:nvSpPr>
        <dsp:cNvPr id="0" name=""/>
        <dsp:cNvSpPr/>
      </dsp:nvSpPr>
      <dsp:spPr>
        <a:xfrm>
          <a:off x="2984513" y="869014"/>
          <a:ext cx="1247033" cy="1247033"/>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0280A2-B1B5-44D0-81B3-9212D133528A}">
      <dsp:nvSpPr>
        <dsp:cNvPr id="0" name=""/>
        <dsp:cNvSpPr/>
      </dsp:nvSpPr>
      <dsp:spPr>
        <a:xfrm>
          <a:off x="3250275" y="1134775"/>
          <a:ext cx="715510" cy="71551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BE695BC-09E4-4AD5-B0D6-2BEBA064D867}">
      <dsp:nvSpPr>
        <dsp:cNvPr id="0" name=""/>
        <dsp:cNvSpPr/>
      </dsp:nvSpPr>
      <dsp:spPr>
        <a:xfrm>
          <a:off x="2585872"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kern="1200" dirty="0"/>
            <a:t>Utility Bills from January 2020 – June 2020 (established as of Feb 15</a:t>
          </a:r>
          <a:r>
            <a:rPr lang="en-US" sz="1200" kern="1200" baseline="30000" dirty="0"/>
            <a:t>th</a:t>
          </a:r>
          <a:r>
            <a:rPr lang="en-US" sz="1200" kern="1200" dirty="0"/>
            <a:t>, 2020)</a:t>
          </a:r>
        </a:p>
      </dsp:txBody>
      <dsp:txXfrm>
        <a:off x="2585872" y="2504467"/>
        <a:ext cx="2044316" cy="720000"/>
      </dsp:txXfrm>
    </dsp:sp>
    <dsp:sp modelId="{F32C7D51-07E3-47FD-BCE7-B56F47B262B9}">
      <dsp:nvSpPr>
        <dsp:cNvPr id="0" name=""/>
        <dsp:cNvSpPr/>
      </dsp:nvSpPr>
      <dsp:spPr>
        <a:xfrm>
          <a:off x="5386585" y="869014"/>
          <a:ext cx="1247033" cy="1247033"/>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CDCFF4-517C-482D-BF69-13AB11C44708}">
      <dsp:nvSpPr>
        <dsp:cNvPr id="0" name=""/>
        <dsp:cNvSpPr/>
      </dsp:nvSpPr>
      <dsp:spPr>
        <a:xfrm>
          <a:off x="5652347" y="1134775"/>
          <a:ext cx="715510" cy="71551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316660B-5595-470C-BB41-5294AEB6BDBE}">
      <dsp:nvSpPr>
        <dsp:cNvPr id="0" name=""/>
        <dsp:cNvSpPr/>
      </dsp:nvSpPr>
      <dsp:spPr>
        <a:xfrm>
          <a:off x="4987944"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kern="1200"/>
            <a:t>Rent: Lease Agreement</a:t>
          </a:r>
        </a:p>
      </dsp:txBody>
      <dsp:txXfrm>
        <a:off x="4987944" y="2504467"/>
        <a:ext cx="2044316" cy="720000"/>
      </dsp:txXfrm>
    </dsp:sp>
    <dsp:sp modelId="{5CF66A56-374B-4850-9879-20860DE46032}">
      <dsp:nvSpPr>
        <dsp:cNvPr id="0" name=""/>
        <dsp:cNvSpPr/>
      </dsp:nvSpPr>
      <dsp:spPr>
        <a:xfrm>
          <a:off x="7788658" y="869014"/>
          <a:ext cx="1247033" cy="1247033"/>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174DD5-5ACC-4BFD-9E33-49ED466FAB46}">
      <dsp:nvSpPr>
        <dsp:cNvPr id="0" name=""/>
        <dsp:cNvSpPr/>
      </dsp:nvSpPr>
      <dsp:spPr>
        <a:xfrm>
          <a:off x="8054419" y="1134775"/>
          <a:ext cx="715510" cy="71551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7902792-5348-4850-BB0E-7040A2126F99}">
      <dsp:nvSpPr>
        <dsp:cNvPr id="0" name=""/>
        <dsp:cNvSpPr/>
      </dsp:nvSpPr>
      <dsp:spPr>
        <a:xfrm>
          <a:off x="7390016" y="2504467"/>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defRPr cap="all"/>
          </a:pPr>
          <a:r>
            <a:rPr lang="en-US" sz="1200" kern="1200"/>
            <a:t>Statements showing the interest charged (Jan 2020 – June 2020)</a:t>
          </a:r>
        </a:p>
      </dsp:txBody>
      <dsp:txXfrm>
        <a:off x="7390016" y="2504467"/>
        <a:ext cx="2044316"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60A86E-D8CE-48DD-AF7C-90FFB4F6712B}">
      <dsp:nvSpPr>
        <dsp:cNvPr id="0" name=""/>
        <dsp:cNvSpPr/>
      </dsp:nvSpPr>
      <dsp:spPr>
        <a:xfrm>
          <a:off x="551905" y="568218"/>
          <a:ext cx="1544062" cy="154406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A485B0-481C-4AD2-AD6B-76B3D0A4BDB6}">
      <dsp:nvSpPr>
        <dsp:cNvPr id="0" name=""/>
        <dsp:cNvSpPr/>
      </dsp:nvSpPr>
      <dsp:spPr>
        <a:xfrm>
          <a:off x="880968" y="897281"/>
          <a:ext cx="885937" cy="8859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A96AE72-C562-4176-AB2D-6AC4BAD78C30}">
      <dsp:nvSpPr>
        <dsp:cNvPr id="0" name=""/>
        <dsp:cNvSpPr/>
      </dsp:nvSpPr>
      <dsp:spPr>
        <a:xfrm>
          <a:off x="58312" y="2593218"/>
          <a:ext cx="25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Check stubs (within your 8 week period)</a:t>
          </a:r>
        </a:p>
      </dsp:txBody>
      <dsp:txXfrm>
        <a:off x="58312" y="2593218"/>
        <a:ext cx="2531250" cy="720000"/>
      </dsp:txXfrm>
    </dsp:sp>
    <dsp:sp modelId="{DA4ED5A7-D5AB-485D-83B7-6A8761FCD05C}">
      <dsp:nvSpPr>
        <dsp:cNvPr id="0" name=""/>
        <dsp:cNvSpPr/>
      </dsp:nvSpPr>
      <dsp:spPr>
        <a:xfrm>
          <a:off x="3526124" y="568218"/>
          <a:ext cx="1544062" cy="154406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ACBBCE-EB9D-418B-9402-6F2E5CBAA0CC}">
      <dsp:nvSpPr>
        <dsp:cNvPr id="0" name=""/>
        <dsp:cNvSpPr/>
      </dsp:nvSpPr>
      <dsp:spPr>
        <a:xfrm>
          <a:off x="3855187" y="897281"/>
          <a:ext cx="885937" cy="8859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2B3475B-9565-4F80-8AD8-DDA9833C7205}">
      <dsp:nvSpPr>
        <dsp:cNvPr id="0" name=""/>
        <dsp:cNvSpPr/>
      </dsp:nvSpPr>
      <dsp:spPr>
        <a:xfrm>
          <a:off x="3032531" y="2593218"/>
          <a:ext cx="25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Confirmation of payment (emails or ditigal receipts)</a:t>
          </a:r>
        </a:p>
      </dsp:txBody>
      <dsp:txXfrm>
        <a:off x="3032531" y="2593218"/>
        <a:ext cx="2531250" cy="720000"/>
      </dsp:txXfrm>
    </dsp:sp>
    <dsp:sp modelId="{9A40E596-357C-4F7E-91CE-6B184162F46B}">
      <dsp:nvSpPr>
        <dsp:cNvPr id="0" name=""/>
        <dsp:cNvSpPr/>
      </dsp:nvSpPr>
      <dsp:spPr>
        <a:xfrm>
          <a:off x="6500343" y="568218"/>
          <a:ext cx="1544062" cy="1544062"/>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73941F-F8C6-47C0-8140-743E2BCA8B00}">
      <dsp:nvSpPr>
        <dsp:cNvPr id="0" name=""/>
        <dsp:cNvSpPr/>
      </dsp:nvSpPr>
      <dsp:spPr>
        <a:xfrm>
          <a:off x="6829406" y="897281"/>
          <a:ext cx="885937" cy="8859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650119D-E06B-4696-9624-BAB511E3243F}">
      <dsp:nvSpPr>
        <dsp:cNvPr id="0" name=""/>
        <dsp:cNvSpPr/>
      </dsp:nvSpPr>
      <dsp:spPr>
        <a:xfrm>
          <a:off x="6006749" y="2593218"/>
          <a:ext cx="25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t>Paper Receipts</a:t>
          </a:r>
        </a:p>
      </dsp:txBody>
      <dsp:txXfrm>
        <a:off x="6006749" y="2593218"/>
        <a:ext cx="253125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61E80E-FB7A-430C-9657-2674758F4678}">
      <dsp:nvSpPr>
        <dsp:cNvPr id="0" name=""/>
        <dsp:cNvSpPr/>
      </dsp:nvSpPr>
      <dsp:spPr>
        <a:xfrm>
          <a:off x="0" y="2470633"/>
          <a:ext cx="9618133" cy="162100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a:t>Bank Statements should exactly match your check stubs, and receipts.</a:t>
          </a:r>
        </a:p>
      </dsp:txBody>
      <dsp:txXfrm>
        <a:off x="0" y="2470633"/>
        <a:ext cx="9618133" cy="1621002"/>
      </dsp:txXfrm>
    </dsp:sp>
    <dsp:sp modelId="{96AD78D1-87AB-4C5D-8FF1-50D229A80195}">
      <dsp:nvSpPr>
        <dsp:cNvPr id="0" name=""/>
        <dsp:cNvSpPr/>
      </dsp:nvSpPr>
      <dsp:spPr>
        <a:xfrm rot="10800000">
          <a:off x="0" y="1845"/>
          <a:ext cx="9618133" cy="2493102"/>
        </a:xfrm>
        <a:prstGeom prst="upArrowCallou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a:t>Bank Statements will connect your obligations to pay with your proof of payment.</a:t>
          </a:r>
        </a:p>
      </dsp:txBody>
      <dsp:txXfrm rot="10800000">
        <a:off x="0" y="1845"/>
        <a:ext cx="9618133" cy="161994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9567D-1CB3-4232-BEEB-BA50CFFFED96}">
      <dsp:nvSpPr>
        <dsp:cNvPr id="0" name=""/>
        <dsp:cNvSpPr/>
      </dsp:nvSpPr>
      <dsp:spPr>
        <a:xfrm>
          <a:off x="0" y="0"/>
          <a:ext cx="8596312"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F0B7A0-E0E9-4771-BC3C-95445BD42077}">
      <dsp:nvSpPr>
        <dsp:cNvPr id="0" name=""/>
        <dsp:cNvSpPr/>
      </dsp:nvSpPr>
      <dsp:spPr>
        <a:xfrm>
          <a:off x="0" y="0"/>
          <a:ext cx="8596312" cy="970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2019 Taxes Schedule C = Annual Income </a:t>
          </a:r>
        </a:p>
      </dsp:txBody>
      <dsp:txXfrm>
        <a:off x="0" y="0"/>
        <a:ext cx="8596312" cy="970359"/>
      </dsp:txXfrm>
    </dsp:sp>
    <dsp:sp modelId="{350C8B52-72F6-4225-B7CF-647815EEB15C}">
      <dsp:nvSpPr>
        <dsp:cNvPr id="0" name=""/>
        <dsp:cNvSpPr/>
      </dsp:nvSpPr>
      <dsp:spPr>
        <a:xfrm>
          <a:off x="0" y="970359"/>
          <a:ext cx="8596312"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02E336-D18D-4E0B-90F8-34C8FD517F47}">
      <dsp:nvSpPr>
        <dsp:cNvPr id="0" name=""/>
        <dsp:cNvSpPr/>
      </dsp:nvSpPr>
      <dsp:spPr>
        <a:xfrm>
          <a:off x="0" y="970359"/>
          <a:ext cx="8596312" cy="970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 52 weeks = weekly income</a:t>
          </a:r>
        </a:p>
      </dsp:txBody>
      <dsp:txXfrm>
        <a:off x="0" y="970359"/>
        <a:ext cx="8596312" cy="970359"/>
      </dsp:txXfrm>
    </dsp:sp>
    <dsp:sp modelId="{5464E8E9-D8FD-4978-A31A-CB2DE0142E47}">
      <dsp:nvSpPr>
        <dsp:cNvPr id="0" name=""/>
        <dsp:cNvSpPr/>
      </dsp:nvSpPr>
      <dsp:spPr>
        <a:xfrm>
          <a:off x="0" y="1940718"/>
          <a:ext cx="8596312"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41C0FC-75AE-4A5B-B73F-E5851218F204}">
      <dsp:nvSpPr>
        <dsp:cNvPr id="0" name=""/>
        <dsp:cNvSpPr/>
      </dsp:nvSpPr>
      <dsp:spPr>
        <a:xfrm>
          <a:off x="0" y="1940718"/>
          <a:ext cx="8596312" cy="970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X 8 weeks = This amount will be forgiven!  </a:t>
          </a:r>
        </a:p>
      </dsp:txBody>
      <dsp:txXfrm>
        <a:off x="0" y="1940718"/>
        <a:ext cx="8596312" cy="970359"/>
      </dsp:txXfrm>
    </dsp:sp>
    <dsp:sp modelId="{2CAE45CA-84B8-4207-891D-FF18DFEA4C2C}">
      <dsp:nvSpPr>
        <dsp:cNvPr id="0" name=""/>
        <dsp:cNvSpPr/>
      </dsp:nvSpPr>
      <dsp:spPr>
        <a:xfrm>
          <a:off x="0" y="2911077"/>
          <a:ext cx="8596312"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F16293-8833-41CE-813E-93B3E248DBC7}">
      <dsp:nvSpPr>
        <dsp:cNvPr id="0" name=""/>
        <dsp:cNvSpPr/>
      </dsp:nvSpPr>
      <dsp:spPr>
        <a:xfrm>
          <a:off x="0" y="2911077"/>
          <a:ext cx="8596312" cy="970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Follow the same guidelines for other expenses: rent, utilities and interest.</a:t>
          </a:r>
        </a:p>
      </dsp:txBody>
      <dsp:txXfrm>
        <a:off x="0" y="2911077"/>
        <a:ext cx="8596312" cy="97035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2F2EC0-D14A-493C-8609-1AA9089B0F59}">
      <dsp:nvSpPr>
        <dsp:cNvPr id="0" name=""/>
        <dsp:cNvSpPr/>
      </dsp:nvSpPr>
      <dsp:spPr>
        <a:xfrm>
          <a:off x="0" y="47910"/>
          <a:ext cx="6628804" cy="10647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Save any money you don’t spend</a:t>
          </a:r>
        </a:p>
      </dsp:txBody>
      <dsp:txXfrm>
        <a:off x="51974" y="99884"/>
        <a:ext cx="6524856" cy="960752"/>
      </dsp:txXfrm>
    </dsp:sp>
    <dsp:sp modelId="{C6D45C8A-4272-4579-9549-698B0840D4DB}">
      <dsp:nvSpPr>
        <dsp:cNvPr id="0" name=""/>
        <dsp:cNvSpPr/>
      </dsp:nvSpPr>
      <dsp:spPr>
        <a:xfrm>
          <a:off x="0" y="1193250"/>
          <a:ext cx="6628804" cy="1064700"/>
        </a:xfrm>
        <a:prstGeom prst="roundRect">
          <a:avLst/>
        </a:prstGeom>
        <a:gradFill rotWithShape="0">
          <a:gsLst>
            <a:gs pos="0">
              <a:schemeClr val="accent2">
                <a:hueOff val="-988095"/>
                <a:satOff val="4733"/>
                <a:lumOff val="4379"/>
                <a:alphaOff val="0"/>
                <a:tint val="96000"/>
                <a:lumMod val="100000"/>
              </a:schemeClr>
            </a:gs>
            <a:gs pos="78000">
              <a:schemeClr val="accent2">
                <a:hueOff val="-988095"/>
                <a:satOff val="4733"/>
                <a:lumOff val="437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Pay back remaining $ immediately</a:t>
          </a:r>
        </a:p>
      </dsp:txBody>
      <dsp:txXfrm>
        <a:off x="51974" y="1245224"/>
        <a:ext cx="6524856" cy="960752"/>
      </dsp:txXfrm>
    </dsp:sp>
    <dsp:sp modelId="{8059661B-4F1F-466F-859B-6538F58044F4}">
      <dsp:nvSpPr>
        <dsp:cNvPr id="0" name=""/>
        <dsp:cNvSpPr/>
      </dsp:nvSpPr>
      <dsp:spPr>
        <a:xfrm>
          <a:off x="0" y="2338590"/>
          <a:ext cx="6628804" cy="1064700"/>
        </a:xfrm>
        <a:prstGeom prst="roundRect">
          <a:avLst/>
        </a:prstGeom>
        <a:gradFill rotWithShape="0">
          <a:gsLst>
            <a:gs pos="0">
              <a:schemeClr val="accent2">
                <a:hueOff val="-1976191"/>
                <a:satOff val="9467"/>
                <a:lumOff val="8758"/>
                <a:alphaOff val="0"/>
                <a:tint val="96000"/>
                <a:lumMod val="100000"/>
              </a:schemeClr>
            </a:gs>
            <a:gs pos="78000">
              <a:schemeClr val="accent2">
                <a:hueOff val="-1976191"/>
                <a:satOff val="9467"/>
                <a:lumOff val="875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Any balance will turn into a loan: 1% over 2 years (short!)</a:t>
          </a:r>
        </a:p>
      </dsp:txBody>
      <dsp:txXfrm>
        <a:off x="51974" y="2390564"/>
        <a:ext cx="6524856" cy="960752"/>
      </dsp:txXfrm>
    </dsp:sp>
    <dsp:sp modelId="{07A88BDA-6CB9-4529-A88E-B47BE1A0E1BB}">
      <dsp:nvSpPr>
        <dsp:cNvPr id="0" name=""/>
        <dsp:cNvSpPr/>
      </dsp:nvSpPr>
      <dsp:spPr>
        <a:xfrm>
          <a:off x="0" y="3403290"/>
          <a:ext cx="6628804" cy="463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465"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Ex/ $10,000 owed = $421.02/month</a:t>
          </a:r>
        </a:p>
      </dsp:txBody>
      <dsp:txXfrm>
        <a:off x="0" y="3403290"/>
        <a:ext cx="6628804" cy="463680"/>
      </dsp:txXfrm>
    </dsp:sp>
    <dsp:sp modelId="{C94040E8-CFD8-4B77-8255-3010ADC87DDF}">
      <dsp:nvSpPr>
        <dsp:cNvPr id="0" name=""/>
        <dsp:cNvSpPr/>
      </dsp:nvSpPr>
      <dsp:spPr>
        <a:xfrm>
          <a:off x="0" y="3866970"/>
          <a:ext cx="6628804" cy="106470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Payments are deferred 6 months</a:t>
          </a:r>
        </a:p>
      </dsp:txBody>
      <dsp:txXfrm>
        <a:off x="51974" y="3918944"/>
        <a:ext cx="6524856" cy="960752"/>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022C6AD-FE50-48F7-9AA2-5D086BB487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4"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ACC88FF9-13D4-4A21-8FCF-39CC6F66F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85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A52D20D-F841-4F6F-B7B2-6CEE93A1BE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04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047CF611-8747-4089-B94D-11C59362E7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02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AC67FC3A-B373-4F41-9838-170E191E40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04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AFB1FA23-0978-482A-A972-D71A5F324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697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B003E52F-D081-4E34-9FE4-6C05A24BD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DF257E56-5156-43D8-84C1-13EC6FA203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63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7EC4C680-81F3-4658-A84D-9E8E71491A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25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a:extLst>
              <a:ext uri="{FF2B5EF4-FFF2-40B4-BE49-F238E27FC236}">
                <a16:creationId xmlns:a16="http://schemas.microsoft.com/office/drawing/2014/main" id="{8D9613CB-C6D9-492A-B55D-2DF043ADAB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349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5F7DBA61-4F52-41F4-BBA4-EBE8CCDD52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96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46E48F0B-583F-4594-B002-3FD9C5EFED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6527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3E5DF3BB-994A-4465-A176-7ABBBF7F2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62188" y="-136525"/>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18" name="Title 3">
            <a:extLst>
              <a:ext uri="{FF2B5EF4-FFF2-40B4-BE49-F238E27FC236}">
                <a16:creationId xmlns:a16="http://schemas.microsoft.com/office/drawing/2014/main" id="{DEF50BAB-E346-4EB0-AB98-EF94E7465890}"/>
              </a:ext>
            </a:extLst>
          </p:cNvPr>
          <p:cNvSpPr txBox="1">
            <a:spLocks/>
          </p:cNvSpPr>
          <p:nvPr/>
        </p:nvSpPr>
        <p:spPr>
          <a:xfrm>
            <a:off x="461792" y="5099774"/>
            <a:ext cx="11923597" cy="139304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r>
              <a:rPr lang="en-US" sz="2800" b="1" dirty="0"/>
              <a:t>CHAMBER CHAT #10</a:t>
            </a:r>
            <a:br>
              <a:rPr lang="en-US" sz="2800" b="1" dirty="0"/>
            </a:br>
            <a:r>
              <a:rPr lang="en-US" sz="2800" b="1" dirty="0"/>
              <a:t>COVID-19 Business Resource Series:</a:t>
            </a:r>
            <a:br>
              <a:rPr lang="en-US" sz="2800" b="1" dirty="0"/>
            </a:br>
            <a:r>
              <a:rPr lang="en-US" sz="2800" b="1" dirty="0"/>
              <a:t>PPP Loan Forgiveness w/ Heather Russell of US Bank</a:t>
            </a:r>
            <a:br>
              <a:rPr lang="en-US" sz="2800" dirty="0"/>
            </a:br>
            <a:endParaRPr lang="en-US" sz="2800" dirty="0"/>
          </a:p>
        </p:txBody>
      </p:sp>
      <p:pic>
        <p:nvPicPr>
          <p:cNvPr id="19" name="Picture 18" descr="A picture containing food&#10;&#10;Description automatically generated">
            <a:extLst>
              <a:ext uri="{FF2B5EF4-FFF2-40B4-BE49-F238E27FC236}">
                <a16:creationId xmlns:a16="http://schemas.microsoft.com/office/drawing/2014/main" id="{77765946-86F3-4B0C-BC4A-974D0FDE5E96}"/>
              </a:ext>
            </a:extLst>
          </p:cNvPr>
          <p:cNvPicPr>
            <a:picLocks noChangeAspect="1"/>
          </p:cNvPicPr>
          <p:nvPr/>
        </p:nvPicPr>
        <p:blipFill>
          <a:blip r:embed="rId3"/>
          <a:stretch>
            <a:fillRect/>
          </a:stretch>
        </p:blipFill>
        <p:spPr>
          <a:xfrm>
            <a:off x="3523505" y="488888"/>
            <a:ext cx="3326222" cy="2687856"/>
          </a:xfrm>
          <a:prstGeom prst="rect">
            <a:avLst/>
          </a:prstGeom>
        </p:spPr>
      </p:pic>
      <p:pic>
        <p:nvPicPr>
          <p:cNvPr id="20" name="Picture 19" descr="A picture containing drawing&#10;&#10;Description automatically generated">
            <a:extLst>
              <a:ext uri="{FF2B5EF4-FFF2-40B4-BE49-F238E27FC236}">
                <a16:creationId xmlns:a16="http://schemas.microsoft.com/office/drawing/2014/main" id="{E774B926-15CF-41A6-8F4D-684D8BC29EDF}"/>
              </a:ext>
            </a:extLst>
          </p:cNvPr>
          <p:cNvPicPr>
            <a:picLocks noChangeAspect="1"/>
          </p:cNvPicPr>
          <p:nvPr/>
        </p:nvPicPr>
        <p:blipFill>
          <a:blip r:embed="rId4"/>
          <a:stretch>
            <a:fillRect/>
          </a:stretch>
        </p:blipFill>
        <p:spPr>
          <a:xfrm>
            <a:off x="2819887" y="3354249"/>
            <a:ext cx="4729929" cy="873889"/>
          </a:xfrm>
          <a:prstGeom prst="rect">
            <a:avLst/>
          </a:prstGeom>
        </p:spPr>
      </p:pic>
    </p:spTree>
    <p:extLst>
      <p:ext uri="{BB962C8B-B14F-4D97-AF65-F5344CB8AC3E}">
        <p14:creationId xmlns:p14="http://schemas.microsoft.com/office/powerpoint/2010/main" val="42168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2" name="Straight Connector 11">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 name="Title 2">
            <a:extLst>
              <a:ext uri="{FF2B5EF4-FFF2-40B4-BE49-F238E27FC236}">
                <a16:creationId xmlns:a16="http://schemas.microsoft.com/office/drawing/2014/main" id="{5C9E8993-1833-4C95-B16A-F936AE4977ED}"/>
              </a:ext>
            </a:extLst>
          </p:cNvPr>
          <p:cNvSpPr>
            <a:spLocks noGrp="1"/>
          </p:cNvSpPr>
          <p:nvPr>
            <p:ph type="title"/>
          </p:nvPr>
        </p:nvSpPr>
        <p:spPr>
          <a:xfrm>
            <a:off x="4974337" y="1265314"/>
            <a:ext cx="4299666" cy="3249131"/>
          </a:xfrm>
        </p:spPr>
        <p:txBody>
          <a:bodyPr vert="horz" lIns="91440" tIns="45720" rIns="91440" bIns="45720" rtlCol="0" anchor="b">
            <a:normAutofit/>
          </a:bodyPr>
          <a:lstStyle/>
          <a:p>
            <a:r>
              <a:rPr lang="en-US" sz="5400" kern="1200" dirty="0">
                <a:solidFill>
                  <a:schemeClr val="accent1"/>
                </a:solidFill>
                <a:latin typeface="+mj-lt"/>
                <a:ea typeface="+mj-ea"/>
                <a:cs typeface="+mj-cs"/>
              </a:rPr>
              <a:t>Questions?</a:t>
            </a:r>
          </a:p>
        </p:txBody>
      </p:sp>
      <p:sp>
        <p:nvSpPr>
          <p:cNvPr id="23" name="Isosceles Triangle 22">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8" name="Graphic 7" descr="Questions">
            <a:extLst>
              <a:ext uri="{FF2B5EF4-FFF2-40B4-BE49-F238E27FC236}">
                <a16:creationId xmlns:a16="http://schemas.microsoft.com/office/drawing/2014/main" id="{8EFCD0A1-27C2-429F-A152-6DAA76F1C7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4151075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022C6AD-FE50-48F7-9AA2-5D086BB487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4"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ACC88FF9-13D4-4A21-8FCF-39CC6F66F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85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A52D20D-F841-4F6F-B7B2-6CEE93A1BE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04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047CF611-8747-4089-B94D-11C59362E7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02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AC67FC3A-B373-4F41-9838-170E191E40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04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AFB1FA23-0978-482A-A972-D71A5F324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697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B003E52F-D081-4E34-9FE4-6C05A24BD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DF257E56-5156-43D8-84C1-13EC6FA203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63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7EC4C680-81F3-4658-A84D-9E8E71491A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25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a:extLst>
              <a:ext uri="{FF2B5EF4-FFF2-40B4-BE49-F238E27FC236}">
                <a16:creationId xmlns:a16="http://schemas.microsoft.com/office/drawing/2014/main" id="{8D9613CB-C6D9-492A-B55D-2DF043ADAB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349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5F7DBA61-4F52-41F4-BBA4-EBE8CCDD52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96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46E48F0B-583F-4594-B002-3FD9C5EFED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6527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3E5DF3BB-994A-4465-A176-7ABBBF7F2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62188" y="-136525"/>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18" name="Title 1">
            <a:extLst>
              <a:ext uri="{FF2B5EF4-FFF2-40B4-BE49-F238E27FC236}">
                <a16:creationId xmlns:a16="http://schemas.microsoft.com/office/drawing/2014/main" id="{A9E9DDA2-1630-4525-8574-FF3CA73D5E11}"/>
              </a:ext>
            </a:extLst>
          </p:cNvPr>
          <p:cNvSpPr txBox="1">
            <a:spLocks/>
          </p:cNvSpPr>
          <p:nvPr/>
        </p:nvSpPr>
        <p:spPr>
          <a:xfrm>
            <a:off x="823127" y="365125"/>
            <a:ext cx="105156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r>
              <a:rPr lang="en-US" dirty="0"/>
              <a:t>Next UP: Business Resources</a:t>
            </a:r>
          </a:p>
        </p:txBody>
      </p:sp>
      <p:sp>
        <p:nvSpPr>
          <p:cNvPr id="19" name="Content Placeholder 2">
            <a:extLst>
              <a:ext uri="{FF2B5EF4-FFF2-40B4-BE49-F238E27FC236}">
                <a16:creationId xmlns:a16="http://schemas.microsoft.com/office/drawing/2014/main" id="{8BF25226-3075-4B95-A1CE-20B55929E6A3}"/>
              </a:ext>
            </a:extLst>
          </p:cNvPr>
          <p:cNvSpPr txBox="1">
            <a:spLocks/>
          </p:cNvSpPr>
          <p:nvPr/>
        </p:nvSpPr>
        <p:spPr>
          <a:xfrm>
            <a:off x="873050" y="2214220"/>
            <a:ext cx="5562919" cy="3817939"/>
          </a:xfrm>
          <a:prstGeom prst="rect">
            <a:avLst/>
          </a:prstGeom>
        </p:spPr>
        <p:txBody>
          <a:bodyPr vert="horz" lIns="91440" tIns="45720" rIns="91440" bIns="45720" rtlCol="0">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0" lvl="1" indent="0">
              <a:buFont typeface="Corbel" pitchFamily="34" charset="0"/>
              <a:buNone/>
              <a:defRPr/>
            </a:pPr>
            <a:r>
              <a:rPr lang="en-US" sz="2400" cap="all" dirty="0"/>
              <a:t>REOPENING ROUNDTABLE Discussion:</a:t>
            </a:r>
          </a:p>
          <a:p>
            <a:pPr marL="205740" lvl="1" indent="0">
              <a:buNone/>
            </a:pPr>
            <a:r>
              <a:rPr lang="en-US" sz="2000" dirty="0">
                <a:solidFill>
                  <a:schemeClr val="tx1"/>
                </a:solidFill>
              </a:rPr>
              <a:t>Merchants and Recreation and Fitness</a:t>
            </a:r>
          </a:p>
          <a:p>
            <a:pPr marL="703782" lvl="1" indent="-305992"/>
            <a:r>
              <a:rPr lang="en-US" dirty="0">
                <a:solidFill>
                  <a:schemeClr val="tx1"/>
                </a:solidFill>
              </a:rPr>
              <a:t>What are your concerns?</a:t>
            </a:r>
          </a:p>
          <a:p>
            <a:pPr marL="703782" lvl="1" indent="-305992"/>
            <a:r>
              <a:rPr lang="en-US" dirty="0">
                <a:solidFill>
                  <a:schemeClr val="tx1"/>
                </a:solidFill>
              </a:rPr>
              <a:t>What are you planning?</a:t>
            </a:r>
          </a:p>
          <a:p>
            <a:pPr marL="703782" lvl="1" indent="-305992"/>
            <a:r>
              <a:rPr lang="en-US" dirty="0">
                <a:solidFill>
                  <a:schemeClr val="tx1"/>
                </a:solidFill>
              </a:rPr>
              <a:t>How can we help?</a:t>
            </a:r>
          </a:p>
          <a:p>
            <a:r>
              <a:rPr lang="en-US" sz="2200" dirty="0"/>
              <a:t>REOPENING BUSINESS WORKSHOP and KITS</a:t>
            </a:r>
          </a:p>
          <a:p>
            <a:pPr lvl="2"/>
            <a:r>
              <a:rPr lang="en-US" sz="1800" dirty="0">
                <a:solidFill>
                  <a:schemeClr val="tx1"/>
                </a:solidFill>
              </a:rPr>
              <a:t>Masks</a:t>
            </a:r>
          </a:p>
          <a:p>
            <a:pPr lvl="2"/>
            <a:r>
              <a:rPr lang="en-US" sz="1800" dirty="0">
                <a:solidFill>
                  <a:schemeClr val="tx1"/>
                </a:solidFill>
              </a:rPr>
              <a:t>Signage and Floor Markers</a:t>
            </a:r>
          </a:p>
          <a:p>
            <a:pPr lvl="2"/>
            <a:r>
              <a:rPr lang="en-US" sz="1800" dirty="0">
                <a:solidFill>
                  <a:schemeClr val="tx1"/>
                </a:solidFill>
              </a:rPr>
              <a:t>Hand Sanitizer</a:t>
            </a:r>
          </a:p>
          <a:p>
            <a:pPr lvl="2"/>
            <a:r>
              <a:rPr lang="en-US" sz="1800" dirty="0">
                <a:solidFill>
                  <a:schemeClr val="tx1"/>
                </a:solidFill>
              </a:rPr>
              <a:t>Pledge Poster</a:t>
            </a:r>
          </a:p>
        </p:txBody>
      </p:sp>
    </p:spTree>
    <p:extLst>
      <p:ext uri="{BB962C8B-B14F-4D97-AF65-F5344CB8AC3E}">
        <p14:creationId xmlns:p14="http://schemas.microsoft.com/office/powerpoint/2010/main" val="1368405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022C6AD-FE50-48F7-9AA2-5D086BB487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4"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ACC88FF9-13D4-4A21-8FCF-39CC6F66F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85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A52D20D-F841-4F6F-B7B2-6CEE93A1BE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04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047CF611-8747-4089-B94D-11C59362E7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02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AC67FC3A-B373-4F41-9838-170E191E40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04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AFB1FA23-0978-482A-A972-D71A5F324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697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B003E52F-D081-4E34-9FE4-6C05A24BD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DF257E56-5156-43D8-84C1-13EC6FA203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63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7EC4C680-81F3-4658-A84D-9E8E71491A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25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a:extLst>
              <a:ext uri="{FF2B5EF4-FFF2-40B4-BE49-F238E27FC236}">
                <a16:creationId xmlns:a16="http://schemas.microsoft.com/office/drawing/2014/main" id="{8D9613CB-C6D9-492A-B55D-2DF043ADAB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349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5F7DBA61-4F52-41F4-BBA4-EBE8CCDD52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96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46E48F0B-583F-4594-B002-3FD9C5EFED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6527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3E5DF3BB-994A-4465-A176-7ABBBF7F2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62188" y="-136525"/>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18" name="Content Placeholder 2">
            <a:extLst>
              <a:ext uri="{FF2B5EF4-FFF2-40B4-BE49-F238E27FC236}">
                <a16:creationId xmlns:a16="http://schemas.microsoft.com/office/drawing/2014/main" id="{0DEC36AB-ECCF-4AAE-A223-DE90BBFC8CFE}"/>
              </a:ext>
            </a:extLst>
          </p:cNvPr>
          <p:cNvSpPr txBox="1">
            <a:spLocks/>
          </p:cNvSpPr>
          <p:nvPr/>
        </p:nvSpPr>
        <p:spPr>
          <a:xfrm>
            <a:off x="870414" y="1822645"/>
            <a:ext cx="11577095" cy="5812207"/>
          </a:xfrm>
          <a:prstGeom prst="rect">
            <a:avLst/>
          </a:prstGeom>
        </p:spPr>
        <p:txBody>
          <a:bodyPr vert="horz" lIns="91440" tIns="45720" rIns="91440" bIns="45720" rtlCol="0" anchor="t">
            <a:noAutofit/>
          </a:bodyPr>
          <a:lstStyle>
            <a:lvl1pPr marL="0" indent="0" algn="r" defTabSz="457200" rtl="0" eaLnBrk="1" latinLnBrk="0" hangingPunct="1">
              <a:spcBef>
                <a:spcPts val="0"/>
              </a:spcBef>
              <a:spcAft>
                <a:spcPts val="1000"/>
              </a:spcAft>
              <a:buClr>
                <a:schemeClr val="tx1"/>
              </a:buClr>
              <a:buSzPct val="100000"/>
              <a:buFont typeface="Arial"/>
              <a:buNone/>
              <a:defRPr sz="1800" kern="1200" cap="all">
                <a:solidFill>
                  <a:schemeClr val="tx1"/>
                </a:solidFill>
                <a:effectLst/>
                <a:latin typeface="+mn-lt"/>
                <a:ea typeface="+mn-ea"/>
                <a:cs typeface="+mn-cs"/>
              </a:defRPr>
            </a:lvl1pPr>
            <a:lvl2pPr marL="457200" indent="0" algn="ctr" defTabSz="457200" rtl="0"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914400" indent="0" algn="ctr" defTabSz="457200" rtl="0"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1371600"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828800"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2286000"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2743200"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3200400"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3657600" indent="0" algn="ctr" defTabSz="457200" rtl="0"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pPr marL="246594" lvl="1" indent="-305992" algn="l">
              <a:spcBef>
                <a:spcPct val="20000"/>
              </a:spcBef>
              <a:spcAft>
                <a:spcPts val="600"/>
              </a:spcAft>
              <a:buClr>
                <a:schemeClr val="accent2"/>
              </a:buClr>
              <a:buSzPct val="92000"/>
              <a:buFont typeface="Wingdings 2" panose="05020102010507070707" pitchFamily="18" charset="2"/>
              <a:buChar char=""/>
              <a:defRPr/>
            </a:pPr>
            <a:r>
              <a:rPr lang="en-US" sz="2400" cap="all" dirty="0">
                <a:solidFill>
                  <a:schemeClr val="tx1"/>
                </a:solidFill>
              </a:rPr>
              <a:t>“Ask the Expert” Office Hours</a:t>
            </a:r>
          </a:p>
          <a:p>
            <a:pPr marL="703782" lvl="1" indent="-305992" algn="l">
              <a:spcBef>
                <a:spcPct val="20000"/>
              </a:spcBef>
              <a:spcAft>
                <a:spcPts val="600"/>
              </a:spcAft>
              <a:buClr>
                <a:schemeClr val="accent2"/>
              </a:buClr>
              <a:buSzPct val="92000"/>
              <a:buFont typeface="Wingdings 2" panose="05020102010507070707" pitchFamily="18" charset="2"/>
              <a:buChar char=""/>
            </a:pPr>
            <a:r>
              <a:rPr lang="en-US" sz="2400" dirty="0">
                <a:solidFill>
                  <a:schemeClr val="tx1"/>
                </a:solidFill>
              </a:rPr>
              <a:t>Finance/SBA </a:t>
            </a:r>
          </a:p>
          <a:p>
            <a:pPr marL="703782" lvl="1" indent="-305992" algn="l">
              <a:spcBef>
                <a:spcPct val="20000"/>
              </a:spcBef>
              <a:spcAft>
                <a:spcPts val="600"/>
              </a:spcAft>
              <a:buClr>
                <a:schemeClr val="accent2"/>
              </a:buClr>
              <a:buSzPct val="92000"/>
              <a:buFont typeface="Wingdings 2" panose="05020102010507070707" pitchFamily="18" charset="2"/>
              <a:buChar char=""/>
            </a:pPr>
            <a:r>
              <a:rPr lang="en-US" sz="2400" dirty="0">
                <a:solidFill>
                  <a:schemeClr val="tx1"/>
                </a:solidFill>
              </a:rPr>
              <a:t>Marketing and Website</a:t>
            </a:r>
          </a:p>
          <a:p>
            <a:pPr marL="703782" lvl="1" indent="-305992" algn="l">
              <a:spcBef>
                <a:spcPct val="20000"/>
              </a:spcBef>
              <a:spcAft>
                <a:spcPts val="600"/>
              </a:spcAft>
              <a:buClr>
                <a:schemeClr val="accent2"/>
              </a:buClr>
              <a:buSzPct val="92000"/>
              <a:buFont typeface="Wingdings 2" panose="05020102010507070707" pitchFamily="18" charset="2"/>
              <a:buChar char=""/>
            </a:pPr>
            <a:r>
              <a:rPr lang="en-US" sz="2400" dirty="0">
                <a:solidFill>
                  <a:schemeClr val="tx1"/>
                </a:solidFill>
              </a:rPr>
              <a:t>Employment Issue </a:t>
            </a:r>
          </a:p>
          <a:p>
            <a:pPr marL="703782" lvl="1" indent="-305992" algn="l">
              <a:spcBef>
                <a:spcPct val="20000"/>
              </a:spcBef>
              <a:spcAft>
                <a:spcPts val="600"/>
              </a:spcAft>
              <a:buClr>
                <a:schemeClr val="accent2"/>
              </a:buClr>
              <a:buSzPct val="92000"/>
              <a:buFont typeface="Wingdings 2" panose="05020102010507070707" pitchFamily="18" charset="2"/>
              <a:buChar char=""/>
            </a:pPr>
            <a:r>
              <a:rPr lang="en-US" sz="2400" dirty="0">
                <a:solidFill>
                  <a:schemeClr val="tx1"/>
                </a:solidFill>
              </a:rPr>
              <a:t>Insurance</a:t>
            </a:r>
          </a:p>
          <a:p>
            <a:pPr marL="703782" lvl="1" indent="-305992" algn="l">
              <a:spcBef>
                <a:spcPct val="20000"/>
              </a:spcBef>
              <a:spcAft>
                <a:spcPts val="600"/>
              </a:spcAft>
              <a:buClr>
                <a:schemeClr val="accent2"/>
              </a:buClr>
              <a:buSzPct val="92000"/>
              <a:buFont typeface="Wingdings 2" panose="05020102010507070707" pitchFamily="18" charset="2"/>
              <a:buChar char=""/>
            </a:pPr>
            <a:r>
              <a:rPr lang="en-US" sz="2400" dirty="0">
                <a:solidFill>
                  <a:schemeClr val="tx1"/>
                </a:solidFill>
              </a:rPr>
              <a:t>Business Planning</a:t>
            </a:r>
          </a:p>
          <a:p>
            <a:pPr marL="703782" lvl="1" indent="-305992" algn="l">
              <a:spcBef>
                <a:spcPct val="20000"/>
              </a:spcBef>
              <a:spcAft>
                <a:spcPts val="600"/>
              </a:spcAft>
              <a:buClr>
                <a:schemeClr val="accent2"/>
              </a:buClr>
              <a:buSzPct val="92000"/>
              <a:buFont typeface="Wingdings 2" panose="05020102010507070707" pitchFamily="18" charset="2"/>
              <a:buChar char=""/>
            </a:pPr>
            <a:r>
              <a:rPr lang="en-US" sz="2400" dirty="0">
                <a:solidFill>
                  <a:schemeClr val="tx1"/>
                </a:solidFill>
              </a:rPr>
              <a:t>Business Transformation</a:t>
            </a:r>
          </a:p>
          <a:p>
            <a:pPr marL="397790" lvl="1" algn="l">
              <a:spcBef>
                <a:spcPct val="20000"/>
              </a:spcBef>
              <a:spcAft>
                <a:spcPts val="600"/>
              </a:spcAft>
              <a:buClr>
                <a:schemeClr val="accent2"/>
              </a:buClr>
              <a:buSzPct val="92000"/>
            </a:pPr>
            <a:endParaRPr lang="en-US" sz="2400" dirty="0">
              <a:solidFill>
                <a:schemeClr val="tx1"/>
              </a:solidFill>
            </a:endParaRPr>
          </a:p>
          <a:p>
            <a:pPr marL="397790" lvl="1" algn="l">
              <a:spcBef>
                <a:spcPct val="20000"/>
              </a:spcBef>
              <a:spcAft>
                <a:spcPts val="600"/>
              </a:spcAft>
              <a:buClr>
                <a:schemeClr val="accent2"/>
              </a:buClr>
              <a:buSzPct val="92000"/>
            </a:pPr>
            <a:r>
              <a:rPr lang="en-US" sz="2000" dirty="0">
                <a:solidFill>
                  <a:schemeClr val="tx1"/>
                </a:solidFill>
              </a:rPr>
              <a:t>Check Out VashonChamber.com for information and hours</a:t>
            </a:r>
            <a:endParaRPr lang="en-US" sz="2533" dirty="0">
              <a:solidFill>
                <a:schemeClr val="tx1"/>
              </a:solidFill>
            </a:endParaRPr>
          </a:p>
          <a:p>
            <a:pPr marL="1160971" lvl="2" indent="-305992" algn="l">
              <a:spcBef>
                <a:spcPct val="20000"/>
              </a:spcBef>
              <a:spcAft>
                <a:spcPts val="600"/>
              </a:spcAft>
              <a:buClr>
                <a:schemeClr val="accent2"/>
              </a:buClr>
              <a:buSzPct val="92000"/>
              <a:buFont typeface="Wingdings 2" panose="05020102010507070707" pitchFamily="18" charset="2"/>
              <a:buChar char=""/>
            </a:pPr>
            <a:endParaRPr lang="en-US" sz="2800" dirty="0">
              <a:solidFill>
                <a:schemeClr val="tx1"/>
              </a:solidFill>
            </a:endParaRPr>
          </a:p>
          <a:p>
            <a:pPr marL="914377" lvl="1" indent="-457189" algn="l" defTabSz="457189">
              <a:buClr>
                <a:prstClr val="white"/>
              </a:buClr>
              <a:buFont typeface="Arial" panose="020B0604020202020204" pitchFamily="34" charset="0"/>
              <a:buChar char="•"/>
              <a:defRPr/>
            </a:pPr>
            <a:endParaRPr lang="en-US" sz="2400" dirty="0">
              <a:solidFill>
                <a:schemeClr val="tx1"/>
              </a:solidFill>
              <a:latin typeface="Calibri" panose="020F0502020204030204"/>
            </a:endParaRPr>
          </a:p>
        </p:txBody>
      </p:sp>
      <p:sp>
        <p:nvSpPr>
          <p:cNvPr id="19" name="Title 24">
            <a:extLst>
              <a:ext uri="{FF2B5EF4-FFF2-40B4-BE49-F238E27FC236}">
                <a16:creationId xmlns:a16="http://schemas.microsoft.com/office/drawing/2014/main" id="{00C61BB1-24DA-4769-A259-4B72F50CF48E}"/>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r>
              <a:rPr lang="en-US"/>
              <a:t>NEW: Business Resources </a:t>
            </a:r>
            <a:endParaRPr lang="en-US" dirty="0"/>
          </a:p>
        </p:txBody>
      </p:sp>
    </p:spTree>
    <p:extLst>
      <p:ext uri="{BB962C8B-B14F-4D97-AF65-F5344CB8AC3E}">
        <p14:creationId xmlns:p14="http://schemas.microsoft.com/office/powerpoint/2010/main" val="4172966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022C6AD-FE50-48F7-9AA2-5D086BB487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4"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ACC88FF9-13D4-4A21-8FCF-39CC6F66F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85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A52D20D-F841-4F6F-B7B2-6CEE93A1BE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04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047CF611-8747-4089-B94D-11C59362E7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02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AC67FC3A-B373-4F41-9838-170E191E40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04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AFB1FA23-0978-482A-A972-D71A5F324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697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B003E52F-D081-4E34-9FE4-6C05A24BD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DF257E56-5156-43D8-84C1-13EC6FA203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63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7EC4C680-81F3-4658-A84D-9E8E71491A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25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a:extLst>
              <a:ext uri="{FF2B5EF4-FFF2-40B4-BE49-F238E27FC236}">
                <a16:creationId xmlns:a16="http://schemas.microsoft.com/office/drawing/2014/main" id="{8D9613CB-C6D9-492A-B55D-2DF043ADAB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349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5F7DBA61-4F52-41F4-BBA4-EBE8CCDD52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96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46E48F0B-583F-4594-B002-3FD9C5EFED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6527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3E5DF3BB-994A-4465-A176-7ABBBF7F2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62188" y="-136525"/>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18" name="Content Placeholder 2">
            <a:extLst>
              <a:ext uri="{FF2B5EF4-FFF2-40B4-BE49-F238E27FC236}">
                <a16:creationId xmlns:a16="http://schemas.microsoft.com/office/drawing/2014/main" id="{0ECCBCC9-735E-49B9-9902-747B3CBAA249}"/>
              </a:ext>
            </a:extLst>
          </p:cNvPr>
          <p:cNvSpPr txBox="1">
            <a:spLocks/>
          </p:cNvSpPr>
          <p:nvPr/>
        </p:nvSpPr>
        <p:spPr>
          <a:xfrm>
            <a:off x="838200" y="1825625"/>
            <a:ext cx="8974015" cy="4351338"/>
          </a:xfrm>
          <a:prstGeom prst="rect">
            <a:avLst/>
          </a:prstGeom>
        </p:spPr>
        <p:txBody>
          <a:bodyPr vert="horz" lIns="91440" tIns="45720" rIns="91440" bIns="45720" rtlCol="0">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0" indent="0">
              <a:buNone/>
            </a:pPr>
            <a:r>
              <a:rPr lang="en-US" sz="2400" cap="all" dirty="0">
                <a:sym typeface="Arial"/>
              </a:rPr>
              <a:t>Chamber “Virtual” Networking Coffee</a:t>
            </a:r>
          </a:p>
          <a:p>
            <a:pPr marL="703782" lvl="1" indent="-305992"/>
            <a:r>
              <a:rPr lang="en-US" sz="2000" dirty="0">
                <a:solidFill>
                  <a:schemeClr val="tx1"/>
                </a:solidFill>
              </a:rPr>
              <a:t>Every Friday @ 8:00 am</a:t>
            </a:r>
          </a:p>
          <a:p>
            <a:pPr marL="703782" lvl="1" indent="-305992"/>
            <a:r>
              <a:rPr lang="en-US" sz="2000" dirty="0">
                <a:solidFill>
                  <a:schemeClr val="tx1"/>
                </a:solidFill>
              </a:rPr>
              <a:t>Get to know other businesses and hear what’s going on in our community!</a:t>
            </a:r>
          </a:p>
          <a:p>
            <a:pPr marL="703782" lvl="1" indent="-305992"/>
            <a:endParaRPr lang="en-US" sz="2200" dirty="0"/>
          </a:p>
          <a:p>
            <a:pPr marL="0" indent="0">
              <a:buNone/>
            </a:pPr>
            <a:r>
              <a:rPr lang="en-US" sz="2400" cap="all" dirty="0"/>
              <a:t>Visit VashonChamber.com </a:t>
            </a:r>
          </a:p>
          <a:p>
            <a:pPr lvl="1"/>
            <a:r>
              <a:rPr lang="en-US" sz="2200" dirty="0">
                <a:solidFill>
                  <a:schemeClr val="tx1"/>
                </a:solidFill>
              </a:rPr>
              <a:t>Comprehensive list of vetted COVID-19 Business Resources</a:t>
            </a:r>
          </a:p>
          <a:p>
            <a:pPr lvl="1">
              <a:defRPr/>
            </a:pPr>
            <a:r>
              <a:rPr lang="en-US" sz="2200" dirty="0">
                <a:solidFill>
                  <a:schemeClr val="tx1"/>
                </a:solidFill>
              </a:rPr>
              <a:t>Virtual &amp; Essential Vashon Business Guide</a:t>
            </a:r>
          </a:p>
          <a:p>
            <a:pPr lvl="1">
              <a:defRPr/>
            </a:pPr>
            <a:r>
              <a:rPr lang="en-US" sz="2200" dirty="0">
                <a:solidFill>
                  <a:schemeClr val="tx1"/>
                </a:solidFill>
              </a:rPr>
              <a:t>Restaurant Resource</a:t>
            </a:r>
          </a:p>
          <a:p>
            <a:pPr lvl="1">
              <a:defRPr/>
            </a:pPr>
            <a:endParaRPr lang="en-US" sz="2200" dirty="0">
              <a:solidFill>
                <a:schemeClr val="tx1"/>
              </a:solidFill>
            </a:endParaRPr>
          </a:p>
        </p:txBody>
      </p:sp>
      <p:sp>
        <p:nvSpPr>
          <p:cNvPr id="19" name="Title 24">
            <a:extLst>
              <a:ext uri="{FF2B5EF4-FFF2-40B4-BE49-F238E27FC236}">
                <a16:creationId xmlns:a16="http://schemas.microsoft.com/office/drawing/2014/main" id="{1C7C5DDD-2419-4A9F-A2EC-301C15D9F070}"/>
              </a:ext>
            </a:extLst>
          </p:cNvPr>
          <p:cNvSpPr txBox="1">
            <a:spLocks/>
          </p:cNvSpPr>
          <p:nvPr/>
        </p:nvSpPr>
        <p:spPr>
          <a:xfrm>
            <a:off x="818221" y="712783"/>
            <a:ext cx="11027833" cy="101388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r>
              <a:rPr lang="en-US" dirty="0"/>
              <a:t>NEW: Business Resources </a:t>
            </a:r>
          </a:p>
        </p:txBody>
      </p:sp>
      <p:sp>
        <p:nvSpPr>
          <p:cNvPr id="20" name="Content Placeholder 3">
            <a:extLst>
              <a:ext uri="{FF2B5EF4-FFF2-40B4-BE49-F238E27FC236}">
                <a16:creationId xmlns:a16="http://schemas.microsoft.com/office/drawing/2014/main" id="{1C2FC579-68D9-49FE-A287-744A5AA781E8}"/>
              </a:ext>
            </a:extLst>
          </p:cNvPr>
          <p:cNvSpPr txBox="1">
            <a:spLocks/>
          </p:cNvSpPr>
          <p:nvPr/>
        </p:nvSpPr>
        <p:spPr>
          <a:xfrm>
            <a:off x="6436988" y="2185553"/>
            <a:ext cx="5225775" cy="3727452"/>
          </a:xfrm>
          <a:prstGeom prst="rect">
            <a:avLst/>
          </a:prstGeom>
        </p:spPr>
        <p:txBody>
          <a:bodyPr anchor="t">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323992" lvl="1" indent="0">
              <a:buFont typeface="Corbel" pitchFamily="34" charset="0"/>
              <a:buNone/>
            </a:pPr>
            <a:endParaRPr lang="en-US" sz="2600" dirty="0"/>
          </a:p>
          <a:p>
            <a:pPr marL="323992" lvl="1" indent="0">
              <a:buFont typeface="Corbel" pitchFamily="34" charset="0"/>
              <a:buNone/>
            </a:pPr>
            <a:endParaRPr lang="en-US" sz="2600" dirty="0"/>
          </a:p>
          <a:p>
            <a:pPr lvl="1"/>
            <a:endParaRPr lang="en-US" sz="2600" dirty="0"/>
          </a:p>
          <a:p>
            <a:pPr marL="457200" lvl="1" indent="0">
              <a:buFont typeface="Corbel" pitchFamily="34" charset="0"/>
              <a:buNone/>
            </a:pPr>
            <a:endParaRPr lang="en-US" sz="2600" dirty="0"/>
          </a:p>
        </p:txBody>
      </p:sp>
    </p:spTree>
    <p:extLst>
      <p:ext uri="{BB962C8B-B14F-4D97-AF65-F5344CB8AC3E}">
        <p14:creationId xmlns:p14="http://schemas.microsoft.com/office/powerpoint/2010/main" val="3503578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022C6AD-FE50-48F7-9AA2-5D086BB487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4"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ACC88FF9-13D4-4A21-8FCF-39CC6F66F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85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A52D20D-F841-4F6F-B7B2-6CEE93A1BE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04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a:extLst>
              <a:ext uri="{FF2B5EF4-FFF2-40B4-BE49-F238E27FC236}">
                <a16:creationId xmlns:a16="http://schemas.microsoft.com/office/drawing/2014/main" id="{047CF611-8747-4089-B94D-11C59362E7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02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AC67FC3A-B373-4F41-9838-170E191E40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042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AFB1FA23-0978-482A-A972-D71A5F3244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6976"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B003E52F-D081-4E34-9FE4-6C05A24BD8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DF257E56-5156-43D8-84C1-13EC6FA203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63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7EC4C680-81F3-4658-A84D-9E8E71491A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2551"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a:extLst>
              <a:ext uri="{FF2B5EF4-FFF2-40B4-BE49-F238E27FC236}">
                <a16:creationId xmlns:a16="http://schemas.microsoft.com/office/drawing/2014/main" id="{8D9613CB-C6D9-492A-B55D-2DF043ADAB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349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5F7DBA61-4F52-41F4-BBA4-EBE8CCDD52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0962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a:extLst>
              <a:ext uri="{FF2B5EF4-FFF2-40B4-BE49-F238E27FC236}">
                <a16:creationId xmlns:a16="http://schemas.microsoft.com/office/drawing/2014/main" id="{46E48F0B-583F-4594-B002-3FD9C5EFED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65275" y="-136525"/>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3E5DF3BB-994A-4465-A176-7ABBBF7F2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62188" y="-136525"/>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18" name="Title 6">
            <a:extLst>
              <a:ext uri="{FF2B5EF4-FFF2-40B4-BE49-F238E27FC236}">
                <a16:creationId xmlns:a16="http://schemas.microsoft.com/office/drawing/2014/main" id="{71C4533D-2808-4535-BF73-C2D5FA46E74F}"/>
              </a:ext>
            </a:extLst>
          </p:cNvPr>
          <p:cNvSpPr txBox="1">
            <a:spLocks/>
          </p:cNvSpPr>
          <p:nvPr/>
        </p:nvSpPr>
        <p:spPr>
          <a:xfrm>
            <a:off x="1524000" y="1122363"/>
            <a:ext cx="9144000" cy="2387600"/>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a:lstStyle>
          <a:p>
            <a:r>
              <a:rPr lang="en-US" b="1" dirty="0"/>
              <a:t>For more information, check the </a:t>
            </a:r>
            <a:br>
              <a:rPr lang="en-US" b="1" dirty="0"/>
            </a:br>
            <a:r>
              <a:rPr lang="en-US" b="1" dirty="0"/>
              <a:t>VashonChamber.com</a:t>
            </a:r>
            <a:br>
              <a:rPr lang="en-US" b="1" dirty="0"/>
            </a:br>
            <a:endParaRPr lang="en-US" dirty="0"/>
          </a:p>
        </p:txBody>
      </p:sp>
      <p:sp>
        <p:nvSpPr>
          <p:cNvPr id="19" name="TextBox 18">
            <a:extLst>
              <a:ext uri="{FF2B5EF4-FFF2-40B4-BE49-F238E27FC236}">
                <a16:creationId xmlns:a16="http://schemas.microsoft.com/office/drawing/2014/main" id="{874E4233-E805-4316-B270-10900B182021}"/>
              </a:ext>
            </a:extLst>
          </p:cNvPr>
          <p:cNvSpPr txBox="1"/>
          <p:nvPr/>
        </p:nvSpPr>
        <p:spPr>
          <a:xfrm>
            <a:off x="1564612" y="2929303"/>
            <a:ext cx="5867400" cy="1107996"/>
          </a:xfrm>
          <a:prstGeom prst="rect">
            <a:avLst/>
          </a:prstGeom>
          <a:noFill/>
        </p:spPr>
        <p:txBody>
          <a:bodyPr wrap="square" rtlCol="0">
            <a:spAutoFit/>
          </a:bodyPr>
          <a:lstStyle/>
          <a:p>
            <a:r>
              <a:rPr lang="en-US" sz="6600" dirty="0"/>
              <a:t>Thank You!</a:t>
            </a:r>
          </a:p>
        </p:txBody>
      </p:sp>
    </p:spTree>
    <p:extLst>
      <p:ext uri="{BB962C8B-B14F-4D97-AF65-F5344CB8AC3E}">
        <p14:creationId xmlns:p14="http://schemas.microsoft.com/office/powerpoint/2010/main" val="1955903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3177E6-DEFB-4F04-A09A-D588C2E5D40A}"/>
              </a:ext>
            </a:extLst>
          </p:cNvPr>
          <p:cNvSpPr>
            <a:spLocks noGrp="1"/>
          </p:cNvSpPr>
          <p:nvPr>
            <p:ph type="title"/>
          </p:nvPr>
        </p:nvSpPr>
        <p:spPr>
          <a:xfrm>
            <a:off x="652481" y="1382486"/>
            <a:ext cx="3547581" cy="4093028"/>
          </a:xfrm>
        </p:spPr>
        <p:txBody>
          <a:bodyPr anchor="ctr">
            <a:normAutofit/>
          </a:bodyPr>
          <a:lstStyle/>
          <a:p>
            <a:r>
              <a:rPr lang="en-US" sz="4400"/>
              <a:t>COVERED EXPENSES</a:t>
            </a:r>
          </a:p>
        </p:txBody>
      </p:sp>
      <p:grpSp>
        <p:nvGrpSpPr>
          <p:cNvPr id="30" name="Group 29">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31" name="Straight Connector 30">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33"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4">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Isosceles Triangle 38">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41" name="Rectangle 40">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AE297F1A-123B-4D7A-833E-0724DA0C137E}"/>
              </a:ext>
            </a:extLst>
          </p:cNvPr>
          <p:cNvGraphicFramePr>
            <a:graphicFrameLocks noGrp="1"/>
          </p:cNvGraphicFramePr>
          <p:nvPr>
            <p:ph idx="1"/>
            <p:extLst>
              <p:ext uri="{D42A27DB-BD31-4B8C-83A1-F6EECF244321}">
                <p14:modId xmlns:p14="http://schemas.microsoft.com/office/powerpoint/2010/main" val="2313149367"/>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9615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F1EDB56-2C78-4033-BDAE-F885544F30DE}"/>
              </a:ext>
            </a:extLst>
          </p:cNvPr>
          <p:cNvSpPr>
            <a:spLocks noGrp="1"/>
          </p:cNvSpPr>
          <p:nvPr>
            <p:ph type="title"/>
          </p:nvPr>
        </p:nvSpPr>
        <p:spPr>
          <a:xfrm>
            <a:off x="1286933" y="609600"/>
            <a:ext cx="10197494" cy="1099457"/>
          </a:xfrm>
        </p:spPr>
        <p:txBody>
          <a:bodyPr>
            <a:normAutofit/>
          </a:bodyPr>
          <a:lstStyle/>
          <a:p>
            <a:r>
              <a:rPr lang="en-US" dirty="0">
                <a:ln w="0"/>
                <a:effectLst>
                  <a:outerShdw blurRad="38100" dist="25400" dir="5400000" algn="ctr" rotWithShape="0">
                    <a:srgbClr val="6E747A">
                      <a:alpha val="43000"/>
                    </a:srgbClr>
                  </a:outerShdw>
                </a:effectLst>
              </a:rPr>
              <a:t>COVERED EXPENSES – err on the side of </a:t>
            </a:r>
            <a:r>
              <a:rPr lang="en-US" dirty="0">
                <a:ln w="0"/>
                <a:solidFill>
                  <a:srgbClr val="FF0000"/>
                </a:solidFill>
                <a:effectLst>
                  <a:outerShdw blurRad="38100" dist="25400" dir="5400000" algn="ctr" rotWithShape="0">
                    <a:srgbClr val="6E747A">
                      <a:alpha val="43000"/>
                    </a:srgbClr>
                  </a:outerShdw>
                </a:effectLst>
              </a:rPr>
              <a:t>CAUTION</a:t>
            </a: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ln/>
        </p:spPr>
        <p:style>
          <a:lnRef idx="2">
            <a:schemeClr val="accent5"/>
          </a:lnRef>
          <a:fillRef idx="1">
            <a:schemeClr val="lt1"/>
          </a:fillRef>
          <a:effectRef idx="0">
            <a:schemeClr val="accent5"/>
          </a:effectRef>
          <a:fontRef idx="minor">
            <a:schemeClr val="dk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ln/>
        </p:spPr>
        <p:style>
          <a:lnRef idx="2">
            <a:schemeClr val="accent5"/>
          </a:lnRef>
          <a:fillRef idx="1">
            <a:schemeClr val="lt1"/>
          </a:fillRef>
          <a:effectRef idx="0">
            <a:schemeClr val="accent5"/>
          </a:effectRef>
          <a:fontRef idx="minor">
            <a:schemeClr val="dk1"/>
          </a:fontRef>
        </p:style>
      </p:sp>
      <p:graphicFrame>
        <p:nvGraphicFramePr>
          <p:cNvPr id="5" name="Content Placeholder 2">
            <a:extLst>
              <a:ext uri="{FF2B5EF4-FFF2-40B4-BE49-F238E27FC236}">
                <a16:creationId xmlns:a16="http://schemas.microsoft.com/office/drawing/2014/main" id="{6B7B3DD9-74B5-40EB-9BC1-82C75539808F}"/>
              </a:ext>
            </a:extLst>
          </p:cNvPr>
          <p:cNvGraphicFramePr>
            <a:graphicFrameLocks noGrp="1"/>
          </p:cNvGraphicFramePr>
          <p:nvPr>
            <p:ph idx="1"/>
            <p:extLst>
              <p:ext uri="{D42A27DB-BD31-4B8C-83A1-F6EECF244321}">
                <p14:modId xmlns:p14="http://schemas.microsoft.com/office/powerpoint/2010/main" val="684671483"/>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2030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7181F-637C-45DD-A23A-73FC0783D636}"/>
              </a:ext>
            </a:extLst>
          </p:cNvPr>
          <p:cNvSpPr>
            <a:spLocks noGrp="1"/>
          </p:cNvSpPr>
          <p:nvPr>
            <p:ph type="title"/>
          </p:nvPr>
        </p:nvSpPr>
        <p:spPr/>
        <p:txBody>
          <a:bodyPr/>
          <a:lstStyle/>
          <a:p>
            <a:pPr algn="ctr"/>
            <a:r>
              <a:rPr lang="en-US" dirty="0"/>
              <a:t>Maintaining Payroll Costs and</a:t>
            </a:r>
            <a:br>
              <a:rPr lang="en-US" dirty="0"/>
            </a:br>
            <a:r>
              <a:rPr lang="en-US" dirty="0"/>
              <a:t>FTE (Full Time Equivalent)</a:t>
            </a:r>
          </a:p>
        </p:txBody>
      </p:sp>
      <p:sp>
        <p:nvSpPr>
          <p:cNvPr id="3" name="Content Placeholder 2">
            <a:extLst>
              <a:ext uri="{FF2B5EF4-FFF2-40B4-BE49-F238E27FC236}">
                <a16:creationId xmlns:a16="http://schemas.microsoft.com/office/drawing/2014/main" id="{BB310180-471F-4B2D-BD25-80D2E5A364F6}"/>
              </a:ext>
            </a:extLst>
          </p:cNvPr>
          <p:cNvSpPr>
            <a:spLocks noGrp="1"/>
          </p:cNvSpPr>
          <p:nvPr>
            <p:ph sz="half" idx="1"/>
          </p:nvPr>
        </p:nvSpPr>
        <p:spPr/>
        <p:txBody>
          <a:bodyPr/>
          <a:lstStyle/>
          <a:p>
            <a:r>
              <a:rPr lang="en-US" dirty="0">
                <a:solidFill>
                  <a:srgbClr val="FF0000"/>
                </a:solidFill>
              </a:rPr>
              <a:t>Comparison Option #1: January 1</a:t>
            </a:r>
            <a:r>
              <a:rPr lang="en-US" baseline="30000" dirty="0">
                <a:solidFill>
                  <a:srgbClr val="FF0000"/>
                </a:solidFill>
              </a:rPr>
              <a:t>st</a:t>
            </a:r>
            <a:r>
              <a:rPr lang="en-US" dirty="0">
                <a:solidFill>
                  <a:srgbClr val="FF0000"/>
                </a:solidFill>
              </a:rPr>
              <a:t> – February 29</a:t>
            </a:r>
            <a:r>
              <a:rPr lang="en-US" baseline="30000" dirty="0">
                <a:solidFill>
                  <a:srgbClr val="FF0000"/>
                </a:solidFill>
              </a:rPr>
              <a:t>th</a:t>
            </a:r>
            <a:r>
              <a:rPr lang="en-US" dirty="0">
                <a:solidFill>
                  <a:srgbClr val="FF0000"/>
                </a:solidFill>
              </a:rPr>
              <a:t>, 2020 (344 hours)</a:t>
            </a:r>
          </a:p>
          <a:p>
            <a:r>
              <a:rPr lang="en-US" dirty="0"/>
              <a:t>Total Hours worked during time period / Total Hours = FTE</a:t>
            </a:r>
          </a:p>
          <a:p>
            <a:r>
              <a:rPr lang="en-US" dirty="0"/>
              <a:t>Examples: </a:t>
            </a:r>
          </a:p>
          <a:p>
            <a:pPr lvl="1"/>
            <a:r>
              <a:rPr lang="en-US" dirty="0"/>
              <a:t>One full-time emp: 344/344 = 1 FTE</a:t>
            </a:r>
          </a:p>
          <a:p>
            <a:pPr lvl="1"/>
            <a:r>
              <a:rPr lang="en-US" dirty="0"/>
              <a:t>15 hour emp+20 hour emp+30 hour emp = 599 / 344 = 1.74</a:t>
            </a:r>
          </a:p>
          <a:p>
            <a:pPr lvl="1"/>
            <a:endParaRPr lang="en-US" dirty="0"/>
          </a:p>
          <a:p>
            <a:pPr lvl="1"/>
            <a:endParaRPr lang="en-US" dirty="0"/>
          </a:p>
          <a:p>
            <a:pPr lvl="1"/>
            <a:endParaRPr lang="en-US" dirty="0"/>
          </a:p>
          <a:p>
            <a:endParaRPr lang="en-US" dirty="0"/>
          </a:p>
          <a:p>
            <a:pPr marL="0" indent="0">
              <a:buNone/>
            </a:pPr>
            <a:endParaRPr lang="en-US" dirty="0"/>
          </a:p>
        </p:txBody>
      </p:sp>
      <p:sp>
        <p:nvSpPr>
          <p:cNvPr id="4" name="Content Placeholder 3">
            <a:extLst>
              <a:ext uri="{FF2B5EF4-FFF2-40B4-BE49-F238E27FC236}">
                <a16:creationId xmlns:a16="http://schemas.microsoft.com/office/drawing/2014/main" id="{E0B73487-0D3D-4441-B619-E3DBB8F73EAA}"/>
              </a:ext>
            </a:extLst>
          </p:cNvPr>
          <p:cNvSpPr>
            <a:spLocks noGrp="1"/>
          </p:cNvSpPr>
          <p:nvPr>
            <p:ph sz="half" idx="2"/>
          </p:nvPr>
        </p:nvSpPr>
        <p:spPr/>
        <p:txBody>
          <a:bodyPr/>
          <a:lstStyle/>
          <a:p>
            <a:r>
              <a:rPr lang="en-US" dirty="0">
                <a:solidFill>
                  <a:srgbClr val="FF0000"/>
                </a:solidFill>
              </a:rPr>
              <a:t>Comparison Option #2: February 15</a:t>
            </a:r>
            <a:r>
              <a:rPr lang="en-US" baseline="30000" dirty="0">
                <a:solidFill>
                  <a:srgbClr val="FF0000"/>
                </a:solidFill>
              </a:rPr>
              <a:t>th</a:t>
            </a:r>
            <a:r>
              <a:rPr lang="en-US" dirty="0">
                <a:solidFill>
                  <a:srgbClr val="FF0000"/>
                </a:solidFill>
              </a:rPr>
              <a:t> – June 30</a:t>
            </a:r>
            <a:r>
              <a:rPr lang="en-US" baseline="30000" dirty="0">
                <a:solidFill>
                  <a:srgbClr val="FF0000"/>
                </a:solidFill>
              </a:rPr>
              <a:t>th</a:t>
            </a:r>
            <a:r>
              <a:rPr lang="en-US" dirty="0">
                <a:solidFill>
                  <a:srgbClr val="FF0000"/>
                </a:solidFill>
              </a:rPr>
              <a:t>, 2019 (768 hours)</a:t>
            </a:r>
          </a:p>
          <a:p>
            <a:r>
              <a:rPr lang="en-US" dirty="0"/>
              <a:t>Total Hours worked during time period / Total Hours = FTE</a:t>
            </a:r>
          </a:p>
          <a:p>
            <a:r>
              <a:rPr lang="en-US" dirty="0"/>
              <a:t>Examples: </a:t>
            </a:r>
          </a:p>
          <a:p>
            <a:pPr lvl="1"/>
            <a:r>
              <a:rPr lang="en-US" dirty="0"/>
              <a:t>One full time emp: 768/768=1 FTE</a:t>
            </a:r>
          </a:p>
          <a:p>
            <a:pPr lvl="1"/>
            <a:r>
              <a:rPr lang="en-US" dirty="0"/>
              <a:t>15 hour emp+ 20 hour emp+ 30 hour emp= 1248/768= 1.62 FTE</a:t>
            </a:r>
          </a:p>
        </p:txBody>
      </p:sp>
    </p:spTree>
    <p:extLst>
      <p:ext uri="{BB962C8B-B14F-4D97-AF65-F5344CB8AC3E}">
        <p14:creationId xmlns:p14="http://schemas.microsoft.com/office/powerpoint/2010/main" val="2508863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99E319-BC04-43C7-AAB3-3135763CE91A}"/>
              </a:ext>
            </a:extLst>
          </p:cNvPr>
          <p:cNvSpPr>
            <a:spLocks noGrp="1"/>
          </p:cNvSpPr>
          <p:nvPr>
            <p:ph type="title"/>
          </p:nvPr>
        </p:nvSpPr>
        <p:spPr>
          <a:xfrm>
            <a:off x="1286933" y="609600"/>
            <a:ext cx="10197494" cy="1099457"/>
          </a:xfrm>
        </p:spPr>
        <p:txBody>
          <a:bodyPr>
            <a:normAutofit/>
          </a:bodyPr>
          <a:lstStyle/>
          <a:p>
            <a:pPr>
              <a:lnSpc>
                <a:spcPct val="90000"/>
              </a:lnSpc>
            </a:pPr>
            <a:r>
              <a:rPr lang="en-US"/>
              <a:t>#1 Documentation:</a:t>
            </a:r>
            <a:br>
              <a:rPr lang="en-US"/>
            </a:br>
            <a:r>
              <a:rPr lang="en-US"/>
              <a:t>Proof of the Obligation to Pay</a:t>
            </a: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0E056EAD-0241-4A6F-9A37-5AF71475109B}"/>
              </a:ext>
            </a:extLst>
          </p:cNvPr>
          <p:cNvGraphicFramePr>
            <a:graphicFrameLocks noGrp="1"/>
          </p:cNvGraphicFramePr>
          <p:nvPr>
            <p:ph idx="1"/>
            <p:extLst>
              <p:ext uri="{D42A27DB-BD31-4B8C-83A1-F6EECF244321}">
                <p14:modId xmlns:p14="http://schemas.microsoft.com/office/powerpoint/2010/main" val="2457735976"/>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7943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728A0-FCE3-4884-A931-D8F3F6902686}"/>
              </a:ext>
            </a:extLst>
          </p:cNvPr>
          <p:cNvSpPr>
            <a:spLocks noGrp="1"/>
          </p:cNvSpPr>
          <p:nvPr>
            <p:ph type="title"/>
          </p:nvPr>
        </p:nvSpPr>
        <p:spPr>
          <a:xfrm>
            <a:off x="677334" y="609600"/>
            <a:ext cx="8596668" cy="1320800"/>
          </a:xfrm>
        </p:spPr>
        <p:txBody>
          <a:bodyPr>
            <a:normAutofit/>
          </a:bodyPr>
          <a:lstStyle/>
          <a:p>
            <a:r>
              <a:rPr lang="en-US"/>
              <a:t>#2 Documentation:</a:t>
            </a:r>
            <a:br>
              <a:rPr lang="en-US"/>
            </a:br>
            <a:r>
              <a:rPr lang="en-US"/>
              <a:t>Proof of Payment</a:t>
            </a:r>
          </a:p>
        </p:txBody>
      </p:sp>
      <p:graphicFrame>
        <p:nvGraphicFramePr>
          <p:cNvPr id="5" name="Content Placeholder 2">
            <a:extLst>
              <a:ext uri="{FF2B5EF4-FFF2-40B4-BE49-F238E27FC236}">
                <a16:creationId xmlns:a16="http://schemas.microsoft.com/office/drawing/2014/main" id="{C15FCC0B-E26B-4C39-97ED-DD99B3850959}"/>
              </a:ext>
            </a:extLst>
          </p:cNvPr>
          <p:cNvGraphicFramePr>
            <a:graphicFrameLocks noGrp="1"/>
          </p:cNvGraphicFramePr>
          <p:nvPr>
            <p:ph idx="1"/>
            <p:extLst>
              <p:ext uri="{D42A27DB-BD31-4B8C-83A1-F6EECF244321}">
                <p14:modId xmlns:p14="http://schemas.microsoft.com/office/powerpoint/2010/main" val="64579223"/>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4305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4CBB69-0C96-410E-B1A6-8E0C31E2A20E}"/>
              </a:ext>
            </a:extLst>
          </p:cNvPr>
          <p:cNvSpPr>
            <a:spLocks noGrp="1"/>
          </p:cNvSpPr>
          <p:nvPr>
            <p:ph type="title"/>
          </p:nvPr>
        </p:nvSpPr>
        <p:spPr>
          <a:xfrm>
            <a:off x="1286933" y="609600"/>
            <a:ext cx="10197494" cy="1099457"/>
          </a:xfrm>
        </p:spPr>
        <p:txBody>
          <a:bodyPr>
            <a:normAutofit/>
          </a:bodyPr>
          <a:lstStyle/>
          <a:p>
            <a:pPr>
              <a:lnSpc>
                <a:spcPct val="90000"/>
              </a:lnSpc>
            </a:pPr>
            <a:r>
              <a:rPr lang="en-US" dirty="0"/>
              <a:t>#3 Documentation:</a:t>
            </a:r>
            <a:br>
              <a:rPr lang="en-US" dirty="0"/>
            </a:br>
            <a:r>
              <a:rPr lang="en-US" dirty="0"/>
              <a:t>Bank Statements</a:t>
            </a:r>
            <a:endParaRPr lang="en-US"/>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D8FB2E34-EA3C-475A-B3AD-6A2AC8268F3B}"/>
              </a:ext>
            </a:extLst>
          </p:cNvPr>
          <p:cNvGraphicFramePr>
            <a:graphicFrameLocks noGrp="1"/>
          </p:cNvGraphicFramePr>
          <p:nvPr>
            <p:ph idx="1"/>
            <p:extLst>
              <p:ext uri="{D42A27DB-BD31-4B8C-83A1-F6EECF244321}">
                <p14:modId xmlns:p14="http://schemas.microsoft.com/office/powerpoint/2010/main" val="2293874732"/>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7422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0FEFB-1254-4EF3-86B9-DBA150E17D23}"/>
              </a:ext>
            </a:extLst>
          </p:cNvPr>
          <p:cNvSpPr>
            <a:spLocks noGrp="1"/>
          </p:cNvSpPr>
          <p:nvPr>
            <p:ph type="title"/>
          </p:nvPr>
        </p:nvSpPr>
        <p:spPr>
          <a:xfrm>
            <a:off x="677334" y="609600"/>
            <a:ext cx="8596668" cy="1320800"/>
          </a:xfrm>
        </p:spPr>
        <p:txBody>
          <a:bodyPr>
            <a:normAutofit/>
          </a:bodyPr>
          <a:lstStyle/>
          <a:p>
            <a:pPr algn="ctr"/>
            <a:br>
              <a:rPr lang="en-US" dirty="0"/>
            </a:br>
            <a:r>
              <a:rPr lang="en-US" dirty="0"/>
              <a:t>Documentation for Self-Employed</a:t>
            </a:r>
          </a:p>
        </p:txBody>
      </p:sp>
      <p:graphicFrame>
        <p:nvGraphicFramePr>
          <p:cNvPr id="5" name="Content Placeholder 2">
            <a:extLst>
              <a:ext uri="{FF2B5EF4-FFF2-40B4-BE49-F238E27FC236}">
                <a16:creationId xmlns:a16="http://schemas.microsoft.com/office/drawing/2014/main" id="{44E274BE-D7C9-4024-B865-051900325769}"/>
              </a:ext>
            </a:extLst>
          </p:cNvPr>
          <p:cNvGraphicFramePr>
            <a:graphicFrameLocks noGrp="1"/>
          </p:cNvGraphicFramePr>
          <p:nvPr>
            <p:ph idx="1"/>
            <p:extLst>
              <p:ext uri="{D42A27DB-BD31-4B8C-83A1-F6EECF244321}">
                <p14:modId xmlns:p14="http://schemas.microsoft.com/office/powerpoint/2010/main" val="3797034578"/>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7127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585C36-E302-4D73-9D69-6858AF32FEE6}"/>
              </a:ext>
            </a:extLst>
          </p:cNvPr>
          <p:cNvSpPr>
            <a:spLocks noGrp="1"/>
          </p:cNvSpPr>
          <p:nvPr>
            <p:ph type="title"/>
          </p:nvPr>
        </p:nvSpPr>
        <p:spPr>
          <a:xfrm>
            <a:off x="652481" y="1382486"/>
            <a:ext cx="3547581" cy="4093028"/>
          </a:xfrm>
        </p:spPr>
        <p:txBody>
          <a:bodyPr anchor="ctr">
            <a:normAutofit/>
          </a:bodyPr>
          <a:lstStyle/>
          <a:p>
            <a:r>
              <a:rPr lang="en-US" sz="4400"/>
              <a:t>What happens if the PPP is not forgiven?</a:t>
            </a:r>
          </a:p>
        </p:txBody>
      </p:sp>
      <p:grpSp>
        <p:nvGrpSpPr>
          <p:cNvPr id="17" name="Group 16">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8" name="Straight Connector 17">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0"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25">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8" name="Rectangle 27">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Content Placeholder 2">
            <a:extLst>
              <a:ext uri="{FF2B5EF4-FFF2-40B4-BE49-F238E27FC236}">
                <a16:creationId xmlns:a16="http://schemas.microsoft.com/office/drawing/2014/main" id="{E08B8E60-F0C4-4F52-A05E-C03D4A02F2AA}"/>
              </a:ext>
            </a:extLst>
          </p:cNvPr>
          <p:cNvGraphicFramePr>
            <a:graphicFrameLocks noGrp="1"/>
          </p:cNvGraphicFramePr>
          <p:nvPr>
            <p:ph idx="1"/>
            <p:extLst>
              <p:ext uri="{D42A27DB-BD31-4B8C-83A1-F6EECF244321}">
                <p14:modId xmlns:p14="http://schemas.microsoft.com/office/powerpoint/2010/main" val="3352443703"/>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39716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62</TotalTime>
  <Words>554</Words>
  <Application>Microsoft Office PowerPoint</Application>
  <PresentationFormat>Widescreen</PresentationFormat>
  <Paragraphs>87</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Corbel</vt:lpstr>
      <vt:lpstr>Trebuchet MS</vt:lpstr>
      <vt:lpstr>Wingdings 2</vt:lpstr>
      <vt:lpstr>Wingdings 3</vt:lpstr>
      <vt:lpstr>Facet</vt:lpstr>
      <vt:lpstr>PowerPoint Presentation</vt:lpstr>
      <vt:lpstr>COVERED EXPENSES</vt:lpstr>
      <vt:lpstr>COVERED EXPENSES – err on the side of CAUTION</vt:lpstr>
      <vt:lpstr>Maintaining Payroll Costs and FTE (Full Time Equivalent)</vt:lpstr>
      <vt:lpstr>#1 Documentation: Proof of the Obligation to Pay</vt:lpstr>
      <vt:lpstr>#2 Documentation: Proof of Payment</vt:lpstr>
      <vt:lpstr>#3 Documentation: Bank Statements</vt:lpstr>
      <vt:lpstr> Documentation for Self-Employed</vt:lpstr>
      <vt:lpstr>What happens if the PPP is not forgiven?</vt:lpstr>
      <vt:lpstr>Questions?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Russell, Heather E</dc:creator>
  <cp:lastModifiedBy>Cheryl Lubbert</cp:lastModifiedBy>
  <cp:revision>3</cp:revision>
  <dcterms:created xsi:type="dcterms:W3CDTF">2020-05-13T20:11:34Z</dcterms:created>
  <dcterms:modified xsi:type="dcterms:W3CDTF">2020-05-14T16:54:29Z</dcterms:modified>
</cp:coreProperties>
</file>