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9" r:id="rId2"/>
    <p:sldId id="273" r:id="rId3"/>
    <p:sldId id="271" r:id="rId4"/>
    <p:sldId id="272" r:id="rId5"/>
    <p:sldId id="274" r:id="rId6"/>
    <p:sldId id="278" r:id="rId7"/>
    <p:sldId id="276" r:id="rId8"/>
    <p:sldId id="277" r:id="rId9"/>
    <p:sldId id="270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5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AC2A0-F015-4644-92E7-DA6B7165148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7613E-6FD4-4539-84EE-685C180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7613E-6FD4-4539-84EE-685C180ED8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7855" y="3707828"/>
            <a:ext cx="10956289" cy="135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7855" y="3707828"/>
            <a:ext cx="10956289" cy="135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42544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76320" y="3413759"/>
            <a:ext cx="2692400" cy="3444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82159" y="10160"/>
            <a:ext cx="3027680" cy="274320"/>
          </a:xfrm>
          <a:custGeom>
            <a:avLst/>
            <a:gdLst/>
            <a:ahLst/>
            <a:cxnLst/>
            <a:rect l="l" t="t" r="r" b="b"/>
            <a:pathLst>
              <a:path w="3027679" h="274320">
                <a:moveTo>
                  <a:pt x="3027680" y="0"/>
                </a:moveTo>
                <a:lnTo>
                  <a:pt x="0" y="0"/>
                </a:lnTo>
                <a:lnTo>
                  <a:pt x="0" y="274320"/>
                </a:lnTo>
                <a:lnTo>
                  <a:pt x="3027680" y="274320"/>
                </a:lnTo>
                <a:lnTo>
                  <a:pt x="3027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9654" y="5240020"/>
            <a:ext cx="4012691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996" y="1564513"/>
            <a:ext cx="10933430" cy="436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83391" y="6400943"/>
            <a:ext cx="218440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8791" y="6392862"/>
            <a:ext cx="16764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759" y="3667759"/>
            <a:ext cx="11572240" cy="20320"/>
          </a:xfrm>
          <a:custGeom>
            <a:avLst/>
            <a:gdLst/>
            <a:ahLst/>
            <a:cxnLst/>
            <a:rect l="l" t="t" r="r" b="b"/>
            <a:pathLst>
              <a:path w="11572240" h="20320">
                <a:moveTo>
                  <a:pt x="0" y="20320"/>
                </a:moveTo>
                <a:lnTo>
                  <a:pt x="11572240" y="20320"/>
                </a:lnTo>
                <a:lnTo>
                  <a:pt x="115722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8045" y="46608"/>
            <a:ext cx="2846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DRAFT –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PRE-DECISIONAL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DELIBERATIVE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855" y="3707828"/>
            <a:ext cx="7204075" cy="135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6360"/>
              </a:lnSpc>
              <a:spcBef>
                <a:spcPts val="95"/>
              </a:spcBef>
            </a:pPr>
            <a:r>
              <a:rPr sz="5450" spc="-160" dirty="0">
                <a:solidFill>
                  <a:srgbClr val="FFFFFF"/>
                </a:solidFill>
                <a:latin typeface="Trebuchet MS"/>
                <a:cs typeface="Trebuchet MS"/>
              </a:rPr>
              <a:t>LTCF </a:t>
            </a:r>
            <a:r>
              <a:rPr sz="5450" spc="-5" dirty="0">
                <a:solidFill>
                  <a:srgbClr val="FFFFFF"/>
                </a:solidFill>
                <a:latin typeface="Trebuchet MS"/>
                <a:cs typeface="Trebuchet MS"/>
              </a:rPr>
              <a:t>supplies</a:t>
            </a:r>
            <a:r>
              <a:rPr sz="54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450" spc="-25" dirty="0">
                <a:solidFill>
                  <a:srgbClr val="FFFFFF"/>
                </a:solidFill>
                <a:latin typeface="Trebuchet MS"/>
                <a:cs typeface="Trebuchet MS"/>
              </a:rPr>
              <a:t>reporting</a:t>
            </a:r>
            <a:endParaRPr sz="5450">
              <a:latin typeface="Trebuchet MS"/>
              <a:cs typeface="Trebuchet MS"/>
            </a:endParaRPr>
          </a:p>
          <a:p>
            <a:pPr marL="12700">
              <a:lnSpc>
                <a:spcPts val="4140"/>
              </a:lnSpc>
            </a:pPr>
            <a:r>
              <a:rPr sz="3600" i="1" spc="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6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i="1" dirty="0">
                <a:solidFill>
                  <a:srgbClr val="FFFFFF"/>
                </a:solidFill>
                <a:latin typeface="Trebuchet MS"/>
                <a:cs typeface="Trebuchet MS"/>
              </a:rPr>
              <a:t>NHSN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3815" y="0"/>
            <a:ext cx="9100185" cy="79637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590"/>
              </a:spcBef>
            </a:pPr>
            <a:r>
              <a:rPr sz="2400" b="1" dirty="0" smtClean="0">
                <a:solidFill>
                  <a:srgbClr val="E15322"/>
                </a:solidFill>
                <a:latin typeface="Calibri"/>
                <a:cs typeface="Calibri"/>
              </a:rPr>
              <a:t>Skilled </a:t>
            </a:r>
            <a:r>
              <a:rPr sz="2400" b="1" spc="-10" dirty="0">
                <a:solidFill>
                  <a:srgbClr val="E15322"/>
                </a:solidFill>
                <a:latin typeface="Calibri"/>
                <a:cs typeface="Calibri"/>
              </a:rPr>
              <a:t>Nursing Facilities, COVID-19 </a:t>
            </a:r>
            <a:r>
              <a:rPr sz="2400" b="1" dirty="0">
                <a:solidFill>
                  <a:srgbClr val="E15322"/>
                </a:solidFill>
                <a:latin typeface="Calibri"/>
                <a:cs typeface="Calibri"/>
              </a:rPr>
              <a:t>Cases and Cases per 1,000 </a:t>
            </a:r>
            <a:r>
              <a:rPr sz="2400" b="1" spc="-15" dirty="0">
                <a:solidFill>
                  <a:srgbClr val="E15322"/>
                </a:solidFill>
                <a:latin typeface="Calibri"/>
                <a:cs typeface="Calibri"/>
              </a:rPr>
              <a:t>Resident-  </a:t>
            </a:r>
            <a:r>
              <a:rPr sz="2400" b="1" spc="-25" dirty="0">
                <a:solidFill>
                  <a:srgbClr val="E15322"/>
                </a:solidFill>
                <a:latin typeface="Calibri"/>
                <a:cs typeface="Calibri"/>
              </a:rPr>
              <a:t>Weeks </a:t>
            </a:r>
            <a:r>
              <a:rPr sz="2400" b="1" dirty="0">
                <a:solidFill>
                  <a:srgbClr val="E15322"/>
                </a:solidFill>
                <a:latin typeface="Calibri"/>
                <a:cs typeface="Calibri"/>
              </a:rPr>
              <a:t>among </a:t>
            </a:r>
            <a:r>
              <a:rPr sz="2400" b="1" spc="-10" dirty="0">
                <a:solidFill>
                  <a:srgbClr val="E15322"/>
                </a:solidFill>
                <a:latin typeface="Calibri"/>
                <a:cs typeface="Calibri"/>
              </a:rPr>
              <a:t>Residents, </a:t>
            </a:r>
            <a:r>
              <a:rPr sz="2400" b="1" spc="-5" dirty="0">
                <a:solidFill>
                  <a:srgbClr val="E15322"/>
                </a:solidFill>
                <a:latin typeface="Calibri"/>
                <a:cs typeface="Calibri"/>
              </a:rPr>
              <a:t>National, </a:t>
            </a:r>
            <a:r>
              <a:rPr sz="2400" b="1" spc="-10" dirty="0">
                <a:solidFill>
                  <a:srgbClr val="E15322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E15322"/>
                </a:solidFill>
                <a:latin typeface="Calibri"/>
                <a:cs typeface="Calibri"/>
              </a:rPr>
              <a:t>CCN, </a:t>
            </a:r>
            <a:r>
              <a:rPr sz="2400" b="1" spc="-15" dirty="0">
                <a:solidFill>
                  <a:srgbClr val="E15322"/>
                </a:solidFill>
                <a:latin typeface="Calibri"/>
                <a:cs typeface="Calibri"/>
              </a:rPr>
              <a:t>Inferred</a:t>
            </a:r>
            <a:r>
              <a:rPr sz="2400" b="1" spc="30" dirty="0">
                <a:solidFill>
                  <a:srgbClr val="E1532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E15322"/>
                </a:solidFill>
                <a:latin typeface="Calibri"/>
                <a:cs typeface="Calibri"/>
              </a:rPr>
              <a:t>Data*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5111" y="5256276"/>
            <a:ext cx="3860800" cy="1186180"/>
          </a:xfrm>
          <a:prstGeom prst="rect">
            <a:avLst/>
          </a:prstGeom>
          <a:solidFill>
            <a:srgbClr val="DEEBF7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710">
              <a:lnSpc>
                <a:spcPts val="1140"/>
              </a:lnSpc>
              <a:spcBef>
                <a:spcPts val="180"/>
              </a:spcBef>
            </a:pPr>
            <a:r>
              <a:rPr sz="1000" b="1" spc="-10" dirty="0">
                <a:latin typeface="Calibri"/>
                <a:cs typeface="Calibri"/>
              </a:rPr>
              <a:t>4-Week </a:t>
            </a:r>
            <a:r>
              <a:rPr sz="1000" b="1" spc="-5" dirty="0">
                <a:latin typeface="Calibri"/>
                <a:cs typeface="Calibri"/>
              </a:rPr>
              <a:t>Change Definition </a:t>
            </a:r>
            <a:r>
              <a:rPr sz="1000" spc="-5" dirty="0">
                <a:latin typeface="Calibri"/>
                <a:cs typeface="Calibri"/>
              </a:rPr>
              <a:t>(apply to last 4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weeks)</a:t>
            </a:r>
            <a:endParaRPr sz="1000">
              <a:latin typeface="Calibri"/>
              <a:cs typeface="Calibri"/>
            </a:endParaRPr>
          </a:p>
          <a:p>
            <a:pPr marL="92710" marR="127635">
              <a:lnSpc>
                <a:spcPts val="1080"/>
              </a:lnSpc>
              <a:spcBef>
                <a:spcPts val="75"/>
              </a:spcBef>
            </a:pPr>
            <a:r>
              <a:rPr sz="1000" b="1" spc="-5" dirty="0">
                <a:latin typeface="Calibri"/>
                <a:cs typeface="Calibri"/>
              </a:rPr>
              <a:t>Increase</a:t>
            </a:r>
            <a:r>
              <a:rPr sz="1000" spc="-5" dirty="0">
                <a:latin typeface="Calibri"/>
                <a:cs typeface="Calibri"/>
              </a:rPr>
              <a:t>: </a:t>
            </a:r>
            <a:r>
              <a:rPr sz="1000" spc="-10" dirty="0">
                <a:latin typeface="Calibri"/>
                <a:cs typeface="Calibri"/>
              </a:rPr>
              <a:t>meet </a:t>
            </a:r>
            <a:r>
              <a:rPr sz="1000" spc="-5" dirty="0">
                <a:latin typeface="Calibri"/>
                <a:cs typeface="Calibri"/>
              </a:rPr>
              <a:t>both: (1) rate for </a:t>
            </a:r>
            <a:r>
              <a:rPr sz="1000" spc="-10" dirty="0">
                <a:latin typeface="Calibri"/>
                <a:cs typeface="Calibri"/>
              </a:rPr>
              <a:t>week </a:t>
            </a:r>
            <a:r>
              <a:rPr sz="1000" spc="-5" dirty="0">
                <a:latin typeface="Calibri"/>
                <a:cs typeface="Calibri"/>
              </a:rPr>
              <a:t>4 was greater than </a:t>
            </a:r>
            <a:r>
              <a:rPr sz="1000" spc="-10" dirty="0">
                <a:latin typeface="Calibri"/>
                <a:cs typeface="Calibri"/>
              </a:rPr>
              <a:t>week </a:t>
            </a:r>
            <a:r>
              <a:rPr sz="1000" spc="-5" dirty="0">
                <a:latin typeface="Calibri"/>
                <a:cs typeface="Calibri"/>
              </a:rPr>
              <a:t>1; </a:t>
            </a:r>
            <a:r>
              <a:rPr sz="1000" spc="-10" dirty="0">
                <a:latin typeface="Calibri"/>
                <a:cs typeface="Calibri"/>
              </a:rPr>
              <a:t>(2)  </a:t>
            </a:r>
            <a:r>
              <a:rPr sz="1000" spc="-5" dirty="0">
                <a:latin typeface="Calibri"/>
                <a:cs typeface="Calibri"/>
              </a:rPr>
              <a:t>at least two out of three paired consecutive rate comparisons </a:t>
            </a:r>
            <a:r>
              <a:rPr sz="1000" spc="-10" dirty="0">
                <a:latin typeface="Calibri"/>
                <a:cs typeface="Calibri"/>
              </a:rPr>
              <a:t>showed  </a:t>
            </a:r>
            <a:r>
              <a:rPr sz="1000" spc="-5" dirty="0">
                <a:latin typeface="Calibri"/>
                <a:cs typeface="Calibri"/>
              </a:rPr>
              <a:t>a significant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increase.</a:t>
            </a:r>
            <a:endParaRPr sz="1000">
              <a:latin typeface="Calibri"/>
              <a:cs typeface="Calibri"/>
            </a:endParaRPr>
          </a:p>
          <a:p>
            <a:pPr marL="92710">
              <a:lnSpc>
                <a:spcPts val="1005"/>
              </a:lnSpc>
            </a:pPr>
            <a:r>
              <a:rPr sz="1000" b="1" spc="-5" dirty="0">
                <a:latin typeface="Calibri"/>
                <a:cs typeface="Calibri"/>
              </a:rPr>
              <a:t>Decrease</a:t>
            </a:r>
            <a:r>
              <a:rPr sz="1000" spc="-5" dirty="0">
                <a:latin typeface="Calibri"/>
                <a:cs typeface="Calibri"/>
              </a:rPr>
              <a:t>: </a:t>
            </a:r>
            <a:r>
              <a:rPr sz="1000" spc="-10" dirty="0">
                <a:latin typeface="Calibri"/>
                <a:cs typeface="Calibri"/>
              </a:rPr>
              <a:t>meet </a:t>
            </a:r>
            <a:r>
              <a:rPr sz="1000" spc="-5" dirty="0">
                <a:latin typeface="Calibri"/>
                <a:cs typeface="Calibri"/>
              </a:rPr>
              <a:t>both: </a:t>
            </a:r>
            <a:r>
              <a:rPr sz="1000" spc="-10" dirty="0">
                <a:latin typeface="Calibri"/>
                <a:cs typeface="Calibri"/>
              </a:rPr>
              <a:t>(1) </a:t>
            </a:r>
            <a:r>
              <a:rPr sz="1000" spc="-5" dirty="0">
                <a:latin typeface="Calibri"/>
                <a:cs typeface="Calibri"/>
              </a:rPr>
              <a:t>rate for </a:t>
            </a:r>
            <a:r>
              <a:rPr sz="1000" spc="-10" dirty="0">
                <a:latin typeface="Calibri"/>
                <a:cs typeface="Calibri"/>
              </a:rPr>
              <a:t>week </a:t>
            </a:r>
            <a:r>
              <a:rPr sz="1000" spc="-5" dirty="0">
                <a:latin typeface="Calibri"/>
                <a:cs typeface="Calibri"/>
              </a:rPr>
              <a:t>4 was lower than </a:t>
            </a:r>
            <a:r>
              <a:rPr sz="1000" spc="-10" dirty="0">
                <a:latin typeface="Calibri"/>
                <a:cs typeface="Calibri"/>
              </a:rPr>
              <a:t>week </a:t>
            </a:r>
            <a:r>
              <a:rPr sz="1000" spc="-5" dirty="0">
                <a:latin typeface="Calibri"/>
                <a:cs typeface="Calibri"/>
              </a:rPr>
              <a:t>1; </a:t>
            </a:r>
            <a:r>
              <a:rPr sz="1000" spc="-10" dirty="0">
                <a:latin typeface="Calibri"/>
                <a:cs typeface="Calibri"/>
              </a:rPr>
              <a:t>(2)</a:t>
            </a:r>
            <a:r>
              <a:rPr sz="1000" spc="1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at</a:t>
            </a:r>
            <a:endParaRPr sz="1000">
              <a:latin typeface="Calibri"/>
              <a:cs typeface="Calibri"/>
            </a:endParaRPr>
          </a:p>
          <a:p>
            <a:pPr marL="92710" marR="149225">
              <a:lnSpc>
                <a:spcPts val="1080"/>
              </a:lnSpc>
              <a:spcBef>
                <a:spcPts val="80"/>
              </a:spcBef>
            </a:pPr>
            <a:r>
              <a:rPr sz="1000" spc="-5" dirty="0">
                <a:latin typeface="Calibri"/>
                <a:cs typeface="Calibri"/>
              </a:rPr>
              <a:t>least two out of three paired consecutive rates comparisons </a:t>
            </a:r>
            <a:r>
              <a:rPr sz="1000" spc="-10" dirty="0">
                <a:latin typeface="Calibri"/>
                <a:cs typeface="Calibri"/>
              </a:rPr>
              <a:t>showed </a:t>
            </a:r>
            <a:r>
              <a:rPr sz="1000" spc="-5" dirty="0">
                <a:latin typeface="Calibri"/>
                <a:cs typeface="Calibri"/>
              </a:rPr>
              <a:t>a  significant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decrease.</a:t>
            </a:r>
            <a:endParaRPr sz="1000">
              <a:latin typeface="Calibri"/>
              <a:cs typeface="Calibri"/>
            </a:endParaRPr>
          </a:p>
          <a:p>
            <a:pPr marL="92710">
              <a:lnSpc>
                <a:spcPts val="1065"/>
              </a:lnSpc>
            </a:pPr>
            <a:r>
              <a:rPr sz="1000" spc="-5" dirty="0">
                <a:latin typeface="Calibri"/>
                <a:cs typeface="Calibri"/>
              </a:rPr>
              <a:t>Note: Mid-p (1-tailed) method was </a:t>
            </a:r>
            <a:r>
              <a:rPr sz="1000" spc="-10" dirty="0">
                <a:latin typeface="Calibri"/>
                <a:cs typeface="Calibri"/>
              </a:rPr>
              <a:t>used </a:t>
            </a:r>
            <a:r>
              <a:rPr sz="1000" spc="-5" dirty="0">
                <a:latin typeface="Calibri"/>
                <a:cs typeface="Calibri"/>
              </a:rPr>
              <a:t>to </a:t>
            </a:r>
            <a:r>
              <a:rPr sz="1000" spc="-10" dirty="0">
                <a:latin typeface="Calibri"/>
                <a:cs typeface="Calibri"/>
              </a:rPr>
              <a:t>test </a:t>
            </a:r>
            <a:r>
              <a:rPr sz="1000" spc="-5" dirty="0">
                <a:latin typeface="Calibri"/>
                <a:cs typeface="Calibri"/>
              </a:rPr>
              <a:t>a statistical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significance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595" y="5824728"/>
            <a:ext cx="7699375" cy="370840"/>
          </a:xfrm>
          <a:prstGeom prst="rect">
            <a:avLst/>
          </a:prstGeom>
          <a:solidFill>
            <a:srgbClr val="FFE699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21920">
              <a:lnSpc>
                <a:spcPts val="13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Inferred Data</a:t>
            </a:r>
            <a:r>
              <a:rPr sz="1200" spc="-10" dirty="0">
                <a:latin typeface="Calibri"/>
                <a:cs typeface="Calibri"/>
              </a:rPr>
              <a:t>: 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purpose of best </a:t>
            </a:r>
            <a:r>
              <a:rPr sz="1200" dirty="0">
                <a:latin typeface="Calibri"/>
                <a:cs typeface="Calibri"/>
              </a:rPr>
              <a:t>epidemiological </a:t>
            </a:r>
            <a:r>
              <a:rPr sz="1200" spc="-5" dirty="0">
                <a:latin typeface="Calibri"/>
                <a:cs typeface="Calibri"/>
              </a:rPr>
              <a:t>understanding, </a:t>
            </a:r>
            <a:r>
              <a:rPr sz="1200" spc="-10" dirty="0">
                <a:latin typeface="Calibri"/>
                <a:cs typeface="Calibri"/>
              </a:rPr>
              <a:t>data </a:t>
            </a:r>
            <a:r>
              <a:rPr sz="1200" spc="-5" dirty="0">
                <a:latin typeface="Calibri"/>
                <a:cs typeface="Calibri"/>
              </a:rPr>
              <a:t>that fail </a:t>
            </a:r>
            <a:r>
              <a:rPr sz="1200" dirty="0">
                <a:latin typeface="Calibri"/>
                <a:cs typeface="Calibri"/>
              </a:rPr>
              <a:t>quality </a:t>
            </a:r>
            <a:r>
              <a:rPr sz="1200" spc="-5" dirty="0">
                <a:latin typeface="Calibri"/>
                <a:cs typeface="Calibri"/>
              </a:rPr>
              <a:t>checks or </a:t>
            </a:r>
            <a:r>
              <a:rPr sz="1200" dirty="0">
                <a:latin typeface="Calibri"/>
                <a:cs typeface="Calibri"/>
              </a:rPr>
              <a:t>appear </a:t>
            </a:r>
            <a:r>
              <a:rPr sz="1200" spc="-5" dirty="0">
                <a:latin typeface="Calibri"/>
                <a:cs typeface="Calibri"/>
              </a:rPr>
              <a:t>inconsistent  with surveillance </a:t>
            </a:r>
            <a:r>
              <a:rPr sz="1200" spc="-10" dirty="0">
                <a:latin typeface="Calibri"/>
                <a:cs typeface="Calibri"/>
              </a:rPr>
              <a:t>protocols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assigned a </a:t>
            </a:r>
            <a:r>
              <a:rPr sz="1200" spc="-5" dirty="0">
                <a:latin typeface="Calibri"/>
                <a:cs typeface="Calibri"/>
              </a:rPr>
              <a:t>value </a:t>
            </a:r>
            <a:r>
              <a:rPr sz="1200" dirty="0">
                <a:latin typeface="Calibri"/>
                <a:cs typeface="Calibri"/>
              </a:rPr>
              <a:t>based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10" dirty="0">
                <a:latin typeface="Calibri"/>
                <a:cs typeface="Calibri"/>
              </a:rPr>
              <a:t>patterns </a:t>
            </a:r>
            <a:r>
              <a:rPr sz="1200" spc="-5" dirty="0">
                <a:latin typeface="Calibri"/>
                <a:cs typeface="Calibri"/>
              </a:rPr>
              <a:t>of data-entry or excluded </a:t>
            </a:r>
            <a:r>
              <a:rPr sz="1200" spc="-10" dirty="0">
                <a:latin typeface="Calibri"/>
                <a:cs typeface="Calibri"/>
              </a:rPr>
              <a:t>from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947" y="5277739"/>
            <a:ext cx="75838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*Number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facilities reporting </a:t>
            </a:r>
            <a:r>
              <a:rPr sz="1400" spc="-10" dirty="0">
                <a:latin typeface="Calibri"/>
                <a:cs typeface="Calibri"/>
              </a:rPr>
              <a:t>may </a:t>
            </a:r>
            <a:r>
              <a:rPr sz="1400" spc="-5" dirty="0">
                <a:latin typeface="Calibri"/>
                <a:cs typeface="Calibri"/>
              </a:rPr>
              <a:t>vary from week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week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** </a:t>
            </a:r>
            <a:r>
              <a:rPr sz="1400" spc="-10" dirty="0">
                <a:latin typeface="Calibri"/>
                <a:cs typeface="Calibri"/>
              </a:rPr>
              <a:t>Patterned </a:t>
            </a:r>
            <a:r>
              <a:rPr sz="1400" spc="-5" dirty="0">
                <a:latin typeface="Calibri"/>
                <a:cs typeface="Calibri"/>
              </a:rPr>
              <a:t>fill represents </a:t>
            </a:r>
            <a:r>
              <a:rPr sz="1400" spc="-10" dirty="0">
                <a:latin typeface="Calibri"/>
                <a:cs typeface="Calibri"/>
              </a:rPr>
              <a:t>data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10" dirty="0">
                <a:latin typeface="Calibri"/>
                <a:cs typeface="Calibri"/>
              </a:rPr>
              <a:t>likely </a:t>
            </a:r>
            <a:r>
              <a:rPr sz="1400" spc="-5" dirty="0">
                <a:latin typeface="Calibri"/>
                <a:cs typeface="Calibri"/>
              </a:rPr>
              <a:t>still </a:t>
            </a:r>
            <a:r>
              <a:rPr sz="1400" dirty="0">
                <a:latin typeface="Calibri"/>
                <a:cs typeface="Calibri"/>
              </a:rPr>
              <a:t>accruing, all </a:t>
            </a:r>
            <a:r>
              <a:rPr sz="1400" spc="-10" dirty="0">
                <a:latin typeface="Calibri"/>
                <a:cs typeface="Calibri"/>
              </a:rPr>
              <a:t>data </a:t>
            </a:r>
            <a:r>
              <a:rPr sz="1400" spc="-5" dirty="0">
                <a:latin typeface="Calibri"/>
                <a:cs typeface="Calibri"/>
              </a:rPr>
              <a:t>can be modified </a:t>
            </a:r>
            <a:r>
              <a:rPr sz="1400" spc="-10" dirty="0">
                <a:latin typeface="Calibri"/>
                <a:cs typeface="Calibri"/>
              </a:rPr>
              <a:t>week-to-week by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facilities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8159" y="1478280"/>
            <a:ext cx="951230" cy="832485"/>
          </a:xfrm>
          <a:custGeom>
            <a:avLst/>
            <a:gdLst/>
            <a:ahLst/>
            <a:cxnLst/>
            <a:rect l="l" t="t" r="r" b="b"/>
            <a:pathLst>
              <a:path w="951229" h="832485">
                <a:moveTo>
                  <a:pt x="950976" y="0"/>
                </a:moveTo>
                <a:lnTo>
                  <a:pt x="0" y="0"/>
                </a:lnTo>
                <a:lnTo>
                  <a:pt x="0" y="832103"/>
                </a:lnTo>
                <a:lnTo>
                  <a:pt x="950976" y="832103"/>
                </a:lnTo>
                <a:lnTo>
                  <a:pt x="950976" y="0"/>
                </a:lnTo>
                <a:close/>
              </a:path>
            </a:pathLst>
          </a:custGeom>
          <a:solidFill>
            <a:srgbClr val="DBE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28159" y="1478280"/>
            <a:ext cx="951230" cy="8324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7005" marR="158750" indent="-635" algn="ctr">
              <a:lnSpc>
                <a:spcPct val="100000"/>
              </a:lnSpc>
              <a:spcBef>
                <a:spcPts val="295"/>
              </a:spcBef>
            </a:pPr>
            <a:r>
              <a:rPr sz="1200" i="1" spc="-5" dirty="0">
                <a:latin typeface="Calibri"/>
                <a:cs typeface="Calibri"/>
              </a:rPr>
              <a:t>4-week  change </a:t>
            </a:r>
            <a:r>
              <a:rPr sz="1200" i="1" dirty="0">
                <a:latin typeface="Calibri"/>
                <a:cs typeface="Calibri"/>
              </a:rPr>
              <a:t>in  i</a:t>
            </a:r>
            <a:r>
              <a:rPr sz="1200" i="1" spc="-5" dirty="0">
                <a:latin typeface="Calibri"/>
                <a:cs typeface="Calibri"/>
              </a:rPr>
              <a:t>n</a:t>
            </a:r>
            <a:r>
              <a:rPr sz="1200" i="1" dirty="0">
                <a:latin typeface="Calibri"/>
                <a:cs typeface="Calibri"/>
              </a:rPr>
              <a:t>ci</a:t>
            </a:r>
            <a:r>
              <a:rPr sz="1200" i="1" spc="-5" dirty="0">
                <a:latin typeface="Calibri"/>
                <a:cs typeface="Calibri"/>
              </a:rPr>
              <a:t>d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e:  </a:t>
            </a:r>
            <a:r>
              <a:rPr sz="1200" b="1" i="1" spc="-5" dirty="0">
                <a:latin typeface="Calibri"/>
                <a:cs typeface="Calibri"/>
              </a:rPr>
              <a:t>increase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728" y="1274063"/>
            <a:ext cx="11972544" cy="430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38860" y="6508191"/>
            <a:ext cx="93929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Data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are provisional until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officially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released from CDC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For Internal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Use Only (FIUO) –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Official Use Only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(FOUO) –Sensitive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But Unclassified</a:t>
            </a:r>
            <a:r>
              <a:rPr sz="12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(SBU)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65511" y="65810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pc="-5" dirty="0">
                <a:solidFill>
                  <a:srgbClr val="0E55DC"/>
                </a:solidFill>
                <a:latin typeface="Arial"/>
                <a:cs typeface="Arial"/>
              </a:rPr>
              <a:t>Data </a:t>
            </a:r>
            <a:r>
              <a:rPr lang="en-US" sz="1200" b="1" i="1" dirty="0">
                <a:solidFill>
                  <a:srgbClr val="0E55DC"/>
                </a:solidFill>
                <a:latin typeface="Arial"/>
                <a:cs typeface="Arial"/>
              </a:rPr>
              <a:t>as </a:t>
            </a:r>
            <a:r>
              <a:rPr lang="en-US" sz="1200" b="1" i="1" spc="-5" dirty="0">
                <a:solidFill>
                  <a:srgbClr val="0E55DC"/>
                </a:solidFill>
                <a:latin typeface="Arial"/>
                <a:cs typeface="Arial"/>
              </a:rPr>
              <a:t>of October </a:t>
            </a:r>
            <a:r>
              <a:rPr lang="en-US" sz="1200" b="1" i="1" dirty="0">
                <a:solidFill>
                  <a:srgbClr val="0E55DC"/>
                </a:solidFill>
                <a:latin typeface="Arial"/>
                <a:cs typeface="Arial"/>
              </a:rPr>
              <a:t>12, </a:t>
            </a:r>
            <a:r>
              <a:rPr lang="en-US" sz="1200" b="1" i="1" dirty="0" smtClean="0">
                <a:solidFill>
                  <a:srgbClr val="0E55DC"/>
                </a:solidFill>
                <a:latin typeface="Arial"/>
                <a:cs typeface="Arial"/>
              </a:rPr>
              <a:t>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13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8791" y="6392862"/>
            <a:ext cx="16764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5" dirty="0">
                <a:solidFill>
                  <a:srgbClr val="7E7E7E"/>
                </a:solidFill>
                <a:latin typeface="Trebuchet MS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8045" y="46608"/>
            <a:ext cx="2846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DRAFT –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PRE-DECISIONAL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&amp;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DELIBERATIVE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442" y="1183030"/>
            <a:ext cx="11867515" cy="4841875"/>
            <a:chOff x="111442" y="1183030"/>
            <a:chExt cx="11867515" cy="4841875"/>
          </a:xfrm>
        </p:grpSpPr>
        <p:sp>
          <p:nvSpPr>
            <p:cNvPr id="5" name="object 5"/>
            <p:cNvSpPr/>
            <p:nvPr/>
          </p:nvSpPr>
          <p:spPr>
            <a:xfrm>
              <a:off x="213359" y="1183030"/>
              <a:ext cx="11765280" cy="48418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839" y="4069080"/>
              <a:ext cx="467359" cy="518159"/>
            </a:xfrm>
            <a:custGeom>
              <a:avLst/>
              <a:gdLst/>
              <a:ahLst/>
              <a:cxnLst/>
              <a:rect l="l" t="t" r="r" b="b"/>
              <a:pathLst>
                <a:path w="467359" h="518160">
                  <a:moveTo>
                    <a:pt x="0" y="518160"/>
                  </a:moveTo>
                  <a:lnTo>
                    <a:pt x="467359" y="518160"/>
                  </a:lnTo>
                  <a:lnTo>
                    <a:pt x="467359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10170">
              <a:solidFill>
                <a:srgbClr val="9A9A9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079" y="3992880"/>
              <a:ext cx="426720" cy="111760"/>
            </a:xfrm>
            <a:custGeom>
              <a:avLst/>
              <a:gdLst/>
              <a:ahLst/>
              <a:cxnLst/>
              <a:rect l="l" t="t" r="r" b="b"/>
              <a:pathLst>
                <a:path w="426720" h="111760">
                  <a:moveTo>
                    <a:pt x="426720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26720" y="11176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7855" y="570547"/>
            <a:ext cx="9897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0" dirty="0">
                <a:solidFill>
                  <a:srgbClr val="175293"/>
                </a:solidFill>
                <a:uFill>
                  <a:solidFill>
                    <a:srgbClr val="175293"/>
                  </a:solidFill>
                </a:uFill>
                <a:latin typeface="Trebuchet MS"/>
                <a:cs typeface="Trebuchet MS"/>
              </a:rPr>
              <a:t>LTCFs</a:t>
            </a:r>
            <a:r>
              <a:rPr sz="2400" b="0" spc="-50" dirty="0">
                <a:solidFill>
                  <a:srgbClr val="175293"/>
                </a:solidFill>
                <a:latin typeface="Trebuchet MS"/>
                <a:cs typeface="Trebuchet MS"/>
              </a:rPr>
              <a:t>: </a:t>
            </a:r>
            <a:r>
              <a:rPr sz="2400" b="0" spc="-5" dirty="0">
                <a:solidFill>
                  <a:srgbClr val="175293"/>
                </a:solidFill>
                <a:latin typeface="Trebuchet MS"/>
                <a:cs typeface="Trebuchet MS"/>
              </a:rPr>
              <a:t>"No" or "less than </a:t>
            </a:r>
            <a:r>
              <a:rPr sz="2400" b="0" dirty="0">
                <a:solidFill>
                  <a:srgbClr val="175293"/>
                </a:solidFill>
                <a:latin typeface="Trebuchet MS"/>
                <a:cs typeface="Trebuchet MS"/>
              </a:rPr>
              <a:t>1 </a:t>
            </a:r>
            <a:r>
              <a:rPr sz="2400" b="0" spc="-20" dirty="0">
                <a:solidFill>
                  <a:srgbClr val="175293"/>
                </a:solidFill>
                <a:latin typeface="Trebuchet MS"/>
                <a:cs typeface="Trebuchet MS"/>
              </a:rPr>
              <a:t>week" </a:t>
            </a:r>
            <a:r>
              <a:rPr sz="2400" b="0" spc="-5" dirty="0">
                <a:solidFill>
                  <a:srgbClr val="175293"/>
                </a:solidFill>
                <a:latin typeface="Trebuchet MS"/>
                <a:cs typeface="Trebuchet MS"/>
              </a:rPr>
              <a:t>of supply </a:t>
            </a:r>
            <a:r>
              <a:rPr sz="2400" b="0" spc="10" dirty="0">
                <a:solidFill>
                  <a:srgbClr val="175293"/>
                </a:solidFill>
                <a:latin typeface="Trebuchet MS"/>
                <a:cs typeface="Trebuchet MS"/>
              </a:rPr>
              <a:t>in </a:t>
            </a:r>
            <a:r>
              <a:rPr sz="2400" b="0" spc="-10" dirty="0">
                <a:solidFill>
                  <a:srgbClr val="175293"/>
                </a:solidFill>
                <a:latin typeface="Trebuchet MS"/>
                <a:cs typeface="Trebuchet MS"/>
              </a:rPr>
              <a:t>any </a:t>
            </a:r>
            <a:r>
              <a:rPr sz="2400" b="0" spc="10" dirty="0">
                <a:solidFill>
                  <a:srgbClr val="175293"/>
                </a:solidFill>
                <a:latin typeface="Trebuchet MS"/>
                <a:cs typeface="Trebuchet MS"/>
              </a:rPr>
              <a:t>PPE </a:t>
            </a:r>
            <a:r>
              <a:rPr sz="2400" b="0" spc="-35" dirty="0">
                <a:solidFill>
                  <a:srgbClr val="175293"/>
                </a:solidFill>
                <a:latin typeface="Trebuchet MS"/>
                <a:cs typeface="Trebuchet MS"/>
              </a:rPr>
              <a:t>category, </a:t>
            </a:r>
            <a:r>
              <a:rPr sz="2400" b="0" spc="5" dirty="0">
                <a:solidFill>
                  <a:srgbClr val="175293"/>
                </a:solidFill>
                <a:latin typeface="Trebuchet MS"/>
                <a:cs typeface="Trebuchet MS"/>
              </a:rPr>
              <a:t>by</a:t>
            </a:r>
            <a:r>
              <a:rPr sz="2400" b="0" spc="254" dirty="0">
                <a:solidFill>
                  <a:srgbClr val="175293"/>
                </a:solidFill>
                <a:latin typeface="Trebuchet MS"/>
                <a:cs typeface="Trebuchet MS"/>
              </a:rPr>
              <a:t> </a:t>
            </a:r>
            <a:r>
              <a:rPr sz="2400" b="0" spc="-5" dirty="0">
                <a:solidFill>
                  <a:srgbClr val="175293"/>
                </a:solidFill>
                <a:latin typeface="Trebuchet MS"/>
                <a:cs typeface="Trebuchet MS"/>
              </a:rPr>
              <a:t>State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855" y="6261734"/>
            <a:ext cx="10444480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90"/>
              </a:spcBef>
            </a:pP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Includes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15" dirty="0">
                <a:solidFill>
                  <a:srgbClr val="7E7E7E"/>
                </a:solidFill>
                <a:latin typeface="Trebuchet MS"/>
                <a:cs typeface="Trebuchet MS"/>
              </a:rPr>
              <a:t>CMS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and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non-CMS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facilities.</a:t>
            </a:r>
            <a:r>
              <a:rPr sz="1050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NHSN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reports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only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one</a:t>
            </a:r>
            <a:r>
              <a:rPr sz="1050" spc="-7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response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per</a:t>
            </a:r>
            <a:r>
              <a:rPr sz="1050" spc="-7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facility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per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week.</a:t>
            </a:r>
            <a:r>
              <a:rPr sz="1050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Supplies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status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field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composed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of</a:t>
            </a:r>
            <a:r>
              <a:rPr sz="1050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35" dirty="0">
                <a:solidFill>
                  <a:srgbClr val="7E7E7E"/>
                </a:solidFill>
                <a:latin typeface="Trebuchet MS"/>
                <a:cs typeface="Trebuchet MS"/>
              </a:rPr>
              <a:t>responses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from</a:t>
            </a:r>
            <a:r>
              <a:rPr sz="105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current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and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one-week</a:t>
            </a:r>
            <a:r>
              <a:rPr sz="105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supply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questions,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ts val="1150"/>
              </a:lnSpc>
            </a:pP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methodology</a:t>
            </a:r>
            <a:r>
              <a:rPr sz="105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5" dirty="0">
                <a:solidFill>
                  <a:srgbClr val="7E7E7E"/>
                </a:solidFill>
                <a:latin typeface="Trebuchet MS"/>
                <a:cs typeface="Trebuchet MS"/>
              </a:rPr>
              <a:t>in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appendix.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Source: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NHSN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LTCF</a:t>
            </a:r>
            <a:r>
              <a:rPr sz="105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COVID-19</a:t>
            </a:r>
            <a:r>
              <a:rPr sz="105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Supplies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module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sz="105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all</a:t>
            </a:r>
            <a:r>
              <a:rPr sz="105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long-term</a:t>
            </a:r>
            <a:r>
              <a:rPr sz="1050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care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facilities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(week</a:t>
            </a:r>
            <a:r>
              <a:rPr sz="1050" spc="-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ending</a:t>
            </a:r>
            <a:r>
              <a:rPr sz="105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9/27)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8440" y="5080"/>
            <a:ext cx="1808480" cy="314960"/>
          </a:xfrm>
          <a:prstGeom prst="rect">
            <a:avLst/>
          </a:prstGeom>
          <a:ln w="10170">
            <a:solidFill>
              <a:srgbClr val="C84646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475"/>
              </a:spcBef>
            </a:pPr>
            <a:r>
              <a:rPr sz="1200" spc="-5" dirty="0">
                <a:solidFill>
                  <a:srgbClr val="C84646"/>
                </a:solidFill>
                <a:latin typeface="Trebuchet MS"/>
                <a:cs typeface="Trebuchet MS"/>
              </a:rPr>
              <a:t>PRELIMINARY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239" y="3983101"/>
            <a:ext cx="401320" cy="582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770"/>
              </a:lnSpc>
              <a:spcBef>
                <a:spcPts val="120"/>
              </a:spcBef>
            </a:pPr>
            <a:r>
              <a:rPr sz="700" i="1" spc="10" dirty="0">
                <a:solidFill>
                  <a:srgbClr val="62666A"/>
                </a:solidFill>
                <a:latin typeface="Trebuchet MS"/>
                <a:cs typeface="Trebuchet MS"/>
              </a:rPr>
              <a:t>∆</a:t>
            </a:r>
            <a:r>
              <a:rPr sz="700" i="1" spc="-7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700" i="1" spc="30" dirty="0">
                <a:solidFill>
                  <a:srgbClr val="62666A"/>
                </a:solidFill>
                <a:latin typeface="Trebuchet MS"/>
                <a:cs typeface="Trebuchet MS"/>
              </a:rPr>
              <a:t>legend</a:t>
            </a:r>
            <a:endParaRPr sz="700">
              <a:latin typeface="Trebuchet MS"/>
              <a:cs typeface="Trebuchet MS"/>
            </a:endParaRPr>
          </a:p>
          <a:p>
            <a:pPr marL="44450">
              <a:lnSpc>
                <a:spcPts val="1160"/>
              </a:lnSpc>
            </a:pPr>
            <a:r>
              <a:rPr sz="1050" spc="-5" dirty="0">
                <a:solidFill>
                  <a:srgbClr val="817C79"/>
                </a:solidFill>
                <a:latin typeface="Trebuchet MS"/>
                <a:cs typeface="Trebuchet MS"/>
              </a:rPr>
              <a:t>≤</a:t>
            </a:r>
            <a:r>
              <a:rPr sz="1050" spc="-155" dirty="0">
                <a:solidFill>
                  <a:srgbClr val="817C79"/>
                </a:solidFill>
                <a:latin typeface="Trebuchet MS"/>
                <a:cs typeface="Trebuchet MS"/>
              </a:rPr>
              <a:t> </a:t>
            </a:r>
            <a:r>
              <a:rPr sz="1050" spc="5" dirty="0">
                <a:solidFill>
                  <a:srgbClr val="817C79"/>
                </a:solidFill>
                <a:latin typeface="Trebuchet MS"/>
                <a:cs typeface="Trebuchet MS"/>
              </a:rPr>
              <a:t>±3%</a:t>
            </a:r>
            <a:endParaRPr sz="1050">
              <a:latin typeface="Trebuchet MS"/>
              <a:cs typeface="Trebuchet MS"/>
            </a:endParaRPr>
          </a:p>
          <a:p>
            <a:pPr marL="44450">
              <a:lnSpc>
                <a:spcPts val="1200"/>
              </a:lnSpc>
            </a:pPr>
            <a:r>
              <a:rPr sz="1050" spc="-5" dirty="0">
                <a:solidFill>
                  <a:srgbClr val="B44546"/>
                </a:solidFill>
                <a:latin typeface="Trebuchet MS"/>
                <a:cs typeface="Trebuchet MS"/>
              </a:rPr>
              <a:t>&gt;</a:t>
            </a:r>
            <a:r>
              <a:rPr sz="1050" spc="-160" dirty="0">
                <a:solidFill>
                  <a:srgbClr val="B44546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B44546"/>
                </a:solidFill>
                <a:latin typeface="Trebuchet MS"/>
                <a:cs typeface="Trebuchet MS"/>
              </a:rPr>
              <a:t>+3%</a:t>
            </a:r>
            <a:endParaRPr sz="1050">
              <a:latin typeface="Trebuchet MS"/>
              <a:cs typeface="Trebuchet MS"/>
            </a:endParaRPr>
          </a:p>
          <a:p>
            <a:pPr marL="54610">
              <a:lnSpc>
                <a:spcPts val="1230"/>
              </a:lnSpc>
            </a:pPr>
            <a:r>
              <a:rPr sz="1050" spc="-10" dirty="0">
                <a:solidFill>
                  <a:srgbClr val="396833"/>
                </a:solidFill>
                <a:latin typeface="Trebuchet MS"/>
                <a:cs typeface="Trebuchet MS"/>
              </a:rPr>
              <a:t>&lt;</a:t>
            </a:r>
            <a:r>
              <a:rPr sz="1050" spc="-165" dirty="0">
                <a:solidFill>
                  <a:srgbClr val="396833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396833"/>
                </a:solidFill>
                <a:latin typeface="Trebuchet MS"/>
                <a:cs typeface="Trebuchet MS"/>
              </a:rPr>
              <a:t>-3%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5960" y="2037079"/>
            <a:ext cx="2143760" cy="508000"/>
          </a:xfrm>
          <a:prstGeom prst="rect">
            <a:avLst/>
          </a:prstGeom>
          <a:ln w="10170">
            <a:solidFill>
              <a:srgbClr val="2B80DD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52400" marR="109220" indent="-40640">
              <a:lnSpc>
                <a:spcPct val="103299"/>
              </a:lnSpc>
              <a:spcBef>
                <a:spcPts val="560"/>
              </a:spcBef>
            </a:pPr>
            <a:r>
              <a:rPr sz="1100" dirty="0">
                <a:solidFill>
                  <a:srgbClr val="2B80DD"/>
                </a:solidFill>
                <a:latin typeface="Trebuchet MS"/>
                <a:cs typeface="Trebuchet MS"/>
              </a:rPr>
              <a:t>N95 </a:t>
            </a:r>
            <a:r>
              <a:rPr sz="1100" spc="-5" dirty="0">
                <a:solidFill>
                  <a:srgbClr val="2B80DD"/>
                </a:solidFill>
                <a:latin typeface="Trebuchet MS"/>
                <a:cs typeface="Trebuchet MS"/>
              </a:rPr>
              <a:t>masks </a:t>
            </a: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and </a:t>
            </a:r>
            <a:r>
              <a:rPr sz="1100" spc="20" dirty="0">
                <a:solidFill>
                  <a:srgbClr val="2B80DD"/>
                </a:solidFill>
                <a:latin typeface="Trebuchet MS"/>
                <a:cs typeface="Trebuchet MS"/>
              </a:rPr>
              <a:t>eye</a:t>
            </a:r>
            <a:r>
              <a:rPr sz="1100" spc="-15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2B80DD"/>
                </a:solidFill>
                <a:latin typeface="Trebuchet MS"/>
                <a:cs typeface="Trebuchet MS"/>
              </a:rPr>
              <a:t>protection  </a:t>
            </a:r>
            <a:r>
              <a:rPr sz="1100" spc="5" dirty="0">
                <a:solidFill>
                  <a:srgbClr val="2B80DD"/>
                </a:solidFill>
                <a:latin typeface="Trebuchet MS"/>
                <a:cs typeface="Trebuchet MS"/>
              </a:rPr>
              <a:t>appear</a:t>
            </a:r>
            <a:r>
              <a:rPr sz="1100" spc="-6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2B80DD"/>
                </a:solidFill>
                <a:latin typeface="Trebuchet MS"/>
                <a:cs typeface="Trebuchet MS"/>
              </a:rPr>
              <a:t>to</a:t>
            </a:r>
            <a:r>
              <a:rPr sz="1100" spc="-6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B80DD"/>
                </a:solidFill>
                <a:latin typeface="Trebuchet MS"/>
                <a:cs typeface="Trebuchet MS"/>
              </a:rPr>
              <a:t>be</a:t>
            </a:r>
            <a:r>
              <a:rPr sz="1100" spc="-7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2B80DD"/>
                </a:solidFill>
                <a:latin typeface="Trebuchet MS"/>
                <a:cs typeface="Trebuchet MS"/>
              </a:rPr>
              <a:t>key</a:t>
            </a:r>
            <a:r>
              <a:rPr sz="1100" spc="-9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B80DD"/>
                </a:solidFill>
                <a:latin typeface="Trebuchet MS"/>
                <a:cs typeface="Trebuchet MS"/>
              </a:rPr>
              <a:t>pain</a:t>
            </a:r>
            <a:r>
              <a:rPr sz="1100" spc="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2B80DD"/>
                </a:solidFill>
                <a:latin typeface="Trebuchet MS"/>
                <a:cs typeface="Trebuchet MS"/>
              </a:rPr>
              <a:t>points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5960" y="1417319"/>
            <a:ext cx="1696720" cy="508000"/>
          </a:xfrm>
          <a:prstGeom prst="rect">
            <a:avLst/>
          </a:prstGeom>
          <a:ln w="10170">
            <a:solidFill>
              <a:srgbClr val="2B80D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75"/>
              </a:lnSpc>
            </a:pPr>
            <a:r>
              <a:rPr sz="1100" dirty="0">
                <a:solidFill>
                  <a:srgbClr val="2B80DD"/>
                </a:solidFill>
                <a:latin typeface="Trebuchet MS"/>
                <a:cs typeface="Trebuchet MS"/>
              </a:rPr>
              <a:t>Remains </a:t>
            </a:r>
            <a:r>
              <a:rPr sz="1100" spc="5" dirty="0">
                <a:solidFill>
                  <a:srgbClr val="2B80DD"/>
                </a:solidFill>
                <a:latin typeface="Trebuchet MS"/>
                <a:cs typeface="Trebuchet MS"/>
              </a:rPr>
              <a:t>driven </a:t>
            </a:r>
            <a:r>
              <a:rPr sz="1100" spc="15" dirty="0">
                <a:solidFill>
                  <a:srgbClr val="2B80DD"/>
                </a:solidFill>
                <a:latin typeface="Trebuchet MS"/>
                <a:cs typeface="Trebuchet MS"/>
              </a:rPr>
              <a:t>by</a:t>
            </a:r>
            <a:r>
              <a:rPr sz="1100" spc="-19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B80DD"/>
                </a:solidFill>
                <a:latin typeface="Trebuchet MS"/>
                <a:cs typeface="Trebuchet MS"/>
              </a:rPr>
              <a:t>all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ts val="1300"/>
              </a:lnSpc>
              <a:spcBef>
                <a:spcPts val="40"/>
              </a:spcBef>
            </a:pP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categories </a:t>
            </a:r>
            <a:r>
              <a:rPr sz="1100" spc="20" dirty="0">
                <a:solidFill>
                  <a:srgbClr val="2B80DD"/>
                </a:solidFill>
                <a:latin typeface="Trebuchet MS"/>
                <a:cs typeface="Trebuchet MS"/>
              </a:rPr>
              <a:t>except</a:t>
            </a:r>
            <a:r>
              <a:rPr sz="1100" spc="-18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for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ts val="1300"/>
              </a:lnSpc>
            </a:pPr>
            <a:r>
              <a:rPr sz="1100" spc="5" dirty="0">
                <a:solidFill>
                  <a:srgbClr val="2B80DD"/>
                </a:solidFill>
                <a:latin typeface="Trebuchet MS"/>
                <a:cs typeface="Trebuchet MS"/>
              </a:rPr>
              <a:t>gloves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9000" y="1549400"/>
            <a:ext cx="1095375" cy="4460240"/>
          </a:xfrm>
          <a:custGeom>
            <a:avLst/>
            <a:gdLst/>
            <a:ahLst/>
            <a:cxnLst/>
            <a:rect l="l" t="t" r="r" b="b"/>
            <a:pathLst>
              <a:path w="1095375" h="4460240">
                <a:moveTo>
                  <a:pt x="1081024" y="126111"/>
                </a:moveTo>
                <a:lnTo>
                  <a:pt x="101600" y="0"/>
                </a:lnTo>
              </a:path>
              <a:path w="1095375" h="4460240">
                <a:moveTo>
                  <a:pt x="0" y="4450080"/>
                </a:moveTo>
                <a:lnTo>
                  <a:pt x="203200" y="4450080"/>
                </a:lnTo>
                <a:lnTo>
                  <a:pt x="203200" y="0"/>
                </a:lnTo>
                <a:lnTo>
                  <a:pt x="0" y="0"/>
                </a:lnTo>
                <a:lnTo>
                  <a:pt x="0" y="4450080"/>
                </a:lnTo>
                <a:close/>
              </a:path>
              <a:path w="1095375" h="4460240">
                <a:moveTo>
                  <a:pt x="853439" y="4460240"/>
                </a:moveTo>
                <a:lnTo>
                  <a:pt x="1056639" y="4460240"/>
                </a:lnTo>
                <a:lnTo>
                  <a:pt x="1056639" y="1178560"/>
                </a:lnTo>
                <a:lnTo>
                  <a:pt x="853439" y="1178560"/>
                </a:lnTo>
                <a:lnTo>
                  <a:pt x="853439" y="4460240"/>
                </a:lnTo>
                <a:close/>
              </a:path>
              <a:path w="1095375" h="4460240">
                <a:moveTo>
                  <a:pt x="1095120" y="751839"/>
                </a:moveTo>
                <a:lnTo>
                  <a:pt x="955039" y="1181480"/>
                </a:lnTo>
              </a:path>
            </a:pathLst>
          </a:custGeom>
          <a:ln w="10170">
            <a:solidFill>
              <a:srgbClr val="2B80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73879" y="2860039"/>
            <a:ext cx="1595120" cy="579120"/>
          </a:xfrm>
          <a:prstGeom prst="rect">
            <a:avLst/>
          </a:prstGeom>
          <a:ln w="10170">
            <a:solidFill>
              <a:srgbClr val="2B80DD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22555" marR="108585" indent="-19685" algn="ctr">
              <a:lnSpc>
                <a:spcPct val="100200"/>
              </a:lnSpc>
              <a:spcBef>
                <a:spcPts val="215"/>
              </a:spcBef>
            </a:pP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6 </a:t>
            </a:r>
            <a:r>
              <a:rPr sz="1100" spc="-10" dirty="0">
                <a:solidFill>
                  <a:srgbClr val="2B80DD"/>
                </a:solidFill>
                <a:latin typeface="Trebuchet MS"/>
                <a:cs typeface="Trebuchet MS"/>
              </a:rPr>
              <a:t>LTCFs </a:t>
            </a: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reporting </a:t>
            </a:r>
            <a:r>
              <a:rPr sz="1100" spc="20" dirty="0">
                <a:solidFill>
                  <a:srgbClr val="2B80DD"/>
                </a:solidFill>
                <a:latin typeface="Trebuchet MS"/>
                <a:cs typeface="Trebuchet MS"/>
              </a:rPr>
              <a:t>no  </a:t>
            </a:r>
            <a:r>
              <a:rPr sz="1100" spc="25" dirty="0">
                <a:solidFill>
                  <a:srgbClr val="2B80DD"/>
                </a:solidFill>
                <a:latin typeface="Trebuchet MS"/>
                <a:cs typeface="Trebuchet MS"/>
              </a:rPr>
              <a:t>or</a:t>
            </a:r>
            <a:r>
              <a:rPr sz="1100" spc="-6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&lt;</a:t>
            </a:r>
            <a:r>
              <a:rPr sz="1100" spc="-4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1</a:t>
            </a:r>
            <a:r>
              <a:rPr sz="1100" spc="2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2B80DD"/>
                </a:solidFill>
                <a:latin typeface="Trebuchet MS"/>
                <a:cs typeface="Trebuchet MS"/>
              </a:rPr>
              <a:t>week</a:t>
            </a:r>
            <a:r>
              <a:rPr sz="1100" spc="-10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2B80DD"/>
                </a:solidFill>
                <a:latin typeface="Trebuchet MS"/>
                <a:cs typeface="Trebuchet MS"/>
              </a:rPr>
              <a:t>of</a:t>
            </a:r>
            <a:r>
              <a:rPr sz="1100" spc="-114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2B80DD"/>
                </a:solidFill>
                <a:latin typeface="Trebuchet MS"/>
                <a:cs typeface="Trebuchet MS"/>
              </a:rPr>
              <a:t>supply  in </a:t>
            </a:r>
            <a:r>
              <a:rPr sz="1100" spc="-35" dirty="0">
                <a:solidFill>
                  <a:srgbClr val="2B80DD"/>
                </a:solidFill>
                <a:latin typeface="Trebuchet MS"/>
                <a:cs typeface="Trebuchet MS"/>
              </a:rPr>
              <a:t>all</a:t>
            </a:r>
            <a:r>
              <a:rPr sz="1100" spc="4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B80DD"/>
                </a:solidFill>
                <a:latin typeface="Trebuchet MS"/>
                <a:cs typeface="Trebuchet MS"/>
              </a:rPr>
              <a:t>categories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61079" y="3134360"/>
            <a:ext cx="810260" cy="2865120"/>
          </a:xfrm>
          <a:custGeom>
            <a:avLst/>
            <a:gdLst/>
            <a:ahLst/>
            <a:cxnLst/>
            <a:rect l="l" t="t" r="r" b="b"/>
            <a:pathLst>
              <a:path w="810260" h="2865120">
                <a:moveTo>
                  <a:pt x="0" y="2865120"/>
                </a:moveTo>
                <a:lnTo>
                  <a:pt x="193039" y="2865120"/>
                </a:lnTo>
                <a:lnTo>
                  <a:pt x="193039" y="0"/>
                </a:lnTo>
                <a:lnTo>
                  <a:pt x="0" y="0"/>
                </a:lnTo>
                <a:lnTo>
                  <a:pt x="0" y="2865120"/>
                </a:lnTo>
                <a:close/>
              </a:path>
              <a:path w="810260" h="2865120">
                <a:moveTo>
                  <a:pt x="809879" y="14224"/>
                </a:moveTo>
                <a:lnTo>
                  <a:pt x="91440" y="0"/>
                </a:lnTo>
              </a:path>
            </a:pathLst>
          </a:custGeom>
          <a:ln w="10170">
            <a:solidFill>
              <a:srgbClr val="2B80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4025" y="6635546"/>
            <a:ext cx="1127696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40" dirty="0">
                <a:solidFill>
                  <a:srgbClr val="62666A"/>
                </a:solidFill>
                <a:latin typeface="Trebuchet MS"/>
                <a:cs typeface="Trebuchet MS"/>
              </a:rPr>
              <a:t>DATA</a:t>
            </a:r>
            <a:r>
              <a:rPr sz="1200" spc="-11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IS</a:t>
            </a:r>
            <a:r>
              <a:rPr sz="1200" spc="2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PROVISIONAL</a:t>
            </a:r>
            <a:r>
              <a:rPr sz="1200" spc="-8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2666A"/>
                </a:solidFill>
                <a:latin typeface="Trebuchet MS"/>
                <a:cs typeface="Trebuchet MS"/>
              </a:rPr>
              <a:t>UNTIL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OFFICIALLY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 RELEASED</a:t>
            </a:r>
            <a:r>
              <a:rPr sz="1200" spc="-5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FROM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 CDC</a:t>
            </a:r>
            <a:r>
              <a:rPr sz="1200" spc="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2666A"/>
                </a:solidFill>
                <a:latin typeface="Trebuchet MS"/>
                <a:cs typeface="Trebuchet MS"/>
              </a:rPr>
              <a:t>INTERNAL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USE</a:t>
            </a:r>
            <a:r>
              <a:rPr sz="1200" spc="-4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2666A"/>
                </a:solidFill>
                <a:latin typeface="Trebuchet MS"/>
                <a:cs typeface="Trebuchet MS"/>
              </a:rPr>
              <a:t>ONLY</a:t>
            </a:r>
            <a:r>
              <a:rPr sz="1200" spc="-8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(FIUO)</a:t>
            </a:r>
            <a:r>
              <a:rPr sz="1200" spc="3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OFFICIAL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USE</a:t>
            </a:r>
            <a:r>
              <a:rPr sz="1200" spc="-4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2666A"/>
                </a:solidFill>
                <a:latin typeface="Trebuchet MS"/>
                <a:cs typeface="Trebuchet MS"/>
              </a:rPr>
              <a:t>ONLY</a:t>
            </a:r>
            <a:r>
              <a:rPr sz="1200" spc="-8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(FOUO)</a:t>
            </a:r>
            <a:r>
              <a:rPr sz="1200" spc="-4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SENSITIVE</a:t>
            </a:r>
            <a:r>
              <a:rPr sz="1200" spc="5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BUT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UNCLASSIFIED</a:t>
            </a:r>
            <a:r>
              <a:rPr sz="1200" spc="-5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(SBU)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8045" y="46608"/>
            <a:ext cx="2846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DRAFT –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PRE-DECISIONAL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&amp;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DELIBERATIVE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855" y="570547"/>
            <a:ext cx="8947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0" dirty="0">
                <a:solidFill>
                  <a:srgbClr val="175293"/>
                </a:solidFill>
                <a:uFill>
                  <a:solidFill>
                    <a:srgbClr val="175293"/>
                  </a:solidFill>
                </a:uFill>
                <a:latin typeface="Trebuchet MS"/>
                <a:cs typeface="Trebuchet MS"/>
              </a:rPr>
              <a:t>LTCFs</a:t>
            </a:r>
            <a:r>
              <a:rPr sz="2400" b="0" spc="-50" dirty="0">
                <a:solidFill>
                  <a:srgbClr val="175293"/>
                </a:solidFill>
                <a:latin typeface="Trebuchet MS"/>
                <a:cs typeface="Trebuchet MS"/>
              </a:rPr>
              <a:t>: </a:t>
            </a:r>
            <a:r>
              <a:rPr sz="2400" b="0" spc="-25" dirty="0">
                <a:solidFill>
                  <a:srgbClr val="175293"/>
                </a:solidFill>
                <a:latin typeface="Trebuchet MS"/>
                <a:cs typeface="Trebuchet MS"/>
              </a:rPr>
              <a:t>U.S. </a:t>
            </a:r>
            <a:r>
              <a:rPr sz="2400" b="0" dirty="0">
                <a:solidFill>
                  <a:srgbClr val="175293"/>
                </a:solidFill>
                <a:latin typeface="Trebuchet MS"/>
                <a:cs typeface="Trebuchet MS"/>
              </a:rPr>
              <a:t>overall </a:t>
            </a:r>
            <a:r>
              <a:rPr sz="2400" b="0" spc="-5" dirty="0">
                <a:solidFill>
                  <a:srgbClr val="175293"/>
                </a:solidFill>
                <a:latin typeface="Trebuchet MS"/>
                <a:cs typeface="Trebuchet MS"/>
              </a:rPr>
              <a:t>supply </a:t>
            </a:r>
            <a:r>
              <a:rPr sz="2400" b="0" spc="-10" dirty="0">
                <a:solidFill>
                  <a:srgbClr val="175293"/>
                </a:solidFill>
                <a:latin typeface="Trebuchet MS"/>
                <a:cs typeface="Trebuchet MS"/>
              </a:rPr>
              <a:t>status, </a:t>
            </a:r>
            <a:r>
              <a:rPr sz="2400" b="0" dirty="0">
                <a:solidFill>
                  <a:srgbClr val="175293"/>
                </a:solidFill>
                <a:latin typeface="Trebuchet MS"/>
                <a:cs typeface="Trebuchet MS"/>
              </a:rPr>
              <a:t>last </a:t>
            </a:r>
            <a:r>
              <a:rPr sz="2400" b="0" spc="5" dirty="0">
                <a:solidFill>
                  <a:srgbClr val="175293"/>
                </a:solidFill>
                <a:latin typeface="Trebuchet MS"/>
                <a:cs typeface="Trebuchet MS"/>
              </a:rPr>
              <a:t>10 </a:t>
            </a:r>
            <a:r>
              <a:rPr sz="2400" b="0" spc="-20" dirty="0">
                <a:solidFill>
                  <a:srgbClr val="175293"/>
                </a:solidFill>
                <a:latin typeface="Trebuchet MS"/>
                <a:cs typeface="Trebuchet MS"/>
              </a:rPr>
              <a:t>weeks </a:t>
            </a:r>
            <a:r>
              <a:rPr sz="2400" b="0" spc="-10" dirty="0">
                <a:solidFill>
                  <a:srgbClr val="175293"/>
                </a:solidFill>
                <a:latin typeface="Trebuchet MS"/>
                <a:cs typeface="Trebuchet MS"/>
              </a:rPr>
              <a:t>any </a:t>
            </a:r>
            <a:r>
              <a:rPr sz="2400" b="0" spc="10" dirty="0">
                <a:solidFill>
                  <a:srgbClr val="175293"/>
                </a:solidFill>
                <a:latin typeface="Trebuchet MS"/>
                <a:cs typeface="Trebuchet MS"/>
              </a:rPr>
              <a:t>PPE</a:t>
            </a:r>
            <a:r>
              <a:rPr sz="2400" b="0" spc="300" dirty="0">
                <a:solidFill>
                  <a:srgbClr val="175293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175293"/>
                </a:solidFill>
                <a:latin typeface="Trebuchet MS"/>
                <a:cs typeface="Trebuchet MS"/>
              </a:rPr>
              <a:t>category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800" y="1813560"/>
            <a:ext cx="1544320" cy="1788160"/>
          </a:xfrm>
          <a:custGeom>
            <a:avLst/>
            <a:gdLst/>
            <a:ahLst/>
            <a:cxnLst/>
            <a:rect l="l" t="t" r="r" b="b"/>
            <a:pathLst>
              <a:path w="1544320" h="1788160">
                <a:moveTo>
                  <a:pt x="1544320" y="0"/>
                </a:moveTo>
                <a:lnTo>
                  <a:pt x="0" y="0"/>
                </a:lnTo>
                <a:lnTo>
                  <a:pt x="0" y="1788160"/>
                </a:lnTo>
                <a:lnTo>
                  <a:pt x="1544320" y="1788160"/>
                </a:lnTo>
                <a:lnTo>
                  <a:pt x="1544320" y="0"/>
                </a:lnTo>
                <a:close/>
              </a:path>
            </a:pathLst>
          </a:custGeom>
          <a:solidFill>
            <a:srgbClr val="175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119" y="1813560"/>
            <a:ext cx="1493520" cy="1336040"/>
          </a:xfrm>
          <a:prstGeom prst="rect">
            <a:avLst/>
          </a:prstGeom>
          <a:solidFill>
            <a:srgbClr val="17529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67310" marR="248285">
              <a:lnSpc>
                <a:spcPts val="1680"/>
              </a:lnSpc>
            </a:pPr>
            <a:r>
              <a:rPr sz="1450" spc="-15" dirty="0">
                <a:solidFill>
                  <a:srgbClr val="FFFFFF"/>
                </a:solidFill>
                <a:latin typeface="Trebuchet MS"/>
                <a:cs typeface="Trebuchet MS"/>
              </a:rPr>
              <a:t>Q: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Do </a:t>
            </a:r>
            <a:r>
              <a:rPr sz="1450" spc="5" dirty="0">
                <a:solidFill>
                  <a:srgbClr val="FFFFFF"/>
                </a:solidFill>
                <a:latin typeface="Trebuchet MS"/>
                <a:cs typeface="Trebuchet MS"/>
              </a:rPr>
              <a:t>you  </a:t>
            </a:r>
            <a:r>
              <a:rPr sz="1450" spc="-5" dirty="0">
                <a:solidFill>
                  <a:srgbClr val="FFFFFF"/>
                </a:solidFill>
                <a:latin typeface="Trebuchet MS"/>
                <a:cs typeface="Trebuchet MS"/>
              </a:rPr>
              <a:t>currently</a:t>
            </a:r>
            <a:r>
              <a:rPr sz="14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have  </a:t>
            </a:r>
            <a:r>
              <a:rPr sz="1450" spc="-15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14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supply?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6402" y="3596322"/>
            <a:ext cx="1555115" cy="1839595"/>
            <a:chOff x="426402" y="3596322"/>
            <a:chExt cx="1555115" cy="1839595"/>
          </a:xfrm>
        </p:grpSpPr>
        <p:sp>
          <p:nvSpPr>
            <p:cNvPr id="7" name="object 7"/>
            <p:cNvSpPr/>
            <p:nvPr/>
          </p:nvSpPr>
          <p:spPr>
            <a:xfrm>
              <a:off x="431800" y="3601719"/>
              <a:ext cx="1544320" cy="1828800"/>
            </a:xfrm>
            <a:custGeom>
              <a:avLst/>
              <a:gdLst/>
              <a:ahLst/>
              <a:cxnLst/>
              <a:rect l="l" t="t" r="r" b="b"/>
              <a:pathLst>
                <a:path w="1544320" h="1828800">
                  <a:moveTo>
                    <a:pt x="1544320" y="0"/>
                  </a:moveTo>
                  <a:lnTo>
                    <a:pt x="0" y="0"/>
                  </a:lnTo>
                  <a:lnTo>
                    <a:pt x="0" y="1828799"/>
                  </a:lnTo>
                  <a:lnTo>
                    <a:pt x="1544320" y="182879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175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800" y="3601719"/>
              <a:ext cx="1544320" cy="1828800"/>
            </a:xfrm>
            <a:custGeom>
              <a:avLst/>
              <a:gdLst/>
              <a:ahLst/>
              <a:cxnLst/>
              <a:rect l="l" t="t" r="r" b="b"/>
              <a:pathLst>
                <a:path w="1544320" h="1828800">
                  <a:moveTo>
                    <a:pt x="0" y="1828799"/>
                  </a:moveTo>
                  <a:lnTo>
                    <a:pt x="1544320" y="182879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182879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2119" y="4067111"/>
            <a:ext cx="149352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7310" marR="197485" algn="just">
              <a:lnSpc>
                <a:spcPts val="1680"/>
              </a:lnSpc>
              <a:spcBef>
                <a:spcPts val="195"/>
              </a:spcBef>
            </a:pPr>
            <a:r>
              <a:rPr sz="1450" spc="-15" dirty="0">
                <a:solidFill>
                  <a:srgbClr val="FFFFFF"/>
                </a:solidFill>
                <a:latin typeface="Trebuchet MS"/>
                <a:cs typeface="Trebuchet MS"/>
              </a:rPr>
              <a:t>Q: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Do </a:t>
            </a:r>
            <a:r>
              <a:rPr sz="1450" spc="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4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have  </a:t>
            </a:r>
            <a:r>
              <a:rPr sz="1450" spc="5" dirty="0">
                <a:solidFill>
                  <a:srgbClr val="FFFFFF"/>
                </a:solidFill>
                <a:latin typeface="Trebuchet MS"/>
                <a:cs typeface="Trebuchet MS"/>
              </a:rPr>
              <a:t>enough</a:t>
            </a:r>
            <a:r>
              <a:rPr sz="145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rebuchet MS"/>
                <a:cs typeface="Trebuchet MS"/>
              </a:rPr>
              <a:t>one 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week?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034" y="1544574"/>
            <a:ext cx="11145520" cy="4155440"/>
            <a:chOff x="447034" y="1544574"/>
            <a:chExt cx="11145520" cy="4155440"/>
          </a:xfrm>
        </p:grpSpPr>
        <p:sp>
          <p:nvSpPr>
            <p:cNvPr id="11" name="object 11"/>
            <p:cNvSpPr/>
            <p:nvPr/>
          </p:nvSpPr>
          <p:spPr>
            <a:xfrm>
              <a:off x="457200" y="3159760"/>
              <a:ext cx="1483360" cy="375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120" y="3154680"/>
              <a:ext cx="1493520" cy="386080"/>
            </a:xfrm>
            <a:custGeom>
              <a:avLst/>
              <a:gdLst/>
              <a:ahLst/>
              <a:cxnLst/>
              <a:rect l="l" t="t" r="r" b="b"/>
              <a:pathLst>
                <a:path w="1493520" h="386079">
                  <a:moveTo>
                    <a:pt x="0" y="386079"/>
                  </a:moveTo>
                  <a:lnTo>
                    <a:pt x="1493520" y="386079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6079"/>
                  </a:lnTo>
                  <a:close/>
                </a:path>
              </a:pathLst>
            </a:custGeom>
            <a:ln w="1017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9920" y="4826000"/>
              <a:ext cx="1127760" cy="548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839" y="4820920"/>
              <a:ext cx="1137920" cy="558800"/>
            </a:xfrm>
            <a:custGeom>
              <a:avLst/>
              <a:gdLst/>
              <a:ahLst/>
              <a:cxnLst/>
              <a:rect l="l" t="t" r="r" b="b"/>
              <a:pathLst>
                <a:path w="1137920" h="558800">
                  <a:moveTo>
                    <a:pt x="0" y="558799"/>
                  </a:moveTo>
                  <a:lnTo>
                    <a:pt x="1137920" y="558799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558799"/>
                  </a:lnTo>
                  <a:close/>
                </a:path>
              </a:pathLst>
            </a:custGeom>
            <a:ln w="1017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1519" y="1544574"/>
              <a:ext cx="9591040" cy="41551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6970" y="5859779"/>
            <a:ext cx="9269095" cy="76200"/>
            <a:chOff x="2426970" y="5859779"/>
            <a:chExt cx="9269095" cy="76200"/>
          </a:xfrm>
        </p:grpSpPr>
        <p:sp>
          <p:nvSpPr>
            <p:cNvPr id="17" name="object 17"/>
            <p:cNvSpPr/>
            <p:nvPr/>
          </p:nvSpPr>
          <p:spPr>
            <a:xfrm>
              <a:off x="2426970" y="5859779"/>
              <a:ext cx="1853564" cy="76200"/>
            </a:xfrm>
            <a:custGeom>
              <a:avLst/>
              <a:gdLst/>
              <a:ahLst/>
              <a:cxnLst/>
              <a:rect l="l" t="t" r="r" b="b"/>
              <a:pathLst>
                <a:path w="1853564" h="76200">
                  <a:moveTo>
                    <a:pt x="1777110" y="0"/>
                  </a:moveTo>
                  <a:lnTo>
                    <a:pt x="1777110" y="76200"/>
                  </a:lnTo>
                  <a:lnTo>
                    <a:pt x="1840610" y="44450"/>
                  </a:lnTo>
                  <a:lnTo>
                    <a:pt x="1793367" y="44450"/>
                  </a:lnTo>
                  <a:lnTo>
                    <a:pt x="1796160" y="41605"/>
                  </a:lnTo>
                  <a:lnTo>
                    <a:pt x="1796160" y="34594"/>
                  </a:lnTo>
                  <a:lnTo>
                    <a:pt x="1793367" y="31750"/>
                  </a:lnTo>
                  <a:lnTo>
                    <a:pt x="1840610" y="31750"/>
                  </a:lnTo>
                  <a:lnTo>
                    <a:pt x="1777110" y="0"/>
                  </a:lnTo>
                  <a:close/>
                </a:path>
                <a:path w="1853564" h="76200">
                  <a:moveTo>
                    <a:pt x="1777110" y="31750"/>
                  </a:moveTo>
                  <a:lnTo>
                    <a:pt x="2793" y="31750"/>
                  </a:lnTo>
                  <a:lnTo>
                    <a:pt x="0" y="34594"/>
                  </a:lnTo>
                  <a:lnTo>
                    <a:pt x="0" y="41605"/>
                  </a:lnTo>
                  <a:lnTo>
                    <a:pt x="2793" y="44450"/>
                  </a:lnTo>
                  <a:lnTo>
                    <a:pt x="1777110" y="44450"/>
                  </a:lnTo>
                  <a:lnTo>
                    <a:pt x="1777110" y="31750"/>
                  </a:lnTo>
                  <a:close/>
                </a:path>
                <a:path w="1853564" h="76200">
                  <a:moveTo>
                    <a:pt x="1840610" y="31750"/>
                  </a:moveTo>
                  <a:lnTo>
                    <a:pt x="1793367" y="31750"/>
                  </a:lnTo>
                  <a:lnTo>
                    <a:pt x="1796160" y="34594"/>
                  </a:lnTo>
                  <a:lnTo>
                    <a:pt x="1796160" y="41605"/>
                  </a:lnTo>
                  <a:lnTo>
                    <a:pt x="1793367" y="44450"/>
                  </a:lnTo>
                  <a:lnTo>
                    <a:pt x="1840610" y="44450"/>
                  </a:lnTo>
                  <a:lnTo>
                    <a:pt x="1853310" y="38100"/>
                  </a:lnTo>
                  <a:lnTo>
                    <a:pt x="1840610" y="31750"/>
                  </a:lnTo>
                  <a:close/>
                </a:path>
              </a:pathLst>
            </a:custGeom>
            <a:solidFill>
              <a:srgbClr val="C8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6090" y="5859779"/>
              <a:ext cx="7419975" cy="76200"/>
            </a:xfrm>
            <a:custGeom>
              <a:avLst/>
              <a:gdLst/>
              <a:ahLst/>
              <a:cxnLst/>
              <a:rect l="l" t="t" r="r" b="b"/>
              <a:pathLst>
                <a:path w="7419975" h="76200">
                  <a:moveTo>
                    <a:pt x="7343648" y="0"/>
                  </a:moveTo>
                  <a:lnTo>
                    <a:pt x="7343648" y="76200"/>
                  </a:lnTo>
                  <a:lnTo>
                    <a:pt x="7407148" y="44450"/>
                  </a:lnTo>
                  <a:lnTo>
                    <a:pt x="7359904" y="44450"/>
                  </a:lnTo>
                  <a:lnTo>
                    <a:pt x="7362698" y="41605"/>
                  </a:lnTo>
                  <a:lnTo>
                    <a:pt x="7362698" y="34594"/>
                  </a:lnTo>
                  <a:lnTo>
                    <a:pt x="7359904" y="31750"/>
                  </a:lnTo>
                  <a:lnTo>
                    <a:pt x="7407148" y="31750"/>
                  </a:lnTo>
                  <a:lnTo>
                    <a:pt x="7343648" y="0"/>
                  </a:lnTo>
                  <a:close/>
                </a:path>
                <a:path w="7419975" h="76200">
                  <a:moveTo>
                    <a:pt x="7343648" y="31750"/>
                  </a:moveTo>
                  <a:lnTo>
                    <a:pt x="2794" y="31750"/>
                  </a:lnTo>
                  <a:lnTo>
                    <a:pt x="0" y="34594"/>
                  </a:lnTo>
                  <a:lnTo>
                    <a:pt x="0" y="41605"/>
                  </a:lnTo>
                  <a:lnTo>
                    <a:pt x="2794" y="44450"/>
                  </a:lnTo>
                  <a:lnTo>
                    <a:pt x="7343648" y="44450"/>
                  </a:lnTo>
                  <a:lnTo>
                    <a:pt x="7343648" y="31750"/>
                  </a:lnTo>
                  <a:close/>
                </a:path>
                <a:path w="7419975" h="76200">
                  <a:moveTo>
                    <a:pt x="7407148" y="31750"/>
                  </a:moveTo>
                  <a:lnTo>
                    <a:pt x="7359904" y="31750"/>
                  </a:lnTo>
                  <a:lnTo>
                    <a:pt x="7362698" y="34594"/>
                  </a:lnTo>
                  <a:lnTo>
                    <a:pt x="7362698" y="41605"/>
                  </a:lnTo>
                  <a:lnTo>
                    <a:pt x="7359904" y="44450"/>
                  </a:lnTo>
                  <a:lnTo>
                    <a:pt x="7407148" y="44450"/>
                  </a:lnTo>
                  <a:lnTo>
                    <a:pt x="7419848" y="38100"/>
                  </a:lnTo>
                  <a:lnTo>
                    <a:pt x="7407148" y="31750"/>
                  </a:lnTo>
                  <a:close/>
                </a:path>
              </a:pathLst>
            </a:custGeom>
            <a:solidFill>
              <a:srgbClr val="175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36383" y="5898197"/>
            <a:ext cx="1707514" cy="3695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64160">
              <a:lnSpc>
                <a:spcPct val="103200"/>
              </a:lnSpc>
              <a:spcBef>
                <a:spcPts val="80"/>
              </a:spcBef>
            </a:pPr>
            <a:r>
              <a:rPr sz="1100" spc="-10" dirty="0">
                <a:solidFill>
                  <a:srgbClr val="175293"/>
                </a:solidFill>
                <a:latin typeface="Trebuchet MS"/>
                <a:cs typeface="Trebuchet MS"/>
              </a:rPr>
              <a:t>Relatively </a:t>
            </a:r>
            <a:r>
              <a:rPr sz="1100" spc="-5" dirty="0">
                <a:solidFill>
                  <a:srgbClr val="175293"/>
                </a:solidFill>
                <a:latin typeface="Trebuchet MS"/>
                <a:cs typeface="Trebuchet MS"/>
              </a:rPr>
              <a:t>stable </a:t>
            </a:r>
            <a:r>
              <a:rPr sz="1100" spc="10" dirty="0">
                <a:solidFill>
                  <a:srgbClr val="175293"/>
                </a:solidFill>
                <a:latin typeface="Trebuchet MS"/>
                <a:cs typeface="Trebuchet MS"/>
              </a:rPr>
              <a:t>/  </a:t>
            </a:r>
            <a:r>
              <a:rPr sz="1100" spc="5" dirty="0">
                <a:solidFill>
                  <a:srgbClr val="175293"/>
                </a:solidFill>
                <a:latin typeface="Trebuchet MS"/>
                <a:cs typeface="Trebuchet MS"/>
              </a:rPr>
              <a:t>improving in </a:t>
            </a:r>
            <a:r>
              <a:rPr sz="1100" spc="-20" dirty="0">
                <a:solidFill>
                  <a:srgbClr val="175293"/>
                </a:solidFill>
                <a:latin typeface="Trebuchet MS"/>
                <a:cs typeface="Trebuchet MS"/>
              </a:rPr>
              <a:t>last </a:t>
            </a:r>
            <a:r>
              <a:rPr sz="1100" spc="-5" dirty="0">
                <a:solidFill>
                  <a:srgbClr val="175293"/>
                </a:solidFill>
                <a:latin typeface="Trebuchet MS"/>
                <a:cs typeface="Trebuchet MS"/>
              </a:rPr>
              <a:t>~8</a:t>
            </a:r>
            <a:r>
              <a:rPr sz="1100" spc="-60" dirty="0">
                <a:solidFill>
                  <a:srgbClr val="175293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175293"/>
                </a:solidFill>
                <a:latin typeface="Trebuchet MS"/>
                <a:cs typeface="Trebuchet MS"/>
              </a:rPr>
              <a:t>weeks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855" y="6401896"/>
            <a:ext cx="5961380" cy="1797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Source: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7E7E7E"/>
                </a:solidFill>
                <a:latin typeface="Trebuchet MS"/>
                <a:cs typeface="Trebuchet MS"/>
              </a:rPr>
              <a:t>NHSN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LTCF</a:t>
            </a:r>
            <a:r>
              <a:rPr sz="105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COVID-19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Supplies</a:t>
            </a:r>
            <a:r>
              <a:rPr sz="1050" spc="-9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35" dirty="0">
                <a:solidFill>
                  <a:srgbClr val="7E7E7E"/>
                </a:solidFill>
                <a:latin typeface="Trebuchet MS"/>
                <a:cs typeface="Trebuchet MS"/>
              </a:rPr>
              <a:t>module</a:t>
            </a:r>
            <a:r>
              <a:rPr sz="1050" spc="-7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sz="105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all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long-term</a:t>
            </a:r>
            <a:r>
              <a:rPr sz="105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care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facilities (weeks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ending</a:t>
            </a:r>
            <a:r>
              <a:rPr sz="105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7/26</a:t>
            </a:r>
            <a:r>
              <a:rPr sz="1050" spc="-1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sz="105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9/27)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08791" y="6400943"/>
            <a:ext cx="167640" cy="1797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5" dirty="0">
                <a:solidFill>
                  <a:srgbClr val="7E7E7E"/>
                </a:solidFill>
                <a:latin typeface="Trebuchet MS"/>
                <a:cs typeface="Trebuchet MS"/>
              </a:rPr>
              <a:t>16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025" y="6635546"/>
            <a:ext cx="1127696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40" dirty="0">
                <a:solidFill>
                  <a:srgbClr val="62666A"/>
                </a:solidFill>
                <a:latin typeface="Trebuchet MS"/>
                <a:cs typeface="Trebuchet MS"/>
              </a:rPr>
              <a:t>DATA</a:t>
            </a:r>
            <a:r>
              <a:rPr sz="1200" spc="-11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IS</a:t>
            </a:r>
            <a:r>
              <a:rPr sz="1200" spc="2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PROVISIONAL</a:t>
            </a:r>
            <a:r>
              <a:rPr sz="1200" spc="-8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2666A"/>
                </a:solidFill>
                <a:latin typeface="Trebuchet MS"/>
                <a:cs typeface="Trebuchet MS"/>
              </a:rPr>
              <a:t>UNTIL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OFFICIALLY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 RELEASED</a:t>
            </a:r>
            <a:r>
              <a:rPr sz="1200" spc="-5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FROM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 CDC</a:t>
            </a:r>
            <a:r>
              <a:rPr sz="1200" spc="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2666A"/>
                </a:solidFill>
                <a:latin typeface="Trebuchet MS"/>
                <a:cs typeface="Trebuchet MS"/>
              </a:rPr>
              <a:t>INTERNAL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USE</a:t>
            </a:r>
            <a:r>
              <a:rPr sz="1200" spc="-4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2666A"/>
                </a:solidFill>
                <a:latin typeface="Trebuchet MS"/>
                <a:cs typeface="Trebuchet MS"/>
              </a:rPr>
              <a:t>ONLY</a:t>
            </a:r>
            <a:r>
              <a:rPr sz="1200" spc="-8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(FIUO)</a:t>
            </a:r>
            <a:r>
              <a:rPr sz="1200" spc="3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OFFICIAL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USE</a:t>
            </a:r>
            <a:r>
              <a:rPr sz="1200" spc="-4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2666A"/>
                </a:solidFill>
                <a:latin typeface="Trebuchet MS"/>
                <a:cs typeface="Trebuchet MS"/>
              </a:rPr>
              <a:t>ONLY</a:t>
            </a:r>
            <a:r>
              <a:rPr sz="1200" spc="-8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(FOUO)</a:t>
            </a:r>
            <a:r>
              <a:rPr sz="1200" spc="-4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SENSITIVE</a:t>
            </a:r>
            <a:r>
              <a:rPr sz="1200" spc="5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BUT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UNCLASSIFIED</a:t>
            </a:r>
            <a:r>
              <a:rPr sz="1200" spc="-5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(SBU)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855" y="5898197"/>
            <a:ext cx="5271770" cy="5480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27555" marR="1825625" algn="ctr">
              <a:lnSpc>
                <a:spcPct val="103200"/>
              </a:lnSpc>
              <a:spcBef>
                <a:spcPts val="80"/>
              </a:spcBef>
            </a:pPr>
            <a:r>
              <a:rPr sz="1100" spc="10" dirty="0">
                <a:solidFill>
                  <a:srgbClr val="C84646"/>
                </a:solidFill>
                <a:latin typeface="Trebuchet MS"/>
                <a:cs typeface="Trebuchet MS"/>
              </a:rPr>
              <a:t>% reporting</a:t>
            </a:r>
            <a:r>
              <a:rPr sz="1100" spc="-240" dirty="0">
                <a:solidFill>
                  <a:srgbClr val="C8464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C84646"/>
                </a:solidFill>
                <a:latin typeface="Trebuchet MS"/>
                <a:cs typeface="Trebuchet MS"/>
              </a:rPr>
              <a:t>low </a:t>
            </a:r>
            <a:r>
              <a:rPr sz="1100" spc="5" dirty="0">
                <a:solidFill>
                  <a:srgbClr val="C84646"/>
                </a:solidFill>
                <a:latin typeface="Trebuchet MS"/>
                <a:cs typeface="Trebuchet MS"/>
              </a:rPr>
              <a:t>supply  </a:t>
            </a:r>
            <a:r>
              <a:rPr sz="1100" spc="20" dirty="0">
                <a:solidFill>
                  <a:srgbClr val="C84646"/>
                </a:solidFill>
                <a:latin typeface="Trebuchet MS"/>
                <a:cs typeface="Trebuchet MS"/>
              </a:rPr>
              <a:t>higher </a:t>
            </a:r>
            <a:r>
              <a:rPr sz="1100" spc="5" dirty="0">
                <a:solidFill>
                  <a:srgbClr val="C84646"/>
                </a:solidFill>
                <a:latin typeface="Trebuchet MS"/>
                <a:cs typeface="Trebuchet MS"/>
              </a:rPr>
              <a:t>in</a:t>
            </a:r>
            <a:r>
              <a:rPr sz="1100" spc="-235" dirty="0">
                <a:solidFill>
                  <a:srgbClr val="C84646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C84646"/>
                </a:solidFill>
                <a:latin typeface="Trebuchet MS"/>
                <a:cs typeface="Trebuchet MS"/>
              </a:rPr>
              <a:t>Aug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Includes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15" dirty="0">
                <a:solidFill>
                  <a:srgbClr val="7E7E7E"/>
                </a:solidFill>
                <a:latin typeface="Trebuchet MS"/>
                <a:cs typeface="Trebuchet MS"/>
              </a:rPr>
              <a:t>CMS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and</a:t>
            </a:r>
            <a:r>
              <a:rPr sz="1050" spc="-9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non-CMS</a:t>
            </a:r>
            <a:r>
              <a:rPr sz="1050" spc="-1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facilities.</a:t>
            </a:r>
            <a:r>
              <a:rPr sz="105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30" dirty="0">
                <a:solidFill>
                  <a:srgbClr val="7E7E7E"/>
                </a:solidFill>
                <a:latin typeface="Trebuchet MS"/>
                <a:cs typeface="Trebuchet MS"/>
              </a:rPr>
              <a:t>NHSN</a:t>
            </a:r>
            <a:r>
              <a:rPr sz="1050" spc="-9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reports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only</a:t>
            </a:r>
            <a:r>
              <a:rPr sz="1050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one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5" dirty="0">
                <a:solidFill>
                  <a:srgbClr val="7E7E7E"/>
                </a:solidFill>
                <a:latin typeface="Trebuchet MS"/>
                <a:cs typeface="Trebuchet MS"/>
              </a:rPr>
              <a:t>response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per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facility</a:t>
            </a:r>
            <a:r>
              <a:rPr sz="1050" spc="-10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per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week.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78440" y="5080"/>
            <a:ext cx="1808480" cy="314960"/>
          </a:xfrm>
          <a:prstGeom prst="rect">
            <a:avLst/>
          </a:prstGeom>
          <a:ln w="10170">
            <a:solidFill>
              <a:srgbClr val="C84646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475"/>
              </a:spcBef>
            </a:pPr>
            <a:r>
              <a:rPr sz="1200" spc="-5" dirty="0">
                <a:solidFill>
                  <a:srgbClr val="C84646"/>
                </a:solidFill>
                <a:latin typeface="Trebuchet MS"/>
                <a:cs typeface="Trebuchet MS"/>
              </a:rPr>
              <a:t>PRELIMINARY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788" y="41199"/>
            <a:ext cx="2837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DRAFT – PRE-DECISIONAL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&amp;</a:t>
            </a:r>
            <a:r>
              <a:rPr sz="1200" spc="-4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DELIBERATIVE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300" y="564380"/>
            <a:ext cx="10768330" cy="13284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Number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of </a:t>
            </a:r>
            <a:r>
              <a:rPr sz="2400" spc="-60" dirty="0">
                <a:solidFill>
                  <a:srgbClr val="185394"/>
                </a:solidFill>
                <a:latin typeface="Trebuchet MS"/>
                <a:cs typeface="Trebuchet MS"/>
              </a:rPr>
              <a:t>LTCF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reporting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"no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supply" or "less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than </a:t>
            </a:r>
            <a:r>
              <a:rPr sz="2400" spc="-10" dirty="0">
                <a:solidFill>
                  <a:srgbClr val="185394"/>
                </a:solidFill>
                <a:latin typeface="Trebuchet MS"/>
                <a:cs typeface="Trebuchet MS"/>
              </a:rPr>
              <a:t>one-week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supply"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has 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broadly </a:t>
            </a:r>
            <a:r>
              <a:rPr sz="2400" spc="-10" dirty="0">
                <a:solidFill>
                  <a:srgbClr val="185394"/>
                </a:solidFill>
                <a:latin typeface="Trebuchet MS"/>
                <a:cs typeface="Trebuchet MS"/>
              </a:rPr>
              <a:t>been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declining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but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remains elevated </a:t>
            </a:r>
            <a:r>
              <a:rPr sz="2400" spc="-10" dirty="0">
                <a:solidFill>
                  <a:srgbClr val="185394"/>
                </a:solidFill>
                <a:latin typeface="Trebuchet MS"/>
                <a:cs typeface="Trebuchet MS"/>
              </a:rPr>
              <a:t>for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N95s and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gowns, in</a:t>
            </a:r>
            <a:r>
              <a:rPr sz="2400" spc="22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particular</a:t>
            </a:r>
            <a:endParaRPr sz="2400">
              <a:latin typeface="Trebuchet MS"/>
              <a:cs typeface="Trebuchet MS"/>
            </a:endParaRPr>
          </a:p>
          <a:p>
            <a:pPr marL="918210">
              <a:lnSpc>
                <a:spcPct val="100000"/>
              </a:lnSpc>
              <a:spcBef>
                <a:spcPts val="2340"/>
              </a:spcBef>
              <a:tabLst>
                <a:tab pos="2543810" algn="l"/>
                <a:tab pos="4761230" algn="l"/>
                <a:tab pos="7461250" algn="l"/>
                <a:tab pos="9688830" algn="l"/>
              </a:tabLst>
            </a:pPr>
            <a:r>
              <a:rPr sz="2000" u="heavy" spc="-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N95</a:t>
            </a:r>
            <a:r>
              <a:rPr sz="2000" spc="-5" dirty="0">
                <a:solidFill>
                  <a:srgbClr val="185394"/>
                </a:solidFill>
                <a:latin typeface="Trebuchet MS"/>
                <a:cs typeface="Trebuchet MS"/>
              </a:rPr>
              <a:t>	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Surgical</a:t>
            </a:r>
            <a:r>
              <a:rPr sz="2000" u="heavy" spc="-4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masks</a:t>
            </a:r>
            <a:r>
              <a:rPr sz="2000" spc="-5" dirty="0">
                <a:solidFill>
                  <a:srgbClr val="185394"/>
                </a:solidFill>
                <a:latin typeface="Trebuchet MS"/>
                <a:cs typeface="Trebuchet MS"/>
              </a:rPr>
              <a:t>	</a:t>
            </a:r>
            <a:r>
              <a:rPr sz="2000" u="heavy" spc="-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Eye</a:t>
            </a:r>
            <a:r>
              <a:rPr sz="2000" u="heavy" spc="1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protection</a:t>
            </a:r>
            <a:r>
              <a:rPr sz="2000" dirty="0">
                <a:solidFill>
                  <a:srgbClr val="185394"/>
                </a:solidFill>
                <a:latin typeface="Trebuchet MS"/>
                <a:cs typeface="Trebuchet MS"/>
              </a:rPr>
              <a:t>	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Gowns</a:t>
            </a:r>
            <a:r>
              <a:rPr sz="2000" dirty="0">
                <a:solidFill>
                  <a:srgbClr val="185394"/>
                </a:solidFill>
                <a:latin typeface="Trebuchet MS"/>
                <a:cs typeface="Trebuchet MS"/>
              </a:rPr>
              <a:t>	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Gloves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139" y="5128259"/>
            <a:ext cx="1778000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10160">
            <a:solidFill>
              <a:srgbClr val="B1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6539" y="2438400"/>
            <a:ext cx="457200" cy="1546860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1,121</a:t>
            </a:r>
            <a:endParaRPr sz="1200">
              <a:latin typeface="Trebuchet MS"/>
              <a:cs typeface="Trebuchet MS"/>
            </a:endParaRPr>
          </a:p>
          <a:p>
            <a:pPr marL="19050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(7.1%)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8360" y="2588260"/>
            <a:ext cx="457200" cy="1470660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102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1,049</a:t>
            </a:r>
            <a:endParaRPr sz="120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(6.9%)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719" y="2339352"/>
            <a:ext cx="454659" cy="1645920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1,155</a:t>
            </a:r>
            <a:endParaRPr sz="1200">
              <a:latin typeface="Trebuchet MS"/>
              <a:cs typeface="Trebuchet MS"/>
            </a:endParaRPr>
          </a:p>
          <a:p>
            <a:pPr marL="1778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(7.3%)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5163184"/>
            <a:ext cx="1665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8335" algn="l"/>
                <a:tab pos="1200785" algn="l"/>
              </a:tabLst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27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-S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p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	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	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7337" y="2012315"/>
            <a:ext cx="394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1,918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612" y="1912302"/>
            <a:ext cx="394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1,989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4712" y="2115502"/>
            <a:ext cx="1165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(12.6%)</a:t>
            </a:r>
            <a:r>
              <a:rPr sz="1200" spc="2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800" spc="-15" baseline="-37037" dirty="0">
                <a:solidFill>
                  <a:srgbClr val="63666A"/>
                </a:solidFill>
                <a:latin typeface="Trebuchet MS"/>
                <a:cs typeface="Trebuchet MS"/>
              </a:rPr>
              <a:t>(12.2%)</a:t>
            </a:r>
            <a:endParaRPr sz="1800" baseline="-37037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9473" y="2159952"/>
            <a:ext cx="394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1,812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5973" y="2363152"/>
            <a:ext cx="520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(11.9%)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719" y="3985259"/>
            <a:ext cx="454659" cy="114300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834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(5.3%)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6539" y="3985259"/>
            <a:ext cx="457200" cy="114300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797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(5.1%)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8360" y="4058920"/>
            <a:ext cx="457200" cy="106934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763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(5.0%)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1979" y="5128259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5300" y="0"/>
                </a:lnTo>
              </a:path>
            </a:pathLst>
          </a:custGeom>
          <a:ln w="10160">
            <a:solidFill>
              <a:srgbClr val="B1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84040" y="4284345"/>
            <a:ext cx="457200" cy="843915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596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(3.9%)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3884" y="3131502"/>
            <a:ext cx="394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1,125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91025" y="3334702"/>
            <a:ext cx="442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94368" y="5163184"/>
            <a:ext cx="481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27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-S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4687" y="2919095"/>
            <a:ext cx="44259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1,263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0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25558" y="5163184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73245" y="5163184"/>
            <a:ext cx="477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08020" y="3368040"/>
            <a:ext cx="457200" cy="902969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645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(4.1%)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03650" y="3033395"/>
            <a:ext cx="44259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1,181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8020" y="4271009"/>
            <a:ext cx="457200" cy="85725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618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(3.9%)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97300" y="4284345"/>
            <a:ext cx="454659" cy="843915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611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(3.9%)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97300" y="3482340"/>
            <a:ext cx="454659" cy="802005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570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(3.6%)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84040" y="3558540"/>
            <a:ext cx="457200" cy="725805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529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(3.5%)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57340" y="3718559"/>
            <a:ext cx="365760" cy="701040"/>
          </a:xfrm>
          <a:custGeom>
            <a:avLst/>
            <a:gdLst/>
            <a:ahLst/>
            <a:cxnLst/>
            <a:rect l="l" t="t" r="r" b="b"/>
            <a:pathLst>
              <a:path w="365759" h="701039">
                <a:moveTo>
                  <a:pt x="365759" y="0"/>
                </a:moveTo>
                <a:lnTo>
                  <a:pt x="0" y="0"/>
                </a:lnTo>
                <a:lnTo>
                  <a:pt x="0" y="701039"/>
                </a:lnTo>
                <a:lnTo>
                  <a:pt x="365759" y="701039"/>
                </a:lnTo>
                <a:lnTo>
                  <a:pt x="365759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9559" y="5128259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5300" y="0"/>
                </a:lnTo>
              </a:path>
            </a:pathLst>
          </a:custGeom>
          <a:ln w="10160">
            <a:solidFill>
              <a:srgbClr val="B1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00507" y="5163184"/>
            <a:ext cx="477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30913" y="3184207"/>
            <a:ext cx="44259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1,073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6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21629" y="5163184"/>
            <a:ext cx="481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27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-S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35600" y="3543300"/>
            <a:ext cx="454659" cy="853440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611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(3.9%)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52820" y="5163184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41950" y="3096895"/>
            <a:ext cx="44259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1,136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35600" y="4396740"/>
            <a:ext cx="454659" cy="73152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525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(3.3%)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18289" y="3269932"/>
            <a:ext cx="442595" cy="4318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59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1,011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6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24879" y="4408170"/>
            <a:ext cx="454659" cy="72009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158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524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(3.3%)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24879" y="3632200"/>
            <a:ext cx="454659" cy="775970"/>
          </a:xfrm>
          <a:prstGeom prst="rect">
            <a:avLst/>
          </a:prstGeom>
          <a:solidFill>
            <a:srgbClr val="FBBB3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549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(3.5%)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11619" y="4408170"/>
            <a:ext cx="457200" cy="72009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508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(3.4%)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11619" y="3868420"/>
            <a:ext cx="457200" cy="401320"/>
          </a:xfrm>
          <a:custGeom>
            <a:avLst/>
            <a:gdLst/>
            <a:ahLst/>
            <a:cxnLst/>
            <a:rect l="l" t="t" r="r" b="b"/>
            <a:pathLst>
              <a:path w="457200" h="401320">
                <a:moveTo>
                  <a:pt x="457200" y="0"/>
                </a:moveTo>
                <a:lnTo>
                  <a:pt x="0" y="0"/>
                </a:lnTo>
                <a:lnTo>
                  <a:pt x="0" y="401319"/>
                </a:lnTo>
                <a:lnTo>
                  <a:pt x="457200" y="401319"/>
                </a:lnTo>
                <a:lnTo>
                  <a:pt x="457200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7653019" y="3164839"/>
            <a:ext cx="1775460" cy="1968500"/>
            <a:chOff x="7653019" y="3164839"/>
            <a:chExt cx="1775460" cy="1968500"/>
          </a:xfrm>
        </p:grpSpPr>
        <p:sp>
          <p:nvSpPr>
            <p:cNvPr id="46" name="object 46"/>
            <p:cNvSpPr/>
            <p:nvPr/>
          </p:nvSpPr>
          <p:spPr>
            <a:xfrm>
              <a:off x="7767319" y="4310379"/>
              <a:ext cx="368300" cy="817880"/>
            </a:xfrm>
            <a:custGeom>
              <a:avLst/>
              <a:gdLst/>
              <a:ahLst/>
              <a:cxnLst/>
              <a:rect l="l" t="t" r="r" b="b"/>
              <a:pathLst>
                <a:path w="368300" h="817879">
                  <a:moveTo>
                    <a:pt x="368300" y="0"/>
                  </a:moveTo>
                  <a:lnTo>
                    <a:pt x="0" y="0"/>
                  </a:lnTo>
                  <a:lnTo>
                    <a:pt x="0" y="817880"/>
                  </a:lnTo>
                  <a:lnTo>
                    <a:pt x="368300" y="81788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67319" y="3164839"/>
              <a:ext cx="368300" cy="1145540"/>
            </a:xfrm>
            <a:custGeom>
              <a:avLst/>
              <a:gdLst/>
              <a:ahLst/>
              <a:cxnLst/>
              <a:rect l="l" t="t" r="r" b="b"/>
              <a:pathLst>
                <a:path w="368300" h="1145539">
                  <a:moveTo>
                    <a:pt x="368300" y="0"/>
                  </a:moveTo>
                  <a:lnTo>
                    <a:pt x="0" y="0"/>
                  </a:lnTo>
                  <a:lnTo>
                    <a:pt x="0" y="1145539"/>
                  </a:lnTo>
                  <a:lnTo>
                    <a:pt x="368300" y="114553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FBB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56599" y="4323079"/>
              <a:ext cx="368300" cy="805180"/>
            </a:xfrm>
            <a:custGeom>
              <a:avLst/>
              <a:gdLst/>
              <a:ahLst/>
              <a:cxnLst/>
              <a:rect l="l" t="t" r="r" b="b"/>
              <a:pathLst>
                <a:path w="368300" h="805179">
                  <a:moveTo>
                    <a:pt x="368300" y="0"/>
                  </a:moveTo>
                  <a:lnTo>
                    <a:pt x="0" y="0"/>
                  </a:lnTo>
                  <a:lnTo>
                    <a:pt x="0" y="805180"/>
                  </a:lnTo>
                  <a:lnTo>
                    <a:pt x="368300" y="80518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56599" y="3251199"/>
              <a:ext cx="368300" cy="1071880"/>
            </a:xfrm>
            <a:custGeom>
              <a:avLst/>
              <a:gdLst/>
              <a:ahLst/>
              <a:cxnLst/>
              <a:rect l="l" t="t" r="r" b="b"/>
              <a:pathLst>
                <a:path w="368300" h="1071879">
                  <a:moveTo>
                    <a:pt x="368300" y="0"/>
                  </a:moveTo>
                  <a:lnTo>
                    <a:pt x="0" y="0"/>
                  </a:lnTo>
                  <a:lnTo>
                    <a:pt x="0" y="1071880"/>
                  </a:lnTo>
                  <a:lnTo>
                    <a:pt x="368300" y="107188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FBB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45879" y="4340859"/>
              <a:ext cx="368300" cy="787400"/>
            </a:xfrm>
            <a:custGeom>
              <a:avLst/>
              <a:gdLst/>
              <a:ahLst/>
              <a:cxnLst/>
              <a:rect l="l" t="t" r="r" b="b"/>
              <a:pathLst>
                <a:path w="368300" h="787400">
                  <a:moveTo>
                    <a:pt x="368300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368300" y="78740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45879" y="3368039"/>
              <a:ext cx="368300" cy="972819"/>
            </a:xfrm>
            <a:custGeom>
              <a:avLst/>
              <a:gdLst/>
              <a:ahLst/>
              <a:cxnLst/>
              <a:rect l="l" t="t" r="r" b="b"/>
              <a:pathLst>
                <a:path w="368300" h="972820">
                  <a:moveTo>
                    <a:pt x="368300" y="0"/>
                  </a:moveTo>
                  <a:lnTo>
                    <a:pt x="0" y="0"/>
                  </a:lnTo>
                  <a:lnTo>
                    <a:pt x="0" y="972819"/>
                  </a:lnTo>
                  <a:lnTo>
                    <a:pt x="368300" y="97281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FBB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58099" y="5128260"/>
              <a:ext cx="1765300" cy="0"/>
            </a:xfrm>
            <a:custGeom>
              <a:avLst/>
              <a:gdLst/>
              <a:ahLst/>
              <a:cxnLst/>
              <a:rect l="l" t="t" r="r" b="b"/>
              <a:pathLst>
                <a:path w="1765300">
                  <a:moveTo>
                    <a:pt x="0" y="0"/>
                  </a:moveTo>
                  <a:lnTo>
                    <a:pt x="1765300" y="0"/>
                  </a:lnTo>
                </a:path>
              </a:pathLst>
            </a:custGeom>
            <a:ln w="10160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930322" y="2939415"/>
            <a:ext cx="394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1,263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07464" y="3142615"/>
            <a:ext cx="442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3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24140" y="3535679"/>
            <a:ext cx="457200" cy="403860"/>
          </a:xfrm>
          <a:custGeom>
            <a:avLst/>
            <a:gdLst/>
            <a:ahLst/>
            <a:cxnLst/>
            <a:rect l="l" t="t" r="r" b="b"/>
            <a:pathLst>
              <a:path w="457200" h="403860">
                <a:moveTo>
                  <a:pt x="457200" y="0"/>
                </a:moveTo>
                <a:lnTo>
                  <a:pt x="0" y="0"/>
                </a:lnTo>
                <a:lnTo>
                  <a:pt x="0" y="403860"/>
                </a:lnTo>
                <a:lnTo>
                  <a:pt x="457200" y="403860"/>
                </a:lnTo>
                <a:lnTo>
                  <a:pt x="457200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820025" y="3528220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82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31125" y="2717482"/>
            <a:ext cx="44259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1,408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9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10805" y="5163184"/>
            <a:ext cx="481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27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-S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341994" y="5163184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89682" y="5163184"/>
            <a:ext cx="477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724140" y="4516120"/>
            <a:ext cx="457200" cy="403860"/>
          </a:xfrm>
          <a:custGeom>
            <a:avLst/>
            <a:gdLst/>
            <a:ahLst/>
            <a:cxnLst/>
            <a:rect l="l" t="t" r="r" b="b"/>
            <a:pathLst>
              <a:path w="457200" h="403860">
                <a:moveTo>
                  <a:pt x="457200" y="0"/>
                </a:moveTo>
                <a:lnTo>
                  <a:pt x="0" y="0"/>
                </a:lnTo>
                <a:lnTo>
                  <a:pt x="0" y="403859"/>
                </a:lnTo>
                <a:lnTo>
                  <a:pt x="457200" y="403859"/>
                </a:lnTo>
                <a:lnTo>
                  <a:pt x="45720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31176" y="4489025"/>
            <a:ext cx="442595" cy="4318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587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900159" y="4531359"/>
            <a:ext cx="457200" cy="403860"/>
          </a:xfrm>
          <a:custGeom>
            <a:avLst/>
            <a:gdLst/>
            <a:ahLst/>
            <a:cxnLst/>
            <a:rect l="l" t="t" r="r" b="b"/>
            <a:pathLst>
              <a:path w="457200" h="403860">
                <a:moveTo>
                  <a:pt x="457200" y="0"/>
                </a:moveTo>
                <a:lnTo>
                  <a:pt x="0" y="0"/>
                </a:lnTo>
                <a:lnTo>
                  <a:pt x="0" y="403860"/>
                </a:lnTo>
                <a:lnTo>
                  <a:pt x="457200" y="403860"/>
                </a:lnTo>
                <a:lnTo>
                  <a:pt x="45720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907514" y="4504900"/>
            <a:ext cx="442595" cy="4318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564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20089" y="2803207"/>
            <a:ext cx="44259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1,346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13419" y="4523740"/>
            <a:ext cx="457200" cy="401320"/>
          </a:xfrm>
          <a:custGeom>
            <a:avLst/>
            <a:gdLst/>
            <a:ahLst/>
            <a:cxnLst/>
            <a:rect l="l" t="t" r="r" b="b"/>
            <a:pathLst>
              <a:path w="457200" h="401320">
                <a:moveTo>
                  <a:pt x="457200" y="0"/>
                </a:moveTo>
                <a:lnTo>
                  <a:pt x="0" y="0"/>
                </a:lnTo>
                <a:lnTo>
                  <a:pt x="0" y="401319"/>
                </a:lnTo>
                <a:lnTo>
                  <a:pt x="457200" y="401319"/>
                </a:lnTo>
                <a:lnTo>
                  <a:pt x="45720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320139" y="4495375"/>
            <a:ext cx="442595" cy="4318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578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313419" y="3583940"/>
            <a:ext cx="457200" cy="403860"/>
          </a:xfrm>
          <a:custGeom>
            <a:avLst/>
            <a:gdLst/>
            <a:ahLst/>
            <a:cxnLst/>
            <a:rect l="l" t="t" r="r" b="b"/>
            <a:pathLst>
              <a:path w="457200" h="403860">
                <a:moveTo>
                  <a:pt x="457200" y="0"/>
                </a:moveTo>
                <a:lnTo>
                  <a:pt x="0" y="0"/>
                </a:lnTo>
                <a:lnTo>
                  <a:pt x="0" y="403860"/>
                </a:lnTo>
                <a:lnTo>
                  <a:pt x="457200" y="403860"/>
                </a:lnTo>
                <a:lnTo>
                  <a:pt x="457200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408989" y="3577432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76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900159" y="3652520"/>
            <a:ext cx="457200" cy="403860"/>
          </a:xfrm>
          <a:custGeom>
            <a:avLst/>
            <a:gdLst/>
            <a:ahLst/>
            <a:cxnLst/>
            <a:rect l="l" t="t" r="r" b="b"/>
            <a:pathLst>
              <a:path w="457200" h="403860">
                <a:moveTo>
                  <a:pt x="457200" y="0"/>
                </a:moveTo>
                <a:lnTo>
                  <a:pt x="0" y="0"/>
                </a:lnTo>
                <a:lnTo>
                  <a:pt x="0" y="403859"/>
                </a:lnTo>
                <a:lnTo>
                  <a:pt x="457200" y="403859"/>
                </a:lnTo>
                <a:lnTo>
                  <a:pt x="457200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996364" y="3645695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69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6599289" y="3882009"/>
          <a:ext cx="4456429" cy="413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00">
                <a:tc>
                  <a:txBody>
                    <a:bodyPr/>
                    <a:lstStyle/>
                    <a:p>
                      <a:pPr marL="1144270">
                        <a:lnSpc>
                          <a:spcPts val="140"/>
                        </a:lnSpc>
                        <a:tabLst>
                          <a:tab pos="1732914" algn="l"/>
                        </a:tabLst>
                      </a:pPr>
                      <a:r>
                        <a:rPr sz="1200" spc="-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(5.2%)	</a:t>
                      </a:r>
                      <a:r>
                        <a:rPr sz="1800" spc="-7" baseline="-18518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(4.9%)</a:t>
                      </a:r>
                      <a:endParaRPr sz="1800" baseline="-18518">
                        <a:latin typeface="Trebuchet MS"/>
                        <a:cs typeface="Trebuchet MS"/>
                      </a:endParaRPr>
                    </a:p>
                    <a:p>
                      <a:pPr marL="120014">
                        <a:lnSpc>
                          <a:spcPts val="1225"/>
                        </a:lnSpc>
                        <a:tabLst>
                          <a:tab pos="2320290" algn="l"/>
                        </a:tabLst>
                      </a:pPr>
                      <a:r>
                        <a:rPr sz="1200" spc="-10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503	</a:t>
                      </a:r>
                      <a:r>
                        <a:rPr sz="1800" spc="-7" baseline="4629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(4.6%)</a:t>
                      </a:r>
                      <a:endParaRPr sz="1800" baseline="4629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62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1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593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sz="1200" spc="-1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579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51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00" spc="-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(3.3%)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(3.7%)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365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(3.7%)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3" name="object 73"/>
          <p:cNvGrpSpPr/>
          <p:nvPr/>
        </p:nvGrpSpPr>
        <p:grpSpPr>
          <a:xfrm>
            <a:off x="11160759" y="4384040"/>
            <a:ext cx="678180" cy="881380"/>
            <a:chOff x="11160759" y="4384040"/>
            <a:chExt cx="678180" cy="881380"/>
          </a:xfrm>
        </p:grpSpPr>
        <p:sp>
          <p:nvSpPr>
            <p:cNvPr id="74" name="object 74"/>
            <p:cNvSpPr/>
            <p:nvPr/>
          </p:nvSpPr>
          <p:spPr>
            <a:xfrm>
              <a:off x="11282679" y="5001260"/>
              <a:ext cx="424180" cy="127000"/>
            </a:xfrm>
            <a:custGeom>
              <a:avLst/>
              <a:gdLst/>
              <a:ahLst/>
              <a:cxnLst/>
              <a:rect l="l" t="t" r="r" b="b"/>
              <a:pathLst>
                <a:path w="424179" h="127000">
                  <a:moveTo>
                    <a:pt x="424179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424179" y="12700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282680" y="4384040"/>
              <a:ext cx="424180" cy="617220"/>
            </a:xfrm>
            <a:custGeom>
              <a:avLst/>
              <a:gdLst/>
              <a:ahLst/>
              <a:cxnLst/>
              <a:rect l="l" t="t" r="r" b="b"/>
              <a:pathLst>
                <a:path w="424179" h="617220">
                  <a:moveTo>
                    <a:pt x="424180" y="0"/>
                  </a:moveTo>
                  <a:lnTo>
                    <a:pt x="0" y="0"/>
                  </a:lnTo>
                  <a:lnTo>
                    <a:pt x="0" y="477520"/>
                  </a:lnTo>
                  <a:lnTo>
                    <a:pt x="0" y="617220"/>
                  </a:lnTo>
                  <a:lnTo>
                    <a:pt x="424180" y="617220"/>
                  </a:lnTo>
                  <a:lnTo>
                    <a:pt x="424180" y="477520"/>
                  </a:lnTo>
                  <a:lnTo>
                    <a:pt x="424180" y="0"/>
                  </a:lnTo>
                  <a:close/>
                </a:path>
              </a:pathLst>
            </a:custGeom>
            <a:solidFill>
              <a:srgbClr val="FBB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617959" y="512826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0160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160760" y="4861560"/>
              <a:ext cx="457200" cy="404495"/>
            </a:xfrm>
            <a:custGeom>
              <a:avLst/>
              <a:gdLst/>
              <a:ahLst/>
              <a:cxnLst/>
              <a:rect l="l" t="t" r="r" b="b"/>
              <a:pathLst>
                <a:path w="457200" h="404495">
                  <a:moveTo>
                    <a:pt x="4572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403872"/>
                  </a:lnTo>
                  <a:lnTo>
                    <a:pt x="457200" y="403872"/>
                  </a:lnTo>
                  <a:lnTo>
                    <a:pt x="457200" y="3302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1297602" y="4855368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895205" y="4995443"/>
            <a:ext cx="1837055" cy="5175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85240">
              <a:lnSpc>
                <a:spcPct val="100000"/>
              </a:lnSpc>
              <a:spcBef>
                <a:spcPts val="595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(0.6%)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734060" algn="l"/>
                <a:tab pos="1372235" algn="l"/>
              </a:tabLst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27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-S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p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	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	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80" name="object 80"/>
          <p:cNvGraphicFramePr>
            <a:graphicFrameLocks noGrp="1"/>
          </p:cNvGraphicFramePr>
          <p:nvPr/>
        </p:nvGraphicFramePr>
        <p:xfrm>
          <a:off x="9799319" y="4300220"/>
          <a:ext cx="1361439" cy="955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24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200" spc="-1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498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(3.1%)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>
                    <a:solidFill>
                      <a:srgbClr val="FBBB3D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200" spc="-1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494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410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solidFill>
                            <a:srgbClr val="63666A"/>
                          </a:solidFill>
                          <a:latin typeface="Trebuchet MS"/>
                          <a:cs typeface="Trebuchet MS"/>
                        </a:rPr>
                        <a:t>(3.1%)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57480" marB="0">
                    <a:solidFill>
                      <a:srgbClr val="FBBB3D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(0.6%)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solidFill>
                      <a:srgbClr val="E30F2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solidFill>
                      <a:srgbClr val="E30F2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solidFill>
                      <a:srgbClr val="E30F2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15">
                        <a:lnSpc>
                          <a:spcPts val="1405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(0.5%)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solidFill>
                      <a:srgbClr val="E30F2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1B3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1B3B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solidFill>
                      <a:srgbClr val="E30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1B3B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solidFill>
                      <a:srgbClr val="E30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1B3B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object 81"/>
          <p:cNvSpPr txBox="1"/>
          <p:nvPr/>
        </p:nvSpPr>
        <p:spPr>
          <a:xfrm>
            <a:off x="11272837" y="3936682"/>
            <a:ext cx="442595" cy="4318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533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3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374119" y="4490720"/>
            <a:ext cx="454659" cy="403860"/>
          </a:xfrm>
          <a:custGeom>
            <a:avLst/>
            <a:gdLst/>
            <a:ahLst/>
            <a:cxnLst/>
            <a:rect l="l" t="t" r="r" b="b"/>
            <a:pathLst>
              <a:path w="454659" h="403860">
                <a:moveTo>
                  <a:pt x="454659" y="0"/>
                </a:moveTo>
                <a:lnTo>
                  <a:pt x="0" y="0"/>
                </a:lnTo>
                <a:lnTo>
                  <a:pt x="0" y="403859"/>
                </a:lnTo>
                <a:lnTo>
                  <a:pt x="454659" y="403859"/>
                </a:lnTo>
                <a:lnTo>
                  <a:pt x="454659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1468100" y="4483895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44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379251" y="4687044"/>
            <a:ext cx="442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2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9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%)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6925" y="4845540"/>
            <a:ext cx="68453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1430" indent="23622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F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r  week  e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n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d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i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n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g</a:t>
            </a:r>
            <a:endParaRPr sz="1200">
              <a:latin typeface="Trebuchet MS"/>
              <a:cs typeface="Trebuchet MS"/>
            </a:endParaRPr>
          </a:p>
          <a:p>
            <a:pPr marL="12700" marR="5080" indent="396240" algn="r">
              <a:lnSpc>
                <a:spcPct val="100000"/>
              </a:lnSpc>
              <a:spcBef>
                <a:spcPts val="755"/>
              </a:spcBef>
            </a:pP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#</a:t>
            </a:r>
            <a:r>
              <a:rPr sz="1200" spc="-110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of </a:t>
            </a:r>
            <a:r>
              <a:rPr sz="1200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r</a:t>
            </a:r>
            <a:r>
              <a:rPr sz="1200" dirty="0">
                <a:solidFill>
                  <a:srgbClr val="185394"/>
                </a:solidFill>
                <a:latin typeface="Trebuchet MS"/>
                <a:cs typeface="Trebuchet MS"/>
              </a:rPr>
              <a:t>e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sp</a:t>
            </a: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on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s</a:t>
            </a:r>
            <a:r>
              <a:rPr sz="1200" dirty="0">
                <a:solidFill>
                  <a:srgbClr val="185394"/>
                </a:solidFill>
                <a:latin typeface="Trebuchet MS"/>
                <a:cs typeface="Trebuchet MS"/>
              </a:rPr>
              <a:t>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557259" y="5750559"/>
            <a:ext cx="213360" cy="162560"/>
          </a:xfrm>
          <a:custGeom>
            <a:avLst/>
            <a:gdLst/>
            <a:ahLst/>
            <a:cxnLst/>
            <a:rect l="l" t="t" r="r" b="b"/>
            <a:pathLst>
              <a:path w="213359" h="162560">
                <a:moveTo>
                  <a:pt x="213359" y="0"/>
                </a:moveTo>
                <a:lnTo>
                  <a:pt x="0" y="0"/>
                </a:lnTo>
                <a:lnTo>
                  <a:pt x="0" y="162559"/>
                </a:lnTo>
                <a:lnTo>
                  <a:pt x="213359" y="162559"/>
                </a:lnTo>
                <a:lnTo>
                  <a:pt x="213359" y="0"/>
                </a:lnTo>
                <a:close/>
              </a:path>
            </a:pathLst>
          </a:custGeom>
          <a:solidFill>
            <a:srgbClr val="FBB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561319" y="5750559"/>
            <a:ext cx="215900" cy="162560"/>
          </a:xfrm>
          <a:custGeom>
            <a:avLst/>
            <a:gdLst/>
            <a:ahLst/>
            <a:cxnLst/>
            <a:rect l="l" t="t" r="r" b="b"/>
            <a:pathLst>
              <a:path w="215900" h="162560">
                <a:moveTo>
                  <a:pt x="215900" y="0"/>
                </a:moveTo>
                <a:lnTo>
                  <a:pt x="0" y="0"/>
                </a:lnTo>
                <a:lnTo>
                  <a:pt x="0" y="162559"/>
                </a:lnTo>
                <a:lnTo>
                  <a:pt x="215900" y="162559"/>
                </a:lnTo>
                <a:lnTo>
                  <a:pt x="21590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809039" y="5739383"/>
            <a:ext cx="1660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Less than 1 week</a:t>
            </a:r>
            <a:r>
              <a:rPr sz="1200" spc="-15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supply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814012" y="5739383"/>
            <a:ext cx="690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No</a:t>
            </a:r>
            <a:r>
              <a:rPr sz="1200" spc="-4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Supply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368280" y="0"/>
            <a:ext cx="1813560" cy="457200"/>
          </a:xfrm>
          <a:prstGeom prst="rect">
            <a:avLst/>
          </a:prstGeom>
          <a:ln w="10159">
            <a:solidFill>
              <a:srgbClr val="C9474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43230" marR="109220" indent="-325755">
              <a:lnSpc>
                <a:spcPct val="100000"/>
              </a:lnSpc>
              <a:spcBef>
                <a:spcPts val="320"/>
              </a:spcBef>
            </a:pPr>
            <a:r>
              <a:rPr sz="1200" spc="-15" dirty="0">
                <a:solidFill>
                  <a:srgbClr val="C94747"/>
                </a:solidFill>
                <a:latin typeface="Trebuchet MS"/>
                <a:cs typeface="Trebuchet MS"/>
              </a:rPr>
              <a:t>PRELIMINARY </a:t>
            </a:r>
            <a:r>
              <a:rPr sz="1200" spc="-5" dirty="0">
                <a:solidFill>
                  <a:srgbClr val="C94747"/>
                </a:solidFill>
                <a:latin typeface="Trebuchet MS"/>
                <a:cs typeface="Trebuchet MS"/>
              </a:rPr>
              <a:t>– </a:t>
            </a:r>
            <a:r>
              <a:rPr sz="1200" spc="-65" dirty="0">
                <a:solidFill>
                  <a:srgbClr val="C94747"/>
                </a:solidFill>
                <a:latin typeface="Trebuchet MS"/>
                <a:cs typeface="Trebuchet MS"/>
              </a:rPr>
              <a:t>DATA </a:t>
            </a:r>
            <a:r>
              <a:rPr sz="1200" spc="-30" dirty="0">
                <a:solidFill>
                  <a:srgbClr val="C94747"/>
                </a:solidFill>
                <a:latin typeface="Trebuchet MS"/>
                <a:cs typeface="Trebuchet MS"/>
              </a:rPr>
              <a:t>TO  </a:t>
            </a:r>
            <a:r>
              <a:rPr sz="1200" dirty="0">
                <a:solidFill>
                  <a:srgbClr val="C94747"/>
                </a:solidFill>
                <a:latin typeface="Trebuchet MS"/>
                <a:cs typeface="Trebuchet MS"/>
              </a:rPr>
              <a:t>BE</a:t>
            </a:r>
            <a:r>
              <a:rPr sz="1200" spc="-15" dirty="0">
                <a:solidFill>
                  <a:srgbClr val="C94747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C94747"/>
                </a:solidFill>
                <a:latin typeface="Trebuchet MS"/>
                <a:cs typeface="Trebuchet MS"/>
              </a:rPr>
              <a:t>VALIDATED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22300" y="6647180"/>
            <a:ext cx="10932160" cy="185420"/>
          </a:xfrm>
          <a:custGeom>
            <a:avLst/>
            <a:gdLst/>
            <a:ahLst/>
            <a:cxnLst/>
            <a:rect l="l" t="t" r="r" b="b"/>
            <a:pathLst>
              <a:path w="10932160" h="185420">
                <a:moveTo>
                  <a:pt x="10932160" y="0"/>
                </a:moveTo>
                <a:lnTo>
                  <a:pt x="0" y="0"/>
                </a:lnTo>
                <a:lnTo>
                  <a:pt x="0" y="185420"/>
                </a:lnTo>
                <a:lnTo>
                  <a:pt x="10932160" y="185420"/>
                </a:lnTo>
                <a:lnTo>
                  <a:pt x="10932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927540" y="5599879"/>
            <a:ext cx="1659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  <a:tab pos="1195070" algn="l"/>
              </a:tabLst>
            </a:pP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15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,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83</a:t>
            </a: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2</a:t>
            </a:r>
            <a:r>
              <a:rPr sz="1200" dirty="0">
                <a:solidFill>
                  <a:srgbClr val="185394"/>
                </a:solidFill>
                <a:latin typeface="Trebuchet MS"/>
                <a:cs typeface="Trebuchet MS"/>
              </a:rPr>
              <a:t>	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15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,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77</a:t>
            </a: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0</a:t>
            </a:r>
            <a:r>
              <a:rPr sz="1200" dirty="0">
                <a:solidFill>
                  <a:srgbClr val="185394"/>
                </a:solidFill>
                <a:latin typeface="Trebuchet MS"/>
                <a:cs typeface="Trebuchet MS"/>
              </a:rPr>
              <a:t>	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15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,</a:t>
            </a:r>
            <a:r>
              <a:rPr sz="1200" spc="-15" dirty="0">
                <a:solidFill>
                  <a:srgbClr val="185394"/>
                </a:solidFill>
                <a:latin typeface="Trebuchet MS"/>
                <a:cs typeface="Trebuchet MS"/>
              </a:rPr>
              <a:t>16</a:t>
            </a: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743200" y="5671817"/>
            <a:ext cx="3714750" cy="76200"/>
            <a:chOff x="2743200" y="5671817"/>
            <a:chExt cx="3714750" cy="76200"/>
          </a:xfrm>
        </p:grpSpPr>
        <p:sp>
          <p:nvSpPr>
            <p:cNvPr id="94" name="object 94"/>
            <p:cNvSpPr/>
            <p:nvPr/>
          </p:nvSpPr>
          <p:spPr>
            <a:xfrm>
              <a:off x="2743200" y="5709919"/>
              <a:ext cx="3651250" cy="0"/>
            </a:xfrm>
            <a:custGeom>
              <a:avLst/>
              <a:gdLst/>
              <a:ahLst/>
              <a:cxnLst/>
              <a:rect l="l" t="t" r="r" b="b"/>
              <a:pathLst>
                <a:path w="3651250">
                  <a:moveTo>
                    <a:pt x="0" y="0"/>
                  </a:moveTo>
                  <a:lnTo>
                    <a:pt x="3651046" y="0"/>
                  </a:lnTo>
                </a:path>
              </a:pathLst>
            </a:custGeom>
            <a:ln w="12700">
              <a:solidFill>
                <a:srgbClr val="18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81545" y="56718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3063115" y="5742032"/>
            <a:ext cx="3029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185394"/>
                </a:solidFill>
                <a:latin typeface="Trebuchet MS"/>
                <a:cs typeface="Trebuchet MS"/>
              </a:rPr>
              <a:t>Same </a:t>
            </a:r>
            <a:r>
              <a:rPr sz="1200" i="1" spc="-5" dirty="0">
                <a:solidFill>
                  <a:srgbClr val="185394"/>
                </a:solidFill>
                <a:latin typeface="Trebuchet MS"/>
                <a:cs typeface="Trebuchet MS"/>
              </a:rPr>
              <a:t># of </a:t>
            </a:r>
            <a:r>
              <a:rPr sz="1200" i="1" spc="-10" dirty="0">
                <a:solidFill>
                  <a:srgbClr val="185394"/>
                </a:solidFill>
                <a:latin typeface="Trebuchet MS"/>
                <a:cs typeface="Trebuchet MS"/>
              </a:rPr>
              <a:t>responses </a:t>
            </a:r>
            <a:r>
              <a:rPr sz="1200" i="1" spc="-5" dirty="0">
                <a:solidFill>
                  <a:srgbClr val="185394"/>
                </a:solidFill>
                <a:latin typeface="Trebuchet MS"/>
                <a:cs typeface="Trebuchet MS"/>
              </a:rPr>
              <a:t>across categories  (Percentages </a:t>
            </a:r>
            <a:r>
              <a:rPr sz="1200" i="1" spc="-10" dirty="0">
                <a:solidFill>
                  <a:srgbClr val="185394"/>
                </a:solidFill>
                <a:latin typeface="Trebuchet MS"/>
                <a:cs typeface="Trebuchet MS"/>
              </a:rPr>
              <a:t>in </a:t>
            </a:r>
            <a:r>
              <a:rPr sz="1200" i="1" spc="-5" dirty="0">
                <a:solidFill>
                  <a:srgbClr val="185394"/>
                </a:solidFill>
                <a:latin typeface="Trebuchet MS"/>
                <a:cs typeface="Trebuchet MS"/>
              </a:rPr>
              <a:t>bars </a:t>
            </a:r>
            <a:r>
              <a:rPr sz="1200" i="1" spc="-10" dirty="0">
                <a:solidFill>
                  <a:srgbClr val="185394"/>
                </a:solidFill>
                <a:latin typeface="Trebuchet MS"/>
                <a:cs typeface="Trebuchet MS"/>
              </a:rPr>
              <a:t>represent </a:t>
            </a:r>
            <a:r>
              <a:rPr sz="1200" i="1" spc="-5" dirty="0">
                <a:solidFill>
                  <a:srgbClr val="185394"/>
                </a:solidFill>
                <a:latin typeface="Trebuchet MS"/>
                <a:cs typeface="Trebuchet MS"/>
              </a:rPr>
              <a:t>% of total</a:t>
            </a:r>
            <a:r>
              <a:rPr sz="1200" i="1" spc="9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i="1" spc="-5" dirty="0">
                <a:solidFill>
                  <a:srgbClr val="185394"/>
                </a:solidFill>
                <a:latin typeface="Trebuchet MS"/>
                <a:cs typeface="Trebuchet MS"/>
              </a:rPr>
              <a:t>n)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pc="-10" dirty="0"/>
              <a:t>FOUO </a:t>
            </a:r>
            <a:r>
              <a:rPr spc="-5" dirty="0"/>
              <a:t>- DO </a:t>
            </a:r>
            <a:r>
              <a:rPr spc="-10" dirty="0"/>
              <a:t>NOT</a:t>
            </a:r>
            <a:r>
              <a:rPr spc="-25" dirty="0"/>
              <a:t> </a:t>
            </a:r>
            <a:r>
              <a:rPr dirty="0"/>
              <a:t>DISTRIBUTE</a:t>
            </a:r>
          </a:p>
        </p:txBody>
      </p:sp>
      <p:sp>
        <p:nvSpPr>
          <p:cNvPr id="98" name="object 9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175"/>
              </a:spcBef>
            </a:pPr>
            <a:r>
              <a:rPr spc="-5" dirty="0"/>
              <a:t>Notes: Includes CMS </a:t>
            </a:r>
            <a:r>
              <a:rPr spc="-10" dirty="0"/>
              <a:t>and non-CMS </a:t>
            </a:r>
            <a:r>
              <a:rPr spc="-5" dirty="0"/>
              <a:t>facilities. NHSN reports only one response per facility per week. "Supplies status" </a:t>
            </a:r>
            <a:r>
              <a:rPr spc="-10" dirty="0"/>
              <a:t>inferred </a:t>
            </a:r>
            <a:r>
              <a:rPr spc="-5" dirty="0"/>
              <a:t>from two separate questions: </a:t>
            </a:r>
            <a:r>
              <a:rPr spc="-10" dirty="0"/>
              <a:t>current and </a:t>
            </a:r>
            <a:r>
              <a:rPr spc="-5" dirty="0"/>
              <a:t>one-week supply,  methodology in appendix. Source: NHSN LTCF COVID-19 Supplies </a:t>
            </a:r>
            <a:r>
              <a:rPr dirty="0"/>
              <a:t>module </a:t>
            </a:r>
            <a:r>
              <a:rPr spc="-5" dirty="0"/>
              <a:t>– all long-term care facilities </a:t>
            </a:r>
            <a:r>
              <a:rPr spc="-10" dirty="0"/>
              <a:t>(week ending</a:t>
            </a:r>
            <a:r>
              <a:rPr dirty="0"/>
              <a:t> </a:t>
            </a:r>
            <a:r>
              <a:rPr spc="-5" dirty="0"/>
              <a:t>10/11)</a:t>
            </a:r>
          </a:p>
          <a:p>
            <a:pPr marL="1002665">
              <a:lnSpc>
                <a:spcPct val="100000"/>
              </a:lnSpc>
              <a:spcBef>
                <a:spcPts val="440"/>
              </a:spcBef>
            </a:pPr>
            <a:r>
              <a:rPr sz="1200" spc="-65" dirty="0">
                <a:solidFill>
                  <a:srgbClr val="63666A"/>
                </a:solidFill>
              </a:rPr>
              <a:t>DATA </a:t>
            </a:r>
            <a:r>
              <a:rPr sz="1200" dirty="0">
                <a:solidFill>
                  <a:srgbClr val="63666A"/>
                </a:solidFill>
              </a:rPr>
              <a:t>IS </a:t>
            </a:r>
            <a:r>
              <a:rPr sz="1200" spc="-5" dirty="0">
                <a:solidFill>
                  <a:srgbClr val="63666A"/>
                </a:solidFill>
              </a:rPr>
              <a:t>PROVISIONAL UNTIL </a:t>
            </a:r>
            <a:r>
              <a:rPr sz="1200" spc="-25" dirty="0">
                <a:solidFill>
                  <a:srgbClr val="63666A"/>
                </a:solidFill>
              </a:rPr>
              <a:t>OFFICIALLY </a:t>
            </a:r>
            <a:r>
              <a:rPr sz="1200" spc="-5" dirty="0">
                <a:solidFill>
                  <a:srgbClr val="63666A"/>
                </a:solidFill>
              </a:rPr>
              <a:t>RELEASED </a:t>
            </a:r>
            <a:r>
              <a:rPr sz="1200" spc="-10" dirty="0">
                <a:solidFill>
                  <a:srgbClr val="63666A"/>
                </a:solidFill>
              </a:rPr>
              <a:t>FROM </a:t>
            </a:r>
            <a:r>
              <a:rPr sz="1200" spc="-5" dirty="0">
                <a:solidFill>
                  <a:srgbClr val="63666A"/>
                </a:solidFill>
              </a:rPr>
              <a:t>CDC – </a:t>
            </a:r>
            <a:r>
              <a:rPr sz="1200" spc="-10" dirty="0">
                <a:solidFill>
                  <a:srgbClr val="63666A"/>
                </a:solidFill>
              </a:rPr>
              <a:t>FOR </a:t>
            </a:r>
            <a:r>
              <a:rPr sz="1200" spc="-5" dirty="0">
                <a:solidFill>
                  <a:srgbClr val="63666A"/>
                </a:solidFill>
              </a:rPr>
              <a:t>OFFICIAL USE </a:t>
            </a:r>
            <a:r>
              <a:rPr sz="1200" spc="-50" dirty="0">
                <a:solidFill>
                  <a:srgbClr val="63666A"/>
                </a:solidFill>
              </a:rPr>
              <a:t>ONLY </a:t>
            </a:r>
            <a:r>
              <a:rPr sz="1200" spc="-10" dirty="0">
                <a:solidFill>
                  <a:srgbClr val="63666A"/>
                </a:solidFill>
              </a:rPr>
              <a:t>(FOUO) </a:t>
            </a:r>
            <a:r>
              <a:rPr sz="1200" spc="-5" dirty="0">
                <a:solidFill>
                  <a:srgbClr val="63666A"/>
                </a:solidFill>
              </a:rPr>
              <a:t>– SENSITIVE BUT UNCLASSIFIED</a:t>
            </a:r>
            <a:r>
              <a:rPr sz="1200" spc="245" dirty="0">
                <a:solidFill>
                  <a:srgbClr val="63666A"/>
                </a:solidFill>
              </a:rPr>
              <a:t> </a:t>
            </a:r>
            <a:r>
              <a:rPr sz="1200" spc="-5" dirty="0">
                <a:solidFill>
                  <a:srgbClr val="63666A"/>
                </a:solidFill>
              </a:rPr>
              <a:t>(SBU)</a:t>
            </a:r>
            <a:endParaRPr sz="1200"/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022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22300" y="6647180"/>
            <a:ext cx="10932160" cy="185420"/>
          </a:xfrm>
          <a:custGeom>
            <a:avLst/>
            <a:gdLst/>
            <a:ahLst/>
            <a:cxnLst/>
            <a:rect l="l" t="t" r="r" b="b"/>
            <a:pathLst>
              <a:path w="10932160" h="185420">
                <a:moveTo>
                  <a:pt x="10932160" y="0"/>
                </a:moveTo>
                <a:lnTo>
                  <a:pt x="0" y="0"/>
                </a:lnTo>
                <a:lnTo>
                  <a:pt x="0" y="185420"/>
                </a:lnTo>
                <a:lnTo>
                  <a:pt x="10932160" y="185420"/>
                </a:lnTo>
                <a:lnTo>
                  <a:pt x="10932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-29592" y="0"/>
            <a:ext cx="12221591" cy="68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788" y="41199"/>
            <a:ext cx="2837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DRAFT – PRE-DECISIONAL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&amp;</a:t>
            </a:r>
            <a:r>
              <a:rPr sz="1200" spc="-4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DELIBERATIVE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300" y="564380"/>
            <a:ext cx="983297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Facilities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that have "no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supply" in one category </a:t>
            </a:r>
            <a:r>
              <a:rPr sz="2400" spc="-10" dirty="0">
                <a:solidFill>
                  <a:srgbClr val="185394"/>
                </a:solidFill>
                <a:latin typeface="Trebuchet MS"/>
                <a:cs typeface="Trebuchet MS"/>
              </a:rPr>
              <a:t>likely 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have </a:t>
            </a:r>
            <a:r>
              <a:rPr sz="2400" spc="-5" dirty="0">
                <a:solidFill>
                  <a:srgbClr val="185394"/>
                </a:solidFill>
                <a:latin typeface="Trebuchet MS"/>
                <a:cs typeface="Trebuchet MS"/>
              </a:rPr>
              <a:t>issues across  multiple</a:t>
            </a:r>
            <a:r>
              <a:rPr sz="2400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185394"/>
                </a:solidFill>
                <a:latin typeface="Trebuchet MS"/>
                <a:cs typeface="Trebuchet MS"/>
              </a:rPr>
              <a:t>categories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4840" y="2227579"/>
            <a:ext cx="3299460" cy="904240"/>
            <a:chOff x="624840" y="2227579"/>
            <a:chExt cx="3299460" cy="904240"/>
          </a:xfrm>
        </p:grpSpPr>
        <p:sp>
          <p:nvSpPr>
            <p:cNvPr id="5" name="object 5"/>
            <p:cNvSpPr/>
            <p:nvPr/>
          </p:nvSpPr>
          <p:spPr>
            <a:xfrm>
              <a:off x="3385819" y="3042907"/>
              <a:ext cx="411480" cy="84455"/>
            </a:xfrm>
            <a:custGeom>
              <a:avLst/>
              <a:gdLst/>
              <a:ahLst/>
              <a:cxnLst/>
              <a:rect l="l" t="t" r="r" b="b"/>
              <a:pathLst>
                <a:path w="411479" h="84455">
                  <a:moveTo>
                    <a:pt x="411479" y="0"/>
                  </a:moveTo>
                  <a:lnTo>
                    <a:pt x="0" y="0"/>
                  </a:lnTo>
                  <a:lnTo>
                    <a:pt x="0" y="83832"/>
                  </a:lnTo>
                  <a:lnTo>
                    <a:pt x="411479" y="83832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85820" y="2227592"/>
              <a:ext cx="411480" cy="815340"/>
            </a:xfrm>
            <a:custGeom>
              <a:avLst/>
              <a:gdLst/>
              <a:ahLst/>
              <a:cxnLst/>
              <a:rect l="l" t="t" r="r" b="b"/>
              <a:pathLst>
                <a:path w="411479" h="815339">
                  <a:moveTo>
                    <a:pt x="411480" y="0"/>
                  </a:moveTo>
                  <a:lnTo>
                    <a:pt x="0" y="0"/>
                  </a:lnTo>
                  <a:lnTo>
                    <a:pt x="0" y="754367"/>
                  </a:lnTo>
                  <a:lnTo>
                    <a:pt x="0" y="815327"/>
                  </a:lnTo>
                  <a:lnTo>
                    <a:pt x="411480" y="815327"/>
                  </a:lnTo>
                  <a:lnTo>
                    <a:pt x="411480" y="75436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920" y="3126739"/>
              <a:ext cx="3289300" cy="0"/>
            </a:xfrm>
            <a:custGeom>
              <a:avLst/>
              <a:gdLst/>
              <a:ahLst/>
              <a:cxnLst/>
              <a:rect l="l" t="t" r="r" b="b"/>
              <a:pathLst>
                <a:path w="3289300">
                  <a:moveTo>
                    <a:pt x="0" y="0"/>
                  </a:moveTo>
                  <a:lnTo>
                    <a:pt x="2860040" y="0"/>
                  </a:lnTo>
                </a:path>
                <a:path w="3289300">
                  <a:moveTo>
                    <a:pt x="3058160" y="0"/>
                  </a:moveTo>
                  <a:lnTo>
                    <a:pt x="3289300" y="0"/>
                  </a:lnTo>
                </a:path>
              </a:pathLst>
            </a:custGeom>
            <a:ln w="10159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4380" y="2936239"/>
            <a:ext cx="411480" cy="18542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44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160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2239" y="2465070"/>
            <a:ext cx="411480" cy="65659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579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0100" y="2542527"/>
            <a:ext cx="411480" cy="579755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495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7960" y="2465070"/>
            <a:ext cx="411480" cy="65659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542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2239" y="2227583"/>
            <a:ext cx="411480" cy="23749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1397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184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0100" y="2227583"/>
            <a:ext cx="411480" cy="3149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35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5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268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7960" y="2227583"/>
            <a:ext cx="411480" cy="23749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8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221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8189" y="2526483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69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6192" y="3199449"/>
            <a:ext cx="26250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10000"/>
              </a:lnSpc>
              <a:spcBef>
                <a:spcPts val="100"/>
              </a:spcBef>
              <a:tabLst>
                <a:tab pos="814069" algn="l"/>
                <a:tab pos="1399540" algn="l"/>
                <a:tab pos="2054225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supply" "No supply" "No supply"</a:t>
            </a:r>
            <a:r>
              <a:rPr sz="1000" spc="-22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supply"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1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surgical	in</a:t>
            </a:r>
            <a:r>
              <a:rPr sz="1000" spc="1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eye	in</a:t>
            </a:r>
            <a:r>
              <a:rPr sz="1000" spc="1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gowns	in</a:t>
            </a:r>
            <a:r>
              <a:rPr sz="1000" spc="-2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gloves</a:t>
            </a:r>
            <a:endParaRPr sz="1000">
              <a:latin typeface="Trebuchet MS"/>
              <a:cs typeface="Trebuchet MS"/>
            </a:endParaRPr>
          </a:p>
          <a:p>
            <a:pPr marL="159385">
              <a:lnSpc>
                <a:spcPct val="100000"/>
              </a:lnSpc>
              <a:spcBef>
                <a:spcPts val="120"/>
              </a:spcBef>
              <a:tabLst>
                <a:tab pos="689610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masks	protection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347" y="3199449"/>
            <a:ext cx="4184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160">
              <a:lnSpc>
                <a:spcPct val="110000"/>
              </a:lnSpc>
              <a:spcBef>
                <a:spcPts val="100"/>
              </a:spcBef>
            </a:pPr>
            <a:r>
              <a:rPr sz="1000" spc="-15" dirty="0">
                <a:solidFill>
                  <a:srgbClr val="63666A"/>
                </a:solidFill>
                <a:latin typeface="Trebuchet MS"/>
                <a:cs typeface="Trebuchet MS"/>
              </a:rPr>
              <a:t>Unique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to</a:t>
            </a:r>
            <a:r>
              <a:rPr sz="1000" spc="-6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N95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89959" y="2981960"/>
            <a:ext cx="198120" cy="203200"/>
          </a:xfrm>
          <a:custGeom>
            <a:avLst/>
            <a:gdLst/>
            <a:ahLst/>
            <a:cxnLst/>
            <a:rect l="l" t="t" r="r" b="b"/>
            <a:pathLst>
              <a:path w="198120" h="203200">
                <a:moveTo>
                  <a:pt x="198120" y="0"/>
                </a:moveTo>
                <a:lnTo>
                  <a:pt x="0" y="0"/>
                </a:lnTo>
                <a:lnTo>
                  <a:pt x="0" y="203200"/>
                </a:lnTo>
                <a:lnTo>
                  <a:pt x="198120" y="203200"/>
                </a:lnTo>
                <a:lnTo>
                  <a:pt x="19812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97263" y="2975546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4313" y="2000758"/>
            <a:ext cx="26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763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1388" y="1393052"/>
            <a:ext cx="628015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0"/>
              </a:spcBef>
            </a:pPr>
            <a:r>
              <a:rPr sz="2000" u="heavy" spc="-10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N95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(n =</a:t>
            </a:r>
            <a:r>
              <a:rPr sz="1200" spc="-8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763)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763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0287" y="2000758"/>
            <a:ext cx="26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763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57436" y="2000758"/>
            <a:ext cx="26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763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97240" y="2138679"/>
            <a:ext cx="2743200" cy="993140"/>
            <a:chOff x="8397240" y="2138679"/>
            <a:chExt cx="2743200" cy="993140"/>
          </a:xfrm>
        </p:grpSpPr>
        <p:sp>
          <p:nvSpPr>
            <p:cNvPr id="25" name="object 25"/>
            <p:cNvSpPr/>
            <p:nvPr/>
          </p:nvSpPr>
          <p:spPr>
            <a:xfrm>
              <a:off x="9055100" y="2250439"/>
              <a:ext cx="411480" cy="876300"/>
            </a:xfrm>
            <a:custGeom>
              <a:avLst/>
              <a:gdLst/>
              <a:ahLst/>
              <a:cxnLst/>
              <a:rect l="l" t="t" r="r" b="b"/>
              <a:pathLst>
                <a:path w="411479" h="876300">
                  <a:moveTo>
                    <a:pt x="411480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0" y="876300"/>
                  </a:lnTo>
                  <a:lnTo>
                    <a:pt x="411480" y="876300"/>
                  </a:lnTo>
                  <a:lnTo>
                    <a:pt x="411480" y="8890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55100" y="2227579"/>
              <a:ext cx="411480" cy="22860"/>
            </a:xfrm>
            <a:custGeom>
              <a:avLst/>
              <a:gdLst/>
              <a:ahLst/>
              <a:cxnLst/>
              <a:rect l="l" t="t" r="r" b="b"/>
              <a:pathLst>
                <a:path w="411479" h="22860">
                  <a:moveTo>
                    <a:pt x="41147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1479" y="2286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12960" y="2268207"/>
              <a:ext cx="411480" cy="859155"/>
            </a:xfrm>
            <a:custGeom>
              <a:avLst/>
              <a:gdLst/>
              <a:ahLst/>
              <a:cxnLst/>
              <a:rect l="l" t="t" r="r" b="b"/>
              <a:pathLst>
                <a:path w="411479" h="859155">
                  <a:moveTo>
                    <a:pt x="411467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0" y="858532"/>
                  </a:lnTo>
                  <a:lnTo>
                    <a:pt x="411467" y="858532"/>
                  </a:lnTo>
                  <a:lnTo>
                    <a:pt x="411467" y="81292"/>
                  </a:lnTo>
                  <a:lnTo>
                    <a:pt x="411467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12960" y="2227592"/>
              <a:ext cx="411480" cy="40640"/>
            </a:xfrm>
            <a:custGeom>
              <a:avLst/>
              <a:gdLst/>
              <a:ahLst/>
              <a:cxnLst/>
              <a:rect l="l" t="t" r="r" b="b"/>
              <a:pathLst>
                <a:path w="411479" h="40639">
                  <a:moveTo>
                    <a:pt x="411479" y="0"/>
                  </a:moveTo>
                  <a:lnTo>
                    <a:pt x="0" y="0"/>
                  </a:lnTo>
                  <a:lnTo>
                    <a:pt x="0" y="40627"/>
                  </a:lnTo>
                  <a:lnTo>
                    <a:pt x="411479" y="40627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70820" y="2280919"/>
              <a:ext cx="411480" cy="845819"/>
            </a:xfrm>
            <a:custGeom>
              <a:avLst/>
              <a:gdLst/>
              <a:ahLst/>
              <a:cxnLst/>
              <a:rect l="l" t="t" r="r" b="b"/>
              <a:pathLst>
                <a:path w="411479" h="845819">
                  <a:moveTo>
                    <a:pt x="41148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845820"/>
                  </a:lnTo>
                  <a:lnTo>
                    <a:pt x="411480" y="845820"/>
                  </a:lnTo>
                  <a:lnTo>
                    <a:pt x="411480" y="7620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70820" y="2227579"/>
              <a:ext cx="411480" cy="53340"/>
            </a:xfrm>
            <a:custGeom>
              <a:avLst/>
              <a:gdLst/>
              <a:ahLst/>
              <a:cxnLst/>
              <a:rect l="l" t="t" r="r" b="b"/>
              <a:pathLst>
                <a:path w="411479" h="53339">
                  <a:moveTo>
                    <a:pt x="411479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11479" y="5333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97240" y="3111487"/>
              <a:ext cx="411480" cy="15875"/>
            </a:xfrm>
            <a:custGeom>
              <a:avLst/>
              <a:gdLst/>
              <a:ahLst/>
              <a:cxnLst/>
              <a:rect l="l" t="t" r="r" b="b"/>
              <a:pathLst>
                <a:path w="411479" h="15875">
                  <a:moveTo>
                    <a:pt x="411479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411479" y="15252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58860" y="3126739"/>
              <a:ext cx="2476500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499" y="0"/>
                  </a:lnTo>
                </a:path>
              </a:pathLst>
            </a:custGeom>
            <a:ln w="10159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61780" y="2138679"/>
              <a:ext cx="1513840" cy="218440"/>
            </a:xfrm>
            <a:custGeom>
              <a:avLst/>
              <a:gdLst/>
              <a:ahLst/>
              <a:cxnLst/>
              <a:rect l="l" t="t" r="r" b="b"/>
              <a:pathLst>
                <a:path w="1513840" h="218439">
                  <a:moveTo>
                    <a:pt x="195580" y="0"/>
                  </a:moveTo>
                  <a:lnTo>
                    <a:pt x="0" y="0"/>
                  </a:lnTo>
                  <a:lnTo>
                    <a:pt x="0" y="200660"/>
                  </a:lnTo>
                  <a:lnTo>
                    <a:pt x="195580" y="200660"/>
                  </a:lnTo>
                  <a:lnTo>
                    <a:pt x="195580" y="0"/>
                  </a:lnTo>
                  <a:close/>
                </a:path>
                <a:path w="1513840" h="218439">
                  <a:moveTo>
                    <a:pt x="853440" y="10160"/>
                  </a:moveTo>
                  <a:lnTo>
                    <a:pt x="657860" y="10160"/>
                  </a:lnTo>
                  <a:lnTo>
                    <a:pt x="657860" y="210820"/>
                  </a:lnTo>
                  <a:lnTo>
                    <a:pt x="853440" y="210820"/>
                  </a:lnTo>
                  <a:lnTo>
                    <a:pt x="853440" y="10160"/>
                  </a:lnTo>
                  <a:close/>
                </a:path>
                <a:path w="1513840" h="218439">
                  <a:moveTo>
                    <a:pt x="1513840" y="15240"/>
                  </a:moveTo>
                  <a:lnTo>
                    <a:pt x="1315720" y="15240"/>
                  </a:lnTo>
                  <a:lnTo>
                    <a:pt x="1315720" y="218440"/>
                  </a:lnTo>
                  <a:lnTo>
                    <a:pt x="1513840" y="218440"/>
                  </a:lnTo>
                  <a:lnTo>
                    <a:pt x="1513840" y="1524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1028680" y="2227579"/>
            <a:ext cx="411480" cy="734060"/>
          </a:xfrm>
          <a:custGeom>
            <a:avLst/>
            <a:gdLst/>
            <a:ahLst/>
            <a:cxnLst/>
            <a:rect l="l" t="t" r="r" b="b"/>
            <a:pathLst>
              <a:path w="411479" h="734060">
                <a:moveTo>
                  <a:pt x="0" y="734060"/>
                </a:moveTo>
                <a:lnTo>
                  <a:pt x="411479" y="734060"/>
                </a:lnTo>
                <a:lnTo>
                  <a:pt x="411479" y="0"/>
                </a:lnTo>
                <a:lnTo>
                  <a:pt x="0" y="0"/>
                </a:lnTo>
                <a:lnTo>
                  <a:pt x="0" y="73406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028680" y="2233295"/>
            <a:ext cx="411480" cy="7740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436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15169" y="3402012"/>
            <a:ext cx="18776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10000"/>
              </a:lnSpc>
              <a:spcBef>
                <a:spcPts val="100"/>
              </a:spcBef>
              <a:tabLst>
                <a:tab pos="1369060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 surgical  </a:t>
            </a:r>
            <a:r>
              <a:rPr sz="1000" spc="10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1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gowns	in</a:t>
            </a:r>
            <a:r>
              <a:rPr sz="1000" spc="-7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gloves  masks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08975" y="3249613"/>
            <a:ext cx="32531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Unique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to "No supply" "No supply" "No supply" "No</a:t>
            </a:r>
            <a:r>
              <a:rPr sz="1000" spc="5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supply"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01323" y="1937258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50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1635" y="1393052"/>
            <a:ext cx="1774189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Eye</a:t>
            </a:r>
            <a:r>
              <a:rPr sz="2000" u="heavy" spc="-3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protection</a:t>
            </a:r>
            <a:endParaRPr sz="2000">
              <a:latin typeface="Trebuchet MS"/>
              <a:cs typeface="Trebuchet MS"/>
            </a:endParaRPr>
          </a:p>
          <a:p>
            <a:pPr marL="1270" algn="ctr">
              <a:lnSpc>
                <a:spcPts val="1380"/>
              </a:lnSpc>
            </a:pP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(n =</a:t>
            </a:r>
            <a:r>
              <a:rPr sz="1200" spc="-2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508)</a:t>
            </a:r>
            <a:endParaRPr sz="1200">
              <a:latin typeface="Trebuchet MS"/>
              <a:cs typeface="Trebuchet MS"/>
            </a:endParaRPr>
          </a:p>
          <a:p>
            <a:pPr marL="17145" algn="ctr">
              <a:lnSpc>
                <a:spcPct val="100000"/>
              </a:lnSpc>
              <a:spcBef>
                <a:spcPts val="565"/>
              </a:spcBef>
              <a:tabLst>
                <a:tab pos="674370" algn="l"/>
                <a:tab pos="1333500" algn="l"/>
              </a:tabLst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508	508	508</a:t>
            </a:r>
            <a:endParaRPr sz="1200">
              <a:latin typeface="Trebuchet MS"/>
              <a:cs typeface="Trebuchet MS"/>
            </a:endParaRPr>
          </a:p>
          <a:p>
            <a:pPr marL="17780" algn="ctr">
              <a:lnSpc>
                <a:spcPct val="100000"/>
              </a:lnSpc>
              <a:spcBef>
                <a:spcPts val="210"/>
              </a:spcBef>
              <a:tabLst>
                <a:tab pos="675005" algn="l"/>
                <a:tab pos="1334135" algn="l"/>
              </a:tabLst>
            </a:pPr>
            <a:r>
              <a:rPr sz="1800" spc="-15" baseline="4629" dirty="0">
                <a:solidFill>
                  <a:srgbClr val="63666A"/>
                </a:solidFill>
                <a:latin typeface="Trebuchet MS"/>
                <a:cs typeface="Trebuchet MS"/>
              </a:rPr>
              <a:t>13	</a:t>
            </a:r>
            <a:r>
              <a:rPr sz="1800" spc="-15" baseline="2314" dirty="0">
                <a:solidFill>
                  <a:srgbClr val="63666A"/>
                </a:solidFill>
                <a:latin typeface="Trebuchet MS"/>
                <a:cs typeface="Trebuchet MS"/>
              </a:rPr>
              <a:t>23	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rebuchet MS"/>
              <a:cs typeface="Trebuchet MS"/>
            </a:endParaRPr>
          </a:p>
          <a:p>
            <a:pPr marL="17145" algn="ctr">
              <a:lnSpc>
                <a:spcPct val="100000"/>
              </a:lnSpc>
              <a:tabLst>
                <a:tab pos="675005" algn="l"/>
                <a:tab pos="1332865" algn="l"/>
              </a:tabLst>
            </a:pPr>
            <a:r>
              <a:rPr sz="1800" spc="-15" baseline="4629" dirty="0">
                <a:solidFill>
                  <a:srgbClr val="FFFFFF"/>
                </a:solidFill>
                <a:latin typeface="Trebuchet MS"/>
                <a:cs typeface="Trebuchet MS"/>
              </a:rPr>
              <a:t>495	</a:t>
            </a:r>
            <a:r>
              <a:rPr sz="1800" spc="-15" baseline="2314" dirty="0">
                <a:solidFill>
                  <a:srgbClr val="FFFFFF"/>
                </a:solidFill>
                <a:latin typeface="Trebuchet MS"/>
                <a:cs typeface="Trebuchet MS"/>
              </a:rPr>
              <a:t>485	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477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91194" y="3402014"/>
            <a:ext cx="11550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8120">
              <a:lnSpc>
                <a:spcPct val="110000"/>
              </a:lnSpc>
              <a:spcBef>
                <a:spcPts val="100"/>
              </a:spcBef>
              <a:tabLst>
                <a:tab pos="795655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eye	in</a:t>
            </a:r>
            <a:r>
              <a:rPr sz="1000" spc="-7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n95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protection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42019" y="3017520"/>
            <a:ext cx="116839" cy="203200"/>
          </a:xfrm>
          <a:custGeom>
            <a:avLst/>
            <a:gdLst/>
            <a:ahLst/>
            <a:cxnLst/>
            <a:rect l="l" t="t" r="r" b="b"/>
            <a:pathLst>
              <a:path w="116840" h="203200">
                <a:moveTo>
                  <a:pt x="116840" y="0"/>
                </a:moveTo>
                <a:lnTo>
                  <a:pt x="0" y="0"/>
                </a:lnTo>
                <a:lnTo>
                  <a:pt x="0" y="203200"/>
                </a:lnTo>
                <a:lnTo>
                  <a:pt x="116840" y="203200"/>
                </a:lnTo>
                <a:lnTo>
                  <a:pt x="11684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224519" y="2962846"/>
            <a:ext cx="3365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2928620" algn="l"/>
                <a:tab pos="3339465" algn="l"/>
              </a:tabLst>
            </a:pPr>
            <a:r>
              <a:rPr sz="1200" u="sng" spc="-5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 	</a:t>
            </a:r>
            <a:r>
              <a:rPr sz="12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" baseline="-18518" dirty="0">
                <a:solidFill>
                  <a:srgbClr val="FFFFFF"/>
                </a:solidFill>
                <a:latin typeface="Trebuchet MS"/>
                <a:cs typeface="Trebuchet MS"/>
              </a:rPr>
              <a:t>8	</a:t>
            </a:r>
            <a:r>
              <a:rPr sz="1800" spc="-15" baseline="2314" dirty="0">
                <a:solidFill>
                  <a:srgbClr val="FFFFFF"/>
                </a:solidFill>
                <a:latin typeface="Trebuchet MS"/>
                <a:cs typeface="Trebuchet MS"/>
              </a:rPr>
              <a:t>72</a:t>
            </a:r>
            <a:r>
              <a:rPr sz="1800" spc="-330" baseline="23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u="sng" spc="-7" baseline="2314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baseline="2314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	</a:t>
            </a:r>
            <a:endParaRPr sz="1800" baseline="2314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93259" y="2227579"/>
            <a:ext cx="3172460" cy="904240"/>
            <a:chOff x="4493259" y="2227579"/>
            <a:chExt cx="3172460" cy="904240"/>
          </a:xfrm>
        </p:grpSpPr>
        <p:sp>
          <p:nvSpPr>
            <p:cNvPr id="44" name="object 44"/>
            <p:cNvSpPr/>
            <p:nvPr/>
          </p:nvSpPr>
          <p:spPr>
            <a:xfrm>
              <a:off x="5280660" y="2252979"/>
              <a:ext cx="411480" cy="873760"/>
            </a:xfrm>
            <a:custGeom>
              <a:avLst/>
              <a:gdLst/>
              <a:ahLst/>
              <a:cxnLst/>
              <a:rect l="l" t="t" r="r" b="b"/>
              <a:pathLst>
                <a:path w="411479" h="873760">
                  <a:moveTo>
                    <a:pt x="411480" y="0"/>
                  </a:moveTo>
                  <a:lnTo>
                    <a:pt x="0" y="0"/>
                  </a:lnTo>
                  <a:lnTo>
                    <a:pt x="0" y="88912"/>
                  </a:lnTo>
                  <a:lnTo>
                    <a:pt x="0" y="873760"/>
                  </a:lnTo>
                  <a:lnTo>
                    <a:pt x="411480" y="873760"/>
                  </a:lnTo>
                  <a:lnTo>
                    <a:pt x="411480" y="88912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80659" y="2227579"/>
              <a:ext cx="411480" cy="25400"/>
            </a:xfrm>
            <a:custGeom>
              <a:avLst/>
              <a:gdLst/>
              <a:ahLst/>
              <a:cxnLst/>
              <a:rect l="l" t="t" r="r" b="b"/>
              <a:pathLst>
                <a:path w="411479" h="25400">
                  <a:moveTo>
                    <a:pt x="41147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11479" y="254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22800" y="3014979"/>
              <a:ext cx="3042920" cy="111760"/>
            </a:xfrm>
            <a:custGeom>
              <a:avLst/>
              <a:gdLst/>
              <a:ahLst/>
              <a:cxnLst/>
              <a:rect l="l" t="t" r="r" b="b"/>
              <a:pathLst>
                <a:path w="3042920" h="111760">
                  <a:moveTo>
                    <a:pt x="411480" y="96507"/>
                  </a:moveTo>
                  <a:lnTo>
                    <a:pt x="0" y="96507"/>
                  </a:lnTo>
                  <a:lnTo>
                    <a:pt x="0" y="111760"/>
                  </a:lnTo>
                  <a:lnTo>
                    <a:pt x="411480" y="111760"/>
                  </a:lnTo>
                  <a:lnTo>
                    <a:pt x="411480" y="96507"/>
                  </a:lnTo>
                  <a:close/>
                </a:path>
                <a:path w="3042920" h="111760">
                  <a:moveTo>
                    <a:pt x="3042920" y="0"/>
                  </a:moveTo>
                  <a:lnTo>
                    <a:pt x="2631440" y="0"/>
                  </a:lnTo>
                  <a:lnTo>
                    <a:pt x="2631440" y="111760"/>
                  </a:lnTo>
                  <a:lnTo>
                    <a:pt x="3042920" y="111760"/>
                  </a:lnTo>
                  <a:lnTo>
                    <a:pt x="304292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98339" y="3126739"/>
              <a:ext cx="2862580" cy="0"/>
            </a:xfrm>
            <a:custGeom>
              <a:avLst/>
              <a:gdLst/>
              <a:ahLst/>
              <a:cxnLst/>
              <a:rect l="l" t="t" r="r" b="b"/>
              <a:pathLst>
                <a:path w="2862579">
                  <a:moveTo>
                    <a:pt x="0" y="0"/>
                  </a:moveTo>
                  <a:lnTo>
                    <a:pt x="269239" y="0"/>
                  </a:lnTo>
                </a:path>
                <a:path w="2862579">
                  <a:moveTo>
                    <a:pt x="386079" y="0"/>
                  </a:moveTo>
                  <a:lnTo>
                    <a:pt x="2862580" y="0"/>
                  </a:lnTo>
                </a:path>
              </a:pathLst>
            </a:custGeom>
            <a:ln w="10159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54239" y="2227579"/>
              <a:ext cx="411480" cy="741680"/>
            </a:xfrm>
            <a:custGeom>
              <a:avLst/>
              <a:gdLst/>
              <a:ahLst/>
              <a:cxnLst/>
              <a:rect l="l" t="t" r="r" b="b"/>
              <a:pathLst>
                <a:path w="411479" h="741680">
                  <a:moveTo>
                    <a:pt x="0" y="741680"/>
                  </a:moveTo>
                  <a:lnTo>
                    <a:pt x="411479" y="741680"/>
                  </a:lnTo>
                  <a:lnTo>
                    <a:pt x="411479" y="0"/>
                  </a:lnTo>
                  <a:lnTo>
                    <a:pt x="0" y="0"/>
                  </a:lnTo>
                  <a:lnTo>
                    <a:pt x="0" y="74168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6596380" y="2326639"/>
            <a:ext cx="411480" cy="50800"/>
          </a:xfrm>
          <a:custGeom>
            <a:avLst/>
            <a:gdLst/>
            <a:ahLst/>
            <a:cxnLst/>
            <a:rect l="l" t="t" r="r" b="b"/>
            <a:pathLst>
              <a:path w="411479" h="50800">
                <a:moveTo>
                  <a:pt x="0" y="50800"/>
                </a:moveTo>
                <a:lnTo>
                  <a:pt x="411479" y="50800"/>
                </a:lnTo>
                <a:lnTo>
                  <a:pt x="411479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365843" y="2582754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57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38520" y="2386329"/>
            <a:ext cx="411480" cy="73533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485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96380" y="2386329"/>
            <a:ext cx="411480" cy="73533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530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38520" y="2230754"/>
            <a:ext cx="411480" cy="15557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225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54240" y="2230754"/>
            <a:ext cx="411480" cy="7734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87340" y="2141220"/>
            <a:ext cx="195580" cy="200660"/>
          </a:xfrm>
          <a:custGeom>
            <a:avLst/>
            <a:gdLst/>
            <a:ahLst/>
            <a:cxnLst/>
            <a:rect l="l" t="t" r="r" b="b"/>
            <a:pathLst>
              <a:path w="195579" h="200660">
                <a:moveTo>
                  <a:pt x="195579" y="0"/>
                </a:moveTo>
                <a:lnTo>
                  <a:pt x="0" y="0"/>
                </a:lnTo>
                <a:lnTo>
                  <a:pt x="0" y="200660"/>
                </a:lnTo>
                <a:lnTo>
                  <a:pt x="195579" y="200660"/>
                </a:lnTo>
                <a:lnTo>
                  <a:pt x="19557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405438" y="2132584"/>
            <a:ext cx="17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26314" y="1938845"/>
            <a:ext cx="26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596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60919" y="2969260"/>
            <a:ext cx="195580" cy="203200"/>
          </a:xfrm>
          <a:custGeom>
            <a:avLst/>
            <a:gdLst/>
            <a:ahLst/>
            <a:cxnLst/>
            <a:rect l="l" t="t" r="r" b="b"/>
            <a:pathLst>
              <a:path w="195579" h="203200">
                <a:moveTo>
                  <a:pt x="195579" y="0"/>
                </a:moveTo>
                <a:lnTo>
                  <a:pt x="0" y="0"/>
                </a:lnTo>
                <a:lnTo>
                  <a:pt x="0" y="203200"/>
                </a:lnTo>
                <a:lnTo>
                  <a:pt x="195579" y="203200"/>
                </a:lnTo>
                <a:lnTo>
                  <a:pt x="195579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366000" y="2962846"/>
            <a:ext cx="43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74</a:t>
            </a:r>
            <a:r>
              <a:rPr sz="12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96380" y="2176779"/>
            <a:ext cx="411480" cy="1498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5080" rIns="0" bIns="0" rtlCol="0">
            <a:spAutoFit/>
          </a:bodyPr>
          <a:lstStyle/>
          <a:p>
            <a:pPr marL="125095">
              <a:lnSpc>
                <a:spcPts val="1140"/>
              </a:lnSpc>
              <a:spcBef>
                <a:spcPts val="4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66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99900" y="1393052"/>
            <a:ext cx="167005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0"/>
              </a:spcBef>
            </a:pP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Surgical</a:t>
            </a:r>
            <a:r>
              <a:rPr sz="2000" u="heavy" spc="-114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masks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(n =</a:t>
            </a:r>
            <a:r>
              <a:rPr sz="1200" spc="-2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596)</a:t>
            </a:r>
            <a:endParaRPr sz="1200">
              <a:latin typeface="Trebuchet MS"/>
              <a:cs typeface="Trebuchet MS"/>
            </a:endParaRPr>
          </a:p>
          <a:p>
            <a:pPr marL="13335" algn="ctr">
              <a:lnSpc>
                <a:spcPct val="100000"/>
              </a:lnSpc>
              <a:spcBef>
                <a:spcPts val="575"/>
              </a:spcBef>
              <a:tabLst>
                <a:tab pos="670560" algn="l"/>
                <a:tab pos="1329055" algn="l"/>
              </a:tabLst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596	596	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596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42089" y="3417252"/>
            <a:ext cx="1175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750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1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gowns	in</a:t>
            </a:r>
            <a:r>
              <a:rPr sz="1000" spc="-5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gloves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34218" y="3249613"/>
            <a:ext cx="3245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Unique to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supply" "No supply" "No supply" "No</a:t>
            </a:r>
            <a:r>
              <a:rPr sz="1000" spc="7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supply"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95177" y="3402012"/>
            <a:ext cx="10763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260">
              <a:lnSpc>
                <a:spcPct val="110000"/>
              </a:lnSpc>
              <a:spcBef>
                <a:spcPts val="100"/>
              </a:spcBef>
              <a:tabLst>
                <a:tab pos="716915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surgical	in</a:t>
            </a:r>
            <a:r>
              <a:rPr sz="1000" spc="-7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n95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masks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767579" y="3017520"/>
            <a:ext cx="116839" cy="203200"/>
          </a:xfrm>
          <a:custGeom>
            <a:avLst/>
            <a:gdLst/>
            <a:ahLst/>
            <a:cxnLst/>
            <a:rect l="l" t="t" r="r" b="b"/>
            <a:pathLst>
              <a:path w="116839" h="203200">
                <a:moveTo>
                  <a:pt x="116839" y="0"/>
                </a:moveTo>
                <a:lnTo>
                  <a:pt x="0" y="0"/>
                </a:lnTo>
                <a:lnTo>
                  <a:pt x="0" y="203200"/>
                </a:lnTo>
                <a:lnTo>
                  <a:pt x="116839" y="203200"/>
                </a:lnTo>
                <a:lnTo>
                  <a:pt x="116839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773613" y="3010472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24840" y="4653279"/>
            <a:ext cx="3172460" cy="815340"/>
            <a:chOff x="624840" y="4653279"/>
            <a:chExt cx="3172460" cy="815340"/>
          </a:xfrm>
        </p:grpSpPr>
        <p:sp>
          <p:nvSpPr>
            <p:cNvPr id="68" name="object 68"/>
            <p:cNvSpPr/>
            <p:nvPr/>
          </p:nvSpPr>
          <p:spPr>
            <a:xfrm>
              <a:off x="754380" y="5443219"/>
              <a:ext cx="411480" cy="20320"/>
            </a:xfrm>
            <a:custGeom>
              <a:avLst/>
              <a:gdLst/>
              <a:ahLst/>
              <a:cxnLst/>
              <a:rect l="l" t="t" r="r" b="b"/>
              <a:pathLst>
                <a:path w="411480" h="20320">
                  <a:moveTo>
                    <a:pt x="411480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11480" y="20319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9920" y="546353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599" y="0"/>
                  </a:lnTo>
                </a:path>
              </a:pathLst>
            </a:custGeom>
            <a:ln w="10160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12240" y="4701539"/>
              <a:ext cx="411480" cy="762000"/>
            </a:xfrm>
            <a:custGeom>
              <a:avLst/>
              <a:gdLst/>
              <a:ahLst/>
              <a:cxnLst/>
              <a:rect l="l" t="t" r="r" b="b"/>
              <a:pathLst>
                <a:path w="411480" h="762000">
                  <a:moveTo>
                    <a:pt x="411480" y="0"/>
                  </a:moveTo>
                  <a:lnTo>
                    <a:pt x="0" y="0"/>
                  </a:lnTo>
                  <a:lnTo>
                    <a:pt x="0" y="76212"/>
                  </a:lnTo>
                  <a:lnTo>
                    <a:pt x="0" y="762000"/>
                  </a:lnTo>
                  <a:lnTo>
                    <a:pt x="411480" y="762000"/>
                  </a:lnTo>
                  <a:lnTo>
                    <a:pt x="411480" y="76212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12240" y="4653279"/>
              <a:ext cx="411480" cy="48260"/>
            </a:xfrm>
            <a:custGeom>
              <a:avLst/>
              <a:gdLst/>
              <a:ahLst/>
              <a:cxnLst/>
              <a:rect l="l" t="t" r="r" b="b"/>
              <a:pathLst>
                <a:path w="411480" h="48260">
                  <a:moveTo>
                    <a:pt x="411479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11479" y="4826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70100" y="4716779"/>
              <a:ext cx="411480" cy="746760"/>
            </a:xfrm>
            <a:custGeom>
              <a:avLst/>
              <a:gdLst/>
              <a:ahLst/>
              <a:cxnLst/>
              <a:rect l="l" t="t" r="r" b="b"/>
              <a:pathLst>
                <a:path w="411480" h="746760">
                  <a:moveTo>
                    <a:pt x="411480" y="0"/>
                  </a:moveTo>
                  <a:lnTo>
                    <a:pt x="0" y="0"/>
                  </a:lnTo>
                  <a:lnTo>
                    <a:pt x="0" y="78752"/>
                  </a:lnTo>
                  <a:lnTo>
                    <a:pt x="0" y="746760"/>
                  </a:lnTo>
                  <a:lnTo>
                    <a:pt x="411480" y="746760"/>
                  </a:lnTo>
                  <a:lnTo>
                    <a:pt x="411480" y="78752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70100" y="4671059"/>
              <a:ext cx="411480" cy="45720"/>
            </a:xfrm>
            <a:custGeom>
              <a:avLst/>
              <a:gdLst/>
              <a:ahLst/>
              <a:cxnLst/>
              <a:rect l="l" t="t" r="r" b="b"/>
              <a:pathLst>
                <a:path w="411480" h="45720">
                  <a:moveTo>
                    <a:pt x="4114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11480" y="45719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85819" y="5359399"/>
              <a:ext cx="411480" cy="104139"/>
            </a:xfrm>
            <a:custGeom>
              <a:avLst/>
              <a:gdLst/>
              <a:ahLst/>
              <a:cxnLst/>
              <a:rect l="l" t="t" r="r" b="b"/>
              <a:pathLst>
                <a:path w="411479" h="104139">
                  <a:moveTo>
                    <a:pt x="411479" y="0"/>
                  </a:moveTo>
                  <a:lnTo>
                    <a:pt x="0" y="0"/>
                  </a:lnTo>
                  <a:lnTo>
                    <a:pt x="0" y="104140"/>
                  </a:lnTo>
                  <a:lnTo>
                    <a:pt x="411479" y="10414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E30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56640" y="5463539"/>
              <a:ext cx="2433320" cy="0"/>
            </a:xfrm>
            <a:custGeom>
              <a:avLst/>
              <a:gdLst/>
              <a:ahLst/>
              <a:cxnLst/>
              <a:rect l="l" t="t" r="r" b="b"/>
              <a:pathLst>
                <a:path w="2433320">
                  <a:moveTo>
                    <a:pt x="0" y="0"/>
                  </a:moveTo>
                  <a:lnTo>
                    <a:pt x="2433320" y="0"/>
                  </a:lnTo>
                </a:path>
              </a:pathLst>
            </a:custGeom>
            <a:ln w="10160">
              <a:solidFill>
                <a:srgbClr val="B1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727960" y="4813300"/>
            <a:ext cx="411480" cy="64516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477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385820" y="4662487"/>
            <a:ext cx="411480" cy="6731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489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518919" y="4577079"/>
            <a:ext cx="195580" cy="200660"/>
          </a:xfrm>
          <a:custGeom>
            <a:avLst/>
            <a:gdLst/>
            <a:ahLst/>
            <a:cxnLst/>
            <a:rect l="l" t="t" r="r" b="b"/>
            <a:pathLst>
              <a:path w="195580" h="200660">
                <a:moveTo>
                  <a:pt x="195580" y="0"/>
                </a:moveTo>
                <a:lnTo>
                  <a:pt x="0" y="0"/>
                </a:lnTo>
                <a:lnTo>
                  <a:pt x="0" y="200660"/>
                </a:lnTo>
                <a:lnTo>
                  <a:pt x="195580" y="200660"/>
                </a:lnTo>
                <a:lnTo>
                  <a:pt x="1955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412239" y="4569396"/>
            <a:ext cx="411480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34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rebuchet MS"/>
              <a:cs typeface="Trebuchet MS"/>
            </a:endParaRPr>
          </a:p>
          <a:p>
            <a:pPr marL="8445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542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86192" y="5569584"/>
            <a:ext cx="26250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10000"/>
              </a:lnSpc>
              <a:spcBef>
                <a:spcPts val="100"/>
              </a:spcBef>
              <a:tabLst>
                <a:tab pos="697230" algn="l"/>
                <a:tab pos="1473200" algn="l"/>
                <a:tab pos="2054225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supply" "No supply" "No supply"</a:t>
            </a:r>
            <a:r>
              <a:rPr sz="1000" spc="-22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supply"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1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n95	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1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surgical	in</a:t>
            </a:r>
            <a:r>
              <a:rPr sz="1000" spc="2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eye	in</a:t>
            </a:r>
            <a:r>
              <a:rPr sz="1000" spc="-2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gloves</a:t>
            </a:r>
            <a:endParaRPr sz="1000">
              <a:latin typeface="Trebuchet MS"/>
              <a:cs typeface="Trebuchet MS"/>
            </a:endParaRPr>
          </a:p>
          <a:p>
            <a:pPr marL="817244">
              <a:lnSpc>
                <a:spcPct val="100000"/>
              </a:lnSpc>
              <a:spcBef>
                <a:spcPts val="120"/>
              </a:spcBef>
              <a:tabLst>
                <a:tab pos="1348740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masks	protection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174239" y="4594859"/>
            <a:ext cx="198120" cy="200660"/>
          </a:xfrm>
          <a:custGeom>
            <a:avLst/>
            <a:gdLst/>
            <a:ahLst/>
            <a:cxnLst/>
            <a:rect l="l" t="t" r="r" b="b"/>
            <a:pathLst>
              <a:path w="198119" h="200660">
                <a:moveTo>
                  <a:pt x="198119" y="0"/>
                </a:moveTo>
                <a:lnTo>
                  <a:pt x="0" y="0"/>
                </a:lnTo>
                <a:lnTo>
                  <a:pt x="0" y="200660"/>
                </a:lnTo>
                <a:lnTo>
                  <a:pt x="198119" y="200660"/>
                </a:lnTo>
                <a:lnTo>
                  <a:pt x="19811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070100" y="4586858"/>
            <a:ext cx="411480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34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marL="8445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530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727960" y="4662487"/>
            <a:ext cx="411480" cy="15113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19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87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58520" y="5311139"/>
            <a:ext cx="2829560" cy="243840"/>
          </a:xfrm>
          <a:custGeom>
            <a:avLst/>
            <a:gdLst/>
            <a:ahLst/>
            <a:cxnLst/>
            <a:rect l="l" t="t" r="r" b="b"/>
            <a:pathLst>
              <a:path w="2829560" h="243839">
                <a:moveTo>
                  <a:pt x="198107" y="43180"/>
                </a:moveTo>
                <a:lnTo>
                  <a:pt x="0" y="43180"/>
                </a:lnTo>
                <a:lnTo>
                  <a:pt x="0" y="243840"/>
                </a:lnTo>
                <a:lnTo>
                  <a:pt x="198107" y="243840"/>
                </a:lnTo>
                <a:lnTo>
                  <a:pt x="198107" y="43180"/>
                </a:lnTo>
                <a:close/>
              </a:path>
              <a:path w="2829560" h="243839">
                <a:moveTo>
                  <a:pt x="2829560" y="0"/>
                </a:moveTo>
                <a:lnTo>
                  <a:pt x="2631440" y="0"/>
                </a:lnTo>
                <a:lnTo>
                  <a:pt x="2631440" y="200660"/>
                </a:lnTo>
                <a:lnTo>
                  <a:pt x="2829560" y="200660"/>
                </a:lnTo>
                <a:lnTo>
                  <a:pt x="2829560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497263" y="5302821"/>
            <a:ext cx="434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640" algn="l"/>
              </a:tabLst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  <a:r>
              <a:rPr sz="12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dirty="0">
                <a:solidFill>
                  <a:srgbClr val="FFFFFF"/>
                </a:solidFill>
                <a:uFill>
                  <a:solidFill>
                    <a:srgbClr val="B1B3B3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65187" y="5345685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84312" y="4375659"/>
            <a:ext cx="26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576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892776" y="3830639"/>
            <a:ext cx="767080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0"/>
              </a:spcBef>
            </a:pP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Go</a:t>
            </a:r>
            <a:r>
              <a:rPr sz="2000" u="heavy" spc="-1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w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ns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(n =</a:t>
            </a:r>
            <a:r>
              <a:rPr sz="1200" spc="-5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564)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564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800362" y="4393121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56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57511" y="4393121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56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93419" y="5569584"/>
            <a:ext cx="528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lnSpc>
                <a:spcPct val="110000"/>
              </a:lnSpc>
              <a:spcBef>
                <a:spcPts val="100"/>
              </a:spcBef>
            </a:pP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Unique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gowns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622800" y="5339079"/>
            <a:ext cx="411480" cy="124460"/>
          </a:xfrm>
          <a:custGeom>
            <a:avLst/>
            <a:gdLst/>
            <a:ahLst/>
            <a:cxnLst/>
            <a:rect l="l" t="t" r="r" b="b"/>
            <a:pathLst>
              <a:path w="411479" h="124460">
                <a:moveTo>
                  <a:pt x="411479" y="0"/>
                </a:moveTo>
                <a:lnTo>
                  <a:pt x="0" y="0"/>
                </a:lnTo>
                <a:lnTo>
                  <a:pt x="0" y="124460"/>
                </a:lnTo>
                <a:lnTo>
                  <a:pt x="411479" y="124460"/>
                </a:lnTo>
                <a:lnTo>
                  <a:pt x="411479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735257" y="5105581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1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80659" y="4823459"/>
            <a:ext cx="411480" cy="64008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596380" y="4836159"/>
            <a:ext cx="411480" cy="62738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72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254240" y="4820920"/>
            <a:ext cx="411480" cy="642620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80659" y="4653279"/>
            <a:ext cx="411480" cy="17018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ts val="1340"/>
              </a:lnSpc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299709" y="5661977"/>
            <a:ext cx="371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-5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n95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54929" y="5494338"/>
            <a:ext cx="2625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supply" "No supply" "No supply"</a:t>
            </a:r>
            <a:r>
              <a:rPr sz="1000" spc="-22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"No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supply"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254240" y="4620259"/>
            <a:ext cx="411480" cy="2006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4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5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840095" y="5646737"/>
            <a:ext cx="18751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10000"/>
              </a:lnSpc>
              <a:spcBef>
                <a:spcPts val="100"/>
              </a:spcBef>
              <a:tabLst>
                <a:tab pos="663575" algn="l"/>
                <a:tab pos="788035" algn="l"/>
                <a:tab pos="1371600" algn="l"/>
              </a:tabLst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000" spc="1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surgical		in</a:t>
            </a:r>
            <a:r>
              <a:rPr sz="1000" spc="1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eye	in</a:t>
            </a:r>
            <a:r>
              <a:rPr sz="1000" spc="-5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gowns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masks	protection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938520" y="4625340"/>
            <a:ext cx="411480" cy="2006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4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5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08808" y="3402012"/>
            <a:ext cx="775970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36195" indent="-635" algn="ctr">
              <a:lnSpc>
                <a:spcPct val="110000"/>
              </a:lnSpc>
              <a:spcBef>
                <a:spcPts val="100"/>
              </a:spcBef>
            </a:pP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in eye  p</a:t>
            </a:r>
            <a:r>
              <a:rPr sz="1000" spc="-15" dirty="0">
                <a:solidFill>
                  <a:srgbClr val="63666A"/>
                </a:solidFill>
                <a:latin typeface="Trebuchet MS"/>
                <a:cs typeface="Trebuchet MS"/>
              </a:rPr>
              <a:t>r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ot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e</a:t>
            </a:r>
            <a:r>
              <a:rPr sz="1000" dirty="0">
                <a:solidFill>
                  <a:srgbClr val="63666A"/>
                </a:solidFill>
                <a:latin typeface="Trebuchet MS"/>
                <a:cs typeface="Trebuchet MS"/>
              </a:rPr>
              <a:t>c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t</a:t>
            </a:r>
            <a:r>
              <a:rPr sz="1000" spc="-10" dirty="0">
                <a:solidFill>
                  <a:srgbClr val="63666A"/>
                </a:solidFill>
                <a:latin typeface="Trebuchet MS"/>
                <a:cs typeface="Trebuchet MS"/>
              </a:rPr>
              <a:t>i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on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ts val="2340"/>
              </a:lnSpc>
              <a:spcBef>
                <a:spcPts val="735"/>
              </a:spcBef>
            </a:pP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G</a:t>
            </a:r>
            <a:r>
              <a:rPr sz="2000" u="heavy" spc="-10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l</a:t>
            </a:r>
            <a:r>
              <a:rPr sz="2000" u="heavy" spc="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o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v</a:t>
            </a:r>
            <a:r>
              <a:rPr sz="2000" u="heavy" spc="5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e</a:t>
            </a:r>
            <a:r>
              <a:rPr sz="2000" u="heavy" dirty="0">
                <a:solidFill>
                  <a:srgbClr val="185394"/>
                </a:solidFill>
                <a:uFill>
                  <a:solidFill>
                    <a:srgbClr val="185394"/>
                  </a:solidFill>
                </a:u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solidFill>
                  <a:srgbClr val="185394"/>
                </a:solidFill>
                <a:latin typeface="Trebuchet MS"/>
                <a:cs typeface="Trebuchet MS"/>
              </a:rPr>
              <a:t>(n =</a:t>
            </a:r>
            <a:r>
              <a:rPr sz="1200" spc="-45" dirty="0">
                <a:solidFill>
                  <a:srgbClr val="185394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5394"/>
                </a:solidFill>
                <a:latin typeface="Trebuchet MS"/>
                <a:cs typeface="Trebuchet MS"/>
              </a:rPr>
              <a:t>90)</a:t>
            </a:r>
            <a:endParaRPr sz="1200">
              <a:latin typeface="Trebuchet MS"/>
              <a:cs typeface="Trebuchet MS"/>
            </a:endParaRPr>
          </a:p>
          <a:p>
            <a:pPr marL="88900" algn="ctr">
              <a:lnSpc>
                <a:spcPct val="100000"/>
              </a:lnSpc>
              <a:spcBef>
                <a:spcPts val="91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90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596380" y="4632959"/>
            <a:ext cx="411480" cy="2032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35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5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366000" y="4418521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90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92724" y="4418521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90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708699" y="4418521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90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560568" y="5479100"/>
            <a:ext cx="5340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10000"/>
              </a:lnSpc>
              <a:spcBef>
                <a:spcPts val="100"/>
              </a:spcBef>
            </a:pPr>
            <a:r>
              <a:rPr sz="1000" spc="-15" dirty="0">
                <a:solidFill>
                  <a:srgbClr val="63666A"/>
                </a:solidFill>
                <a:latin typeface="Trebuchet MS"/>
                <a:cs typeface="Trebuchet MS"/>
              </a:rPr>
              <a:t>Unique 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to</a:t>
            </a:r>
            <a:r>
              <a:rPr sz="1000" spc="-7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63666A"/>
                </a:solidFill>
                <a:latin typeface="Trebuchet MS"/>
                <a:cs typeface="Trebuchet MS"/>
              </a:rPr>
              <a:t>gloves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219440" y="5638800"/>
            <a:ext cx="213360" cy="160020"/>
          </a:xfrm>
          <a:custGeom>
            <a:avLst/>
            <a:gdLst/>
            <a:ahLst/>
            <a:cxnLst/>
            <a:rect l="l" t="t" r="r" b="b"/>
            <a:pathLst>
              <a:path w="213359" h="160020">
                <a:moveTo>
                  <a:pt x="213359" y="0"/>
                </a:moveTo>
                <a:lnTo>
                  <a:pt x="0" y="0"/>
                </a:lnTo>
                <a:lnTo>
                  <a:pt x="0" y="160019"/>
                </a:lnTo>
                <a:lnTo>
                  <a:pt x="213359" y="160019"/>
                </a:lnTo>
                <a:lnTo>
                  <a:pt x="21335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19440" y="5890259"/>
            <a:ext cx="213360" cy="162560"/>
          </a:xfrm>
          <a:custGeom>
            <a:avLst/>
            <a:gdLst/>
            <a:ahLst/>
            <a:cxnLst/>
            <a:rect l="l" t="t" r="r" b="b"/>
            <a:pathLst>
              <a:path w="213359" h="162560">
                <a:moveTo>
                  <a:pt x="213359" y="0"/>
                </a:moveTo>
                <a:lnTo>
                  <a:pt x="0" y="0"/>
                </a:lnTo>
                <a:lnTo>
                  <a:pt x="0" y="162559"/>
                </a:lnTo>
                <a:lnTo>
                  <a:pt x="213359" y="162559"/>
                </a:lnTo>
                <a:lnTo>
                  <a:pt x="213359" y="0"/>
                </a:lnTo>
                <a:close/>
              </a:path>
            </a:pathLst>
          </a:custGeom>
          <a:solidFill>
            <a:srgbClr val="E3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470900" y="5557177"/>
            <a:ext cx="2944495" cy="53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00"/>
              </a:spcBef>
            </a:pP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Did not report "No supply" for this </a:t>
            </a:r>
            <a:r>
              <a:rPr sz="1200" spc="-15" dirty="0">
                <a:solidFill>
                  <a:srgbClr val="63666A"/>
                </a:solidFill>
                <a:latin typeface="Trebuchet MS"/>
                <a:cs typeface="Trebuchet MS"/>
              </a:rPr>
              <a:t>category 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Reported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"no supply" for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this</a:t>
            </a:r>
            <a:r>
              <a:rPr sz="1200" spc="-8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category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59140" y="4046220"/>
            <a:ext cx="3126740" cy="1353820"/>
          </a:xfrm>
          <a:prstGeom prst="rect">
            <a:avLst/>
          </a:prstGeom>
          <a:ln w="10159">
            <a:solidFill>
              <a:srgbClr val="2B80D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200" i="1" spc="-5" dirty="0">
                <a:solidFill>
                  <a:srgbClr val="63666A"/>
                </a:solidFill>
                <a:latin typeface="Trebuchet MS"/>
                <a:cs typeface="Trebuchet MS"/>
              </a:rPr>
              <a:t>How to </a:t>
            </a:r>
            <a:r>
              <a:rPr sz="1200" i="1" spc="-10" dirty="0">
                <a:solidFill>
                  <a:srgbClr val="63666A"/>
                </a:solidFill>
                <a:latin typeface="Trebuchet MS"/>
                <a:cs typeface="Trebuchet MS"/>
              </a:rPr>
              <a:t>interpret these</a:t>
            </a:r>
            <a:r>
              <a:rPr sz="1200" i="1" spc="7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i="1" spc="-5" dirty="0">
                <a:solidFill>
                  <a:srgbClr val="63666A"/>
                </a:solidFill>
                <a:latin typeface="Trebuchet MS"/>
                <a:cs typeface="Trebuchet MS"/>
              </a:rPr>
              <a:t>charts</a:t>
            </a:r>
            <a:endParaRPr sz="1200">
              <a:latin typeface="Trebuchet MS"/>
              <a:cs typeface="Trebuchet MS"/>
            </a:endParaRPr>
          </a:p>
          <a:p>
            <a:pPr marL="323850" marR="513080" indent="-216535">
              <a:lnSpc>
                <a:spcPct val="100000"/>
              </a:lnSpc>
              <a:spcBef>
                <a:spcPts val="600"/>
              </a:spcBef>
              <a:buClr>
                <a:srgbClr val="185394"/>
              </a:buClr>
              <a:buChar char="•"/>
              <a:tabLst>
                <a:tab pos="323850" algn="l"/>
                <a:tab pos="324485" algn="l"/>
              </a:tabLst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There are 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508 </a:t>
            </a:r>
            <a:r>
              <a:rPr sz="1200" spc="-30" dirty="0">
                <a:solidFill>
                  <a:srgbClr val="63666A"/>
                </a:solidFill>
                <a:latin typeface="Trebuchet MS"/>
                <a:cs typeface="Trebuchet MS"/>
              </a:rPr>
              <a:t>LTCFs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that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have no  supply in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eye</a:t>
            </a:r>
            <a:r>
              <a:rPr sz="1200" spc="-60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protection</a:t>
            </a:r>
            <a:endParaRPr sz="1200">
              <a:latin typeface="Trebuchet MS"/>
              <a:cs typeface="Trebuchet MS"/>
            </a:endParaRPr>
          </a:p>
          <a:p>
            <a:pPr marL="323850" marR="55244" indent="-216535">
              <a:lnSpc>
                <a:spcPct val="100000"/>
              </a:lnSpc>
              <a:spcBef>
                <a:spcPts val="600"/>
              </a:spcBef>
              <a:buClr>
                <a:srgbClr val="185394"/>
              </a:buClr>
              <a:buChar char="•"/>
              <a:tabLst>
                <a:tab pos="323850" algn="l"/>
                <a:tab pos="324485" algn="l"/>
              </a:tabLst>
            </a:pP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Of those 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508, 495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also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have no supply in  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n95, 485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have no supply in surgical  masks, 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477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in gowns, </a:t>
            </a:r>
            <a:r>
              <a:rPr sz="1200" dirty="0">
                <a:solidFill>
                  <a:srgbClr val="63666A"/>
                </a:solidFill>
                <a:latin typeface="Trebuchet MS"/>
                <a:cs typeface="Trebuchet MS"/>
              </a:rPr>
              <a:t>and </a:t>
            </a:r>
            <a:r>
              <a:rPr sz="1200" spc="-10" dirty="0">
                <a:solidFill>
                  <a:srgbClr val="63666A"/>
                </a:solidFill>
                <a:latin typeface="Trebuchet MS"/>
                <a:cs typeface="Trebuchet MS"/>
              </a:rPr>
              <a:t>72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in</a:t>
            </a:r>
            <a:r>
              <a:rPr sz="1200" spc="-55" dirty="0">
                <a:solidFill>
                  <a:srgbClr val="63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3666A"/>
                </a:solidFill>
                <a:latin typeface="Trebuchet MS"/>
                <a:cs typeface="Trebuchet MS"/>
              </a:rPr>
              <a:t>gloves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9883140" y="3843016"/>
            <a:ext cx="76200" cy="203200"/>
            <a:chOff x="9883140" y="3843016"/>
            <a:chExt cx="76200" cy="203200"/>
          </a:xfrm>
        </p:grpSpPr>
        <p:sp>
          <p:nvSpPr>
            <p:cNvPr id="115" name="object 115"/>
            <p:cNvSpPr/>
            <p:nvPr/>
          </p:nvSpPr>
          <p:spPr>
            <a:xfrm>
              <a:off x="9921239" y="3881121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164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B80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883140" y="384301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3"/>
                  </a:lnTo>
                  <a:lnTo>
                    <a:pt x="73206" y="52936"/>
                  </a:lnTo>
                  <a:lnTo>
                    <a:pt x="76200" y="38112"/>
                  </a:lnTo>
                  <a:lnTo>
                    <a:pt x="73206" y="23279"/>
                  </a:lnTo>
                  <a:lnTo>
                    <a:pt x="65041" y="11164"/>
                  </a:lnTo>
                  <a:lnTo>
                    <a:pt x="52931" y="299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B8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/>
          <p:nvPr/>
        </p:nvSpPr>
        <p:spPr>
          <a:xfrm>
            <a:off x="622300" y="6647180"/>
            <a:ext cx="10932160" cy="185420"/>
          </a:xfrm>
          <a:custGeom>
            <a:avLst/>
            <a:gdLst/>
            <a:ahLst/>
            <a:cxnLst/>
            <a:rect l="l" t="t" r="r" b="b"/>
            <a:pathLst>
              <a:path w="10932160" h="185420">
                <a:moveTo>
                  <a:pt x="10932160" y="0"/>
                </a:moveTo>
                <a:lnTo>
                  <a:pt x="0" y="0"/>
                </a:lnTo>
                <a:lnTo>
                  <a:pt x="0" y="185420"/>
                </a:lnTo>
                <a:lnTo>
                  <a:pt x="10932160" y="185420"/>
                </a:lnTo>
                <a:lnTo>
                  <a:pt x="10932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0368280" y="0"/>
            <a:ext cx="1813560" cy="457200"/>
          </a:xfrm>
          <a:prstGeom prst="rect">
            <a:avLst/>
          </a:prstGeom>
          <a:ln w="10159">
            <a:solidFill>
              <a:srgbClr val="C9474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43230" marR="109220" indent="-325755">
              <a:lnSpc>
                <a:spcPct val="100000"/>
              </a:lnSpc>
              <a:spcBef>
                <a:spcPts val="320"/>
              </a:spcBef>
            </a:pPr>
            <a:r>
              <a:rPr sz="1200" spc="-15" dirty="0">
                <a:solidFill>
                  <a:srgbClr val="C94747"/>
                </a:solidFill>
                <a:latin typeface="Trebuchet MS"/>
                <a:cs typeface="Trebuchet MS"/>
              </a:rPr>
              <a:t>PRELIMINARY </a:t>
            </a:r>
            <a:r>
              <a:rPr sz="1200" spc="-5" dirty="0">
                <a:solidFill>
                  <a:srgbClr val="C94747"/>
                </a:solidFill>
                <a:latin typeface="Trebuchet MS"/>
                <a:cs typeface="Trebuchet MS"/>
              </a:rPr>
              <a:t>– </a:t>
            </a:r>
            <a:r>
              <a:rPr sz="1200" spc="-65" dirty="0">
                <a:solidFill>
                  <a:srgbClr val="C94747"/>
                </a:solidFill>
                <a:latin typeface="Trebuchet MS"/>
                <a:cs typeface="Trebuchet MS"/>
              </a:rPr>
              <a:t>DATA </a:t>
            </a:r>
            <a:r>
              <a:rPr sz="1200" spc="-30" dirty="0">
                <a:solidFill>
                  <a:srgbClr val="C94747"/>
                </a:solidFill>
                <a:latin typeface="Trebuchet MS"/>
                <a:cs typeface="Trebuchet MS"/>
              </a:rPr>
              <a:t>TO  </a:t>
            </a:r>
            <a:r>
              <a:rPr sz="1200" dirty="0">
                <a:solidFill>
                  <a:srgbClr val="C94747"/>
                </a:solidFill>
                <a:latin typeface="Trebuchet MS"/>
                <a:cs typeface="Trebuchet MS"/>
              </a:rPr>
              <a:t>BE</a:t>
            </a:r>
            <a:r>
              <a:rPr sz="1200" spc="-15" dirty="0">
                <a:solidFill>
                  <a:srgbClr val="C94747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C94747"/>
                </a:solidFill>
                <a:latin typeface="Trebuchet MS"/>
                <a:cs typeface="Trebuchet MS"/>
              </a:rPr>
              <a:t>VALIDATED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pc="-10" dirty="0"/>
              <a:t>FOUO </a:t>
            </a:r>
            <a:r>
              <a:rPr spc="-5" dirty="0"/>
              <a:t>- DO </a:t>
            </a:r>
            <a:r>
              <a:rPr spc="-10" dirty="0"/>
              <a:t>NOT</a:t>
            </a:r>
            <a:r>
              <a:rPr spc="-25" dirty="0"/>
              <a:t> </a:t>
            </a:r>
            <a:r>
              <a:rPr dirty="0"/>
              <a:t>DISTRIBUTE</a:t>
            </a:r>
          </a:p>
        </p:txBody>
      </p:sp>
      <p:sp>
        <p:nvSpPr>
          <p:cNvPr id="120" name="object 1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175"/>
              </a:spcBef>
            </a:pPr>
            <a:r>
              <a:rPr spc="-5" dirty="0"/>
              <a:t>Notes: Includes CMS </a:t>
            </a:r>
            <a:r>
              <a:rPr spc="-10" dirty="0"/>
              <a:t>and non-CMS </a:t>
            </a:r>
            <a:r>
              <a:rPr spc="-5" dirty="0"/>
              <a:t>facilities. NHSN reports only one response per facility per week. "Supplies status" </a:t>
            </a:r>
            <a:r>
              <a:rPr spc="-10" dirty="0"/>
              <a:t>inferred </a:t>
            </a:r>
            <a:r>
              <a:rPr spc="-5" dirty="0"/>
              <a:t>from two separate questions: </a:t>
            </a:r>
            <a:r>
              <a:rPr spc="-10" dirty="0"/>
              <a:t>current and </a:t>
            </a:r>
            <a:r>
              <a:rPr spc="-5" dirty="0"/>
              <a:t>one-week supply,  methodology in appendix. Source: NHSN LTCF COVID-19 Supplies </a:t>
            </a:r>
            <a:r>
              <a:rPr dirty="0"/>
              <a:t>module </a:t>
            </a:r>
            <a:r>
              <a:rPr spc="-5" dirty="0"/>
              <a:t>– all long-term care facilities </a:t>
            </a:r>
            <a:r>
              <a:rPr spc="-10" dirty="0"/>
              <a:t>(week ending</a:t>
            </a:r>
            <a:r>
              <a:rPr dirty="0"/>
              <a:t> </a:t>
            </a:r>
            <a:r>
              <a:rPr spc="-5" dirty="0"/>
              <a:t>10/11)</a:t>
            </a:r>
          </a:p>
          <a:p>
            <a:pPr marL="1002665">
              <a:lnSpc>
                <a:spcPct val="100000"/>
              </a:lnSpc>
              <a:spcBef>
                <a:spcPts val="440"/>
              </a:spcBef>
            </a:pPr>
            <a:r>
              <a:rPr sz="1200" spc="-65" dirty="0">
                <a:solidFill>
                  <a:srgbClr val="63666A"/>
                </a:solidFill>
              </a:rPr>
              <a:t>DATA </a:t>
            </a:r>
            <a:r>
              <a:rPr sz="1200" dirty="0">
                <a:solidFill>
                  <a:srgbClr val="63666A"/>
                </a:solidFill>
              </a:rPr>
              <a:t>IS </a:t>
            </a:r>
            <a:r>
              <a:rPr sz="1200" spc="-5" dirty="0">
                <a:solidFill>
                  <a:srgbClr val="63666A"/>
                </a:solidFill>
              </a:rPr>
              <a:t>PROVISIONAL UNTIL </a:t>
            </a:r>
            <a:r>
              <a:rPr sz="1200" spc="-25" dirty="0">
                <a:solidFill>
                  <a:srgbClr val="63666A"/>
                </a:solidFill>
              </a:rPr>
              <a:t>OFFICIALLY </a:t>
            </a:r>
            <a:r>
              <a:rPr sz="1200" spc="-5" dirty="0">
                <a:solidFill>
                  <a:srgbClr val="63666A"/>
                </a:solidFill>
              </a:rPr>
              <a:t>RELEASED </a:t>
            </a:r>
            <a:r>
              <a:rPr sz="1200" spc="-10" dirty="0">
                <a:solidFill>
                  <a:srgbClr val="63666A"/>
                </a:solidFill>
              </a:rPr>
              <a:t>FROM </a:t>
            </a:r>
            <a:r>
              <a:rPr sz="1200" spc="-5" dirty="0">
                <a:solidFill>
                  <a:srgbClr val="63666A"/>
                </a:solidFill>
              </a:rPr>
              <a:t>CDC – </a:t>
            </a:r>
            <a:r>
              <a:rPr sz="1200" spc="-10" dirty="0">
                <a:solidFill>
                  <a:srgbClr val="63666A"/>
                </a:solidFill>
              </a:rPr>
              <a:t>FOR </a:t>
            </a:r>
            <a:r>
              <a:rPr sz="1200" spc="-5" dirty="0">
                <a:solidFill>
                  <a:srgbClr val="63666A"/>
                </a:solidFill>
              </a:rPr>
              <a:t>OFFICIAL USE </a:t>
            </a:r>
            <a:r>
              <a:rPr sz="1200" spc="-50" dirty="0">
                <a:solidFill>
                  <a:srgbClr val="63666A"/>
                </a:solidFill>
              </a:rPr>
              <a:t>ONLY </a:t>
            </a:r>
            <a:r>
              <a:rPr sz="1200" spc="-10" dirty="0">
                <a:solidFill>
                  <a:srgbClr val="63666A"/>
                </a:solidFill>
              </a:rPr>
              <a:t>(FOUO) </a:t>
            </a:r>
            <a:r>
              <a:rPr sz="1200" spc="-5" dirty="0">
                <a:solidFill>
                  <a:srgbClr val="63666A"/>
                </a:solidFill>
              </a:rPr>
              <a:t>– SENSITIVE BUT UNCLASSIFIED</a:t>
            </a:r>
            <a:r>
              <a:rPr sz="1200" spc="245" dirty="0">
                <a:solidFill>
                  <a:srgbClr val="63666A"/>
                </a:solidFill>
              </a:rPr>
              <a:t> </a:t>
            </a:r>
            <a:r>
              <a:rPr sz="1200" spc="-5" dirty="0">
                <a:solidFill>
                  <a:srgbClr val="63666A"/>
                </a:solidFill>
              </a:rPr>
              <a:t>(SBU)</a:t>
            </a:r>
            <a:endParaRPr sz="1200"/>
          </a:p>
        </p:txBody>
      </p:sp>
      <p:sp>
        <p:nvSpPr>
          <p:cNvPr id="121" name="object 1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4</a:t>
            </a:r>
          </a:p>
        </p:txBody>
      </p:sp>
      <p:sp>
        <p:nvSpPr>
          <p:cNvPr id="122" name="object 96"/>
          <p:cNvSpPr txBox="1"/>
          <p:nvPr/>
        </p:nvSpPr>
        <p:spPr>
          <a:xfrm>
            <a:off x="5944343" y="4812384"/>
            <a:ext cx="411480" cy="680314"/>
          </a:xfrm>
          <a:prstGeom prst="rect">
            <a:avLst/>
          </a:prstGeom>
          <a:solidFill>
            <a:srgbClr val="E30F2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lang="en-US" sz="12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</a:p>
          <a:p>
            <a:pPr marL="125095">
              <a:lnSpc>
                <a:spcPct val="100000"/>
              </a:lnSpc>
            </a:pPr>
            <a:endParaRPr lang="en-US" sz="600" spc="-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5095">
              <a:lnSpc>
                <a:spcPct val="100000"/>
              </a:lnSpc>
            </a:pPr>
            <a:endParaRPr sz="11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1823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365" y="3048000"/>
            <a:ext cx="4012691" cy="94107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Back-up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7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8791" y="6392862"/>
            <a:ext cx="16764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5" dirty="0">
                <a:solidFill>
                  <a:srgbClr val="7E7E7E"/>
                </a:solidFill>
                <a:latin typeface="Trebuchet MS"/>
                <a:cs typeface="Trebuchet MS"/>
              </a:rPr>
              <a:t>14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8045" y="46608"/>
            <a:ext cx="2846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DRAFT –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PRE-DECISIONAL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&amp;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DELIBERATIVE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2319" y="1397673"/>
            <a:ext cx="9569450" cy="4596765"/>
            <a:chOff x="782319" y="1397673"/>
            <a:chExt cx="9569450" cy="4596765"/>
          </a:xfrm>
        </p:grpSpPr>
        <p:sp>
          <p:nvSpPr>
            <p:cNvPr id="5" name="object 5"/>
            <p:cNvSpPr/>
            <p:nvPr/>
          </p:nvSpPr>
          <p:spPr>
            <a:xfrm>
              <a:off x="1738714" y="1397673"/>
              <a:ext cx="8612970" cy="4585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2319" y="1422400"/>
              <a:ext cx="914400" cy="4572000"/>
            </a:xfrm>
            <a:custGeom>
              <a:avLst/>
              <a:gdLst/>
              <a:ahLst/>
              <a:cxnLst/>
              <a:rect l="l" t="t" r="r" b="b"/>
              <a:pathLst>
                <a:path w="914400" h="4572000">
                  <a:moveTo>
                    <a:pt x="9144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914400" y="45720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175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7880" y="1422400"/>
            <a:ext cx="843280" cy="3515360"/>
          </a:xfrm>
          <a:prstGeom prst="rect">
            <a:avLst/>
          </a:prstGeom>
          <a:solidFill>
            <a:srgbClr val="17529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3975" marR="62865">
              <a:lnSpc>
                <a:spcPts val="1680"/>
              </a:lnSpc>
              <a:spcBef>
                <a:spcPts val="97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Current  </a:t>
            </a:r>
            <a:r>
              <a:rPr sz="1450" spc="-1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one- 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week  </a:t>
            </a:r>
            <a:r>
              <a:rPr sz="1450" spc="-15" dirty="0">
                <a:solidFill>
                  <a:srgbClr val="FFFFFF"/>
                </a:solidFill>
                <a:latin typeface="Trebuchet MS"/>
                <a:cs typeface="Trebuchet MS"/>
              </a:rPr>
              <a:t>supply  </a:t>
            </a: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status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855" y="6261734"/>
            <a:ext cx="10444480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90"/>
              </a:spcBef>
            </a:pP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Includes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15" dirty="0">
                <a:solidFill>
                  <a:srgbClr val="7E7E7E"/>
                </a:solidFill>
                <a:latin typeface="Trebuchet MS"/>
                <a:cs typeface="Trebuchet MS"/>
              </a:rPr>
              <a:t>CMS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and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non-CMS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facilities.</a:t>
            </a:r>
            <a:r>
              <a:rPr sz="1050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NHSN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reports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only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one</a:t>
            </a:r>
            <a:r>
              <a:rPr sz="1050" spc="-7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response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per</a:t>
            </a:r>
            <a:r>
              <a:rPr sz="1050" spc="-7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facility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per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week.</a:t>
            </a:r>
            <a:r>
              <a:rPr sz="1050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Supplies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status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field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composed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of</a:t>
            </a:r>
            <a:r>
              <a:rPr sz="1050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35" dirty="0">
                <a:solidFill>
                  <a:srgbClr val="7E7E7E"/>
                </a:solidFill>
                <a:latin typeface="Trebuchet MS"/>
                <a:cs typeface="Trebuchet MS"/>
              </a:rPr>
              <a:t>responses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from</a:t>
            </a:r>
            <a:r>
              <a:rPr sz="105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current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and</a:t>
            </a:r>
            <a:r>
              <a:rPr sz="1050" spc="-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one-week</a:t>
            </a:r>
            <a:r>
              <a:rPr sz="105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supply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questions,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ts val="1150"/>
              </a:lnSpc>
            </a:pP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methodology</a:t>
            </a:r>
            <a:r>
              <a:rPr sz="105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5" dirty="0">
                <a:solidFill>
                  <a:srgbClr val="7E7E7E"/>
                </a:solidFill>
                <a:latin typeface="Trebuchet MS"/>
                <a:cs typeface="Trebuchet MS"/>
              </a:rPr>
              <a:t>in</a:t>
            </a:r>
            <a:r>
              <a:rPr sz="1050" spc="-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appendix.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Source:</a:t>
            </a:r>
            <a:r>
              <a:rPr sz="1050" spc="-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NHSN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LTCF</a:t>
            </a:r>
            <a:r>
              <a:rPr sz="105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COVID-19</a:t>
            </a:r>
            <a:r>
              <a:rPr sz="105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7E7E7E"/>
                </a:solidFill>
                <a:latin typeface="Trebuchet MS"/>
                <a:cs typeface="Trebuchet MS"/>
              </a:rPr>
              <a:t>Supplies</a:t>
            </a:r>
            <a:r>
              <a:rPr sz="1050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7E7E7E"/>
                </a:solidFill>
                <a:latin typeface="Trebuchet MS"/>
                <a:cs typeface="Trebuchet MS"/>
              </a:rPr>
              <a:t>module</a:t>
            </a:r>
            <a:r>
              <a:rPr sz="1050" spc="-7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sz="105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all</a:t>
            </a:r>
            <a:r>
              <a:rPr sz="105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long-term</a:t>
            </a:r>
            <a:r>
              <a:rPr sz="1050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care</a:t>
            </a:r>
            <a:r>
              <a:rPr sz="1050" spc="-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facilities (weeks</a:t>
            </a:r>
            <a:r>
              <a:rPr sz="1050" spc="-9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7E7E7E"/>
                </a:solidFill>
                <a:latin typeface="Trebuchet MS"/>
                <a:cs typeface="Trebuchet MS"/>
              </a:rPr>
              <a:t>ending</a:t>
            </a:r>
            <a:r>
              <a:rPr sz="105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7E7E7E"/>
                </a:solidFill>
                <a:latin typeface="Trebuchet MS"/>
                <a:cs typeface="Trebuchet MS"/>
              </a:rPr>
              <a:t>9/20-10/4)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12119" y="2931160"/>
            <a:ext cx="1066800" cy="1564640"/>
          </a:xfrm>
          <a:prstGeom prst="rect">
            <a:avLst/>
          </a:prstGeom>
          <a:ln w="10170">
            <a:solidFill>
              <a:srgbClr val="2B80DD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47320" marR="128270" indent="1270" algn="ctr">
              <a:lnSpc>
                <a:spcPct val="100099"/>
              </a:lnSpc>
              <a:spcBef>
                <a:spcPts val="470"/>
              </a:spcBef>
            </a:pPr>
            <a:r>
              <a:rPr sz="1050" spc="-10" dirty="0">
                <a:solidFill>
                  <a:srgbClr val="2B80DD"/>
                </a:solidFill>
                <a:latin typeface="Trebuchet MS"/>
                <a:cs typeface="Trebuchet MS"/>
              </a:rPr>
              <a:t>Stable </a:t>
            </a:r>
            <a:r>
              <a:rPr sz="1050" spc="-5" dirty="0">
                <a:solidFill>
                  <a:srgbClr val="2B80DD"/>
                </a:solidFill>
                <a:latin typeface="Trebuchet MS"/>
                <a:cs typeface="Trebuchet MS"/>
              </a:rPr>
              <a:t>or  </a:t>
            </a:r>
            <a:r>
              <a:rPr sz="1050" spc="-15" dirty="0">
                <a:solidFill>
                  <a:srgbClr val="2B80DD"/>
                </a:solidFill>
                <a:latin typeface="Trebuchet MS"/>
                <a:cs typeface="Trebuchet MS"/>
              </a:rPr>
              <a:t>slightly  </a:t>
            </a:r>
            <a:r>
              <a:rPr sz="1050" spc="-10" dirty="0">
                <a:solidFill>
                  <a:srgbClr val="2B80DD"/>
                </a:solidFill>
                <a:latin typeface="Trebuchet MS"/>
                <a:cs typeface="Trebuchet MS"/>
              </a:rPr>
              <a:t>decreasing </a:t>
            </a:r>
            <a:r>
              <a:rPr sz="1050" spc="-5" dirty="0">
                <a:solidFill>
                  <a:srgbClr val="2B80DD"/>
                </a:solidFill>
                <a:latin typeface="Trebuchet MS"/>
                <a:cs typeface="Trebuchet MS"/>
              </a:rPr>
              <a:t>%  and # of  </a:t>
            </a:r>
            <a:r>
              <a:rPr sz="1050" spc="-10" dirty="0">
                <a:solidFill>
                  <a:srgbClr val="2B80DD"/>
                </a:solidFill>
                <a:latin typeface="Trebuchet MS"/>
                <a:cs typeface="Trebuchet MS"/>
              </a:rPr>
              <a:t>facilities  reporting &lt; 1  </a:t>
            </a:r>
            <a:r>
              <a:rPr sz="1050" spc="-25" dirty="0">
                <a:solidFill>
                  <a:srgbClr val="2B80DD"/>
                </a:solidFill>
                <a:latin typeface="Trebuchet MS"/>
                <a:cs typeface="Trebuchet MS"/>
              </a:rPr>
              <a:t>week </a:t>
            </a:r>
            <a:r>
              <a:rPr sz="1050" spc="-5" dirty="0">
                <a:solidFill>
                  <a:srgbClr val="2B80DD"/>
                </a:solidFill>
                <a:latin typeface="Trebuchet MS"/>
                <a:cs typeface="Trebuchet MS"/>
              </a:rPr>
              <a:t>or </a:t>
            </a:r>
            <a:r>
              <a:rPr sz="1050" spc="-10" dirty="0">
                <a:solidFill>
                  <a:srgbClr val="2B80DD"/>
                </a:solidFill>
                <a:latin typeface="Trebuchet MS"/>
                <a:cs typeface="Trebuchet MS"/>
              </a:rPr>
              <a:t>no  </a:t>
            </a:r>
            <a:r>
              <a:rPr sz="1050" spc="-20" dirty="0">
                <a:solidFill>
                  <a:srgbClr val="2B80DD"/>
                </a:solidFill>
                <a:latin typeface="Trebuchet MS"/>
                <a:cs typeface="Trebuchet MS"/>
              </a:rPr>
              <a:t>supply </a:t>
            </a:r>
            <a:r>
              <a:rPr sz="1050" spc="5" dirty="0">
                <a:solidFill>
                  <a:srgbClr val="2B80DD"/>
                </a:solidFill>
                <a:latin typeface="Trebuchet MS"/>
                <a:cs typeface="Trebuchet MS"/>
              </a:rPr>
              <a:t>in</a:t>
            </a:r>
            <a:r>
              <a:rPr sz="1050" spc="-1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2B80DD"/>
                </a:solidFill>
                <a:latin typeface="Trebuchet MS"/>
                <a:cs typeface="Trebuchet MS"/>
              </a:rPr>
              <a:t>last  </a:t>
            </a:r>
            <a:r>
              <a:rPr sz="1050" spc="-15" dirty="0">
                <a:solidFill>
                  <a:srgbClr val="2B80DD"/>
                </a:solidFill>
                <a:latin typeface="Trebuchet MS"/>
                <a:cs typeface="Trebuchet MS"/>
              </a:rPr>
              <a:t>three</a:t>
            </a:r>
            <a:r>
              <a:rPr sz="1050" spc="2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1050" spc="-15" dirty="0">
                <a:solidFill>
                  <a:srgbClr val="2B80DD"/>
                </a:solidFill>
                <a:latin typeface="Trebuchet MS"/>
                <a:cs typeface="Trebuchet MS"/>
              </a:rPr>
              <a:t>weeks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2482" y="4937442"/>
            <a:ext cx="854075" cy="488315"/>
            <a:chOff x="812482" y="4937442"/>
            <a:chExt cx="854075" cy="488315"/>
          </a:xfrm>
        </p:grpSpPr>
        <p:sp>
          <p:nvSpPr>
            <p:cNvPr id="11" name="object 11"/>
            <p:cNvSpPr/>
            <p:nvPr/>
          </p:nvSpPr>
          <p:spPr>
            <a:xfrm>
              <a:off x="822959" y="4947919"/>
              <a:ext cx="833119" cy="4673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7879" y="4942839"/>
              <a:ext cx="843280" cy="477520"/>
            </a:xfrm>
            <a:custGeom>
              <a:avLst/>
              <a:gdLst/>
              <a:ahLst/>
              <a:cxnLst/>
              <a:rect l="l" t="t" r="r" b="b"/>
              <a:pathLst>
                <a:path w="843280" h="477520">
                  <a:moveTo>
                    <a:pt x="0" y="477520"/>
                  </a:moveTo>
                  <a:lnTo>
                    <a:pt x="843280" y="477520"/>
                  </a:lnTo>
                  <a:lnTo>
                    <a:pt x="843280" y="0"/>
                  </a:lnTo>
                  <a:lnTo>
                    <a:pt x="0" y="0"/>
                  </a:lnTo>
                  <a:lnTo>
                    <a:pt x="0" y="477520"/>
                  </a:lnTo>
                  <a:close/>
                </a:path>
              </a:pathLst>
            </a:custGeom>
            <a:ln w="1017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7855" y="570547"/>
            <a:ext cx="6865620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0" dirty="0">
                <a:solidFill>
                  <a:srgbClr val="175293"/>
                </a:solidFill>
                <a:uFill>
                  <a:solidFill>
                    <a:srgbClr val="175293"/>
                  </a:solidFill>
                </a:uFill>
                <a:latin typeface="Trebuchet MS"/>
                <a:cs typeface="Trebuchet MS"/>
              </a:rPr>
              <a:t>LTCFs</a:t>
            </a:r>
            <a:r>
              <a:rPr sz="2400" spc="-50" dirty="0">
                <a:solidFill>
                  <a:srgbClr val="175293"/>
                </a:solidFill>
                <a:latin typeface="Trebuchet MS"/>
                <a:cs typeface="Trebuchet MS"/>
              </a:rPr>
              <a:t>: </a:t>
            </a:r>
            <a:r>
              <a:rPr sz="2400" spc="-25" dirty="0">
                <a:solidFill>
                  <a:srgbClr val="175293"/>
                </a:solidFill>
                <a:latin typeface="Trebuchet MS"/>
                <a:cs typeface="Trebuchet MS"/>
              </a:rPr>
              <a:t>U.S. </a:t>
            </a:r>
            <a:r>
              <a:rPr sz="2400" dirty="0">
                <a:solidFill>
                  <a:srgbClr val="175293"/>
                </a:solidFill>
                <a:latin typeface="Trebuchet MS"/>
                <a:cs typeface="Trebuchet MS"/>
              </a:rPr>
              <a:t>overall </a:t>
            </a:r>
            <a:r>
              <a:rPr sz="2400" spc="-5" dirty="0">
                <a:solidFill>
                  <a:srgbClr val="175293"/>
                </a:solidFill>
                <a:latin typeface="Trebuchet MS"/>
                <a:cs typeface="Trebuchet MS"/>
              </a:rPr>
              <a:t>supply </a:t>
            </a:r>
            <a:r>
              <a:rPr sz="2400" spc="-10" dirty="0">
                <a:solidFill>
                  <a:srgbClr val="175293"/>
                </a:solidFill>
                <a:latin typeface="Trebuchet MS"/>
                <a:cs typeface="Trebuchet MS"/>
              </a:rPr>
              <a:t>status, </a:t>
            </a:r>
            <a:r>
              <a:rPr sz="2400" spc="5" dirty="0">
                <a:solidFill>
                  <a:srgbClr val="175293"/>
                </a:solidFill>
                <a:latin typeface="Trebuchet MS"/>
                <a:cs typeface="Trebuchet MS"/>
              </a:rPr>
              <a:t>by </a:t>
            </a:r>
            <a:r>
              <a:rPr sz="2400" spc="10" dirty="0">
                <a:solidFill>
                  <a:srgbClr val="175293"/>
                </a:solidFill>
                <a:latin typeface="Trebuchet MS"/>
                <a:cs typeface="Trebuchet MS"/>
              </a:rPr>
              <a:t>PPE</a:t>
            </a:r>
            <a:r>
              <a:rPr sz="2400" spc="165" dirty="0">
                <a:solidFill>
                  <a:srgbClr val="17529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75293"/>
                </a:solidFill>
                <a:latin typeface="Trebuchet MS"/>
                <a:cs typeface="Trebuchet MS"/>
              </a:rPr>
              <a:t>category</a:t>
            </a:r>
            <a:endParaRPr sz="2400">
              <a:latin typeface="Trebuchet MS"/>
              <a:cs typeface="Trebuchet MS"/>
            </a:endParaRPr>
          </a:p>
          <a:p>
            <a:pPr marL="325755">
              <a:lnSpc>
                <a:spcPct val="100000"/>
              </a:lnSpc>
              <a:spcBef>
                <a:spcPts val="1839"/>
              </a:spcBef>
            </a:pPr>
            <a:r>
              <a:rPr sz="1450" b="1" u="heavy" spc="-10" dirty="0">
                <a:solidFill>
                  <a:srgbClr val="175293"/>
                </a:solidFill>
                <a:uFill>
                  <a:solidFill>
                    <a:srgbClr val="175293"/>
                  </a:solidFill>
                </a:uFill>
                <a:latin typeface="Trebuchet MS"/>
                <a:cs typeface="Trebuchet MS"/>
              </a:rPr>
              <a:t>Source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69880" y="5186679"/>
            <a:ext cx="1066800" cy="528320"/>
          </a:xfrm>
          <a:prstGeom prst="rect">
            <a:avLst/>
          </a:prstGeom>
          <a:ln w="10170">
            <a:solidFill>
              <a:srgbClr val="2B80D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85"/>
              </a:spcBef>
            </a:pPr>
            <a:r>
              <a:rPr sz="800" spc="-10" dirty="0">
                <a:solidFill>
                  <a:srgbClr val="2B80DD"/>
                </a:solidFill>
                <a:latin typeface="Trebuchet MS"/>
                <a:cs typeface="Trebuchet MS"/>
              </a:rPr>
              <a:t>Expected</a:t>
            </a:r>
            <a:r>
              <a:rPr sz="800" spc="-5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B80DD"/>
                </a:solidFill>
                <a:latin typeface="Trebuchet MS"/>
                <a:cs typeface="Trebuchet MS"/>
              </a:rPr>
              <a:t>~500</a:t>
            </a:r>
            <a:endParaRPr sz="800">
              <a:latin typeface="Trebuchet MS"/>
              <a:cs typeface="Trebuchet MS"/>
            </a:endParaRPr>
          </a:p>
          <a:p>
            <a:pPr marL="6985" algn="ctr">
              <a:lnSpc>
                <a:spcPct val="100000"/>
              </a:lnSpc>
            </a:pPr>
            <a:r>
              <a:rPr sz="800" spc="-10" dirty="0">
                <a:solidFill>
                  <a:srgbClr val="2B80DD"/>
                </a:solidFill>
                <a:latin typeface="Trebuchet MS"/>
                <a:cs typeface="Trebuchet MS"/>
              </a:rPr>
              <a:t>facility </a:t>
            </a:r>
            <a:r>
              <a:rPr sz="800" spc="20" dirty="0">
                <a:solidFill>
                  <a:srgbClr val="2B80DD"/>
                </a:solidFill>
                <a:latin typeface="Trebuchet MS"/>
                <a:cs typeface="Trebuchet MS"/>
              </a:rPr>
              <a:t>drop</a:t>
            </a:r>
            <a:r>
              <a:rPr sz="800" spc="-35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B80DD"/>
                </a:solidFill>
                <a:latin typeface="Trebuchet MS"/>
                <a:cs typeface="Trebuchet MS"/>
              </a:rPr>
              <a:t>in</a:t>
            </a:r>
            <a:endParaRPr sz="800">
              <a:latin typeface="Trebuchet MS"/>
              <a:cs typeface="Trebuchet MS"/>
            </a:endParaRPr>
          </a:p>
          <a:p>
            <a:pPr marL="102870" marR="92075" indent="20955" algn="ctr">
              <a:lnSpc>
                <a:spcPct val="100000"/>
              </a:lnSpc>
            </a:pPr>
            <a:r>
              <a:rPr sz="800" spc="-5" dirty="0">
                <a:solidFill>
                  <a:srgbClr val="2B80DD"/>
                </a:solidFill>
                <a:latin typeface="Trebuchet MS"/>
                <a:cs typeface="Trebuchet MS"/>
              </a:rPr>
              <a:t>respondents </a:t>
            </a:r>
            <a:r>
              <a:rPr sz="800" dirty="0">
                <a:solidFill>
                  <a:srgbClr val="2B80DD"/>
                </a:solidFill>
                <a:latin typeface="Trebuchet MS"/>
                <a:cs typeface="Trebuchet MS"/>
              </a:rPr>
              <a:t>– </a:t>
            </a:r>
            <a:r>
              <a:rPr sz="800" spc="-30" dirty="0">
                <a:solidFill>
                  <a:srgbClr val="2B80DD"/>
                </a:solidFill>
                <a:latin typeface="Trebuchet MS"/>
                <a:cs typeface="Trebuchet MS"/>
              </a:rPr>
              <a:t>will  </a:t>
            </a:r>
            <a:r>
              <a:rPr sz="800" spc="-15" dirty="0">
                <a:solidFill>
                  <a:srgbClr val="2B80DD"/>
                </a:solidFill>
                <a:latin typeface="Trebuchet MS"/>
                <a:cs typeface="Trebuchet MS"/>
              </a:rPr>
              <a:t>fill </a:t>
            </a:r>
            <a:r>
              <a:rPr sz="800" spc="5" dirty="0">
                <a:solidFill>
                  <a:srgbClr val="2B80DD"/>
                </a:solidFill>
                <a:latin typeface="Trebuchet MS"/>
                <a:cs typeface="Trebuchet MS"/>
              </a:rPr>
              <a:t>in </a:t>
            </a:r>
            <a:r>
              <a:rPr sz="800" spc="15" dirty="0">
                <a:solidFill>
                  <a:srgbClr val="2B80DD"/>
                </a:solidFill>
                <a:latin typeface="Trebuchet MS"/>
                <a:cs typeface="Trebuchet MS"/>
              </a:rPr>
              <a:t>by </a:t>
            </a:r>
            <a:r>
              <a:rPr sz="800" spc="-20" dirty="0">
                <a:solidFill>
                  <a:srgbClr val="2B80DD"/>
                </a:solidFill>
                <a:latin typeface="Trebuchet MS"/>
                <a:cs typeface="Trebuchet MS"/>
              </a:rPr>
              <a:t>next</a:t>
            </a:r>
            <a:r>
              <a:rPr sz="800" spc="-60" dirty="0">
                <a:solidFill>
                  <a:srgbClr val="2B80DD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B80DD"/>
                </a:solidFill>
                <a:latin typeface="Trebuchet MS"/>
                <a:cs typeface="Trebuchet MS"/>
              </a:rPr>
              <a:t>week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25000" y="5450840"/>
            <a:ext cx="946785" cy="239395"/>
          </a:xfrm>
          <a:custGeom>
            <a:avLst/>
            <a:gdLst/>
            <a:ahLst/>
            <a:cxnLst/>
            <a:rect l="l" t="t" r="r" b="b"/>
            <a:pathLst>
              <a:path w="946784" h="239395">
                <a:moveTo>
                  <a:pt x="945515" y="0"/>
                </a:moveTo>
                <a:lnTo>
                  <a:pt x="0" y="239382"/>
                </a:lnTo>
              </a:path>
              <a:path w="946784" h="239395">
                <a:moveTo>
                  <a:pt x="946530" y="0"/>
                </a:moveTo>
                <a:lnTo>
                  <a:pt x="436879" y="239382"/>
                </a:lnTo>
              </a:path>
            </a:pathLst>
          </a:custGeom>
          <a:ln w="10170">
            <a:solidFill>
              <a:srgbClr val="2B80D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48240" y="477519"/>
            <a:ext cx="2143760" cy="629920"/>
          </a:xfrm>
          <a:custGeom>
            <a:avLst/>
            <a:gdLst/>
            <a:ahLst/>
            <a:cxnLst/>
            <a:rect l="l" t="t" r="r" b="b"/>
            <a:pathLst>
              <a:path w="2143759" h="629919">
                <a:moveTo>
                  <a:pt x="2143759" y="0"/>
                </a:moveTo>
                <a:lnTo>
                  <a:pt x="0" y="0"/>
                </a:lnTo>
                <a:lnTo>
                  <a:pt x="0" y="629920"/>
                </a:lnTo>
                <a:lnTo>
                  <a:pt x="2143759" y="629920"/>
                </a:lnTo>
                <a:lnTo>
                  <a:pt x="2143759" y="0"/>
                </a:lnTo>
                <a:close/>
              </a:path>
            </a:pathLst>
          </a:custGeom>
          <a:solidFill>
            <a:srgbClr val="C8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148569" y="469201"/>
            <a:ext cx="1974850" cy="64262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7620" algn="ctr">
              <a:lnSpc>
                <a:spcPct val="95400"/>
              </a:lnSpc>
              <a:spcBef>
                <a:spcPts val="150"/>
              </a:spcBef>
            </a:pPr>
            <a:r>
              <a:rPr sz="1050" b="1" spc="5" dirty="0">
                <a:solidFill>
                  <a:srgbClr val="FFFFFF"/>
                </a:solidFill>
                <a:latin typeface="Trebuchet MS"/>
                <a:cs typeface="Trebuchet MS"/>
              </a:rPr>
              <a:t>Supplies </a:t>
            </a:r>
            <a:r>
              <a:rPr sz="1050" b="1" spc="-5" dirty="0">
                <a:solidFill>
                  <a:srgbClr val="FFFFFF"/>
                </a:solidFill>
                <a:latin typeface="Trebuchet MS"/>
                <a:cs typeface="Trebuchet MS"/>
              </a:rPr>
              <a:t>status </a:t>
            </a:r>
            <a:r>
              <a:rPr sz="1050" b="1" spc="-25" dirty="0">
                <a:solidFill>
                  <a:srgbClr val="FFFFFF"/>
                </a:solidFill>
                <a:latin typeface="Trebuchet MS"/>
                <a:cs typeface="Trebuchet MS"/>
              </a:rPr>
              <a:t>inferred from  </a:t>
            </a:r>
            <a:r>
              <a:rPr sz="1050" b="1" spc="-15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105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rebuchet MS"/>
                <a:cs typeface="Trebuchet MS"/>
              </a:rPr>
              <a:t>separate</a:t>
            </a:r>
            <a:r>
              <a:rPr sz="105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rebuchet MS"/>
                <a:cs typeface="Trebuchet MS"/>
              </a:rPr>
              <a:t>questions:</a:t>
            </a:r>
            <a:r>
              <a:rPr sz="105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rebuchet MS"/>
                <a:cs typeface="Trebuchet MS"/>
              </a:rPr>
              <a:t>current  </a:t>
            </a:r>
            <a:r>
              <a:rPr sz="1050" b="1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050" b="1" spc="-25" dirty="0">
                <a:solidFill>
                  <a:srgbClr val="FFFFFF"/>
                </a:solidFill>
                <a:latin typeface="Trebuchet MS"/>
                <a:cs typeface="Trebuchet MS"/>
              </a:rPr>
              <a:t>one-week</a:t>
            </a:r>
            <a:r>
              <a:rPr sz="105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rebuchet MS"/>
                <a:cs typeface="Trebuchet MS"/>
              </a:rPr>
              <a:t>supply.</a:t>
            </a:r>
            <a:endParaRPr sz="1050">
              <a:latin typeface="Trebuchet MS"/>
              <a:cs typeface="Trebuchet MS"/>
            </a:endParaRPr>
          </a:p>
          <a:p>
            <a:pPr marR="13970" algn="ctr">
              <a:lnSpc>
                <a:spcPts val="1200"/>
              </a:lnSpc>
            </a:pPr>
            <a:r>
              <a:rPr sz="1050" b="1" spc="-10" dirty="0">
                <a:solidFill>
                  <a:srgbClr val="FFFFFF"/>
                </a:solidFill>
                <a:latin typeface="Trebuchet MS"/>
                <a:cs typeface="Trebuchet MS"/>
              </a:rPr>
              <a:t>Methodology </a:t>
            </a:r>
            <a:r>
              <a:rPr sz="1050" b="1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05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Trebuchet MS"/>
                <a:cs typeface="Trebuchet MS"/>
              </a:rPr>
              <a:t>appendix.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4025" y="6635546"/>
            <a:ext cx="1127696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40" dirty="0">
                <a:solidFill>
                  <a:srgbClr val="62666A"/>
                </a:solidFill>
                <a:latin typeface="Trebuchet MS"/>
                <a:cs typeface="Trebuchet MS"/>
              </a:rPr>
              <a:t>DATA</a:t>
            </a:r>
            <a:r>
              <a:rPr sz="1200" spc="-11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IS</a:t>
            </a:r>
            <a:r>
              <a:rPr sz="1200" spc="2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PROVISIONAL</a:t>
            </a:r>
            <a:r>
              <a:rPr sz="1200" spc="-8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2666A"/>
                </a:solidFill>
                <a:latin typeface="Trebuchet MS"/>
                <a:cs typeface="Trebuchet MS"/>
              </a:rPr>
              <a:t>UNTIL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OFFICIALLY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 RELEASED</a:t>
            </a:r>
            <a:r>
              <a:rPr sz="1200" spc="-5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FROM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 CDC</a:t>
            </a:r>
            <a:r>
              <a:rPr sz="1200" spc="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2666A"/>
                </a:solidFill>
                <a:latin typeface="Trebuchet MS"/>
                <a:cs typeface="Trebuchet MS"/>
              </a:rPr>
              <a:t>INTERNAL</a:t>
            </a:r>
            <a:r>
              <a:rPr sz="1200" spc="-9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USE</a:t>
            </a:r>
            <a:r>
              <a:rPr sz="1200" spc="-4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2666A"/>
                </a:solidFill>
                <a:latin typeface="Trebuchet MS"/>
                <a:cs typeface="Trebuchet MS"/>
              </a:rPr>
              <a:t>ONLY</a:t>
            </a:r>
            <a:r>
              <a:rPr sz="1200" spc="-8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(FIUO)</a:t>
            </a:r>
            <a:r>
              <a:rPr sz="1200" spc="3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FOR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OFFICIAL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USE</a:t>
            </a:r>
            <a:r>
              <a:rPr sz="1200" spc="-4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2666A"/>
                </a:solidFill>
                <a:latin typeface="Trebuchet MS"/>
                <a:cs typeface="Trebuchet MS"/>
              </a:rPr>
              <a:t>ONLY</a:t>
            </a:r>
            <a:r>
              <a:rPr sz="1200" spc="-8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2666A"/>
                </a:solidFill>
                <a:latin typeface="Trebuchet MS"/>
                <a:cs typeface="Trebuchet MS"/>
              </a:rPr>
              <a:t>(FOUO)</a:t>
            </a:r>
            <a:r>
              <a:rPr sz="1200" spc="-4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– </a:t>
            </a:r>
            <a:r>
              <a:rPr sz="1200" spc="-5" dirty="0">
                <a:solidFill>
                  <a:srgbClr val="62666A"/>
                </a:solidFill>
                <a:latin typeface="Trebuchet MS"/>
                <a:cs typeface="Trebuchet MS"/>
              </a:rPr>
              <a:t>SENSITIVE</a:t>
            </a:r>
            <a:r>
              <a:rPr sz="1200" spc="50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2666A"/>
                </a:solidFill>
                <a:latin typeface="Trebuchet MS"/>
                <a:cs typeface="Trebuchet MS"/>
              </a:rPr>
              <a:t>BUT</a:t>
            </a:r>
            <a:r>
              <a:rPr sz="1200" spc="-1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UNCLASSIFIED</a:t>
            </a:r>
            <a:r>
              <a:rPr sz="1200" spc="-55" dirty="0">
                <a:solidFill>
                  <a:srgbClr val="62666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2666A"/>
                </a:solidFill>
                <a:latin typeface="Trebuchet MS"/>
                <a:cs typeface="Trebuchet MS"/>
              </a:rPr>
              <a:t>(SBU)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78440" y="5080"/>
            <a:ext cx="1808480" cy="314960"/>
          </a:xfrm>
          <a:prstGeom prst="rect">
            <a:avLst/>
          </a:prstGeom>
          <a:ln w="10170">
            <a:solidFill>
              <a:srgbClr val="C84646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475"/>
              </a:spcBef>
            </a:pPr>
            <a:r>
              <a:rPr sz="1200" spc="-5" dirty="0">
                <a:solidFill>
                  <a:srgbClr val="C84646"/>
                </a:solidFill>
                <a:latin typeface="Trebuchet MS"/>
                <a:cs typeface="Trebuchet MS"/>
              </a:rPr>
              <a:t>PRELIMINARY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1490</Words>
  <Application>Microsoft Office PowerPoint</Application>
  <PresentationFormat>Widescreen</PresentationFormat>
  <Paragraphs>313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LTCFs: "No" or "less than 1 week" of supply in any PPE category, by State</vt:lpstr>
      <vt:lpstr>LTCFs: U.S. overall supply status, last 10 weeks any PPE category</vt:lpstr>
      <vt:lpstr>PowerPoint Presentation</vt:lpstr>
      <vt:lpstr>PowerPoint Presentation</vt:lpstr>
      <vt:lpstr>PowerPoint Presentation</vt:lpstr>
      <vt:lpstr>Back-up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Sanford, David J Brig Gen USAF DLA AVIATION (USA)</dc:creator>
  <cp:lastModifiedBy>Sanford, David J Brig Gen USAF DLA AVIATION (USA)</cp:lastModifiedBy>
  <cp:revision>3</cp:revision>
  <dcterms:created xsi:type="dcterms:W3CDTF">2020-10-22T09:04:57Z</dcterms:created>
  <dcterms:modified xsi:type="dcterms:W3CDTF">2020-10-22T09:40:53Z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2020-10-22T00:00:00Z</vt:filetime>
  </property>
</Properties>
</file>