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7" r:id="rId5"/>
    <p:sldId id="259" r:id="rId6"/>
    <p:sldId id="275" r:id="rId7"/>
    <p:sldId id="261" r:id="rId8"/>
    <p:sldId id="279" r:id="rId9"/>
    <p:sldId id="280" r:id="rId10"/>
    <p:sldId id="271" r:id="rId11"/>
    <p:sldId id="282" r:id="rId12"/>
    <p:sldId id="272" r:id="rId13"/>
    <p:sldId id="281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ad Lambert" initials="BL" lastIdx="1" clrIdx="0">
    <p:extLst>
      <p:ext uri="{19B8F6BF-5375-455C-9EA6-DF929625EA0E}">
        <p15:presenceInfo xmlns:p15="http://schemas.microsoft.com/office/powerpoint/2012/main" userId="4633a33c8266fe3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A73797-2F2D-4275-8C19-556BE20ECD71}" v="7" dt="2020-06-09T16:03:56.668"/>
    <p1510:client id="{A359891B-F2CB-4DE0-ACD9-3E0172E60A11}" v="1" dt="2020-06-09T01:44:56.9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814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73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ha.gov/Publications/OSHA3990.pdf" TargetMode="External"/><Relationship Id="rId2" Type="http://schemas.openxmlformats.org/officeDocument/2006/relationships/hyperlink" Target="https://www.michigan.gov/whitmer/0,9309,7-387-90499_90705---,00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pm.gov/policy-data-oversight/pay-leave/leave-administration/fact-sheets/family-and-medical-leave/" TargetMode="External"/><Relationship Id="rId5" Type="http://schemas.openxmlformats.org/officeDocument/2006/relationships/hyperlink" Target="https://www.michigan.gov/leo/0,5863,7-336-78421_11407---,00.html" TargetMode="External"/><Relationship Id="rId4" Type="http://schemas.openxmlformats.org/officeDocument/2006/relationships/hyperlink" Target="https://www.cdc.gov/phlp/publications/topic/hipaa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62CE031E-EE35-4AA7-9784-805093327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18D62D3-5800-4F4A-95BE-C1A2BB8B2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4C9E4F52-5D94-4242-AC69-EE6A23FAB1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322CC7C0-D1D6-4FF0-A60C-1AEB9C873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9B43E48-8275-4871-8745-F5CB75CFDB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E87ED701-F942-4771-8F92-6EFCC2E8E0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4F545E0-4986-476F-92BA-B2905A970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Rebooting your business in safe mode Vol. 5 – June 9, 2020</a:t>
            </a:r>
          </a:p>
        </p:txBody>
      </p:sp>
      <p:pic>
        <p:nvPicPr>
          <p:cNvPr id="6" name="Picture Placeholder 5" descr="A group of people walking in the snow&#10;&#10;Description automatically generated">
            <a:extLst>
              <a:ext uri="{FF2B5EF4-FFF2-40B4-BE49-F238E27FC236}">
                <a16:creationId xmlns:a16="http://schemas.microsoft.com/office/drawing/2014/main" id="{5FF9B83E-438D-492A-B3B8-2D379EDA1D9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tretch/>
        </p:blipFill>
        <p:spPr>
          <a:xfrm rot="10800000">
            <a:off x="1059696" y="733647"/>
            <a:ext cx="4767845" cy="3575884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B7ADC8-E438-4306-9362-910A292DBA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64462" y="733647"/>
            <a:ext cx="4554364" cy="357588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Wingdings 3" panose="05040102010807070707" pitchFamily="18" charset="2"/>
              <a:buChar char=""/>
            </a:pPr>
            <a:r>
              <a:rPr lang="en-US" sz="2400" dirty="0"/>
              <a:t>LAMBERT LAW Co-Sponsor</a:t>
            </a:r>
          </a:p>
          <a:p>
            <a:pPr>
              <a:buFont typeface="Wingdings 3" panose="05040102010807070707" pitchFamily="18" charset="2"/>
              <a:buChar char=""/>
            </a:pPr>
            <a:r>
              <a:rPr lang="en-US" sz="2400" dirty="0"/>
              <a:t>407 6</a:t>
            </a:r>
            <a:r>
              <a:rPr lang="en-US" sz="2400" baseline="30000" dirty="0"/>
              <a:t>th</a:t>
            </a:r>
            <a:r>
              <a:rPr lang="en-US" sz="2400" dirty="0"/>
              <a:t> Street, Suite A</a:t>
            </a:r>
          </a:p>
          <a:p>
            <a:pPr>
              <a:buFont typeface="Wingdings 3" panose="05040102010807070707" pitchFamily="18" charset="2"/>
              <a:buChar char=""/>
            </a:pPr>
            <a:r>
              <a:rPr lang="en-US" sz="2400" dirty="0"/>
              <a:t>Rochester, MI  48307</a:t>
            </a:r>
          </a:p>
          <a:p>
            <a:pPr>
              <a:buFont typeface="Wingdings 3" panose="05040102010807070707" pitchFamily="18" charset="2"/>
              <a:buChar char=""/>
            </a:pPr>
            <a:r>
              <a:rPr lang="en-US" sz="2400" dirty="0"/>
              <a:t>(248) 642-7774</a:t>
            </a:r>
          </a:p>
          <a:p>
            <a:pPr>
              <a:buFont typeface="Wingdings 3" panose="05040102010807070707" pitchFamily="18" charset="2"/>
              <a:buChar char=""/>
            </a:pPr>
            <a:r>
              <a:rPr lang="en-US" sz="2400" dirty="0"/>
              <a:t>Brad@lambertplc.com</a:t>
            </a:r>
          </a:p>
        </p:txBody>
      </p:sp>
    </p:spTree>
    <p:extLst>
      <p:ext uri="{BB962C8B-B14F-4D97-AF65-F5344CB8AC3E}">
        <p14:creationId xmlns:p14="http://schemas.microsoft.com/office/powerpoint/2010/main" val="2344147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4E367-10CD-43BC-A4F0-509267E9A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64D633-811E-48C1-8D6B-2B16FC20F6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Updates and New Developments</a:t>
            </a:r>
          </a:p>
          <a:p>
            <a:r>
              <a:rPr lang="en-US" dirty="0"/>
              <a:t>The Fate of Masks and Face Coverings</a:t>
            </a:r>
          </a:p>
          <a:p>
            <a:r>
              <a:rPr lang="en-US" dirty="0"/>
              <a:t>Standards and prospects for full reopening</a:t>
            </a:r>
          </a:p>
          <a:p>
            <a:r>
              <a:rPr lang="en-US" dirty="0"/>
              <a:t>Resources and planning</a:t>
            </a:r>
          </a:p>
          <a:p>
            <a:r>
              <a:rPr lang="en-US" dirty="0"/>
              <a:t>Telecommuting and Expense Reimbursements</a:t>
            </a:r>
          </a:p>
          <a:p>
            <a:endParaRPr lang="en-US" dirty="0"/>
          </a:p>
        </p:txBody>
      </p:sp>
      <p:pic>
        <p:nvPicPr>
          <p:cNvPr id="5" name="Picture 4" descr="A picture containing drawing, sign, game&#10;&#10;Description automatically generated">
            <a:extLst>
              <a:ext uri="{FF2B5EF4-FFF2-40B4-BE49-F238E27FC236}">
                <a16:creationId xmlns:a16="http://schemas.microsoft.com/office/drawing/2014/main" id="{0C08AA2E-8934-4F37-9C1A-DB001ADEC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2" y="4568803"/>
            <a:ext cx="7379133" cy="134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132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AC26A-7705-4FEC-925F-76D4A8BBF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823670"/>
            <a:ext cx="8534400" cy="1170729"/>
          </a:xfrm>
        </p:spPr>
        <p:txBody>
          <a:bodyPr/>
          <a:lstStyle/>
          <a:p>
            <a:r>
              <a:rPr lang="en-US" dirty="0"/>
              <a:t>LAMBERT LAW LEGAL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4EABC-166E-4D3E-942F-212D3559D80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Employment Law</a:t>
            </a:r>
          </a:p>
          <a:p>
            <a:r>
              <a:rPr lang="en-US" sz="2400" dirty="0"/>
              <a:t>Real Estate </a:t>
            </a:r>
          </a:p>
          <a:p>
            <a:r>
              <a:rPr lang="en-US" sz="2400" dirty="0"/>
              <a:t>Business and Commercial</a:t>
            </a:r>
          </a:p>
          <a:p>
            <a:r>
              <a:rPr lang="en-US" sz="2400" dirty="0"/>
              <a:t>Personal Injury (Dan)</a:t>
            </a:r>
          </a:p>
          <a:p>
            <a:r>
              <a:rPr lang="en-US" sz="2400" dirty="0"/>
              <a:t>Estate Planning and Probate</a:t>
            </a:r>
          </a:p>
          <a:p>
            <a:r>
              <a:rPr lang="en-US" sz="2400" dirty="0"/>
              <a:t>Intellectual property</a:t>
            </a:r>
          </a:p>
          <a:p>
            <a:r>
              <a:rPr lang="en-US" sz="2400" dirty="0"/>
              <a:t>Litigation in these disciplines</a:t>
            </a:r>
          </a:p>
          <a:p>
            <a:endParaRPr lang="en-US" dirty="0"/>
          </a:p>
        </p:txBody>
      </p:sp>
      <p:pic>
        <p:nvPicPr>
          <p:cNvPr id="6" name="Content Placeholder 5" descr="A person in a suit standing in front of a mirror&#10;&#10;Description automatically generated">
            <a:extLst>
              <a:ext uri="{FF2B5EF4-FFF2-40B4-BE49-F238E27FC236}">
                <a16:creationId xmlns:a16="http://schemas.microsoft.com/office/drawing/2014/main" id="{F2832616-B38F-49EF-853B-C7299F3E56C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65813" y="685800"/>
            <a:ext cx="4819650" cy="3614738"/>
          </a:xfrm>
        </p:spPr>
      </p:pic>
    </p:spTree>
    <p:extLst>
      <p:ext uri="{BB962C8B-B14F-4D97-AF65-F5344CB8AC3E}">
        <p14:creationId xmlns:p14="http://schemas.microsoft.com/office/powerpoint/2010/main" val="3004117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C1A9E-2DCB-4B68-BB5F-30225D51F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798711"/>
            <a:ext cx="8534400" cy="1195688"/>
          </a:xfrm>
        </p:spPr>
        <p:txBody>
          <a:bodyPr/>
          <a:lstStyle/>
          <a:p>
            <a:r>
              <a:rPr lang="en-US" dirty="0"/>
              <a:t>CITED AUTHORITIES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2E091-337B-4012-925A-392A2B9D7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3871086"/>
          </a:xfrm>
        </p:spPr>
        <p:txBody>
          <a:bodyPr>
            <a:normAutofit fontScale="92500"/>
          </a:bodyPr>
          <a:lstStyle/>
          <a:p>
            <a:r>
              <a:rPr lang="en-US" dirty="0"/>
              <a:t>Governor Whitmer Executive Order Page</a:t>
            </a:r>
          </a:p>
          <a:p>
            <a:pPr lvl="1"/>
            <a:r>
              <a:rPr lang="en-US" dirty="0">
                <a:hlinkClick r:id="rId2"/>
              </a:rPr>
              <a:t>https://www.michigan.gov/whitmer/0,9309,7-387-90499_90705---,00.html</a:t>
            </a:r>
            <a:endParaRPr lang="en-US" dirty="0"/>
          </a:p>
          <a:p>
            <a:r>
              <a:rPr lang="en-US" dirty="0"/>
              <a:t>OSHA Guidance  </a:t>
            </a:r>
            <a:r>
              <a:rPr lang="en-US" dirty="0">
                <a:hlinkClick r:id="rId3"/>
              </a:rPr>
              <a:t>https://www.osha.gov/Publications/OSHA3990.pdf</a:t>
            </a:r>
            <a:endParaRPr lang="en-US" dirty="0"/>
          </a:p>
          <a:p>
            <a:r>
              <a:rPr lang="en-US" dirty="0"/>
              <a:t>HIPAA   </a:t>
            </a:r>
            <a:r>
              <a:rPr lang="en-US" dirty="0">
                <a:hlinkClick r:id="rId4"/>
              </a:rPr>
              <a:t>https://www.cdc.gov/phlp/publications/topic/hipaa.html</a:t>
            </a:r>
            <a:r>
              <a:rPr lang="en-US" dirty="0"/>
              <a:t> </a:t>
            </a:r>
          </a:p>
          <a:p>
            <a:r>
              <a:rPr lang="en-US" dirty="0"/>
              <a:t>MI OSHA   </a:t>
            </a:r>
            <a:r>
              <a:rPr lang="en-US" dirty="0">
                <a:hlinkClick r:id="rId5"/>
              </a:rPr>
              <a:t>https://www.michigan.gov/leo/0,5863,7-336-78421_11407---,00.html</a:t>
            </a:r>
            <a:r>
              <a:rPr lang="en-US" dirty="0"/>
              <a:t> </a:t>
            </a:r>
          </a:p>
          <a:p>
            <a:r>
              <a:rPr lang="en-US" dirty="0"/>
              <a:t>Family and Medical Leave Act </a:t>
            </a:r>
          </a:p>
          <a:p>
            <a:pPr marL="0" indent="0">
              <a:buNone/>
            </a:pPr>
            <a:r>
              <a:rPr lang="en-US" dirty="0">
                <a:hlinkClick r:id="rId6"/>
              </a:rPr>
              <a:t>https://www.opm.gov/policy-data-oversight/pay-leave/leave-administration/fact-sheets/family-and-medical-leave/</a:t>
            </a:r>
            <a:r>
              <a:rPr lang="en-US" dirty="0"/>
              <a:t> 	</a:t>
            </a:r>
          </a:p>
        </p:txBody>
      </p:sp>
    </p:spTree>
    <p:extLst>
      <p:ext uri="{BB962C8B-B14F-4D97-AF65-F5344CB8AC3E}">
        <p14:creationId xmlns:p14="http://schemas.microsoft.com/office/powerpoint/2010/main" val="3497728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27">
            <a:extLst>
              <a:ext uri="{FF2B5EF4-FFF2-40B4-BE49-F238E27FC236}">
                <a16:creationId xmlns:a16="http://schemas.microsoft.com/office/drawing/2014/main" id="{62CE031E-EE35-4AA7-9784-805093327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18D62D3-5800-4F4A-95BE-C1A2BB8B2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C9E4F52-5D94-4242-AC69-EE6A23FAB1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22CC7C0-D1D6-4FF0-A60C-1AEB9C873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9B43E48-8275-4871-8745-F5CB75CFDB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87ED701-F942-4771-8F92-6EFCC2E8E0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C054AD3-6EB2-4AE8-893F-8BA46D328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781006"/>
            <a:ext cx="9374188" cy="121339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Topics Reviewed May 12 – June 2, 2020</a:t>
            </a:r>
          </a:p>
        </p:txBody>
      </p:sp>
      <p:pic>
        <p:nvPicPr>
          <p:cNvPr id="11" name="Content Placeholder 10" descr="A picture containing snow, covered, large, air&#10;&#10;Description automatically generated">
            <a:extLst>
              <a:ext uri="{FF2B5EF4-FFF2-40B4-BE49-F238E27FC236}">
                <a16:creationId xmlns:a16="http://schemas.microsoft.com/office/drawing/2014/main" id="{8A52F94B-6660-4808-A87E-CCBDFA09694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5262" b="19738"/>
          <a:stretch/>
        </p:blipFill>
        <p:spPr>
          <a:xfrm rot="10800000">
            <a:off x="791239" y="1029626"/>
            <a:ext cx="5304759" cy="2983926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CCAEF-3DD3-4463-80F3-1832E4978C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99654" y="733647"/>
            <a:ext cx="4419171" cy="357588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Four Risk Categories</a:t>
            </a:r>
          </a:p>
          <a:p>
            <a:pPr>
              <a:lnSpc>
                <a:spcPct val="90000"/>
              </a:lnSpc>
            </a:pPr>
            <a:r>
              <a:rPr lang="en-US" dirty="0"/>
              <a:t>Preparedness Response Plan</a:t>
            </a:r>
          </a:p>
          <a:p>
            <a:pPr>
              <a:lnSpc>
                <a:spcPct val="90000"/>
              </a:lnSpc>
            </a:pPr>
            <a:r>
              <a:rPr lang="en-US" dirty="0"/>
              <a:t>Cautious Objector</a:t>
            </a:r>
          </a:p>
          <a:p>
            <a:pPr>
              <a:lnSpc>
                <a:spcPct val="90000"/>
              </a:lnSpc>
            </a:pPr>
            <a:r>
              <a:rPr lang="en-US" dirty="0"/>
              <a:t>Close vs. Incidental Contact </a:t>
            </a:r>
          </a:p>
          <a:p>
            <a:pPr>
              <a:lnSpc>
                <a:spcPct val="90000"/>
              </a:lnSpc>
            </a:pPr>
            <a:r>
              <a:rPr lang="en-US" dirty="0"/>
              <a:t>Operational Controls </a:t>
            </a:r>
          </a:p>
          <a:p>
            <a:pPr>
              <a:lnSpc>
                <a:spcPct val="90000"/>
              </a:lnSpc>
            </a:pPr>
            <a:r>
              <a:rPr lang="en-US" dirty="0"/>
              <a:t>Enhanced Enforcement</a:t>
            </a:r>
          </a:p>
          <a:p>
            <a:pPr>
              <a:lnSpc>
                <a:spcPct val="90000"/>
              </a:lnSpc>
            </a:pPr>
            <a:r>
              <a:rPr lang="en-US" dirty="0"/>
              <a:t>New Openings</a:t>
            </a:r>
          </a:p>
          <a:p>
            <a:pPr>
              <a:lnSpc>
                <a:spcPct val="90000"/>
              </a:lnSpc>
            </a:pPr>
            <a:r>
              <a:rPr lang="en-US" dirty="0"/>
              <a:t>Common Misconceptions</a:t>
            </a:r>
          </a:p>
        </p:txBody>
      </p:sp>
    </p:spTree>
    <p:extLst>
      <p:ext uri="{BB962C8B-B14F-4D97-AF65-F5344CB8AC3E}">
        <p14:creationId xmlns:p14="http://schemas.microsoft.com/office/powerpoint/2010/main" val="1638387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ACA6826-032C-4799-B079-15DB2A6CB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511EA5-BF1D-4664-84CE-908355E48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</p:spPr>
        <p:txBody>
          <a:bodyPr>
            <a:normAutofit/>
          </a:bodyPr>
          <a:lstStyle/>
          <a:p>
            <a:r>
              <a:rPr lang="en-US" dirty="0"/>
              <a:t>Topics for Week 5 – June 9, 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115CA-D77C-44E7-8344-8A4CE14F0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7201259" cy="3615267"/>
          </a:xfrm>
        </p:spPr>
        <p:txBody>
          <a:bodyPr>
            <a:normAutofit/>
          </a:bodyPr>
          <a:lstStyle/>
          <a:p>
            <a:r>
              <a:rPr lang="en-US" sz="2400" dirty="0"/>
              <a:t>Updates – Almost everyone open</a:t>
            </a:r>
          </a:p>
          <a:p>
            <a:pPr lvl="1"/>
            <a:r>
              <a:rPr lang="en-US" sz="2200" dirty="0"/>
              <a:t>Details and sectors</a:t>
            </a:r>
          </a:p>
          <a:p>
            <a:r>
              <a:rPr lang="en-US" sz="2400" dirty="0"/>
              <a:t>Contact Tracing</a:t>
            </a:r>
          </a:p>
          <a:p>
            <a:r>
              <a:rPr lang="en-US" sz="2400" dirty="0"/>
              <a:t>New Restrictions</a:t>
            </a:r>
          </a:p>
          <a:p>
            <a:r>
              <a:rPr lang="en-US" sz="2400" dirty="0"/>
              <a:t>Court Decisions</a:t>
            </a:r>
          </a:p>
          <a:p>
            <a:r>
              <a:rPr lang="en-US" sz="2400" dirty="0"/>
              <a:t>Legal Challenges to Come</a:t>
            </a:r>
          </a:p>
        </p:txBody>
      </p:sp>
      <p:pic>
        <p:nvPicPr>
          <p:cNvPr id="4" name="Content Placeholder 5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992E4228-61B6-49B0-A59B-4A9B2CFBE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7650" y="617787"/>
            <a:ext cx="2981857" cy="3869546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DD58A807-BD0E-4B1D-A523-2F20E7FE2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33837"/>
            <a:ext cx="2981858" cy="3208867"/>
            <a:chOff x="9206969" y="2963333"/>
            <a:chExt cx="2981858" cy="32088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C82FD88-0436-4D5C-B5A2-7B90191949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2706DBD-9DBD-49D6-80EB-C896096D2F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51C7442-3F0F-49E3-9389-D6B4BAE14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A614368-43A5-4794-BA71-09F8585F9F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F42B96B-0C70-40CB-A027-175F2A165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09034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3D89C-6245-4BB4-9F0F-B3BB72A5F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Relevant authorities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2C2B8-9709-4BCD-BB8B-2848AF4BDD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210" y="685800"/>
            <a:ext cx="5411789" cy="3615267"/>
          </a:xfrm>
        </p:spPr>
        <p:txBody>
          <a:bodyPr>
            <a:normAutofit/>
          </a:bodyPr>
          <a:lstStyle/>
          <a:p>
            <a:r>
              <a:rPr lang="en-US" sz="2800" dirty="0"/>
              <a:t>Governor’s Executive Orders</a:t>
            </a:r>
          </a:p>
          <a:p>
            <a:r>
              <a:rPr lang="en-US" dirty="0"/>
              <a:t>EO 36 – Work Policies</a:t>
            </a:r>
          </a:p>
          <a:p>
            <a:r>
              <a:rPr lang="en-US" dirty="0"/>
              <a:t>EO 76 – Unemployment </a:t>
            </a:r>
          </a:p>
          <a:p>
            <a:r>
              <a:rPr lang="en-US" dirty="0"/>
              <a:t>EO 114 – Health and Safety Measures</a:t>
            </a:r>
          </a:p>
          <a:p>
            <a:r>
              <a:rPr lang="en-US" dirty="0"/>
              <a:t>EO 115– Open/Close Order</a:t>
            </a:r>
          </a:p>
          <a:p>
            <a:r>
              <a:rPr lang="en-US" dirty="0"/>
              <a:t>OSHA Guidance 3990-03 2020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8B897D-55CA-4619-A8FF-94EECCC293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1143" y="685801"/>
            <a:ext cx="4676397" cy="3615266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Legal Authorities</a:t>
            </a:r>
          </a:p>
          <a:p>
            <a:r>
              <a:rPr lang="en-US" dirty="0"/>
              <a:t>Family Medical Leave Act</a:t>
            </a:r>
          </a:p>
          <a:p>
            <a:r>
              <a:rPr lang="en-US" dirty="0"/>
              <a:t>Families First Coronavirus Relief Act</a:t>
            </a:r>
          </a:p>
          <a:p>
            <a:r>
              <a:rPr lang="en-US" dirty="0"/>
              <a:t>Michigan Paid Medical Leave Act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612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BCF46-21BE-404E-8C0B-FA367AF0B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702629"/>
            <a:ext cx="8534400" cy="1291770"/>
          </a:xfrm>
        </p:spPr>
        <p:txBody>
          <a:bodyPr/>
          <a:lstStyle/>
          <a:p>
            <a:r>
              <a:rPr lang="en-US" dirty="0"/>
              <a:t>Reopening Revisions – EO 115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097E8-D916-40F9-B83A-01D101AFBB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5507583" cy="379476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Salons, Personal Care Open 6.15</a:t>
            </a:r>
          </a:p>
          <a:p>
            <a:r>
              <a:rPr lang="en-US" sz="2100" dirty="0"/>
              <a:t>Only closed facilities Statewide</a:t>
            </a:r>
          </a:p>
          <a:p>
            <a:pPr lvl="1"/>
            <a:r>
              <a:rPr lang="en-US" dirty="0"/>
              <a:t>Residential, Travel and Troop Camps</a:t>
            </a:r>
          </a:p>
          <a:p>
            <a:r>
              <a:rPr lang="en-US" dirty="0"/>
              <a:t>Sectors Closed other than MI Sections 6 &amp; 8</a:t>
            </a:r>
          </a:p>
          <a:p>
            <a:pPr lvl="1"/>
            <a:r>
              <a:rPr lang="en-US" dirty="0"/>
              <a:t>Gyms and Fitness Centers </a:t>
            </a:r>
          </a:p>
          <a:p>
            <a:pPr lvl="1"/>
            <a:r>
              <a:rPr lang="en-US" dirty="0"/>
              <a:t>Casinos, Theatres, Entertainment </a:t>
            </a:r>
          </a:p>
          <a:p>
            <a:r>
              <a:rPr lang="en-US" dirty="0"/>
              <a:t>No General Travel Restrictions</a:t>
            </a:r>
          </a:p>
          <a:p>
            <a:r>
              <a:rPr lang="en-US" sz="2100" dirty="0"/>
              <a:t>Social Gatherings</a:t>
            </a:r>
          </a:p>
          <a:p>
            <a:pPr lvl="1"/>
            <a:r>
              <a:rPr lang="en-US" dirty="0"/>
              <a:t>50 people indoors</a:t>
            </a:r>
          </a:p>
          <a:p>
            <a:pPr lvl="1"/>
            <a:r>
              <a:rPr lang="en-US" dirty="0"/>
              <a:t>250 people outdoors</a:t>
            </a:r>
          </a:p>
          <a:p>
            <a:pPr lvl="1"/>
            <a:r>
              <a:rPr lang="en-US" dirty="0"/>
              <a:t>500 in stadiums and arenas</a:t>
            </a:r>
          </a:p>
        </p:txBody>
      </p:sp>
      <p:pic>
        <p:nvPicPr>
          <p:cNvPr id="6" name="Content Placeholder 5" descr="A sign in front of a tree&#10;&#10;Description automatically generated">
            <a:extLst>
              <a:ext uri="{FF2B5EF4-FFF2-40B4-BE49-F238E27FC236}">
                <a16:creationId xmlns:a16="http://schemas.microsoft.com/office/drawing/2014/main" id="{3AC03FF2-F8FD-42CD-8323-95291FDF7A2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70135" y="1105496"/>
            <a:ext cx="4172477" cy="2537590"/>
          </a:xfrm>
        </p:spPr>
      </p:pic>
    </p:spTree>
    <p:extLst>
      <p:ext uri="{BB962C8B-B14F-4D97-AF65-F5344CB8AC3E}">
        <p14:creationId xmlns:p14="http://schemas.microsoft.com/office/powerpoint/2010/main" val="757790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62CE031E-EE35-4AA7-9784-805093327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18D62D3-5800-4F4A-95BE-C1A2BB8B2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C9E4F52-5D94-4242-AC69-EE6A23FAB1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22CC7C0-D1D6-4FF0-A60C-1AEB9C873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9B43E48-8275-4871-8745-F5CB75CFDB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87ED701-F942-4771-8F92-6EFCC2E8E0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50F85AD-416A-4278-A7F5-BFE6FDB97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536542"/>
            <a:ext cx="8534400" cy="145785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Contact Tracing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571DAF9-3C06-42FC-A08E-262EBB55AF4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/>
        </p:blipFill>
        <p:spPr>
          <a:xfrm>
            <a:off x="791239" y="950054"/>
            <a:ext cx="5304759" cy="3143069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DD628-995D-412D-B35B-E80166CC6F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99654" y="733646"/>
            <a:ext cx="4419171" cy="380289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700" dirty="0"/>
              <a:t>New item for Three Economic Sectors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In-Home Services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Appointment Record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Bad fit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Salons and Personal Care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Gyms and Fitness Centers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Serious Rights implications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Tracking at </a:t>
            </a:r>
            <a:r>
              <a:rPr lang="en-US" sz="1500"/>
              <a:t>Government insistence </a:t>
            </a:r>
            <a:endParaRPr lang="en-US" sz="1500" dirty="0"/>
          </a:p>
          <a:p>
            <a:pPr lvl="1">
              <a:lnSpc>
                <a:spcPct val="90000"/>
              </a:lnSpc>
            </a:pPr>
            <a:r>
              <a:rPr lang="en-US" sz="1500" dirty="0"/>
              <a:t>Tracking people who are not sick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Could have broader implications</a:t>
            </a:r>
          </a:p>
        </p:txBody>
      </p:sp>
    </p:spTree>
    <p:extLst>
      <p:ext uri="{BB962C8B-B14F-4D97-AF65-F5344CB8AC3E}">
        <p14:creationId xmlns:p14="http://schemas.microsoft.com/office/powerpoint/2010/main" val="3650914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93A01-0322-41D5-9C6D-7B5D5D2D2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</p:spPr>
        <p:txBody>
          <a:bodyPr>
            <a:normAutofit/>
          </a:bodyPr>
          <a:lstStyle/>
          <a:p>
            <a:r>
              <a:rPr lang="en-US" dirty="0"/>
              <a:t>Other Notable Restrictions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 descr="A person sitting on a bed&#10;&#10;Description automatically generated">
            <a:extLst>
              <a:ext uri="{FF2B5EF4-FFF2-40B4-BE49-F238E27FC236}">
                <a16:creationId xmlns:a16="http://schemas.microsoft.com/office/drawing/2014/main" id="{C472CDCE-F4C4-412A-A4D2-8BAA313014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91" r="5602" b="-1"/>
          <a:stretch/>
        </p:blipFill>
        <p:spPr>
          <a:xfrm>
            <a:off x="779966" y="860680"/>
            <a:ext cx="3152439" cy="3448851"/>
          </a:xfrm>
          <a:custGeom>
            <a:avLst/>
            <a:gdLst/>
            <a:ahLst/>
            <a:cxnLst/>
            <a:rect l="l" t="t" r="r" b="b"/>
            <a:pathLst>
              <a:path w="3152439" h="3448851">
                <a:moveTo>
                  <a:pt x="409034" y="0"/>
                </a:moveTo>
                <a:lnTo>
                  <a:pt x="3152439" y="0"/>
                </a:lnTo>
                <a:lnTo>
                  <a:pt x="3152439" y="3032147"/>
                </a:lnTo>
                <a:lnTo>
                  <a:pt x="2735735" y="3448851"/>
                </a:lnTo>
                <a:lnTo>
                  <a:pt x="0" y="3448851"/>
                </a:lnTo>
                <a:lnTo>
                  <a:pt x="0" y="409034"/>
                </a:lnTo>
                <a:close/>
              </a:path>
            </a:pathLst>
          </a:custGeom>
          <a:ln w="15875"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8029F-400B-459D-A0C7-CD3A04747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5696" y="860679"/>
            <a:ext cx="6529117" cy="375418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dirty="0"/>
              <a:t>In-Home Services (EO 114 ¶10) 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Job site screening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Ask about COVID-19 in home; gloves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Salons and Personal Services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Customer face mask requirements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No self-service refreshments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Discard magazines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Gyms and Fitness Centers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Workout stations – 10 feet or barriers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Reduce class sizes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Open windows and circulation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Enforcement Nightmare – need “inside” help</a:t>
            </a:r>
          </a:p>
        </p:txBody>
      </p:sp>
    </p:spTree>
    <p:extLst>
      <p:ext uri="{BB962C8B-B14F-4D97-AF65-F5344CB8AC3E}">
        <p14:creationId xmlns:p14="http://schemas.microsoft.com/office/powerpoint/2010/main" val="3297336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2CE031E-EE35-4AA7-9784-805093327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18D62D3-5800-4F4A-95BE-C1A2BB8B2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C9E4F52-5D94-4242-AC69-EE6A23FAB1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22CC7C0-D1D6-4FF0-A60C-1AEB9C873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9B43E48-8275-4871-8745-F5CB75CFDB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87ED701-F942-4771-8F92-6EFCC2E8E0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29ECBEA-A7B5-4153-B54B-85052B984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Pending Legal Developments</a:t>
            </a:r>
          </a:p>
        </p:txBody>
      </p:sp>
      <p:pic>
        <p:nvPicPr>
          <p:cNvPr id="6" name="Picture Placeholder 5" descr="A person sitting on a table&#10;&#10;Description automatically generated">
            <a:extLst>
              <a:ext uri="{FF2B5EF4-FFF2-40B4-BE49-F238E27FC236}">
                <a16:creationId xmlns:a16="http://schemas.microsoft.com/office/drawing/2014/main" id="{2EB9AB79-282B-4A6A-AF71-015DA669579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6076" r="26076"/>
          <a:stretch>
            <a:fillRect/>
          </a:stretch>
        </p:blipFill>
        <p:spPr>
          <a:xfrm>
            <a:off x="1099030" y="724930"/>
            <a:ext cx="2569528" cy="3584601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EE4BA6-8AD4-4566-84F5-D5E46355D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25696" y="733647"/>
            <a:ext cx="6593129" cy="357588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Wingdings 3" panose="05040102010807070707" pitchFamily="18" charset="2"/>
              <a:buChar char=""/>
            </a:pPr>
            <a:r>
              <a:rPr lang="en-US" dirty="0"/>
              <a:t>Owosso Barber Case – </a:t>
            </a:r>
            <a:r>
              <a:rPr lang="en-US" dirty="0" err="1"/>
              <a:t>Manke</a:t>
            </a:r>
            <a:endParaRPr lang="en-US" dirty="0"/>
          </a:p>
          <a:p>
            <a:pPr lvl="1">
              <a:buFont typeface="Wingdings 3" panose="05040102010807070707" pitchFamily="18" charset="2"/>
              <a:buChar char=""/>
            </a:pPr>
            <a:r>
              <a:rPr lang="en-US" dirty="0"/>
              <a:t>Court of Appeals Ordered Shop Closed</a:t>
            </a:r>
          </a:p>
          <a:p>
            <a:pPr lvl="1">
              <a:buFont typeface="Wingdings 3" panose="05040102010807070707" pitchFamily="18" charset="2"/>
              <a:buChar char=""/>
            </a:pPr>
            <a:r>
              <a:rPr lang="en-US" dirty="0"/>
              <a:t>Supreme Court Reversed</a:t>
            </a:r>
          </a:p>
          <a:p>
            <a:pPr lvl="1">
              <a:buFont typeface="Wingdings 3" panose="05040102010807070707" pitchFamily="18" charset="2"/>
              <a:buChar char=""/>
            </a:pPr>
            <a:r>
              <a:rPr lang="en-US" dirty="0"/>
              <a:t>Mostly procedural; not the Final Word</a:t>
            </a:r>
          </a:p>
          <a:p>
            <a:pPr>
              <a:buFont typeface="Wingdings 3" panose="05040102010807070707" pitchFamily="18" charset="2"/>
              <a:buChar char=""/>
            </a:pPr>
            <a:r>
              <a:rPr lang="en-US" dirty="0"/>
              <a:t>Legislature’s Case</a:t>
            </a:r>
          </a:p>
          <a:p>
            <a:pPr lvl="1">
              <a:buFont typeface="Wingdings 3" panose="05040102010807070707" pitchFamily="18" charset="2"/>
              <a:buChar char=""/>
            </a:pPr>
            <a:r>
              <a:rPr lang="en-US" dirty="0"/>
              <a:t>Still at Court of Appeals</a:t>
            </a:r>
          </a:p>
          <a:p>
            <a:pPr lvl="1">
              <a:buFont typeface="Wingdings 3" panose="05040102010807070707" pitchFamily="18" charset="2"/>
              <a:buChar char=""/>
            </a:pPr>
            <a:r>
              <a:rPr lang="en-US" dirty="0"/>
              <a:t>Supreme Court Denied Fast Track Bypass</a:t>
            </a:r>
          </a:p>
          <a:p>
            <a:pPr lvl="1">
              <a:buFont typeface="Wingdings 3" panose="05040102010807070707" pitchFamily="18" charset="2"/>
              <a:buChar char=""/>
            </a:pPr>
            <a:r>
              <a:rPr lang="en-US" dirty="0"/>
              <a:t>Refusal is puzzling, inexplicable</a:t>
            </a:r>
          </a:p>
          <a:p>
            <a:pPr lvl="1">
              <a:buFont typeface="Wingdings 3" panose="05040102010807070707" pitchFamily="18" charset="2"/>
              <a:buChar char=""/>
            </a:pPr>
            <a:r>
              <a:rPr lang="en-US" dirty="0"/>
              <a:t>Attempts at explaining it are weak</a:t>
            </a:r>
          </a:p>
          <a:p>
            <a:pPr>
              <a:buFont typeface="Wingdings 3" panose="05040102010807070707" pitchFamily="18" charset="2"/>
              <a:buChar char=""/>
            </a:pPr>
            <a:r>
              <a:rPr lang="en-US" dirty="0"/>
              <a:t>Executive Orders will become OSHA, etc. Regulations</a:t>
            </a:r>
          </a:p>
          <a:p>
            <a:pPr lvl="1">
              <a:buFont typeface="Wingdings 3" panose="05040102010807070707" pitchFamily="18" charset="2"/>
              <a:buChar char=""/>
            </a:pPr>
            <a:r>
              <a:rPr lang="en-US" dirty="0"/>
              <a:t>The OSHA restrictions apparently apply to Regions 6 and 8</a:t>
            </a:r>
          </a:p>
        </p:txBody>
      </p:sp>
    </p:spTree>
    <p:extLst>
      <p:ext uri="{BB962C8B-B14F-4D97-AF65-F5344CB8AC3E}">
        <p14:creationId xmlns:p14="http://schemas.microsoft.com/office/powerpoint/2010/main" val="2553027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68395-B72F-48A4-8EE4-D0A582B04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542971"/>
            <a:ext cx="7873862" cy="1451428"/>
          </a:xfrm>
        </p:spPr>
        <p:txBody>
          <a:bodyPr>
            <a:normAutofit/>
          </a:bodyPr>
          <a:lstStyle/>
          <a:p>
            <a:r>
              <a:rPr lang="en-US" dirty="0"/>
              <a:t>Hidden Legal Perils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C421FE-DDC4-4887-847D-BC0C65A20AF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91240" y="1296413"/>
            <a:ext cx="5041390" cy="2450350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8A113-7ED5-49C3-9F58-022127865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5491" y="733647"/>
            <a:ext cx="5041389" cy="357588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1800" dirty="0"/>
              <a:t>Employee and Customer Legal Claims 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Regulatory Overload/Concerns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Inevitable Legal Conflicts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Orders will conflict with reality 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Orders will conflict with other laws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Customer Variances – New Divisions 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To Mask or Not to Mask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Cleaning Protocols</a:t>
            </a:r>
          </a:p>
        </p:txBody>
      </p:sp>
    </p:spTree>
    <p:extLst>
      <p:ext uri="{BB962C8B-B14F-4D97-AF65-F5344CB8AC3E}">
        <p14:creationId xmlns:p14="http://schemas.microsoft.com/office/powerpoint/2010/main" val="2062341237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4F21C467A8DF48B3F55D042CD2A7AE" ma:contentTypeVersion="10" ma:contentTypeDescription="Create a new document." ma:contentTypeScope="" ma:versionID="5de0d08b9f36920e1cbe529303d8a41c">
  <xsd:schema xmlns:xsd="http://www.w3.org/2001/XMLSchema" xmlns:xs="http://www.w3.org/2001/XMLSchema" xmlns:p="http://schemas.microsoft.com/office/2006/metadata/properties" xmlns:ns3="041c2aec-b938-4328-8fc2-9bfdb7ac8a55" targetNamespace="http://schemas.microsoft.com/office/2006/metadata/properties" ma:root="true" ma:fieldsID="0ccdca77f270b66a86863ac6ca948e61" ns3:_="">
    <xsd:import namespace="041c2aec-b938-4328-8fc2-9bfdb7ac8a5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1c2aec-b938-4328-8fc2-9bfdb7ac8a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E268BE1-500B-42E6-937D-A90A6054A7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1c2aec-b938-4328-8fc2-9bfdb7ac8a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91BBF57-AC89-4AD2-951D-CFC49E6B1DC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09A9E4A-EDD1-4C78-8D9B-858BD2599A55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549</Words>
  <Application>Microsoft Office PowerPoint</Application>
  <PresentationFormat>Widescreen</PresentationFormat>
  <Paragraphs>112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Century Gothic</vt:lpstr>
      <vt:lpstr>Wingdings 3</vt:lpstr>
      <vt:lpstr>Slice</vt:lpstr>
      <vt:lpstr>Rebooting your business in safe mode Vol. 5 – June 9, 2020</vt:lpstr>
      <vt:lpstr>Topics Reviewed May 12 – June 2, 2020</vt:lpstr>
      <vt:lpstr>Topics for Week 5 – June 9, 2020</vt:lpstr>
      <vt:lpstr>Relevant authorities</vt:lpstr>
      <vt:lpstr>Reopening Revisions – EO 115</vt:lpstr>
      <vt:lpstr>Contact Tracing</vt:lpstr>
      <vt:lpstr>Other Notable Restrictions </vt:lpstr>
      <vt:lpstr>Pending Legal Developments</vt:lpstr>
      <vt:lpstr>Hidden Legal Perils </vt:lpstr>
      <vt:lpstr>PowerPoint Presentation</vt:lpstr>
      <vt:lpstr>LAMBERT LAW LEGAL SERVICES</vt:lpstr>
      <vt:lpstr>CITED AUTHORITIES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Rebooting your business in safe mode Vol. 4 – June 9, 2020</dc:title>
  <dc:creator>Brad@lambertplc.com</dc:creator>
  <cp:lastModifiedBy>Brad Lambert</cp:lastModifiedBy>
  <cp:revision>2</cp:revision>
  <dcterms:created xsi:type="dcterms:W3CDTF">2020-06-08T19:57:12Z</dcterms:created>
  <dcterms:modified xsi:type="dcterms:W3CDTF">2020-06-09T16:11:43Z</dcterms:modified>
</cp:coreProperties>
</file>