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ow" pitchFamily="2" charset="77"/>
      <p:regular r:id="rId26"/>
    </p:embeddedFont>
    <p:embeddedFont>
      <p:font typeface="Now Medium" pitchFamily="2" charset="77"/>
      <p:regular r:id="rId27"/>
    </p:embeddedFont>
    <p:embeddedFont>
      <p:font typeface="Playfair Display SC" pitchFamily="2" charset="77"/>
      <p:regular r:id="rId28"/>
      <p:bold r:id="rId29"/>
      <p:italic r:id="rId30"/>
      <p:boldItalic r:id="rId31"/>
    </p:embeddedFont>
    <p:embeddedFont>
      <p:font typeface="TT Drugs" panose="02000503060000020003" pitchFamily="2" charset="77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9" autoAdjust="0"/>
  </p:normalViewPr>
  <p:slideViewPr>
    <p:cSldViewPr>
      <p:cViewPr varScale="1">
        <p:scale>
          <a:sx n="72" d="100"/>
          <a:sy n="72" d="100"/>
        </p:scale>
        <p:origin x="7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547">
            <a:off x="-1" y="2062864"/>
            <a:ext cx="10581994" cy="0"/>
          </a:xfrm>
          <a:prstGeom prst="line">
            <a:avLst/>
          </a:prstGeom>
          <a:ln w="9525" cap="flat">
            <a:solidFill>
              <a:srgbClr val="EFEC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133035" y="8350384"/>
            <a:ext cx="3863706" cy="0"/>
          </a:xfrm>
          <a:prstGeom prst="line">
            <a:avLst/>
          </a:prstGeom>
          <a:ln w="9525" cap="flat">
            <a:solidFill>
              <a:srgbClr val="EFEC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13900954" y="2566988"/>
            <a:ext cx="5143500" cy="0"/>
          </a:xfrm>
          <a:prstGeom prst="line">
            <a:avLst/>
          </a:prstGeom>
          <a:ln w="9525" cap="flat">
            <a:solidFill>
              <a:srgbClr val="EFEC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687599" y="3208246"/>
            <a:ext cx="10912801" cy="2856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13"/>
              </a:lnSpc>
            </a:pPr>
            <a:r>
              <a:rPr lang="en-US" sz="12015" spc="324">
                <a:solidFill>
                  <a:srgbClr val="EFECDD"/>
                </a:solidFill>
                <a:latin typeface="Stolen Love Rough Bold"/>
              </a:rPr>
              <a:t>RESIDENTIAL EXTERIOR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72420" y="5813000"/>
            <a:ext cx="7943159" cy="28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9"/>
              </a:lnSpc>
              <a:spcBef>
                <a:spcPct val="0"/>
              </a:spcBef>
            </a:pPr>
            <a:r>
              <a:rPr lang="en-US" sz="2299" spc="604">
                <a:solidFill>
                  <a:srgbClr val="EFECDD"/>
                </a:solidFill>
                <a:latin typeface="Now Medium"/>
              </a:rPr>
              <a:t>$100,000 - $200,000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0100" y="876300"/>
            <a:ext cx="468970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700"/>
              </a:lnSpc>
            </a:pPr>
            <a:r>
              <a:rPr lang="en-US" sz="3000" spc="81">
                <a:solidFill>
                  <a:srgbClr val="EFECDD"/>
                </a:solidFill>
                <a:latin typeface="Stolen Love Rough Bold"/>
              </a:rPr>
              <a:t>COTY AWARDS 2023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15038" y="9172575"/>
            <a:ext cx="885792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800" spc="89">
                <a:solidFill>
                  <a:srgbClr val="EFECDD"/>
                </a:solidFill>
                <a:latin typeface="Now"/>
              </a:rPr>
              <a:t>Project cost: $118,954</a:t>
            </a:r>
          </a:p>
          <a:p>
            <a:pPr algn="ctr">
              <a:lnSpc>
                <a:spcPts val="3060"/>
              </a:lnSpc>
            </a:pPr>
            <a:r>
              <a:rPr lang="en-US" sz="1800" spc="89">
                <a:solidFill>
                  <a:srgbClr val="EFECDD"/>
                </a:solidFill>
                <a:latin typeface="Now"/>
              </a:rPr>
              <a:t>Project completion:10/05/21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BEFORE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AFTER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44974" y="0"/>
            <a:ext cx="9543026" cy="10287000"/>
          </a:xfrm>
          <a:custGeom>
            <a:avLst/>
            <a:gdLst/>
            <a:ahLst/>
            <a:cxnLst/>
            <a:rect l="l" t="t" r="r" b="b"/>
            <a:pathLst>
              <a:path w="9543026" h="10287000">
                <a:moveTo>
                  <a:pt x="0" y="0"/>
                </a:moveTo>
                <a:lnTo>
                  <a:pt x="9543026" y="0"/>
                </a:lnTo>
                <a:lnTo>
                  <a:pt x="95430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994669" y="9095327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AFTER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-4117984" y="-226546"/>
            <a:ext cx="12862959" cy="11261089"/>
          </a:xfrm>
          <a:custGeom>
            <a:avLst/>
            <a:gdLst/>
            <a:ahLst/>
            <a:cxnLst/>
            <a:rect l="l" t="t" r="r" b="b"/>
            <a:pathLst>
              <a:path w="12862959" h="11261089">
                <a:moveTo>
                  <a:pt x="0" y="0"/>
                </a:moveTo>
                <a:lnTo>
                  <a:pt x="12862958" y="0"/>
                </a:lnTo>
                <a:lnTo>
                  <a:pt x="12862958" y="11261089"/>
                </a:lnTo>
                <a:lnTo>
                  <a:pt x="0" y="1126108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884507" y="9095327"/>
            <a:ext cx="3778166" cy="1191673"/>
            <a:chOff x="0" y="0"/>
            <a:chExt cx="779053" cy="2457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BEFORE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BEFORE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AFTER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BEFORE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AFTER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BEFORE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AFTER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066327" y="6120274"/>
            <a:ext cx="3985237" cy="3985221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877056" y="198460"/>
            <a:ext cx="4363778" cy="436376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610831" y="26260"/>
            <a:ext cx="8541669" cy="10287000"/>
          </a:xfrm>
          <a:custGeom>
            <a:avLst/>
            <a:gdLst/>
            <a:ahLst/>
            <a:cxnLst/>
            <a:rect l="l" t="t" r="r" b="b"/>
            <a:pathLst>
              <a:path w="8541669" h="10287000">
                <a:moveTo>
                  <a:pt x="0" y="0"/>
                </a:moveTo>
                <a:lnTo>
                  <a:pt x="8541670" y="0"/>
                </a:lnTo>
                <a:lnTo>
                  <a:pt x="85416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V="1">
            <a:off x="11051564" y="7208425"/>
            <a:ext cx="3899291" cy="904460"/>
          </a:xfrm>
          <a:prstGeom prst="line">
            <a:avLst/>
          </a:prstGeom>
          <a:ln w="38100" cap="flat">
            <a:solidFill>
              <a:srgbClr val="FFFCF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8" name="Freeform 8"/>
          <p:cNvSpPr/>
          <p:nvPr/>
        </p:nvSpPr>
        <p:spPr>
          <a:xfrm>
            <a:off x="-1253447" y="52520"/>
            <a:ext cx="7930615" cy="10260740"/>
          </a:xfrm>
          <a:custGeom>
            <a:avLst/>
            <a:gdLst/>
            <a:ahLst/>
            <a:cxnLst/>
            <a:rect l="l" t="t" r="r" b="b"/>
            <a:pathLst>
              <a:path w="7930615" h="10260740">
                <a:moveTo>
                  <a:pt x="0" y="0"/>
                </a:moveTo>
                <a:lnTo>
                  <a:pt x="7930616" y="0"/>
                </a:lnTo>
                <a:lnTo>
                  <a:pt x="7930616" y="10260740"/>
                </a:lnTo>
                <a:lnTo>
                  <a:pt x="0" y="1026074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flipH="1">
            <a:off x="2961452" y="3538994"/>
            <a:ext cx="4104876" cy="2046452"/>
          </a:xfrm>
          <a:prstGeom prst="line">
            <a:avLst/>
          </a:prstGeom>
          <a:ln w="38100" cap="flat">
            <a:solidFill>
              <a:srgbClr val="FFFCF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TextBox 10"/>
          <p:cNvSpPr txBox="1"/>
          <p:nvPr/>
        </p:nvSpPr>
        <p:spPr>
          <a:xfrm>
            <a:off x="7066327" y="4993970"/>
            <a:ext cx="4155346" cy="51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67"/>
              </a:lnSpc>
            </a:pPr>
            <a:r>
              <a:rPr lang="en-US" sz="4075" spc="110">
                <a:solidFill>
                  <a:srgbClr val="6C6C6A"/>
                </a:solidFill>
                <a:latin typeface="Stolen Love Rough Bold"/>
              </a:rPr>
              <a:t>EXTERIOR ADDITION_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70812" y="825788"/>
            <a:ext cx="4155346" cy="51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67"/>
              </a:lnSpc>
            </a:pPr>
            <a:r>
              <a:rPr lang="en-US" sz="4075" spc="110">
                <a:solidFill>
                  <a:srgbClr val="6C6C6A"/>
                </a:solidFill>
                <a:latin typeface="Stolen Love Rough Bold"/>
              </a:rPr>
              <a:t>BEFORE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48485" y="6986955"/>
            <a:ext cx="4155346" cy="51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67"/>
              </a:lnSpc>
            </a:pPr>
            <a:r>
              <a:rPr lang="en-US" sz="4075" spc="110">
                <a:solidFill>
                  <a:srgbClr val="6C6C6A"/>
                </a:solidFill>
                <a:latin typeface="Stolen Love Rough Bold"/>
              </a:rPr>
              <a:t>BEFORE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54575" y="768737"/>
            <a:ext cx="8978849" cy="8749527"/>
          </a:xfrm>
          <a:custGeom>
            <a:avLst/>
            <a:gdLst/>
            <a:ahLst/>
            <a:cxnLst/>
            <a:rect l="l" t="t" r="r" b="b"/>
            <a:pathLst>
              <a:path w="8978849" h="8749527">
                <a:moveTo>
                  <a:pt x="0" y="0"/>
                </a:moveTo>
                <a:lnTo>
                  <a:pt x="8978850" y="0"/>
                </a:lnTo>
                <a:lnTo>
                  <a:pt x="8978850" y="8749526"/>
                </a:lnTo>
                <a:lnTo>
                  <a:pt x="0" y="8749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706154" y="9349316"/>
            <a:ext cx="2581846" cy="93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445"/>
              </a:lnSpc>
            </a:pPr>
            <a:r>
              <a:rPr lang="en-US" sz="6004" spc="162">
                <a:solidFill>
                  <a:srgbClr val="566C80"/>
                </a:solidFill>
                <a:latin typeface="Stolen Love Rough Bold"/>
              </a:rPr>
              <a:t>BEFORE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2744888" y="3725964"/>
            <a:ext cx="6769223" cy="137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869"/>
              </a:lnSpc>
            </a:pPr>
            <a:r>
              <a:rPr lang="en-US" sz="8765" spc="236">
                <a:solidFill>
                  <a:srgbClr val="566C80"/>
                </a:solidFill>
                <a:latin typeface="Stolen Love Rough Bold"/>
              </a:rPr>
              <a:t>FLOOR PLAN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547">
            <a:off x="-1" y="2062864"/>
            <a:ext cx="10581994" cy="0"/>
          </a:xfrm>
          <a:prstGeom prst="line">
            <a:avLst/>
          </a:prstGeom>
          <a:ln w="9525" cap="flat">
            <a:solidFill>
              <a:srgbClr val="EFEC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133035" y="8350384"/>
            <a:ext cx="3863706" cy="0"/>
          </a:xfrm>
          <a:prstGeom prst="line">
            <a:avLst/>
          </a:prstGeom>
          <a:ln w="9525" cap="flat">
            <a:solidFill>
              <a:srgbClr val="EFEC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13900954" y="2566988"/>
            <a:ext cx="5143500" cy="0"/>
          </a:xfrm>
          <a:prstGeom prst="line">
            <a:avLst/>
          </a:prstGeom>
          <a:ln w="9525" cap="flat">
            <a:solidFill>
              <a:srgbClr val="EFEC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687599" y="4265241"/>
            <a:ext cx="10912801" cy="149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13"/>
              </a:lnSpc>
            </a:pPr>
            <a:r>
              <a:rPr lang="en-US" sz="12015" spc="324">
                <a:solidFill>
                  <a:srgbClr val="EFECDD"/>
                </a:solidFill>
                <a:latin typeface="Stolen Love Rough Bold"/>
              </a:rPr>
              <a:t>THANK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0100" y="876300"/>
            <a:ext cx="468970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700"/>
              </a:lnSpc>
            </a:pPr>
            <a:r>
              <a:rPr lang="en-US" sz="3000" spc="81">
                <a:solidFill>
                  <a:srgbClr val="EFECDD"/>
                </a:solidFill>
                <a:latin typeface="Stolen Love Rough Bold"/>
              </a:rPr>
              <a:t>COTY AWARDS 2023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15038" y="9172575"/>
            <a:ext cx="885792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800" spc="89">
                <a:solidFill>
                  <a:srgbClr val="EFECDD"/>
                </a:solidFill>
                <a:latin typeface="Now"/>
              </a:rPr>
              <a:t>Project cost: $118,954</a:t>
            </a:r>
          </a:p>
          <a:p>
            <a:pPr algn="ctr">
              <a:lnSpc>
                <a:spcPts val="3060"/>
              </a:lnSpc>
            </a:pPr>
            <a:r>
              <a:rPr lang="en-US" sz="1800" spc="89">
                <a:solidFill>
                  <a:srgbClr val="EFECDD"/>
                </a:solidFill>
                <a:latin typeface="Now"/>
              </a:rPr>
              <a:t>Project completion:10/05/21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6062" y="1083212"/>
            <a:ext cx="14215877" cy="8120576"/>
          </a:xfrm>
          <a:custGeom>
            <a:avLst/>
            <a:gdLst/>
            <a:ahLst/>
            <a:cxnLst/>
            <a:rect l="l" t="t" r="r" b="b"/>
            <a:pathLst>
              <a:path w="14215877" h="8120576">
                <a:moveTo>
                  <a:pt x="0" y="0"/>
                </a:moveTo>
                <a:lnTo>
                  <a:pt x="14215876" y="0"/>
                </a:lnTo>
                <a:lnTo>
                  <a:pt x="14215876" y="8120576"/>
                </a:lnTo>
                <a:lnTo>
                  <a:pt x="0" y="812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5400000">
            <a:off x="-2744888" y="3725964"/>
            <a:ext cx="6769223" cy="137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869"/>
              </a:lnSpc>
            </a:pPr>
            <a:r>
              <a:rPr lang="en-US" sz="8765" spc="236">
                <a:solidFill>
                  <a:srgbClr val="566C80"/>
                </a:solidFill>
                <a:latin typeface="Stolen Love Rough Bold"/>
              </a:rPr>
              <a:t>FLOOR PLAN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968377" y="9349316"/>
            <a:ext cx="2581846" cy="93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445"/>
              </a:lnSpc>
            </a:pPr>
            <a:r>
              <a:rPr lang="en-US" sz="6004" spc="162">
                <a:solidFill>
                  <a:srgbClr val="566C80"/>
                </a:solidFill>
                <a:latin typeface="Stolen Love Rough Bold"/>
              </a:rPr>
              <a:t>AFTER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69" y="1252589"/>
            <a:ext cx="5464989" cy="4849903"/>
            <a:chOff x="0" y="0"/>
            <a:chExt cx="1439339" cy="12773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39" cy="1277341"/>
            </a:xfrm>
            <a:custGeom>
              <a:avLst/>
              <a:gdLst/>
              <a:ahLst/>
              <a:cxnLst/>
              <a:rect l="l" t="t" r="r" b="b"/>
              <a:pathLst>
                <a:path w="1439339" h="1277341">
                  <a:moveTo>
                    <a:pt x="0" y="0"/>
                  </a:moveTo>
                  <a:lnTo>
                    <a:pt x="1439339" y="0"/>
                  </a:lnTo>
                  <a:lnTo>
                    <a:pt x="1439339" y="1277341"/>
                  </a:lnTo>
                  <a:lnTo>
                    <a:pt x="0" y="1277341"/>
                  </a:lnTo>
                  <a:close/>
                </a:path>
              </a:pathLst>
            </a:custGeom>
            <a:solidFill>
              <a:srgbClr val="6C6C6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4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243064"/>
            <a:ext cx="18288000" cy="0"/>
          </a:xfrm>
          <a:prstGeom prst="line">
            <a:avLst/>
          </a:prstGeom>
          <a:ln w="9525" cap="flat">
            <a:solidFill>
              <a:srgbClr val="4B4B4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6102493"/>
            <a:ext cx="18288000" cy="0"/>
          </a:xfrm>
          <a:prstGeom prst="line">
            <a:avLst/>
          </a:prstGeom>
          <a:ln w="9525" cap="flat">
            <a:solidFill>
              <a:srgbClr val="4B4B4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3263648" y="1242668"/>
            <a:ext cx="0" cy="9044332"/>
          </a:xfrm>
          <a:prstGeom prst="line">
            <a:avLst/>
          </a:prstGeom>
          <a:ln w="9525" cap="flat">
            <a:solidFill>
              <a:srgbClr val="4B4B4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5400000">
            <a:off x="2442012" y="3051246"/>
            <a:ext cx="6112018" cy="0"/>
          </a:xfrm>
          <a:prstGeom prst="line">
            <a:avLst/>
          </a:prstGeom>
          <a:ln w="9525" cap="flat">
            <a:solidFill>
              <a:srgbClr val="4B4B4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7213883" y="8185221"/>
            <a:ext cx="4174982" cy="0"/>
          </a:xfrm>
          <a:prstGeom prst="line">
            <a:avLst/>
          </a:prstGeom>
          <a:ln w="9525" cap="flat">
            <a:solidFill>
              <a:srgbClr val="4B4B4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3525586" y="1496716"/>
            <a:ext cx="4915441" cy="8536236"/>
          </a:xfrm>
          <a:custGeom>
            <a:avLst/>
            <a:gdLst/>
            <a:ahLst/>
            <a:cxnLst/>
            <a:rect l="l" t="t" r="r" b="b"/>
            <a:pathLst>
              <a:path w="4915441" h="8536236">
                <a:moveTo>
                  <a:pt x="0" y="0"/>
                </a:moveTo>
                <a:lnTo>
                  <a:pt x="4915441" y="0"/>
                </a:lnTo>
                <a:lnTo>
                  <a:pt x="4915441" y="8536236"/>
                </a:lnTo>
                <a:lnTo>
                  <a:pt x="0" y="853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29699" y="6353012"/>
            <a:ext cx="8809737" cy="4560632"/>
          </a:xfrm>
          <a:custGeom>
            <a:avLst/>
            <a:gdLst/>
            <a:ahLst/>
            <a:cxnLst/>
            <a:rect l="l" t="t" r="r" b="b"/>
            <a:pathLst>
              <a:path w="8809737" h="4560632">
                <a:moveTo>
                  <a:pt x="0" y="0"/>
                </a:moveTo>
                <a:lnTo>
                  <a:pt x="8809737" y="0"/>
                </a:lnTo>
                <a:lnTo>
                  <a:pt x="8809737" y="4560632"/>
                </a:lnTo>
                <a:lnTo>
                  <a:pt x="0" y="45606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45811" y="1880817"/>
            <a:ext cx="7155900" cy="344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96"/>
              </a:lnSpc>
            </a:pPr>
            <a:r>
              <a:rPr lang="en-US" sz="1783" spc="89">
                <a:solidFill>
                  <a:srgbClr val="4B4B4B"/>
                </a:solidFill>
                <a:latin typeface="Now"/>
              </a:rPr>
              <a:t>With the joy of hosting family gatherings and admiring the peaceful beauty of the four seasons, this home went through a remarkable transformation with an exterior addition renovation. A landscaped outdoor patio and the addition of a new sunroom provides an new oasis for a new chapter of outdoor entertainment.</a:t>
            </a:r>
          </a:p>
          <a:p>
            <a:pPr algn="just">
              <a:lnSpc>
                <a:spcPts val="2496"/>
              </a:lnSpc>
            </a:pPr>
            <a:endParaRPr lang="en-US" sz="1783" spc="89">
              <a:solidFill>
                <a:srgbClr val="4B4B4B"/>
              </a:solidFill>
              <a:latin typeface="Now"/>
            </a:endParaRPr>
          </a:p>
          <a:p>
            <a:pPr algn="just">
              <a:lnSpc>
                <a:spcPts val="2496"/>
              </a:lnSpc>
            </a:pPr>
            <a:r>
              <a:rPr lang="en-US" sz="1783" spc="89">
                <a:solidFill>
                  <a:srgbClr val="4B4B4B"/>
                </a:solidFill>
                <a:latin typeface="Now"/>
              </a:rPr>
              <a:t>The window design of the new additions showcases the beauty of the newly landscaped yard and introduces a rich abundance of natural lighting overlooking the lakeside view.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9699" y="2278514"/>
            <a:ext cx="6519143" cy="310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84"/>
              </a:lnSpc>
            </a:pPr>
            <a:r>
              <a:rPr lang="en-US" sz="7773" spc="209">
                <a:solidFill>
                  <a:srgbClr val="EFECDD"/>
                </a:solidFill>
                <a:latin typeface="Stolen Love Rough Bold"/>
              </a:rPr>
              <a:t>RESIDENTIAL EXTERIOR</a:t>
            </a:r>
          </a:p>
          <a:p>
            <a:pPr marL="0" lvl="0" indent="0">
              <a:lnSpc>
                <a:spcPts val="8084"/>
              </a:lnSpc>
            </a:pPr>
            <a:r>
              <a:rPr lang="en-US" sz="7773" spc="209">
                <a:solidFill>
                  <a:srgbClr val="EFECDD"/>
                </a:solidFill>
                <a:latin typeface="Stolen Love Rough Bold"/>
              </a:rPr>
              <a:t>RENOVATION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72836" y="6760281"/>
            <a:ext cx="3428875" cy="313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 spc="89">
                <a:solidFill>
                  <a:srgbClr val="4B4B4B"/>
                </a:solidFill>
                <a:latin typeface="Now"/>
              </a:rPr>
              <a:t>With a stone fireplace for the winter, a wooden beam-designed ceiling, and a beautiful stained and stamped patio, the extension of this home's outdoor space offers a new chapter for enjoying the outdoors through all seasons.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96708" y="533400"/>
            <a:ext cx="3646008" cy="20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39"/>
              </a:lnSpc>
              <a:spcBef>
                <a:spcPct val="0"/>
              </a:spcBef>
            </a:pPr>
            <a:r>
              <a:rPr lang="en-US" sz="1599" spc="159">
                <a:solidFill>
                  <a:srgbClr val="4B4B4B"/>
                </a:solidFill>
                <a:latin typeface="Now Medium"/>
              </a:rPr>
              <a:t>PROJECT DESCRIPTION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9698" y="376263"/>
            <a:ext cx="11368604" cy="8479475"/>
          </a:xfrm>
          <a:custGeom>
            <a:avLst/>
            <a:gdLst/>
            <a:ahLst/>
            <a:cxnLst/>
            <a:rect l="l" t="t" r="r" b="b"/>
            <a:pathLst>
              <a:path w="11368604" h="8479475">
                <a:moveTo>
                  <a:pt x="0" y="0"/>
                </a:moveTo>
                <a:lnTo>
                  <a:pt x="11368604" y="0"/>
                </a:lnTo>
                <a:lnTo>
                  <a:pt x="11368604" y="8479475"/>
                </a:lnTo>
                <a:lnTo>
                  <a:pt x="0" y="8479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5400000">
            <a:off x="-2744888" y="5821034"/>
            <a:ext cx="6769223" cy="137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869"/>
              </a:lnSpc>
            </a:pPr>
            <a:r>
              <a:rPr lang="en-US" sz="8765" spc="236">
                <a:solidFill>
                  <a:srgbClr val="566C80"/>
                </a:solidFill>
                <a:latin typeface="Stolen Love Rough Bold"/>
              </a:rPr>
              <a:t>MATTERPORT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12613" y="9191625"/>
            <a:ext cx="13183612" cy="56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3317">
                <a:solidFill>
                  <a:srgbClr val="4B4B4B"/>
                </a:solidFill>
                <a:latin typeface="Playfair Display SC"/>
              </a:rPr>
              <a:t>www.my.matterport.com/show/?m=Y71s1Sg8mxL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BEFORE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046316" y="2203827"/>
            <a:ext cx="3241684" cy="1369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695" lvl="1" indent="-169348">
              <a:lnSpc>
                <a:spcPts val="2196"/>
              </a:lnSpc>
              <a:buFont typeface="Arial"/>
              <a:buChar char="•"/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OPENED UP KITCHEN</a:t>
            </a:r>
          </a:p>
          <a:p>
            <a:pPr marL="338695" lvl="1" indent="-169348">
              <a:lnSpc>
                <a:spcPts val="2196"/>
              </a:lnSpc>
              <a:buFont typeface="Arial"/>
              <a:buChar char="•"/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REMOVED WALL</a:t>
            </a:r>
          </a:p>
          <a:p>
            <a:pPr marL="338695" lvl="1" indent="-169348">
              <a:lnSpc>
                <a:spcPts val="2196"/>
              </a:lnSpc>
              <a:buFont typeface="Arial"/>
              <a:buChar char="•"/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ADDED WALL CURVE TO CABINETRY</a:t>
            </a:r>
          </a:p>
          <a:p>
            <a:pPr>
              <a:lnSpc>
                <a:spcPts val="2196"/>
              </a:lnSpc>
            </a:pPr>
            <a:endParaRPr lang="en-US" sz="1568" spc="78">
              <a:solidFill>
                <a:srgbClr val="FFFCF6"/>
              </a:solidFill>
              <a:latin typeface="Now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306383" y="1000125"/>
            <a:ext cx="2721550" cy="54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6"/>
              </a:lnSpc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WHAT HAPPENED HERE?</a:t>
            </a:r>
          </a:p>
          <a:p>
            <a:pPr>
              <a:lnSpc>
                <a:spcPts val="2196"/>
              </a:lnSpc>
            </a:pPr>
            <a:endParaRPr lang="en-US" sz="1568" spc="78">
              <a:solidFill>
                <a:srgbClr val="FFFCF6"/>
              </a:solidFill>
              <a:latin typeface="Now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062287" y="624788"/>
            <a:ext cx="5464989" cy="3607361"/>
            <a:chOff x="0" y="0"/>
            <a:chExt cx="1439339" cy="9500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39339" cy="950087"/>
            </a:xfrm>
            <a:custGeom>
              <a:avLst/>
              <a:gdLst/>
              <a:ahLst/>
              <a:cxnLst/>
              <a:rect l="l" t="t" r="r" b="b"/>
              <a:pathLst>
                <a:path w="1439339" h="950087">
                  <a:moveTo>
                    <a:pt x="0" y="0"/>
                  </a:moveTo>
                  <a:lnTo>
                    <a:pt x="1439339" y="0"/>
                  </a:lnTo>
                  <a:lnTo>
                    <a:pt x="1439339" y="950087"/>
                  </a:lnTo>
                  <a:lnTo>
                    <a:pt x="0" y="950087"/>
                  </a:lnTo>
                  <a:close/>
                </a:path>
              </a:pathLst>
            </a:custGeom>
            <a:solidFill>
              <a:srgbClr val="6C6C6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4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122516" y="1783099"/>
            <a:ext cx="3089284" cy="219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695" lvl="1" indent="-169348">
              <a:lnSpc>
                <a:spcPts val="2196"/>
              </a:lnSpc>
              <a:buFont typeface="Arial"/>
              <a:buChar char="•"/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Exterior Renovation for Family Events</a:t>
            </a:r>
          </a:p>
          <a:p>
            <a:pPr marL="338695" lvl="1" indent="-169348">
              <a:lnSpc>
                <a:spcPts val="2196"/>
              </a:lnSpc>
              <a:buFont typeface="Arial"/>
              <a:buChar char="•"/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Addition of Outdoor Patio and Sunroom</a:t>
            </a:r>
          </a:p>
          <a:p>
            <a:pPr marL="338695" lvl="1" indent="-169348">
              <a:lnSpc>
                <a:spcPts val="2196"/>
              </a:lnSpc>
              <a:buFont typeface="Arial"/>
              <a:buChar char="•"/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A New Space to Accommodate Outdoor Activities</a:t>
            </a:r>
          </a:p>
          <a:p>
            <a:pPr>
              <a:lnSpc>
                <a:spcPts val="2196"/>
              </a:lnSpc>
            </a:pPr>
            <a:endParaRPr lang="en-US" sz="1568" spc="78">
              <a:solidFill>
                <a:srgbClr val="FFFCF6"/>
              </a:solidFill>
              <a:latin typeface="Now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306383" y="1138271"/>
            <a:ext cx="2721550" cy="264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6"/>
              </a:lnSpc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CLIENT EXTERIOR NEEDS: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2708" y="93671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AFTER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09887" y="472388"/>
            <a:ext cx="5464989" cy="3896324"/>
            <a:chOff x="0" y="0"/>
            <a:chExt cx="1439339" cy="1026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9339" cy="1026192"/>
            </a:xfrm>
            <a:custGeom>
              <a:avLst/>
              <a:gdLst/>
              <a:ahLst/>
              <a:cxnLst/>
              <a:rect l="l" t="t" r="r" b="b"/>
              <a:pathLst>
                <a:path w="1439339" h="1026192">
                  <a:moveTo>
                    <a:pt x="0" y="0"/>
                  </a:moveTo>
                  <a:lnTo>
                    <a:pt x="1439339" y="0"/>
                  </a:lnTo>
                  <a:lnTo>
                    <a:pt x="1439339" y="1026192"/>
                  </a:lnTo>
                  <a:lnTo>
                    <a:pt x="0" y="1026192"/>
                  </a:lnTo>
                  <a:close/>
                </a:path>
              </a:pathLst>
            </a:custGeom>
            <a:solidFill>
              <a:srgbClr val="6C6C6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176350" y="1723092"/>
            <a:ext cx="2981617" cy="192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695" lvl="1" indent="-169348">
              <a:lnSpc>
                <a:spcPts val="2196"/>
              </a:lnSpc>
              <a:buFont typeface="Arial"/>
              <a:buChar char="•"/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Addition of a 14x16 3-season Insulated Sunroom</a:t>
            </a:r>
          </a:p>
          <a:p>
            <a:pPr marL="338695" lvl="1" indent="-169348">
              <a:lnSpc>
                <a:spcPts val="2196"/>
              </a:lnSpc>
              <a:buFont typeface="Arial"/>
              <a:buChar char="•"/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Boulder Retaining Walls and Stone Columns</a:t>
            </a:r>
          </a:p>
          <a:p>
            <a:pPr marL="338695" lvl="1" indent="-169348">
              <a:lnSpc>
                <a:spcPts val="2196"/>
              </a:lnSpc>
              <a:buFont typeface="Arial"/>
              <a:buChar char="•"/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Landscape of Exterior Services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06383" y="1000125"/>
            <a:ext cx="2721550" cy="54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6"/>
              </a:lnSpc>
            </a:pPr>
            <a:r>
              <a:rPr lang="en-US" sz="1568" spc="78">
                <a:solidFill>
                  <a:srgbClr val="FFFCF6"/>
                </a:solidFill>
                <a:latin typeface="Now"/>
              </a:rPr>
              <a:t>WHAT HAPPENED HERE?</a:t>
            </a:r>
          </a:p>
          <a:p>
            <a:pPr>
              <a:lnSpc>
                <a:spcPts val="2196"/>
              </a:lnSpc>
            </a:pPr>
            <a:endParaRPr lang="en-US" sz="1568" spc="78">
              <a:solidFill>
                <a:srgbClr val="FFFCF6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BEFORE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60308" y="9214785"/>
            <a:ext cx="3778166" cy="1191673"/>
            <a:chOff x="0" y="0"/>
            <a:chExt cx="779053" cy="245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53" cy="245722"/>
            </a:xfrm>
            <a:custGeom>
              <a:avLst/>
              <a:gdLst/>
              <a:ahLst/>
              <a:cxnLst/>
              <a:rect l="l" t="t" r="r" b="b"/>
              <a:pathLst>
                <a:path w="779053" h="245722">
                  <a:moveTo>
                    <a:pt x="0" y="0"/>
                  </a:moveTo>
                  <a:lnTo>
                    <a:pt x="779053" y="0"/>
                  </a:lnTo>
                  <a:lnTo>
                    <a:pt x="779053" y="245722"/>
                  </a:lnTo>
                  <a:lnTo>
                    <a:pt x="0" y="245722"/>
                  </a:lnTo>
                  <a:close/>
                </a:path>
              </a:pathLst>
            </a:custGeom>
            <a:solidFill>
              <a:srgbClr val="FFFC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36433" tIns="36433" rIns="36433" bIns="36433" rtlCol="0" anchor="ctr"/>
            <a:lstStyle/>
            <a:p>
              <a:pPr marL="0" lvl="0" indent="0" algn="ctr">
                <a:lnSpc>
                  <a:spcPts val="3148"/>
                </a:lnSpc>
                <a:spcBef>
                  <a:spcPct val="0"/>
                </a:spcBef>
              </a:pPr>
              <a:r>
                <a:rPr lang="en-US" sz="1967">
                  <a:solidFill>
                    <a:srgbClr val="423F3F"/>
                  </a:solidFill>
                  <a:latin typeface="TT Drugs"/>
                </a:rPr>
                <a:t>AFTER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Macintosh PowerPoint</Application>
  <PresentationFormat>Custom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Now Medium</vt:lpstr>
      <vt:lpstr>Arial</vt:lpstr>
      <vt:lpstr>Now</vt:lpstr>
      <vt:lpstr>Playfair Display SC</vt:lpstr>
      <vt:lpstr>Stolen Love Rough Bold</vt:lpstr>
      <vt:lpstr>TT Drugs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Residential Exterior CotY Award Entry Aug. 31</dc:title>
  <dc:subject/>
  <dc:creator/>
  <cp:keywords/>
  <dc:description/>
  <cp:lastModifiedBy>Jamie Tjornehoj</cp:lastModifiedBy>
  <cp:revision>4</cp:revision>
  <dcterms:created xsi:type="dcterms:W3CDTF">2006-08-16T00:00:00Z</dcterms:created>
  <dcterms:modified xsi:type="dcterms:W3CDTF">2023-09-27T18:53:21Z</dcterms:modified>
  <cp:category/>
  <dc:identifier>DAFs9LaGEXo</dc:identifier>
</cp:coreProperties>
</file>